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48" r:id="rId5"/>
  </p:sldMasterIdLst>
  <p:notesMasterIdLst>
    <p:notesMasterId r:id="rId24"/>
  </p:notesMasterIdLst>
  <p:sldIdLst>
    <p:sldId id="346" r:id="rId6"/>
    <p:sldId id="339" r:id="rId7"/>
    <p:sldId id="345" r:id="rId8"/>
    <p:sldId id="344" r:id="rId9"/>
    <p:sldId id="341" r:id="rId10"/>
    <p:sldId id="340" r:id="rId11"/>
    <p:sldId id="335" r:id="rId12"/>
    <p:sldId id="336" r:id="rId13"/>
    <p:sldId id="357" r:id="rId14"/>
    <p:sldId id="334" r:id="rId15"/>
    <p:sldId id="355" r:id="rId16"/>
    <p:sldId id="354" r:id="rId17"/>
    <p:sldId id="349" r:id="rId18"/>
    <p:sldId id="350" r:id="rId19"/>
    <p:sldId id="348" r:id="rId20"/>
    <p:sldId id="333" r:id="rId21"/>
    <p:sldId id="337" r:id="rId22"/>
    <p:sldId id="35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orient="horz" pos="3768" userDrawn="1">
          <p15:clr>
            <a:srgbClr val="A4A3A4"/>
          </p15:clr>
        </p15:guide>
        <p15:guide id="3" pos="96" userDrawn="1">
          <p15:clr>
            <a:srgbClr val="A4A3A4"/>
          </p15:clr>
        </p15:guide>
        <p15:guide id="4" pos="7512" userDrawn="1">
          <p15:clr>
            <a:srgbClr val="A4A3A4"/>
          </p15:clr>
        </p15:guide>
        <p15:guide id="5" orient="horz" pos="144" userDrawn="1">
          <p15:clr>
            <a:srgbClr val="A4A3A4"/>
          </p15:clr>
        </p15:guide>
        <p15:guide id="6" orient="horz" pos="1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91D24-0A77-4EE5-9A8F-59B32A3C94E8}" v="1" dt="2023-04-18T15:13:26.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58"/>
      </p:cViewPr>
      <p:guideLst>
        <p:guide orient="horz" pos="1296"/>
        <p:guide orient="horz" pos="3768"/>
        <p:guide pos="96"/>
        <p:guide pos="7512"/>
        <p:guide orient="horz" pos="144"/>
        <p:guide orient="horz" pos="1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9CDBD-145F-4563-A070-AC1421A6B14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29C2242-AFFB-4838-8C43-C8F1020CED7A}">
      <dgm:prSet phldrT="[Text]"/>
      <dgm:spPr/>
      <dgm:t>
        <a:bodyPr/>
        <a:lstStyle/>
        <a:p>
          <a:r>
            <a:rPr lang="en-US" dirty="0">
              <a:latin typeface="Times New Roman" panose="02020603050405020304" pitchFamily="18" charset="0"/>
              <a:cs typeface="Times New Roman" panose="02020603050405020304" pitchFamily="18" charset="0"/>
            </a:rPr>
            <a:t>Trust &amp; Confidentiality</a:t>
          </a:r>
        </a:p>
      </dgm:t>
    </dgm:pt>
    <dgm:pt modelId="{0923ADA7-81F7-451A-93B3-C059D3999B94}" type="parTrans" cxnId="{218C8E66-6C26-4670-8EA6-263DED980A6E}">
      <dgm:prSet/>
      <dgm:spPr/>
      <dgm:t>
        <a:bodyPr/>
        <a:lstStyle/>
        <a:p>
          <a:endParaRPr lang="en-US"/>
        </a:p>
      </dgm:t>
    </dgm:pt>
    <dgm:pt modelId="{2A47BAE6-588D-454A-BE2F-EF64019A8A4B}" type="sibTrans" cxnId="{218C8E66-6C26-4670-8EA6-263DED980A6E}">
      <dgm:prSet/>
      <dgm:spPr/>
      <dgm:t>
        <a:bodyPr/>
        <a:lstStyle/>
        <a:p>
          <a:endParaRPr lang="en-US"/>
        </a:p>
      </dgm:t>
    </dgm:pt>
    <dgm:pt modelId="{B28FEC39-7370-44A3-8CF2-60DCBC2F1940}">
      <dgm:prSet phldrT="[Text]"/>
      <dgm:spPr/>
      <dgm:t>
        <a:bodyPr/>
        <a:lstStyle/>
        <a:p>
          <a:r>
            <a:rPr lang="en-US" dirty="0">
              <a:latin typeface="Times New Roman" panose="02020603050405020304" pitchFamily="18" charset="0"/>
              <a:cs typeface="Times New Roman" panose="02020603050405020304" pitchFamily="18" charset="0"/>
            </a:rPr>
            <a:t>Explain Why</a:t>
          </a:r>
        </a:p>
      </dgm:t>
    </dgm:pt>
    <dgm:pt modelId="{6B8F5585-B43A-4C55-9D90-BA89F0206759}" type="parTrans" cxnId="{FC02517B-C77B-4D4E-B14C-F6665AC3399F}">
      <dgm:prSet/>
      <dgm:spPr/>
      <dgm:t>
        <a:bodyPr/>
        <a:lstStyle/>
        <a:p>
          <a:endParaRPr lang="en-US"/>
        </a:p>
      </dgm:t>
    </dgm:pt>
    <dgm:pt modelId="{248A8621-10CF-4CD8-B567-8A01F3EEC292}" type="sibTrans" cxnId="{FC02517B-C77B-4D4E-B14C-F6665AC3399F}">
      <dgm:prSet/>
      <dgm:spPr/>
      <dgm:t>
        <a:bodyPr/>
        <a:lstStyle/>
        <a:p>
          <a:endParaRPr lang="en-US"/>
        </a:p>
      </dgm:t>
    </dgm:pt>
    <dgm:pt modelId="{6215BB87-1236-4D8A-8209-296F7456441E}">
      <dgm:prSet phldrT="[Text]"/>
      <dgm:spPr/>
      <dgm:t>
        <a:bodyPr/>
        <a:lstStyle/>
        <a:p>
          <a:r>
            <a:rPr lang="en-US" dirty="0">
              <a:latin typeface="Times New Roman" panose="02020603050405020304" pitchFamily="18" charset="0"/>
              <a:cs typeface="Times New Roman" panose="02020603050405020304" pitchFamily="18" charset="0"/>
            </a:rPr>
            <a:t>Ask only what is needed</a:t>
          </a:r>
        </a:p>
      </dgm:t>
    </dgm:pt>
    <dgm:pt modelId="{F9F157FB-9E6D-48FE-8E70-E9A62EA2BF25}" type="parTrans" cxnId="{5766C32C-3A87-4CD1-9FA8-082FB9EA9014}">
      <dgm:prSet/>
      <dgm:spPr/>
      <dgm:t>
        <a:bodyPr/>
        <a:lstStyle/>
        <a:p>
          <a:endParaRPr lang="en-US"/>
        </a:p>
      </dgm:t>
    </dgm:pt>
    <dgm:pt modelId="{B93189CF-A6A8-4372-BD5C-26C8561A40E6}" type="sibTrans" cxnId="{5766C32C-3A87-4CD1-9FA8-082FB9EA9014}">
      <dgm:prSet/>
      <dgm:spPr/>
      <dgm:t>
        <a:bodyPr/>
        <a:lstStyle/>
        <a:p>
          <a:endParaRPr lang="en-US"/>
        </a:p>
      </dgm:t>
    </dgm:pt>
    <dgm:pt modelId="{2CEC63DC-E265-4D46-BC4E-76F2BAF2532D}">
      <dgm:prSet phldrT="[Text]"/>
      <dgm:spPr/>
      <dgm:t>
        <a:bodyPr/>
        <a:lstStyle/>
        <a:p>
          <a:r>
            <a:rPr lang="en-US" dirty="0">
              <a:latin typeface="Times New Roman" panose="02020603050405020304" pitchFamily="18" charset="0"/>
              <a:cs typeface="Times New Roman" panose="02020603050405020304" pitchFamily="18" charset="0"/>
            </a:rPr>
            <a:t>Explain how the information will be used.</a:t>
          </a:r>
        </a:p>
      </dgm:t>
    </dgm:pt>
    <dgm:pt modelId="{6EAEC5EC-CED3-4264-BC71-246E6F06B7D4}" type="parTrans" cxnId="{E69CFC0C-47E6-4714-A274-FE236C06D796}">
      <dgm:prSet/>
      <dgm:spPr/>
      <dgm:t>
        <a:bodyPr/>
        <a:lstStyle/>
        <a:p>
          <a:endParaRPr lang="en-US"/>
        </a:p>
      </dgm:t>
    </dgm:pt>
    <dgm:pt modelId="{5B6580EA-A3B5-4C0F-B341-CA24726B9C08}" type="sibTrans" cxnId="{E69CFC0C-47E6-4714-A274-FE236C06D796}">
      <dgm:prSet/>
      <dgm:spPr/>
      <dgm:t>
        <a:bodyPr/>
        <a:lstStyle/>
        <a:p>
          <a:endParaRPr lang="en-US"/>
        </a:p>
      </dgm:t>
    </dgm:pt>
    <dgm:pt modelId="{068D5AC6-0EE0-42D9-BDFF-29BD0893A944}" type="pres">
      <dgm:prSet presAssocID="{F819CDBD-145F-4563-A070-AC1421A6B141}" presName="matrix" presStyleCnt="0">
        <dgm:presLayoutVars>
          <dgm:chMax val="1"/>
          <dgm:dir/>
          <dgm:resizeHandles val="exact"/>
        </dgm:presLayoutVars>
      </dgm:prSet>
      <dgm:spPr/>
    </dgm:pt>
    <dgm:pt modelId="{7223D316-93C5-48FD-9E61-1785026ED352}" type="pres">
      <dgm:prSet presAssocID="{F819CDBD-145F-4563-A070-AC1421A6B141}" presName="diamond" presStyleLbl="bgShp" presStyleIdx="0" presStyleCnt="1" custLinFactNeighborX="6777" custLinFactNeighborY="23051"/>
      <dgm:spPr/>
    </dgm:pt>
    <dgm:pt modelId="{C865D250-3231-47AC-BDEC-FDCCADABCD7B}" type="pres">
      <dgm:prSet presAssocID="{F819CDBD-145F-4563-A070-AC1421A6B141}" presName="quad1" presStyleLbl="node1" presStyleIdx="0" presStyleCnt="4">
        <dgm:presLayoutVars>
          <dgm:chMax val="0"/>
          <dgm:chPref val="0"/>
          <dgm:bulletEnabled val="1"/>
        </dgm:presLayoutVars>
      </dgm:prSet>
      <dgm:spPr/>
    </dgm:pt>
    <dgm:pt modelId="{14D49CF2-8300-48F7-BF0A-D0BC4FE3850A}" type="pres">
      <dgm:prSet presAssocID="{F819CDBD-145F-4563-A070-AC1421A6B141}" presName="quad2" presStyleLbl="node1" presStyleIdx="1" presStyleCnt="4">
        <dgm:presLayoutVars>
          <dgm:chMax val="0"/>
          <dgm:chPref val="0"/>
          <dgm:bulletEnabled val="1"/>
        </dgm:presLayoutVars>
      </dgm:prSet>
      <dgm:spPr/>
    </dgm:pt>
    <dgm:pt modelId="{A841CAD2-BCD6-4396-8B05-9DC100890477}" type="pres">
      <dgm:prSet presAssocID="{F819CDBD-145F-4563-A070-AC1421A6B141}" presName="quad3" presStyleLbl="node1" presStyleIdx="2" presStyleCnt="4" custLinFactNeighborY="2708">
        <dgm:presLayoutVars>
          <dgm:chMax val="0"/>
          <dgm:chPref val="0"/>
          <dgm:bulletEnabled val="1"/>
        </dgm:presLayoutVars>
      </dgm:prSet>
      <dgm:spPr/>
    </dgm:pt>
    <dgm:pt modelId="{C9FFC32F-30B9-484F-8415-2A668DAA89A9}" type="pres">
      <dgm:prSet presAssocID="{F819CDBD-145F-4563-A070-AC1421A6B141}" presName="quad4" presStyleLbl="node1" presStyleIdx="3" presStyleCnt="4">
        <dgm:presLayoutVars>
          <dgm:chMax val="0"/>
          <dgm:chPref val="0"/>
          <dgm:bulletEnabled val="1"/>
        </dgm:presLayoutVars>
      </dgm:prSet>
      <dgm:spPr/>
    </dgm:pt>
  </dgm:ptLst>
  <dgm:cxnLst>
    <dgm:cxn modelId="{E69CFC0C-47E6-4714-A274-FE236C06D796}" srcId="{F819CDBD-145F-4563-A070-AC1421A6B141}" destId="{2CEC63DC-E265-4D46-BC4E-76F2BAF2532D}" srcOrd="3" destOrd="0" parTransId="{6EAEC5EC-CED3-4264-BC71-246E6F06B7D4}" sibTransId="{5B6580EA-A3B5-4C0F-B341-CA24726B9C08}"/>
    <dgm:cxn modelId="{5766C32C-3A87-4CD1-9FA8-082FB9EA9014}" srcId="{F819CDBD-145F-4563-A070-AC1421A6B141}" destId="{6215BB87-1236-4D8A-8209-296F7456441E}" srcOrd="2" destOrd="0" parTransId="{F9F157FB-9E6D-48FE-8E70-E9A62EA2BF25}" sibTransId="{B93189CF-A6A8-4372-BD5C-26C8561A40E6}"/>
    <dgm:cxn modelId="{95E0B32E-3996-4371-BE76-FA572F86B429}" type="presOf" srcId="{229C2242-AFFB-4838-8C43-C8F1020CED7A}" destId="{C865D250-3231-47AC-BDEC-FDCCADABCD7B}" srcOrd="0" destOrd="0" presId="urn:microsoft.com/office/officeart/2005/8/layout/matrix3"/>
    <dgm:cxn modelId="{E1B2DC3B-2EC2-4F68-AD6A-A31B5F123388}" type="presOf" srcId="{6215BB87-1236-4D8A-8209-296F7456441E}" destId="{A841CAD2-BCD6-4396-8B05-9DC100890477}" srcOrd="0" destOrd="0" presId="urn:microsoft.com/office/officeart/2005/8/layout/matrix3"/>
    <dgm:cxn modelId="{218C8E66-6C26-4670-8EA6-263DED980A6E}" srcId="{F819CDBD-145F-4563-A070-AC1421A6B141}" destId="{229C2242-AFFB-4838-8C43-C8F1020CED7A}" srcOrd="0" destOrd="0" parTransId="{0923ADA7-81F7-451A-93B3-C059D3999B94}" sibTransId="{2A47BAE6-588D-454A-BE2F-EF64019A8A4B}"/>
    <dgm:cxn modelId="{9817BA4C-B300-47F5-BB4A-A83C957B2D0D}" type="presOf" srcId="{2CEC63DC-E265-4D46-BC4E-76F2BAF2532D}" destId="{C9FFC32F-30B9-484F-8415-2A668DAA89A9}" srcOrd="0" destOrd="0" presId="urn:microsoft.com/office/officeart/2005/8/layout/matrix3"/>
    <dgm:cxn modelId="{FC02517B-C77B-4D4E-B14C-F6665AC3399F}" srcId="{F819CDBD-145F-4563-A070-AC1421A6B141}" destId="{B28FEC39-7370-44A3-8CF2-60DCBC2F1940}" srcOrd="1" destOrd="0" parTransId="{6B8F5585-B43A-4C55-9D90-BA89F0206759}" sibTransId="{248A8621-10CF-4CD8-B567-8A01F3EEC292}"/>
    <dgm:cxn modelId="{1584CD88-39F0-4C85-BB57-3E0D3D01337D}" type="presOf" srcId="{B28FEC39-7370-44A3-8CF2-60DCBC2F1940}" destId="{14D49CF2-8300-48F7-BF0A-D0BC4FE3850A}" srcOrd="0" destOrd="0" presId="urn:microsoft.com/office/officeart/2005/8/layout/matrix3"/>
    <dgm:cxn modelId="{A0C99497-1E03-4412-B7A9-92AED1D7411F}" type="presOf" srcId="{F819CDBD-145F-4563-A070-AC1421A6B141}" destId="{068D5AC6-0EE0-42D9-BDFF-29BD0893A944}" srcOrd="0" destOrd="0" presId="urn:microsoft.com/office/officeart/2005/8/layout/matrix3"/>
    <dgm:cxn modelId="{DA8222F9-9AF4-4AD4-AB4B-42E1B0A7DAEF}" type="presParOf" srcId="{068D5AC6-0EE0-42D9-BDFF-29BD0893A944}" destId="{7223D316-93C5-48FD-9E61-1785026ED352}" srcOrd="0" destOrd="0" presId="urn:microsoft.com/office/officeart/2005/8/layout/matrix3"/>
    <dgm:cxn modelId="{6B1B73A5-C0A2-489E-B44E-BD2896D14D2F}" type="presParOf" srcId="{068D5AC6-0EE0-42D9-BDFF-29BD0893A944}" destId="{C865D250-3231-47AC-BDEC-FDCCADABCD7B}" srcOrd="1" destOrd="0" presId="urn:microsoft.com/office/officeart/2005/8/layout/matrix3"/>
    <dgm:cxn modelId="{A0B28720-F4FD-49EB-8E29-481FD758A507}" type="presParOf" srcId="{068D5AC6-0EE0-42D9-BDFF-29BD0893A944}" destId="{14D49CF2-8300-48F7-BF0A-D0BC4FE3850A}" srcOrd="2" destOrd="0" presId="urn:microsoft.com/office/officeart/2005/8/layout/matrix3"/>
    <dgm:cxn modelId="{70A60380-51BE-4C48-8247-D50EEB9C6E83}" type="presParOf" srcId="{068D5AC6-0EE0-42D9-BDFF-29BD0893A944}" destId="{A841CAD2-BCD6-4396-8B05-9DC100890477}" srcOrd="3" destOrd="0" presId="urn:microsoft.com/office/officeart/2005/8/layout/matrix3"/>
    <dgm:cxn modelId="{8D3BFB90-77E9-48F3-AADC-1C5B4A050D86}" type="presParOf" srcId="{068D5AC6-0EE0-42D9-BDFF-29BD0893A944}" destId="{C9FFC32F-30B9-484F-8415-2A668DAA89A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AE580-E91D-4574-8CE7-90A1E876D8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23F7A2-4C8D-488F-8F26-0888EB89F804}">
      <dgm:prSet phldrT="[Text]" custT="1"/>
      <dgm:spPr>
        <a:solidFill>
          <a:schemeClr val="accent1">
            <a:lumMod val="40000"/>
            <a:lumOff val="60000"/>
          </a:schemeClr>
        </a:solidFill>
      </dgm:spPr>
      <dgm:t>
        <a:bodyPr/>
        <a:lstStyle/>
        <a:p>
          <a:r>
            <a:rPr lang="en-US" sz="2000" b="1" dirty="0">
              <a:solidFill>
                <a:schemeClr val="tx1"/>
              </a:solidFill>
            </a:rPr>
            <a:t>Step 1: State Court Predicate Findings: </a:t>
          </a:r>
        </a:p>
        <a:p>
          <a:r>
            <a:rPr lang="en-US" sz="2000" dirty="0">
              <a:solidFill>
                <a:schemeClr val="tx1"/>
              </a:solidFill>
            </a:rPr>
            <a:t>(</a:t>
          </a:r>
          <a:r>
            <a:rPr lang="en-US" sz="1800" b="1" dirty="0">
              <a:solidFill>
                <a:schemeClr val="tx1"/>
              </a:solidFill>
            </a:rPr>
            <a:t>1) Placed in the custody of an individual or made a dependent of the juvenile court; </a:t>
          </a:r>
        </a:p>
        <a:p>
          <a:r>
            <a:rPr lang="en-US" sz="1800" b="1" dirty="0">
              <a:solidFill>
                <a:schemeClr val="tx1"/>
              </a:solidFill>
            </a:rPr>
            <a:t>(2) Reunification is not viable due to abuse, abandonment, or neglect (by at least one parent); and </a:t>
          </a:r>
        </a:p>
        <a:p>
          <a:r>
            <a:rPr lang="en-US" sz="1800" b="1" dirty="0">
              <a:solidFill>
                <a:schemeClr val="tx1"/>
              </a:solidFill>
            </a:rPr>
            <a:t>(3) Not in their best interest to return to their home country.</a:t>
          </a:r>
        </a:p>
      </dgm:t>
    </dgm:pt>
    <dgm:pt modelId="{27C05526-2E12-4EB1-B943-8E492B1F98F9}" type="parTrans" cxnId="{5A934C9E-BCF5-453D-963D-4199909D2E73}">
      <dgm:prSet/>
      <dgm:spPr/>
      <dgm:t>
        <a:bodyPr/>
        <a:lstStyle/>
        <a:p>
          <a:endParaRPr lang="en-US"/>
        </a:p>
      </dgm:t>
    </dgm:pt>
    <dgm:pt modelId="{ACD2CCE3-B2DA-4264-8AE5-C4EA49FCE767}" type="sibTrans" cxnId="{5A934C9E-BCF5-453D-963D-4199909D2E73}">
      <dgm:prSet/>
      <dgm:spPr/>
      <dgm:t>
        <a:bodyPr/>
        <a:lstStyle/>
        <a:p>
          <a:endParaRPr lang="en-US"/>
        </a:p>
      </dgm:t>
    </dgm:pt>
    <dgm:pt modelId="{B9D7B9D7-2DBC-4532-A2CB-7D208AE90F81}">
      <dgm:prSet phldrT="[Text]" custT="1"/>
      <dgm:spPr>
        <a:solidFill>
          <a:schemeClr val="accent4">
            <a:lumMod val="20000"/>
            <a:lumOff val="80000"/>
          </a:schemeClr>
        </a:solidFill>
      </dgm:spPr>
      <dgm:t>
        <a:bodyPr/>
        <a:lstStyle/>
        <a:p>
          <a:r>
            <a:rPr lang="en-US" sz="2400" b="1" dirty="0">
              <a:solidFill>
                <a:schemeClr val="tx1"/>
              </a:solidFill>
            </a:rPr>
            <a:t>Step 2: SIJS Petition I-360 to USCIS</a:t>
          </a:r>
        </a:p>
        <a:p>
          <a:r>
            <a:rPr lang="en-US" sz="2400" b="1" dirty="0">
              <a:solidFill>
                <a:schemeClr val="tx1"/>
              </a:solidFill>
            </a:rPr>
            <a:t>Approved with Deferred Action I-797C, 4 years, EAD and SSN Authorized</a:t>
          </a:r>
        </a:p>
      </dgm:t>
    </dgm:pt>
    <dgm:pt modelId="{93102EDD-7E73-42CF-88E8-2DEDC76524F2}" type="parTrans" cxnId="{7DE0237E-6623-473E-AF00-3F7D3170F4A8}">
      <dgm:prSet/>
      <dgm:spPr/>
      <dgm:t>
        <a:bodyPr/>
        <a:lstStyle/>
        <a:p>
          <a:endParaRPr lang="en-US"/>
        </a:p>
      </dgm:t>
    </dgm:pt>
    <dgm:pt modelId="{51836C91-A255-4CB6-A40F-36669C54A5BB}" type="sibTrans" cxnId="{7DE0237E-6623-473E-AF00-3F7D3170F4A8}">
      <dgm:prSet/>
      <dgm:spPr/>
      <dgm:t>
        <a:bodyPr/>
        <a:lstStyle/>
        <a:p>
          <a:endParaRPr lang="en-US"/>
        </a:p>
      </dgm:t>
    </dgm:pt>
    <dgm:pt modelId="{45D57691-1714-41F0-AA90-F69B410A0116}">
      <dgm:prSet phldrT="[Text]" custT="1"/>
      <dgm:spPr/>
      <dgm:t>
        <a:bodyPr/>
        <a:lstStyle/>
        <a:p>
          <a:r>
            <a:rPr lang="en-US" sz="3200" b="1" dirty="0">
              <a:solidFill>
                <a:schemeClr val="tx1"/>
              </a:solidFill>
            </a:rPr>
            <a:t>Step 3: Adjust status for an LPR card when available via Form I-485</a:t>
          </a:r>
        </a:p>
      </dgm:t>
    </dgm:pt>
    <dgm:pt modelId="{81B196C4-DBD5-44F5-9A87-C7606B8422B3}" type="parTrans" cxnId="{D23B2C7E-8818-4BE1-BF4D-0A7DFA80F9E1}">
      <dgm:prSet/>
      <dgm:spPr/>
      <dgm:t>
        <a:bodyPr/>
        <a:lstStyle/>
        <a:p>
          <a:endParaRPr lang="en-US"/>
        </a:p>
      </dgm:t>
    </dgm:pt>
    <dgm:pt modelId="{173C18A6-CABC-4B18-8175-E622B87F1147}" type="sibTrans" cxnId="{D23B2C7E-8818-4BE1-BF4D-0A7DFA80F9E1}">
      <dgm:prSet/>
      <dgm:spPr/>
      <dgm:t>
        <a:bodyPr/>
        <a:lstStyle/>
        <a:p>
          <a:endParaRPr lang="en-US"/>
        </a:p>
      </dgm:t>
    </dgm:pt>
    <dgm:pt modelId="{73E40831-4E16-44C7-9399-3A6024EA0E70}" type="pres">
      <dgm:prSet presAssocID="{EF0AE580-E91D-4574-8CE7-90A1E876D855}" presName="linear" presStyleCnt="0">
        <dgm:presLayoutVars>
          <dgm:animLvl val="lvl"/>
          <dgm:resizeHandles val="exact"/>
        </dgm:presLayoutVars>
      </dgm:prSet>
      <dgm:spPr/>
    </dgm:pt>
    <dgm:pt modelId="{B8BCD20F-4873-4686-A158-4F42563CECDB}" type="pres">
      <dgm:prSet presAssocID="{7223F7A2-4C8D-488F-8F26-0888EB89F804}" presName="parentText" presStyleLbl="node1" presStyleIdx="0" presStyleCnt="3">
        <dgm:presLayoutVars>
          <dgm:chMax val="0"/>
          <dgm:bulletEnabled val="1"/>
        </dgm:presLayoutVars>
      </dgm:prSet>
      <dgm:spPr/>
    </dgm:pt>
    <dgm:pt modelId="{7F1E9603-3C95-4E43-A483-BDCB1AF3688A}" type="pres">
      <dgm:prSet presAssocID="{ACD2CCE3-B2DA-4264-8AE5-C4EA49FCE767}" presName="spacer" presStyleCnt="0"/>
      <dgm:spPr/>
    </dgm:pt>
    <dgm:pt modelId="{C9691E81-CC4D-4634-B387-868F7E67DBCF}" type="pres">
      <dgm:prSet presAssocID="{B9D7B9D7-2DBC-4532-A2CB-7D208AE90F81}" presName="parentText" presStyleLbl="node1" presStyleIdx="1" presStyleCnt="3">
        <dgm:presLayoutVars>
          <dgm:chMax val="0"/>
          <dgm:bulletEnabled val="1"/>
        </dgm:presLayoutVars>
      </dgm:prSet>
      <dgm:spPr/>
    </dgm:pt>
    <dgm:pt modelId="{64AE7CD0-6B80-4706-9AEF-603129E1FF00}" type="pres">
      <dgm:prSet presAssocID="{51836C91-A255-4CB6-A40F-36669C54A5BB}" presName="spacer" presStyleCnt="0"/>
      <dgm:spPr/>
    </dgm:pt>
    <dgm:pt modelId="{006165C7-BC78-4AE9-807B-A9D924687F92}" type="pres">
      <dgm:prSet presAssocID="{45D57691-1714-41F0-AA90-F69B410A0116}" presName="parentText" presStyleLbl="node1" presStyleIdx="2" presStyleCnt="3">
        <dgm:presLayoutVars>
          <dgm:chMax val="0"/>
          <dgm:bulletEnabled val="1"/>
        </dgm:presLayoutVars>
      </dgm:prSet>
      <dgm:spPr/>
    </dgm:pt>
  </dgm:ptLst>
  <dgm:cxnLst>
    <dgm:cxn modelId="{572E8931-E7B2-4E76-9D03-D887A378F3BC}" type="presOf" srcId="{B9D7B9D7-2DBC-4532-A2CB-7D208AE90F81}" destId="{C9691E81-CC4D-4634-B387-868F7E67DBCF}" srcOrd="0" destOrd="0" presId="urn:microsoft.com/office/officeart/2005/8/layout/vList2"/>
    <dgm:cxn modelId="{7A787A67-914B-480D-AFE0-4E7DC4929B83}" type="presOf" srcId="{45D57691-1714-41F0-AA90-F69B410A0116}" destId="{006165C7-BC78-4AE9-807B-A9D924687F92}" srcOrd="0" destOrd="0" presId="urn:microsoft.com/office/officeart/2005/8/layout/vList2"/>
    <dgm:cxn modelId="{7A6F8852-2135-4981-A44D-A34CBA1F45DC}" type="presOf" srcId="{7223F7A2-4C8D-488F-8F26-0888EB89F804}" destId="{B8BCD20F-4873-4686-A158-4F42563CECDB}" srcOrd="0" destOrd="0" presId="urn:microsoft.com/office/officeart/2005/8/layout/vList2"/>
    <dgm:cxn modelId="{7DE0237E-6623-473E-AF00-3F7D3170F4A8}" srcId="{EF0AE580-E91D-4574-8CE7-90A1E876D855}" destId="{B9D7B9D7-2DBC-4532-A2CB-7D208AE90F81}" srcOrd="1" destOrd="0" parTransId="{93102EDD-7E73-42CF-88E8-2DEDC76524F2}" sibTransId="{51836C91-A255-4CB6-A40F-36669C54A5BB}"/>
    <dgm:cxn modelId="{D23B2C7E-8818-4BE1-BF4D-0A7DFA80F9E1}" srcId="{EF0AE580-E91D-4574-8CE7-90A1E876D855}" destId="{45D57691-1714-41F0-AA90-F69B410A0116}" srcOrd="2" destOrd="0" parTransId="{81B196C4-DBD5-44F5-9A87-C7606B8422B3}" sibTransId="{173C18A6-CABC-4B18-8175-E622B87F1147}"/>
    <dgm:cxn modelId="{5A934C9E-BCF5-453D-963D-4199909D2E73}" srcId="{EF0AE580-E91D-4574-8CE7-90A1E876D855}" destId="{7223F7A2-4C8D-488F-8F26-0888EB89F804}" srcOrd="0" destOrd="0" parTransId="{27C05526-2E12-4EB1-B943-8E492B1F98F9}" sibTransId="{ACD2CCE3-B2DA-4264-8AE5-C4EA49FCE767}"/>
    <dgm:cxn modelId="{270D93FF-8929-432D-8BAC-1EDFE6D95B64}" type="presOf" srcId="{EF0AE580-E91D-4574-8CE7-90A1E876D855}" destId="{73E40831-4E16-44C7-9399-3A6024EA0E70}" srcOrd="0" destOrd="0" presId="urn:microsoft.com/office/officeart/2005/8/layout/vList2"/>
    <dgm:cxn modelId="{B57201A8-C46B-4203-8CF7-1A5A7FC35CFC}" type="presParOf" srcId="{73E40831-4E16-44C7-9399-3A6024EA0E70}" destId="{B8BCD20F-4873-4686-A158-4F42563CECDB}" srcOrd="0" destOrd="0" presId="urn:microsoft.com/office/officeart/2005/8/layout/vList2"/>
    <dgm:cxn modelId="{3727DF66-1C51-4863-B812-11CBB0F2490C}" type="presParOf" srcId="{73E40831-4E16-44C7-9399-3A6024EA0E70}" destId="{7F1E9603-3C95-4E43-A483-BDCB1AF3688A}" srcOrd="1" destOrd="0" presId="urn:microsoft.com/office/officeart/2005/8/layout/vList2"/>
    <dgm:cxn modelId="{D4FE9C7E-FB46-4ECF-853D-286C398555FE}" type="presParOf" srcId="{73E40831-4E16-44C7-9399-3A6024EA0E70}" destId="{C9691E81-CC4D-4634-B387-868F7E67DBCF}" srcOrd="2" destOrd="0" presId="urn:microsoft.com/office/officeart/2005/8/layout/vList2"/>
    <dgm:cxn modelId="{B387FE8B-2CC9-4EBB-88C8-D7A0DEC6A1DE}" type="presParOf" srcId="{73E40831-4E16-44C7-9399-3A6024EA0E70}" destId="{64AE7CD0-6B80-4706-9AEF-603129E1FF00}" srcOrd="3" destOrd="0" presId="urn:microsoft.com/office/officeart/2005/8/layout/vList2"/>
    <dgm:cxn modelId="{E9EC5A78-5F7B-4FB3-B189-2D41A607BD14}" type="presParOf" srcId="{73E40831-4E16-44C7-9399-3A6024EA0E70}" destId="{006165C7-BC78-4AE9-807B-A9D924687F9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ED4AC-DEC4-4BDE-A98D-77F188AF046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EFF1C71-2731-44F1-A2BF-24148FFFF2AA}">
      <dgm:prSet phldrT="[Text]" custT="1"/>
      <dgm:spPr/>
      <dgm:t>
        <a:bodyPr/>
        <a:lstStyle/>
        <a:p>
          <a:r>
            <a:rPr lang="en-US" sz="2400" b="1" dirty="0">
              <a:solidFill>
                <a:schemeClr val="tx1"/>
              </a:solidFill>
            </a:rPr>
            <a:t>Persecution</a:t>
          </a:r>
        </a:p>
      </dgm:t>
    </dgm:pt>
    <dgm:pt modelId="{B780DB5A-DCB0-467E-B6F6-6ADE93D7B068}" type="parTrans" cxnId="{58A53386-BD66-4877-BBCD-36DAFB348309}">
      <dgm:prSet/>
      <dgm:spPr/>
      <dgm:t>
        <a:bodyPr/>
        <a:lstStyle/>
        <a:p>
          <a:endParaRPr lang="en-US"/>
        </a:p>
      </dgm:t>
    </dgm:pt>
    <dgm:pt modelId="{540C6100-8576-4996-A246-6716E3A46CC2}" type="sibTrans" cxnId="{58A53386-BD66-4877-BBCD-36DAFB348309}">
      <dgm:prSet/>
      <dgm:spPr/>
      <dgm:t>
        <a:bodyPr/>
        <a:lstStyle/>
        <a:p>
          <a:endParaRPr lang="en-US"/>
        </a:p>
      </dgm:t>
    </dgm:pt>
    <dgm:pt modelId="{0CCF7614-E335-4B7D-BC75-292F4870B24D}">
      <dgm:prSet phldrT="[Text]" custT="1"/>
      <dgm:spPr/>
      <dgm:t>
        <a:bodyPr/>
        <a:lstStyle/>
        <a:p>
          <a:r>
            <a:rPr lang="en-US" sz="2400" dirty="0"/>
            <a:t>Well-Founded Future Fear</a:t>
          </a:r>
        </a:p>
      </dgm:t>
    </dgm:pt>
    <dgm:pt modelId="{A9A57213-F941-40EA-9472-29D359A47DDC}" type="parTrans" cxnId="{0643501A-209A-4126-822F-AE2618B24B5D}">
      <dgm:prSet/>
      <dgm:spPr/>
      <dgm:t>
        <a:bodyPr/>
        <a:lstStyle/>
        <a:p>
          <a:endParaRPr lang="en-US"/>
        </a:p>
      </dgm:t>
    </dgm:pt>
    <dgm:pt modelId="{3832BA85-035A-4D06-AD62-5BD3D47A0770}" type="sibTrans" cxnId="{0643501A-209A-4126-822F-AE2618B24B5D}">
      <dgm:prSet/>
      <dgm:spPr/>
      <dgm:t>
        <a:bodyPr/>
        <a:lstStyle/>
        <a:p>
          <a:endParaRPr lang="en-US"/>
        </a:p>
      </dgm:t>
    </dgm:pt>
    <dgm:pt modelId="{A3B236DD-64FC-4187-A09F-F29DBB895E25}">
      <dgm:prSet phldrT="[Text]"/>
      <dgm:spPr/>
      <dgm:t>
        <a:bodyPr/>
        <a:lstStyle/>
        <a:p>
          <a:r>
            <a:rPr lang="en-US" b="1" dirty="0">
              <a:solidFill>
                <a:schemeClr val="tx1"/>
              </a:solidFill>
            </a:rPr>
            <a:t>On Account of</a:t>
          </a:r>
        </a:p>
      </dgm:t>
    </dgm:pt>
    <dgm:pt modelId="{9B530264-C121-4124-B0DE-73875AB6AF8C}" type="parTrans" cxnId="{016164FE-4084-4D44-912B-C73F2500A2BF}">
      <dgm:prSet/>
      <dgm:spPr/>
      <dgm:t>
        <a:bodyPr/>
        <a:lstStyle/>
        <a:p>
          <a:endParaRPr lang="en-US"/>
        </a:p>
      </dgm:t>
    </dgm:pt>
    <dgm:pt modelId="{DA201BED-9BDA-43AD-930A-EEF5D826E28B}" type="sibTrans" cxnId="{016164FE-4084-4D44-912B-C73F2500A2BF}">
      <dgm:prSet/>
      <dgm:spPr/>
      <dgm:t>
        <a:bodyPr/>
        <a:lstStyle/>
        <a:p>
          <a:endParaRPr lang="en-US"/>
        </a:p>
      </dgm:t>
    </dgm:pt>
    <dgm:pt modelId="{E162F8D7-E7BD-40F7-A678-FA85A4538072}">
      <dgm:prSet phldrT="[Text]" custT="1"/>
      <dgm:spPr/>
      <dgm:t>
        <a:bodyPr/>
        <a:lstStyle/>
        <a:p>
          <a:r>
            <a:rPr lang="en-US" sz="2400" dirty="0"/>
            <a:t>Nexxus</a:t>
          </a:r>
        </a:p>
      </dgm:t>
    </dgm:pt>
    <dgm:pt modelId="{6F8EFF26-F59D-4758-B0DF-0050ABD2DDCC}" type="parTrans" cxnId="{A87C5CF4-337A-47E0-B077-2D74A3D2D143}">
      <dgm:prSet/>
      <dgm:spPr/>
      <dgm:t>
        <a:bodyPr/>
        <a:lstStyle/>
        <a:p>
          <a:endParaRPr lang="en-US"/>
        </a:p>
      </dgm:t>
    </dgm:pt>
    <dgm:pt modelId="{F64FFE05-64A8-4588-AA39-1981D46340FD}" type="sibTrans" cxnId="{A87C5CF4-337A-47E0-B077-2D74A3D2D143}">
      <dgm:prSet/>
      <dgm:spPr/>
      <dgm:t>
        <a:bodyPr/>
        <a:lstStyle/>
        <a:p>
          <a:endParaRPr lang="en-US"/>
        </a:p>
      </dgm:t>
    </dgm:pt>
    <dgm:pt modelId="{C2783C4D-599A-42DD-AAFB-1A90DFF21483}">
      <dgm:prSet phldrT="[Text]"/>
      <dgm:spPr/>
      <dgm:t>
        <a:bodyPr/>
        <a:lstStyle/>
        <a:p>
          <a:r>
            <a:rPr lang="en-US" b="1" dirty="0">
              <a:solidFill>
                <a:schemeClr val="tx1"/>
              </a:solidFill>
            </a:rPr>
            <a:t>Protected Ground</a:t>
          </a:r>
        </a:p>
      </dgm:t>
    </dgm:pt>
    <dgm:pt modelId="{65080BE5-560E-4568-A773-6CF680C0F302}" type="parTrans" cxnId="{7B06E948-A541-4DEA-A7E3-459401ADA5FC}">
      <dgm:prSet/>
      <dgm:spPr/>
      <dgm:t>
        <a:bodyPr/>
        <a:lstStyle/>
        <a:p>
          <a:endParaRPr lang="en-US"/>
        </a:p>
      </dgm:t>
    </dgm:pt>
    <dgm:pt modelId="{462647F4-2BA2-4648-A6A6-5EECF14CAA09}" type="sibTrans" cxnId="{7B06E948-A541-4DEA-A7E3-459401ADA5FC}">
      <dgm:prSet/>
      <dgm:spPr/>
      <dgm:t>
        <a:bodyPr/>
        <a:lstStyle/>
        <a:p>
          <a:endParaRPr lang="en-US"/>
        </a:p>
      </dgm:t>
    </dgm:pt>
    <dgm:pt modelId="{3D11D4DE-8C0A-408B-A6B8-D2B067CA1A93}">
      <dgm:prSet phldrT="[Text]" custT="1"/>
      <dgm:spPr/>
      <dgm:t>
        <a:bodyPr/>
        <a:lstStyle/>
        <a:p>
          <a:r>
            <a:rPr lang="en-US" sz="2000" dirty="0"/>
            <a:t>Race </a:t>
          </a:r>
        </a:p>
      </dgm:t>
    </dgm:pt>
    <dgm:pt modelId="{811541B7-2CA1-4715-9457-FD974C31C790}" type="parTrans" cxnId="{AE4D37EF-22E7-4FE7-A491-C6C913834679}">
      <dgm:prSet/>
      <dgm:spPr/>
      <dgm:t>
        <a:bodyPr/>
        <a:lstStyle/>
        <a:p>
          <a:endParaRPr lang="en-US"/>
        </a:p>
      </dgm:t>
    </dgm:pt>
    <dgm:pt modelId="{8BDF1D89-AD22-4F75-9209-DB85305E6284}" type="sibTrans" cxnId="{AE4D37EF-22E7-4FE7-A491-C6C913834679}">
      <dgm:prSet/>
      <dgm:spPr/>
      <dgm:t>
        <a:bodyPr/>
        <a:lstStyle/>
        <a:p>
          <a:endParaRPr lang="en-US"/>
        </a:p>
      </dgm:t>
    </dgm:pt>
    <dgm:pt modelId="{9A3CAD9A-69C6-4AD4-9C11-12B04384A09A}">
      <dgm:prSet phldrT="[Text]" custT="1"/>
      <dgm:spPr/>
      <dgm:t>
        <a:bodyPr/>
        <a:lstStyle/>
        <a:p>
          <a:r>
            <a:rPr lang="en-US" sz="2000" dirty="0"/>
            <a:t>Political Opinion</a:t>
          </a:r>
        </a:p>
      </dgm:t>
    </dgm:pt>
    <dgm:pt modelId="{C10F31BD-67EA-4F85-9947-A3A6A548EC8D}" type="parTrans" cxnId="{BE0FABE5-25C9-47BA-9333-73EC276D788D}">
      <dgm:prSet/>
      <dgm:spPr/>
      <dgm:t>
        <a:bodyPr/>
        <a:lstStyle/>
        <a:p>
          <a:endParaRPr lang="en-US"/>
        </a:p>
      </dgm:t>
    </dgm:pt>
    <dgm:pt modelId="{42A1471F-9112-4570-8BC0-0824C9700398}" type="sibTrans" cxnId="{BE0FABE5-25C9-47BA-9333-73EC276D788D}">
      <dgm:prSet/>
      <dgm:spPr/>
      <dgm:t>
        <a:bodyPr/>
        <a:lstStyle/>
        <a:p>
          <a:endParaRPr lang="en-US"/>
        </a:p>
      </dgm:t>
    </dgm:pt>
    <dgm:pt modelId="{0F8972BF-E9A0-4E78-8C7A-F0F8C2D15587}">
      <dgm:prSet phldrT="[Text]" custT="1"/>
      <dgm:spPr/>
      <dgm:t>
        <a:bodyPr/>
        <a:lstStyle/>
        <a:p>
          <a:r>
            <a:rPr lang="en-US" sz="2000" dirty="0"/>
            <a:t>Particular Social Group (Examples: Family, Gender-based in opposition to cultural norms, LGBTQ+, many more)</a:t>
          </a:r>
        </a:p>
      </dgm:t>
    </dgm:pt>
    <dgm:pt modelId="{F8A27FB6-0474-40FD-85C3-1F07DF508321}" type="parTrans" cxnId="{D3F610A8-7DD5-43F8-8286-1A02640F8802}">
      <dgm:prSet/>
      <dgm:spPr/>
      <dgm:t>
        <a:bodyPr/>
        <a:lstStyle/>
        <a:p>
          <a:endParaRPr lang="en-US"/>
        </a:p>
      </dgm:t>
    </dgm:pt>
    <dgm:pt modelId="{1E8B6AE1-3DD7-4D20-BFF9-33C9E25BAC06}" type="sibTrans" cxnId="{D3F610A8-7DD5-43F8-8286-1A02640F8802}">
      <dgm:prSet/>
      <dgm:spPr/>
      <dgm:t>
        <a:bodyPr/>
        <a:lstStyle/>
        <a:p>
          <a:endParaRPr lang="en-US"/>
        </a:p>
      </dgm:t>
    </dgm:pt>
    <dgm:pt modelId="{B523CDC1-47E8-49C5-B57D-C47874A7702E}">
      <dgm:prSet phldrT="[Text]" custT="1"/>
      <dgm:spPr/>
      <dgm:t>
        <a:bodyPr/>
        <a:lstStyle/>
        <a:p>
          <a:r>
            <a:rPr lang="en-US" sz="2000" dirty="0"/>
            <a:t>Religion</a:t>
          </a:r>
        </a:p>
      </dgm:t>
    </dgm:pt>
    <dgm:pt modelId="{DCC5618D-075F-421E-BEDE-936030CB8953}" type="parTrans" cxnId="{4CEC9A0F-E6C1-403E-9AD1-0E9EC8992C79}">
      <dgm:prSet/>
      <dgm:spPr/>
      <dgm:t>
        <a:bodyPr/>
        <a:lstStyle/>
        <a:p>
          <a:endParaRPr lang="en-US"/>
        </a:p>
      </dgm:t>
    </dgm:pt>
    <dgm:pt modelId="{88666600-DC52-4298-8977-E2E5A12E1A73}" type="sibTrans" cxnId="{4CEC9A0F-E6C1-403E-9AD1-0E9EC8992C79}">
      <dgm:prSet/>
      <dgm:spPr/>
      <dgm:t>
        <a:bodyPr/>
        <a:lstStyle/>
        <a:p>
          <a:endParaRPr lang="en-US"/>
        </a:p>
      </dgm:t>
    </dgm:pt>
    <dgm:pt modelId="{8B252664-19B9-4103-8276-0F76A2F24CB0}">
      <dgm:prSet phldrT="[Text]"/>
      <dgm:spPr/>
      <dgm:t>
        <a:bodyPr/>
        <a:lstStyle/>
        <a:p>
          <a:endParaRPr lang="en-US" sz="1400" dirty="0"/>
        </a:p>
      </dgm:t>
    </dgm:pt>
    <dgm:pt modelId="{E49B8C20-6607-4F05-BB00-5E7752C7A62B}" type="parTrans" cxnId="{8D031FAA-59E5-441A-897E-F30846E35CBC}">
      <dgm:prSet/>
      <dgm:spPr/>
      <dgm:t>
        <a:bodyPr/>
        <a:lstStyle/>
        <a:p>
          <a:endParaRPr lang="en-US"/>
        </a:p>
      </dgm:t>
    </dgm:pt>
    <dgm:pt modelId="{C64E1D7F-EB2E-4C2D-99B4-48979A7FEDCD}" type="sibTrans" cxnId="{8D031FAA-59E5-441A-897E-F30846E35CBC}">
      <dgm:prSet/>
      <dgm:spPr/>
      <dgm:t>
        <a:bodyPr/>
        <a:lstStyle/>
        <a:p>
          <a:endParaRPr lang="en-US"/>
        </a:p>
      </dgm:t>
    </dgm:pt>
    <dgm:pt modelId="{8BE90A9B-6671-4B77-A185-9DC35EE80AE4}">
      <dgm:prSet phldrT="[Text]" custT="1"/>
      <dgm:spPr/>
      <dgm:t>
        <a:bodyPr/>
        <a:lstStyle/>
        <a:p>
          <a:r>
            <a:rPr lang="en-US" sz="2000" dirty="0"/>
            <a:t>Nationality</a:t>
          </a:r>
        </a:p>
      </dgm:t>
    </dgm:pt>
    <dgm:pt modelId="{C81425F3-3509-4777-B3B6-FAD28630C45B}" type="parTrans" cxnId="{D4F7954C-044B-42A4-9AE0-2E1195EE5108}">
      <dgm:prSet/>
      <dgm:spPr/>
      <dgm:t>
        <a:bodyPr/>
        <a:lstStyle/>
        <a:p>
          <a:endParaRPr lang="en-US"/>
        </a:p>
      </dgm:t>
    </dgm:pt>
    <dgm:pt modelId="{75DEC3F6-D8D2-4D5A-B1D3-00CC1E3B1B80}" type="sibTrans" cxnId="{D4F7954C-044B-42A4-9AE0-2E1195EE5108}">
      <dgm:prSet/>
      <dgm:spPr/>
      <dgm:t>
        <a:bodyPr/>
        <a:lstStyle/>
        <a:p>
          <a:endParaRPr lang="en-US"/>
        </a:p>
      </dgm:t>
    </dgm:pt>
    <dgm:pt modelId="{92262A53-F48D-4EDA-A927-B9A0E6F3A581}">
      <dgm:prSet phldrT="[Text]" custT="1"/>
      <dgm:spPr/>
      <dgm:t>
        <a:bodyPr/>
        <a:lstStyle/>
        <a:p>
          <a:r>
            <a:rPr lang="en-US" sz="2400" dirty="0"/>
            <a:t>Past OR</a:t>
          </a:r>
        </a:p>
      </dgm:t>
    </dgm:pt>
    <dgm:pt modelId="{FF8E352B-27F4-4731-946D-7E62952E0271}" type="parTrans" cxnId="{9FD0AE5D-3055-4E6E-A74E-BABC4BEE6F3B}">
      <dgm:prSet/>
      <dgm:spPr/>
      <dgm:t>
        <a:bodyPr/>
        <a:lstStyle/>
        <a:p>
          <a:endParaRPr lang="en-US"/>
        </a:p>
      </dgm:t>
    </dgm:pt>
    <dgm:pt modelId="{FD134534-2E80-4339-9BF0-20CBA3F62D6D}" type="sibTrans" cxnId="{9FD0AE5D-3055-4E6E-A74E-BABC4BEE6F3B}">
      <dgm:prSet/>
      <dgm:spPr/>
      <dgm:t>
        <a:bodyPr/>
        <a:lstStyle/>
        <a:p>
          <a:endParaRPr lang="en-US"/>
        </a:p>
      </dgm:t>
    </dgm:pt>
    <dgm:pt modelId="{7A5197C4-1898-4D91-873C-786AA9118FD5}" type="pres">
      <dgm:prSet presAssocID="{9BCED4AC-DEC4-4BDE-A98D-77F188AF0467}" presName="linearFlow" presStyleCnt="0">
        <dgm:presLayoutVars>
          <dgm:dir/>
          <dgm:animLvl val="lvl"/>
          <dgm:resizeHandles val="exact"/>
        </dgm:presLayoutVars>
      </dgm:prSet>
      <dgm:spPr/>
    </dgm:pt>
    <dgm:pt modelId="{46959F9E-BBE6-4010-81BB-F9CD997F254C}" type="pres">
      <dgm:prSet presAssocID="{4EFF1C71-2731-44F1-A2BF-24148FFFF2AA}" presName="composite" presStyleCnt="0"/>
      <dgm:spPr/>
    </dgm:pt>
    <dgm:pt modelId="{744B9D87-6CC8-4C78-8E09-778C7C2EEF2F}" type="pres">
      <dgm:prSet presAssocID="{4EFF1C71-2731-44F1-A2BF-24148FFFF2AA}" presName="parentText" presStyleLbl="alignNode1" presStyleIdx="0" presStyleCnt="3" custScaleX="324951" custLinFactNeighborX="6906" custLinFactNeighborY="1161">
        <dgm:presLayoutVars>
          <dgm:chMax val="1"/>
          <dgm:bulletEnabled val="1"/>
        </dgm:presLayoutVars>
      </dgm:prSet>
      <dgm:spPr/>
    </dgm:pt>
    <dgm:pt modelId="{34A06D4F-A7B5-42C8-8866-F0252173C1CE}" type="pres">
      <dgm:prSet presAssocID="{4EFF1C71-2731-44F1-A2BF-24148FFFF2AA}" presName="descendantText" presStyleLbl="alignAcc1" presStyleIdx="0" presStyleCnt="3" custScaleX="80990" custScaleY="168377" custLinFactNeighborX="8569" custLinFactNeighborY="9488">
        <dgm:presLayoutVars>
          <dgm:bulletEnabled val="1"/>
        </dgm:presLayoutVars>
      </dgm:prSet>
      <dgm:spPr/>
    </dgm:pt>
    <dgm:pt modelId="{4C227750-140C-4146-8E5E-4021006BB0D3}" type="pres">
      <dgm:prSet presAssocID="{540C6100-8576-4996-A246-6716E3A46CC2}" presName="sp" presStyleCnt="0"/>
      <dgm:spPr/>
    </dgm:pt>
    <dgm:pt modelId="{F5517AE2-7B5D-4144-8AE4-8E3FF37F44D7}" type="pres">
      <dgm:prSet presAssocID="{A3B236DD-64FC-4187-A09F-F29DBB895E25}" presName="composite" presStyleCnt="0"/>
      <dgm:spPr/>
    </dgm:pt>
    <dgm:pt modelId="{C2DD4DE9-98D2-487E-9A76-A4EA1853C49B}" type="pres">
      <dgm:prSet presAssocID="{A3B236DD-64FC-4187-A09F-F29DBB895E25}" presName="parentText" presStyleLbl="alignNode1" presStyleIdx="1" presStyleCnt="3" custScaleX="321920" custScaleY="158672">
        <dgm:presLayoutVars>
          <dgm:chMax val="1"/>
          <dgm:bulletEnabled val="1"/>
        </dgm:presLayoutVars>
      </dgm:prSet>
      <dgm:spPr/>
    </dgm:pt>
    <dgm:pt modelId="{FACB5877-94D4-4061-B0A9-62E340CB81DB}" type="pres">
      <dgm:prSet presAssocID="{A3B236DD-64FC-4187-A09F-F29DBB895E25}" presName="descendantText" presStyleLbl="alignAcc1" presStyleIdx="1" presStyleCnt="3" custScaleX="45306" custScaleY="179832" custLinFactNeighborX="-10809" custLinFactNeighborY="38604">
        <dgm:presLayoutVars>
          <dgm:bulletEnabled val="1"/>
        </dgm:presLayoutVars>
      </dgm:prSet>
      <dgm:spPr/>
    </dgm:pt>
    <dgm:pt modelId="{1FBB2620-FCF0-482D-B53A-03AC954D09C9}" type="pres">
      <dgm:prSet presAssocID="{DA201BED-9BDA-43AD-930A-EEF5D826E28B}" presName="sp" presStyleCnt="0"/>
      <dgm:spPr/>
    </dgm:pt>
    <dgm:pt modelId="{60DE4AD9-CDBF-4D92-8279-7290E8FCAA25}" type="pres">
      <dgm:prSet presAssocID="{C2783C4D-599A-42DD-AAFB-1A90DFF21483}" presName="composite" presStyleCnt="0"/>
      <dgm:spPr/>
    </dgm:pt>
    <dgm:pt modelId="{BF3AE5B4-7BA4-4229-8DFD-EA0DEF8245F1}" type="pres">
      <dgm:prSet presAssocID="{C2783C4D-599A-42DD-AAFB-1A90DFF21483}" presName="parentText" presStyleLbl="alignNode1" presStyleIdx="2" presStyleCnt="3" custScaleX="313697" custScaleY="188330" custLinFactNeighborY="-671">
        <dgm:presLayoutVars>
          <dgm:chMax val="1"/>
          <dgm:bulletEnabled val="1"/>
        </dgm:presLayoutVars>
      </dgm:prSet>
      <dgm:spPr/>
    </dgm:pt>
    <dgm:pt modelId="{212006A1-FF92-4ACD-B529-27D2165E7A1F}" type="pres">
      <dgm:prSet presAssocID="{C2783C4D-599A-42DD-AAFB-1A90DFF21483}" presName="descendantText" presStyleLbl="alignAcc1" presStyleIdx="2" presStyleCnt="3" custScaleX="84876" custScaleY="427690" custLinFactNeighborX="1537" custLinFactNeighborY="-1657">
        <dgm:presLayoutVars>
          <dgm:bulletEnabled val="1"/>
        </dgm:presLayoutVars>
      </dgm:prSet>
      <dgm:spPr/>
    </dgm:pt>
  </dgm:ptLst>
  <dgm:cxnLst>
    <dgm:cxn modelId="{BAE1FE02-8B53-48AE-85D3-AD2D03123115}" type="presOf" srcId="{0CCF7614-E335-4B7D-BC75-292F4870B24D}" destId="{34A06D4F-A7B5-42C8-8866-F0252173C1CE}" srcOrd="0" destOrd="1" presId="urn:microsoft.com/office/officeart/2005/8/layout/chevron2"/>
    <dgm:cxn modelId="{4CEC9A0F-E6C1-403E-9AD1-0E9EC8992C79}" srcId="{C2783C4D-599A-42DD-AAFB-1A90DFF21483}" destId="{B523CDC1-47E8-49C5-B57D-C47874A7702E}" srcOrd="2" destOrd="0" parTransId="{DCC5618D-075F-421E-BEDE-936030CB8953}" sibTransId="{88666600-DC52-4298-8977-E2E5A12E1A73}"/>
    <dgm:cxn modelId="{0643501A-209A-4126-822F-AE2618B24B5D}" srcId="{4EFF1C71-2731-44F1-A2BF-24148FFFF2AA}" destId="{0CCF7614-E335-4B7D-BC75-292F4870B24D}" srcOrd="1" destOrd="0" parTransId="{A9A57213-F941-40EA-9472-29D359A47DDC}" sibTransId="{3832BA85-035A-4D06-AD62-5BD3D47A0770}"/>
    <dgm:cxn modelId="{9FD0AE5D-3055-4E6E-A74E-BABC4BEE6F3B}" srcId="{4EFF1C71-2731-44F1-A2BF-24148FFFF2AA}" destId="{92262A53-F48D-4EDA-A927-B9A0E6F3A581}" srcOrd="0" destOrd="0" parTransId="{FF8E352B-27F4-4731-946D-7E62952E0271}" sibTransId="{FD134534-2E80-4339-9BF0-20CBA3F62D6D}"/>
    <dgm:cxn modelId="{EB042165-A626-4975-99F9-35655CEF861A}" type="presOf" srcId="{B523CDC1-47E8-49C5-B57D-C47874A7702E}" destId="{212006A1-FF92-4ACD-B529-27D2165E7A1F}" srcOrd="0" destOrd="2" presId="urn:microsoft.com/office/officeart/2005/8/layout/chevron2"/>
    <dgm:cxn modelId="{7B06E948-A541-4DEA-A7E3-459401ADA5FC}" srcId="{9BCED4AC-DEC4-4BDE-A98D-77F188AF0467}" destId="{C2783C4D-599A-42DD-AAFB-1A90DFF21483}" srcOrd="2" destOrd="0" parTransId="{65080BE5-560E-4568-A773-6CF680C0F302}" sibTransId="{462647F4-2BA2-4648-A6A6-5EECF14CAA09}"/>
    <dgm:cxn modelId="{D4F7954C-044B-42A4-9AE0-2E1195EE5108}" srcId="{C2783C4D-599A-42DD-AAFB-1A90DFF21483}" destId="{8BE90A9B-6671-4B77-A185-9DC35EE80AE4}" srcOrd="1" destOrd="0" parTransId="{C81425F3-3509-4777-B3B6-FAD28630C45B}" sibTransId="{75DEC3F6-D8D2-4D5A-B1D3-00CC1E3B1B80}"/>
    <dgm:cxn modelId="{1BCC9F77-E883-4BF5-A554-2E5515F4A965}" type="presOf" srcId="{8BE90A9B-6671-4B77-A185-9DC35EE80AE4}" destId="{212006A1-FF92-4ACD-B529-27D2165E7A1F}" srcOrd="0" destOrd="1" presId="urn:microsoft.com/office/officeart/2005/8/layout/chevron2"/>
    <dgm:cxn modelId="{7C79377A-1308-4FE4-BC66-97CBF4960910}" type="presOf" srcId="{0F8972BF-E9A0-4E78-8C7A-F0F8C2D15587}" destId="{212006A1-FF92-4ACD-B529-27D2165E7A1F}" srcOrd="0" destOrd="4" presId="urn:microsoft.com/office/officeart/2005/8/layout/chevron2"/>
    <dgm:cxn modelId="{58A53386-BD66-4877-BBCD-36DAFB348309}" srcId="{9BCED4AC-DEC4-4BDE-A98D-77F188AF0467}" destId="{4EFF1C71-2731-44F1-A2BF-24148FFFF2AA}" srcOrd="0" destOrd="0" parTransId="{B780DB5A-DCB0-467E-B6F6-6ADE93D7B068}" sibTransId="{540C6100-8576-4996-A246-6716E3A46CC2}"/>
    <dgm:cxn modelId="{78AE7F9B-B195-4DE8-8351-3DEB302CF834}" type="presOf" srcId="{8B252664-19B9-4103-8276-0F76A2F24CB0}" destId="{212006A1-FF92-4ACD-B529-27D2165E7A1F}" srcOrd="0" destOrd="5" presId="urn:microsoft.com/office/officeart/2005/8/layout/chevron2"/>
    <dgm:cxn modelId="{DF2A0AA1-B377-447D-B8D1-1DECA2AA66AD}" type="presOf" srcId="{9BCED4AC-DEC4-4BDE-A98D-77F188AF0467}" destId="{7A5197C4-1898-4D91-873C-786AA9118FD5}" srcOrd="0" destOrd="0" presId="urn:microsoft.com/office/officeart/2005/8/layout/chevron2"/>
    <dgm:cxn modelId="{9122D1A2-F6BD-4213-B607-5B360D463A96}" type="presOf" srcId="{E162F8D7-E7BD-40F7-A678-FA85A4538072}" destId="{FACB5877-94D4-4061-B0A9-62E340CB81DB}" srcOrd="0" destOrd="0" presId="urn:microsoft.com/office/officeart/2005/8/layout/chevron2"/>
    <dgm:cxn modelId="{2910B2A3-BD70-470D-BD52-EA04CE84F6B8}" type="presOf" srcId="{92262A53-F48D-4EDA-A927-B9A0E6F3A581}" destId="{34A06D4F-A7B5-42C8-8866-F0252173C1CE}" srcOrd="0" destOrd="0" presId="urn:microsoft.com/office/officeart/2005/8/layout/chevron2"/>
    <dgm:cxn modelId="{D3F610A8-7DD5-43F8-8286-1A02640F8802}" srcId="{C2783C4D-599A-42DD-AAFB-1A90DFF21483}" destId="{0F8972BF-E9A0-4E78-8C7A-F0F8C2D15587}" srcOrd="4" destOrd="0" parTransId="{F8A27FB6-0474-40FD-85C3-1F07DF508321}" sibTransId="{1E8B6AE1-3DD7-4D20-BFF9-33C9E25BAC06}"/>
    <dgm:cxn modelId="{8D031FAA-59E5-441A-897E-F30846E35CBC}" srcId="{C2783C4D-599A-42DD-AAFB-1A90DFF21483}" destId="{8B252664-19B9-4103-8276-0F76A2F24CB0}" srcOrd="5" destOrd="0" parTransId="{E49B8C20-6607-4F05-BB00-5E7752C7A62B}" sibTransId="{C64E1D7F-EB2E-4C2D-99B4-48979A7FEDCD}"/>
    <dgm:cxn modelId="{77522EB2-8926-4A85-B01F-DB87F67C9471}" type="presOf" srcId="{A3B236DD-64FC-4187-A09F-F29DBB895E25}" destId="{C2DD4DE9-98D2-487E-9A76-A4EA1853C49B}" srcOrd="0" destOrd="0" presId="urn:microsoft.com/office/officeart/2005/8/layout/chevron2"/>
    <dgm:cxn modelId="{B09412BC-CF7E-473E-A2B7-500CD8107B2F}" type="presOf" srcId="{C2783C4D-599A-42DD-AAFB-1A90DFF21483}" destId="{BF3AE5B4-7BA4-4229-8DFD-EA0DEF8245F1}" srcOrd="0" destOrd="0" presId="urn:microsoft.com/office/officeart/2005/8/layout/chevron2"/>
    <dgm:cxn modelId="{2024A2C1-9554-4189-A11C-618BF55711B4}" type="presOf" srcId="{3D11D4DE-8C0A-408B-A6B8-D2B067CA1A93}" destId="{212006A1-FF92-4ACD-B529-27D2165E7A1F}" srcOrd="0" destOrd="0" presId="urn:microsoft.com/office/officeart/2005/8/layout/chevron2"/>
    <dgm:cxn modelId="{1A9030D2-22CA-46D9-9295-E894E20D4DD8}" type="presOf" srcId="{9A3CAD9A-69C6-4AD4-9C11-12B04384A09A}" destId="{212006A1-FF92-4ACD-B529-27D2165E7A1F}" srcOrd="0" destOrd="3" presId="urn:microsoft.com/office/officeart/2005/8/layout/chevron2"/>
    <dgm:cxn modelId="{BE0FABE5-25C9-47BA-9333-73EC276D788D}" srcId="{C2783C4D-599A-42DD-AAFB-1A90DFF21483}" destId="{9A3CAD9A-69C6-4AD4-9C11-12B04384A09A}" srcOrd="3" destOrd="0" parTransId="{C10F31BD-67EA-4F85-9947-A3A6A548EC8D}" sibTransId="{42A1471F-9112-4570-8BC0-0824C9700398}"/>
    <dgm:cxn modelId="{AE4D37EF-22E7-4FE7-A491-C6C913834679}" srcId="{C2783C4D-599A-42DD-AAFB-1A90DFF21483}" destId="{3D11D4DE-8C0A-408B-A6B8-D2B067CA1A93}" srcOrd="0" destOrd="0" parTransId="{811541B7-2CA1-4715-9457-FD974C31C790}" sibTransId="{8BDF1D89-AD22-4F75-9209-DB85305E6284}"/>
    <dgm:cxn modelId="{A87C5CF4-337A-47E0-B077-2D74A3D2D143}" srcId="{A3B236DD-64FC-4187-A09F-F29DBB895E25}" destId="{E162F8D7-E7BD-40F7-A678-FA85A4538072}" srcOrd="0" destOrd="0" parTransId="{6F8EFF26-F59D-4758-B0DF-0050ABD2DDCC}" sibTransId="{F64FFE05-64A8-4588-AA39-1981D46340FD}"/>
    <dgm:cxn modelId="{1B4023FD-A9D4-4FAE-B4C3-07B9AE8290FF}" type="presOf" srcId="{4EFF1C71-2731-44F1-A2BF-24148FFFF2AA}" destId="{744B9D87-6CC8-4C78-8E09-778C7C2EEF2F}" srcOrd="0" destOrd="0" presId="urn:microsoft.com/office/officeart/2005/8/layout/chevron2"/>
    <dgm:cxn modelId="{016164FE-4084-4D44-912B-C73F2500A2BF}" srcId="{9BCED4AC-DEC4-4BDE-A98D-77F188AF0467}" destId="{A3B236DD-64FC-4187-A09F-F29DBB895E25}" srcOrd="1" destOrd="0" parTransId="{9B530264-C121-4124-B0DE-73875AB6AF8C}" sibTransId="{DA201BED-9BDA-43AD-930A-EEF5D826E28B}"/>
    <dgm:cxn modelId="{75BE1AA3-4029-40A3-8758-00F0E4F3ED1A}" type="presParOf" srcId="{7A5197C4-1898-4D91-873C-786AA9118FD5}" destId="{46959F9E-BBE6-4010-81BB-F9CD997F254C}" srcOrd="0" destOrd="0" presId="urn:microsoft.com/office/officeart/2005/8/layout/chevron2"/>
    <dgm:cxn modelId="{418F85D6-C78C-4428-98D1-E5F4EC4B078D}" type="presParOf" srcId="{46959F9E-BBE6-4010-81BB-F9CD997F254C}" destId="{744B9D87-6CC8-4C78-8E09-778C7C2EEF2F}" srcOrd="0" destOrd="0" presId="urn:microsoft.com/office/officeart/2005/8/layout/chevron2"/>
    <dgm:cxn modelId="{E324D1A6-F104-4CA4-A4ED-BD8F43A003B2}" type="presParOf" srcId="{46959F9E-BBE6-4010-81BB-F9CD997F254C}" destId="{34A06D4F-A7B5-42C8-8866-F0252173C1CE}" srcOrd="1" destOrd="0" presId="urn:microsoft.com/office/officeart/2005/8/layout/chevron2"/>
    <dgm:cxn modelId="{499F772F-9F66-4DA1-80FD-56DD0672DA7B}" type="presParOf" srcId="{7A5197C4-1898-4D91-873C-786AA9118FD5}" destId="{4C227750-140C-4146-8E5E-4021006BB0D3}" srcOrd="1" destOrd="0" presId="urn:microsoft.com/office/officeart/2005/8/layout/chevron2"/>
    <dgm:cxn modelId="{FA13CEBA-D53D-41E7-8F56-599B472893D7}" type="presParOf" srcId="{7A5197C4-1898-4D91-873C-786AA9118FD5}" destId="{F5517AE2-7B5D-4144-8AE4-8E3FF37F44D7}" srcOrd="2" destOrd="0" presId="urn:microsoft.com/office/officeart/2005/8/layout/chevron2"/>
    <dgm:cxn modelId="{50E4DF01-0ADC-4476-99C5-73F88FBC997C}" type="presParOf" srcId="{F5517AE2-7B5D-4144-8AE4-8E3FF37F44D7}" destId="{C2DD4DE9-98D2-487E-9A76-A4EA1853C49B}" srcOrd="0" destOrd="0" presId="urn:microsoft.com/office/officeart/2005/8/layout/chevron2"/>
    <dgm:cxn modelId="{0C503CAA-2CD6-4BB3-BCE5-E66E4B62B39E}" type="presParOf" srcId="{F5517AE2-7B5D-4144-8AE4-8E3FF37F44D7}" destId="{FACB5877-94D4-4061-B0A9-62E340CB81DB}" srcOrd="1" destOrd="0" presId="urn:microsoft.com/office/officeart/2005/8/layout/chevron2"/>
    <dgm:cxn modelId="{836D1297-3962-4663-9F04-BBF0AF689AD2}" type="presParOf" srcId="{7A5197C4-1898-4D91-873C-786AA9118FD5}" destId="{1FBB2620-FCF0-482D-B53A-03AC954D09C9}" srcOrd="3" destOrd="0" presId="urn:microsoft.com/office/officeart/2005/8/layout/chevron2"/>
    <dgm:cxn modelId="{56A4C75A-450C-4D5A-A5A0-41D04AEBEE90}" type="presParOf" srcId="{7A5197C4-1898-4D91-873C-786AA9118FD5}" destId="{60DE4AD9-CDBF-4D92-8279-7290E8FCAA25}" srcOrd="4" destOrd="0" presId="urn:microsoft.com/office/officeart/2005/8/layout/chevron2"/>
    <dgm:cxn modelId="{9BE862B4-0306-4F43-8A85-5D5FD63591D3}" type="presParOf" srcId="{60DE4AD9-CDBF-4D92-8279-7290E8FCAA25}" destId="{BF3AE5B4-7BA4-4229-8DFD-EA0DEF8245F1}" srcOrd="0" destOrd="0" presId="urn:microsoft.com/office/officeart/2005/8/layout/chevron2"/>
    <dgm:cxn modelId="{B0BF8FF2-B4D1-4067-BBCC-E7A7FBDF01A8}" type="presParOf" srcId="{60DE4AD9-CDBF-4D92-8279-7290E8FCAA25}" destId="{212006A1-FF92-4ACD-B529-27D2165E7A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D316-93C5-48FD-9E61-1785026ED352}">
      <dsp:nvSpPr>
        <dsp:cNvPr id="0" name=""/>
        <dsp:cNvSpPr/>
      </dsp:nvSpPr>
      <dsp:spPr>
        <a:xfrm>
          <a:off x="0" y="517524"/>
          <a:ext cx="4997450" cy="499745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5D250-3231-47AC-BDEC-FDCCADABCD7B}">
      <dsp:nvSpPr>
        <dsp:cNvPr id="0" name=""/>
        <dsp:cNvSpPr/>
      </dsp:nvSpPr>
      <dsp:spPr>
        <a:xfrm>
          <a:off x="474757" y="733519"/>
          <a:ext cx="1949005" cy="1949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Trust &amp; Confidentiality</a:t>
          </a:r>
        </a:p>
      </dsp:txBody>
      <dsp:txXfrm>
        <a:off x="569900" y="828662"/>
        <a:ext cx="1758719" cy="1758719"/>
      </dsp:txXfrm>
    </dsp:sp>
    <dsp:sp modelId="{14D49CF2-8300-48F7-BF0A-D0BC4FE3850A}">
      <dsp:nvSpPr>
        <dsp:cNvPr id="0" name=""/>
        <dsp:cNvSpPr/>
      </dsp:nvSpPr>
      <dsp:spPr>
        <a:xfrm>
          <a:off x="2573686" y="733519"/>
          <a:ext cx="1949005" cy="1949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Explain Why</a:t>
          </a:r>
        </a:p>
      </dsp:txBody>
      <dsp:txXfrm>
        <a:off x="2668829" y="828662"/>
        <a:ext cx="1758719" cy="1758719"/>
      </dsp:txXfrm>
    </dsp:sp>
    <dsp:sp modelId="{A841CAD2-BCD6-4396-8B05-9DC100890477}">
      <dsp:nvSpPr>
        <dsp:cNvPr id="0" name=""/>
        <dsp:cNvSpPr/>
      </dsp:nvSpPr>
      <dsp:spPr>
        <a:xfrm>
          <a:off x="474757" y="2885227"/>
          <a:ext cx="1949005" cy="1949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Ask only what is needed</a:t>
          </a:r>
        </a:p>
      </dsp:txBody>
      <dsp:txXfrm>
        <a:off x="569900" y="2980370"/>
        <a:ext cx="1758719" cy="1758719"/>
      </dsp:txXfrm>
    </dsp:sp>
    <dsp:sp modelId="{C9FFC32F-30B9-484F-8415-2A668DAA89A9}">
      <dsp:nvSpPr>
        <dsp:cNvPr id="0" name=""/>
        <dsp:cNvSpPr/>
      </dsp:nvSpPr>
      <dsp:spPr>
        <a:xfrm>
          <a:off x="2573686" y="2832448"/>
          <a:ext cx="1949005" cy="1949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Explain how the information will be used.</a:t>
          </a:r>
        </a:p>
      </dsp:txBody>
      <dsp:txXfrm>
        <a:off x="2668829" y="2927591"/>
        <a:ext cx="1758719" cy="1758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D20F-4873-4686-A158-4F42563CECDB}">
      <dsp:nvSpPr>
        <dsp:cNvPr id="0" name=""/>
        <dsp:cNvSpPr/>
      </dsp:nvSpPr>
      <dsp:spPr>
        <a:xfrm>
          <a:off x="0" y="1645"/>
          <a:ext cx="8468140" cy="164097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Step 1: State Court Predicate Findings: </a:t>
          </a:r>
        </a:p>
        <a:p>
          <a:pPr marL="0" lvl="0" indent="0" algn="l" defTabSz="889000">
            <a:lnSpc>
              <a:spcPct val="90000"/>
            </a:lnSpc>
            <a:spcBef>
              <a:spcPct val="0"/>
            </a:spcBef>
            <a:spcAft>
              <a:spcPct val="35000"/>
            </a:spcAft>
            <a:buNone/>
          </a:pPr>
          <a:r>
            <a:rPr lang="en-US" sz="2000" kern="1200" dirty="0">
              <a:solidFill>
                <a:schemeClr val="tx1"/>
              </a:solidFill>
            </a:rPr>
            <a:t>(</a:t>
          </a:r>
          <a:r>
            <a:rPr lang="en-US" sz="1800" b="1" kern="1200" dirty="0">
              <a:solidFill>
                <a:schemeClr val="tx1"/>
              </a:solidFill>
            </a:rPr>
            <a:t>1) Placed in the custody of an individual or made a dependent of the juvenile court; </a:t>
          </a:r>
        </a:p>
        <a:p>
          <a:pPr marL="0" lvl="0" indent="0" algn="l" defTabSz="889000">
            <a:lnSpc>
              <a:spcPct val="90000"/>
            </a:lnSpc>
            <a:spcBef>
              <a:spcPct val="0"/>
            </a:spcBef>
            <a:spcAft>
              <a:spcPct val="35000"/>
            </a:spcAft>
            <a:buNone/>
          </a:pPr>
          <a:r>
            <a:rPr lang="en-US" sz="1800" b="1" kern="1200" dirty="0">
              <a:solidFill>
                <a:schemeClr val="tx1"/>
              </a:solidFill>
            </a:rPr>
            <a:t>(2) Reunification is not viable due to abuse, abandonment, or neglect (by at least one parent); and </a:t>
          </a:r>
        </a:p>
        <a:p>
          <a:pPr marL="0" lvl="0" indent="0" algn="l" defTabSz="889000">
            <a:lnSpc>
              <a:spcPct val="90000"/>
            </a:lnSpc>
            <a:spcBef>
              <a:spcPct val="0"/>
            </a:spcBef>
            <a:spcAft>
              <a:spcPct val="35000"/>
            </a:spcAft>
            <a:buNone/>
          </a:pPr>
          <a:r>
            <a:rPr lang="en-US" sz="1800" b="1" kern="1200" dirty="0">
              <a:solidFill>
                <a:schemeClr val="tx1"/>
              </a:solidFill>
            </a:rPr>
            <a:t>(3) Not in their best interest to return to their home country.</a:t>
          </a:r>
        </a:p>
      </dsp:txBody>
      <dsp:txXfrm>
        <a:off x="80106" y="81751"/>
        <a:ext cx="8307928" cy="1480758"/>
      </dsp:txXfrm>
    </dsp:sp>
    <dsp:sp modelId="{C9691E81-CC4D-4634-B387-868F7E67DBCF}">
      <dsp:nvSpPr>
        <dsp:cNvPr id="0" name=""/>
        <dsp:cNvSpPr/>
      </dsp:nvSpPr>
      <dsp:spPr>
        <a:xfrm>
          <a:off x="0" y="1654358"/>
          <a:ext cx="8468140" cy="1640970"/>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Step 2: SIJS Petition I-360 to USCIS</a:t>
          </a:r>
        </a:p>
        <a:p>
          <a:pPr marL="0" lvl="0" indent="0" algn="l" defTabSz="1066800">
            <a:lnSpc>
              <a:spcPct val="90000"/>
            </a:lnSpc>
            <a:spcBef>
              <a:spcPct val="0"/>
            </a:spcBef>
            <a:spcAft>
              <a:spcPct val="35000"/>
            </a:spcAft>
            <a:buNone/>
          </a:pPr>
          <a:r>
            <a:rPr lang="en-US" sz="2400" b="1" kern="1200" dirty="0">
              <a:solidFill>
                <a:schemeClr val="tx1"/>
              </a:solidFill>
            </a:rPr>
            <a:t>Approved with Deferred Action I-797C, 4 years, EAD and SSN Authorized</a:t>
          </a:r>
        </a:p>
      </dsp:txBody>
      <dsp:txXfrm>
        <a:off x="80106" y="1734464"/>
        <a:ext cx="8307928" cy="1480758"/>
      </dsp:txXfrm>
    </dsp:sp>
    <dsp:sp modelId="{006165C7-BC78-4AE9-807B-A9D924687F92}">
      <dsp:nvSpPr>
        <dsp:cNvPr id="0" name=""/>
        <dsp:cNvSpPr/>
      </dsp:nvSpPr>
      <dsp:spPr>
        <a:xfrm>
          <a:off x="0" y="3307071"/>
          <a:ext cx="8468140" cy="1640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Step 3: Adjust status for an LPR card when available via Form I-485</a:t>
          </a:r>
        </a:p>
      </dsp:txBody>
      <dsp:txXfrm>
        <a:off x="80106" y="3387177"/>
        <a:ext cx="8307928" cy="1480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B9D87-6CC8-4C78-8E09-778C7C2EEF2F}">
      <dsp:nvSpPr>
        <dsp:cNvPr id="0" name=""/>
        <dsp:cNvSpPr/>
      </dsp:nvSpPr>
      <dsp:spPr>
        <a:xfrm rot="5400000">
          <a:off x="1035827" y="-315543"/>
          <a:ext cx="791605" cy="18006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Persecution</a:t>
          </a:r>
        </a:p>
      </dsp:txBody>
      <dsp:txXfrm rot="-5400000">
        <a:off x="531315" y="188969"/>
        <a:ext cx="1800630" cy="791605"/>
      </dsp:txXfrm>
    </dsp:sp>
    <dsp:sp modelId="{34A06D4F-A7B5-42C8-8866-F0252173C1CE}">
      <dsp:nvSpPr>
        <dsp:cNvPr id="0" name=""/>
        <dsp:cNvSpPr/>
      </dsp:nvSpPr>
      <dsp:spPr>
        <a:xfrm rot="5400000">
          <a:off x="4375268" y="-1918903"/>
          <a:ext cx="866372" cy="4809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Past OR</a:t>
          </a:r>
        </a:p>
        <a:p>
          <a:pPr marL="228600" lvl="1" indent="-228600" algn="l" defTabSz="1066800">
            <a:lnSpc>
              <a:spcPct val="90000"/>
            </a:lnSpc>
            <a:spcBef>
              <a:spcPct val="0"/>
            </a:spcBef>
            <a:spcAft>
              <a:spcPct val="15000"/>
            </a:spcAft>
            <a:buChar char="•"/>
          </a:pPr>
          <a:r>
            <a:rPr lang="en-US" sz="2400" kern="1200" dirty="0"/>
            <a:t>Well-Founded Future Fear</a:t>
          </a:r>
        </a:p>
      </dsp:txBody>
      <dsp:txXfrm rot="-5400000">
        <a:off x="2403682" y="94976"/>
        <a:ext cx="4767253" cy="781786"/>
      </dsp:txXfrm>
    </dsp:sp>
    <dsp:sp modelId="{C2DD4DE9-98D2-487E-9A76-A4EA1853C49B}">
      <dsp:nvSpPr>
        <dsp:cNvPr id="0" name=""/>
        <dsp:cNvSpPr/>
      </dsp:nvSpPr>
      <dsp:spPr>
        <a:xfrm rot="5400000">
          <a:off x="756936" y="607282"/>
          <a:ext cx="1256056" cy="178383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On Account of</a:t>
          </a:r>
        </a:p>
      </dsp:txBody>
      <dsp:txXfrm rot="-5400000">
        <a:off x="493047" y="871171"/>
        <a:ext cx="1783835" cy="1256056"/>
      </dsp:txXfrm>
    </dsp:sp>
    <dsp:sp modelId="{FACB5877-94D4-4061-B0A9-62E340CB81DB}">
      <dsp:nvSpPr>
        <dsp:cNvPr id="0" name=""/>
        <dsp:cNvSpPr/>
      </dsp:nvSpPr>
      <dsp:spPr>
        <a:xfrm rot="5400000">
          <a:off x="2956871" y="543440"/>
          <a:ext cx="925313" cy="2031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Nexxus</a:t>
          </a:r>
        </a:p>
      </dsp:txBody>
      <dsp:txXfrm rot="-5400000">
        <a:off x="2403665" y="1141816"/>
        <a:ext cx="1986556" cy="834973"/>
      </dsp:txXfrm>
    </dsp:sp>
    <dsp:sp modelId="{BF3AE5B4-7BA4-4229-8DFD-EA0DEF8245F1}">
      <dsp:nvSpPr>
        <dsp:cNvPr id="0" name=""/>
        <dsp:cNvSpPr/>
      </dsp:nvSpPr>
      <dsp:spPr>
        <a:xfrm rot="5400000">
          <a:off x="616766" y="2391427"/>
          <a:ext cx="1490830" cy="17382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Protected Ground</a:t>
          </a:r>
        </a:p>
      </dsp:txBody>
      <dsp:txXfrm rot="-5400000">
        <a:off x="493047" y="2515146"/>
        <a:ext cx="1738269" cy="1490830"/>
      </dsp:txXfrm>
    </dsp:sp>
    <dsp:sp modelId="{212006A1-FF92-4ACD-B529-27D2165E7A1F}">
      <dsp:nvSpPr>
        <dsp:cNvPr id="0" name=""/>
        <dsp:cNvSpPr/>
      </dsp:nvSpPr>
      <dsp:spPr>
        <a:xfrm rot="5400000">
          <a:off x="4868617" y="-446462"/>
          <a:ext cx="2200651" cy="71305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Race </a:t>
          </a:r>
        </a:p>
        <a:p>
          <a:pPr marL="228600" lvl="1" indent="-228600" algn="l" defTabSz="889000">
            <a:lnSpc>
              <a:spcPct val="90000"/>
            </a:lnSpc>
            <a:spcBef>
              <a:spcPct val="0"/>
            </a:spcBef>
            <a:spcAft>
              <a:spcPct val="15000"/>
            </a:spcAft>
            <a:buChar char="•"/>
          </a:pPr>
          <a:r>
            <a:rPr lang="en-US" sz="2000" kern="1200" dirty="0"/>
            <a:t>Nationality</a:t>
          </a:r>
        </a:p>
        <a:p>
          <a:pPr marL="228600" lvl="1" indent="-228600" algn="l" defTabSz="889000">
            <a:lnSpc>
              <a:spcPct val="90000"/>
            </a:lnSpc>
            <a:spcBef>
              <a:spcPct val="0"/>
            </a:spcBef>
            <a:spcAft>
              <a:spcPct val="15000"/>
            </a:spcAft>
            <a:buChar char="•"/>
          </a:pPr>
          <a:r>
            <a:rPr lang="en-US" sz="2000" kern="1200" dirty="0"/>
            <a:t>Religion</a:t>
          </a:r>
        </a:p>
        <a:p>
          <a:pPr marL="228600" lvl="1" indent="-228600" algn="l" defTabSz="889000">
            <a:lnSpc>
              <a:spcPct val="90000"/>
            </a:lnSpc>
            <a:spcBef>
              <a:spcPct val="0"/>
            </a:spcBef>
            <a:spcAft>
              <a:spcPct val="15000"/>
            </a:spcAft>
            <a:buChar char="•"/>
          </a:pPr>
          <a:r>
            <a:rPr lang="en-US" sz="2000" kern="1200" dirty="0"/>
            <a:t>Political Opinion</a:t>
          </a:r>
        </a:p>
        <a:p>
          <a:pPr marL="228600" lvl="1" indent="-228600" algn="l" defTabSz="889000">
            <a:lnSpc>
              <a:spcPct val="90000"/>
            </a:lnSpc>
            <a:spcBef>
              <a:spcPct val="0"/>
            </a:spcBef>
            <a:spcAft>
              <a:spcPct val="15000"/>
            </a:spcAft>
            <a:buChar char="•"/>
          </a:pPr>
          <a:r>
            <a:rPr lang="en-US" sz="2000" kern="1200" dirty="0"/>
            <a:t>Particular Social Group (Examples: Family, Gender-based in opposition to cultural norms, LGBTQ+, many more)</a:t>
          </a:r>
        </a:p>
        <a:p>
          <a:pPr marL="114300" lvl="1" indent="-114300" algn="l" defTabSz="622300">
            <a:lnSpc>
              <a:spcPct val="90000"/>
            </a:lnSpc>
            <a:spcBef>
              <a:spcPct val="0"/>
            </a:spcBef>
            <a:spcAft>
              <a:spcPct val="15000"/>
            </a:spcAft>
            <a:buChar char="•"/>
          </a:pPr>
          <a:endParaRPr lang="en-US" sz="1400" kern="1200" dirty="0"/>
        </a:p>
      </dsp:txBody>
      <dsp:txXfrm rot="-5400000">
        <a:off x="2403664" y="2125918"/>
        <a:ext cx="7023131" cy="198579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07F60-265E-41AA-A5F2-972FDCD586B3}"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30E36-FB28-49C5-A62E-FC30DA83DFD1}" type="slidenum">
              <a:rPr lang="en-US" smtClean="0"/>
              <a:t>‹#›</a:t>
            </a:fld>
            <a:endParaRPr lang="en-US"/>
          </a:p>
        </p:txBody>
      </p:sp>
    </p:spTree>
    <p:extLst>
      <p:ext uri="{BB962C8B-B14F-4D97-AF65-F5344CB8AC3E}">
        <p14:creationId xmlns:p14="http://schemas.microsoft.com/office/powerpoint/2010/main" val="261544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avel.state.gov/content/travel/en/legal/visa-law0/visa-bulletin.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scis.gov/humanitarian/consideration-of-deferred-action-for-childhood-arrivals-daca/frequently-asked-questions#what_is_deferred_a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sttta.nationbuilder.com/emp_mod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530E36-FB28-49C5-A62E-FC30DA83DFD1}" type="slidenum">
              <a:rPr lang="en-US" smtClean="0"/>
              <a:t>1</a:t>
            </a:fld>
            <a:endParaRPr lang="en-US"/>
          </a:p>
        </p:txBody>
      </p:sp>
    </p:spTree>
    <p:extLst>
      <p:ext uri="{BB962C8B-B14F-4D97-AF65-F5344CB8AC3E}">
        <p14:creationId xmlns:p14="http://schemas.microsoft.com/office/powerpoint/2010/main" val="137668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questions for this slide, resource only.</a:t>
            </a:r>
          </a:p>
        </p:txBody>
      </p:sp>
      <p:sp>
        <p:nvSpPr>
          <p:cNvPr id="4" name="Slide Number Placeholder 3"/>
          <p:cNvSpPr>
            <a:spLocks noGrp="1"/>
          </p:cNvSpPr>
          <p:nvPr>
            <p:ph type="sldNum" sz="quarter" idx="5"/>
          </p:nvPr>
        </p:nvSpPr>
        <p:spPr/>
        <p:txBody>
          <a:bodyPr/>
          <a:lstStyle/>
          <a:p>
            <a:fld id="{D6530E36-FB28-49C5-A62E-FC30DA83DFD1}" type="slidenum">
              <a:rPr lang="en-US" smtClean="0"/>
              <a:t>13</a:t>
            </a:fld>
            <a:endParaRPr lang="en-US"/>
          </a:p>
        </p:txBody>
      </p:sp>
    </p:spTree>
    <p:extLst>
      <p:ext uri="{BB962C8B-B14F-4D97-AF65-F5344CB8AC3E}">
        <p14:creationId xmlns:p14="http://schemas.microsoft.com/office/powerpoint/2010/main" val="34282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6530E36-FB28-49C5-A62E-FC30DA83DFD1}" type="slidenum">
              <a:rPr lang="en-US" smtClean="0"/>
              <a:t>14</a:t>
            </a:fld>
            <a:endParaRPr lang="en-US"/>
          </a:p>
        </p:txBody>
      </p:sp>
    </p:spTree>
    <p:extLst>
      <p:ext uri="{BB962C8B-B14F-4D97-AF65-F5344CB8AC3E}">
        <p14:creationId xmlns:p14="http://schemas.microsoft.com/office/powerpoint/2010/main" val="400768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When does a child have the right to an immigration attorney at government expense? </a:t>
            </a:r>
            <a:r>
              <a:rPr lang="en-US"/>
              <a:t>Never</a:t>
            </a:r>
          </a:p>
          <a:p>
            <a:endParaRPr lang="en-US"/>
          </a:p>
          <a:p>
            <a:r>
              <a:rPr lang="en-US" u="sng"/>
              <a:t>No right to counsel at government expense</a:t>
            </a:r>
            <a:endParaRPr lang="en-US">
              <a:cs typeface="Calibri"/>
            </a:endParaRPr>
          </a:p>
          <a:p>
            <a:r>
              <a:rPr lang="en-US"/>
              <a:t>•6th Amendment right to counsel for indigent persons in criminal proceedings does not apply</a:t>
            </a:r>
            <a:endParaRPr lang="en-US">
              <a:cs typeface="Calibri"/>
            </a:endParaRPr>
          </a:p>
          <a:p>
            <a:r>
              <a:rPr lang="en-US"/>
              <a:t>•Immigrants have the right to retain counsel at no expense to the United States government</a:t>
            </a:r>
            <a:endParaRPr lang="en-US">
              <a:cs typeface="Calibri"/>
            </a:endParaRPr>
          </a:p>
          <a:p>
            <a:r>
              <a:rPr lang="en-US"/>
              <a:t>•This right is grounded in the Due Process Clause of the 5th Amendment</a:t>
            </a:r>
            <a:endParaRPr lang="en-US">
              <a:cs typeface="Calibri"/>
            </a:endParaRPr>
          </a:p>
          <a:p>
            <a:r>
              <a:rPr lang="en-US"/>
              <a:t>Limited </a:t>
            </a:r>
            <a:r>
              <a:rPr lang="en-US" i="1"/>
              <a:t>pro bono </a:t>
            </a:r>
            <a:r>
              <a:rPr lang="en-US"/>
              <a:t>immigration attorney capacity and cross-system needs (USCIS, EOIR and family/dependency court) make retaining quality representation even more challenging.</a:t>
            </a:r>
            <a:endParaRPr lang="en-US">
              <a:cs typeface="Calibri"/>
            </a:endParaRPr>
          </a:p>
        </p:txBody>
      </p:sp>
      <p:sp>
        <p:nvSpPr>
          <p:cNvPr id="4" name="Slide Number Placeholder 3"/>
          <p:cNvSpPr>
            <a:spLocks noGrp="1"/>
          </p:cNvSpPr>
          <p:nvPr>
            <p:ph type="sldNum" sz="quarter" idx="5"/>
          </p:nvPr>
        </p:nvSpPr>
        <p:spPr/>
        <p:txBody>
          <a:bodyPr/>
          <a:lstStyle/>
          <a:p>
            <a:fld id="{D6530E36-FB28-49C5-A62E-FC30DA83DFD1}" type="slidenum">
              <a:rPr lang="en-US" smtClean="0"/>
              <a:t>15</a:t>
            </a:fld>
            <a:endParaRPr lang="en-US"/>
          </a:p>
        </p:txBody>
      </p:sp>
    </p:spTree>
    <p:extLst>
      <p:ext uri="{BB962C8B-B14F-4D97-AF65-F5344CB8AC3E}">
        <p14:creationId xmlns:p14="http://schemas.microsoft.com/office/powerpoint/2010/main" val="67846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cs typeface="Calibri"/>
              </a:rPr>
              <a:t>Amy</a:t>
            </a:r>
          </a:p>
          <a:p>
            <a:pPr>
              <a:spcBef>
                <a:spcPct val="20000"/>
              </a:spcBef>
            </a:pPr>
            <a:endParaRPr lang="en-US">
              <a:cs typeface="Calibri"/>
            </a:endParaRPr>
          </a:p>
          <a:p>
            <a:pPr>
              <a:spcBef>
                <a:spcPct val="20000"/>
              </a:spcBef>
            </a:pPr>
            <a:r>
              <a:rPr lang="en-US">
                <a:cs typeface="Calibri"/>
              </a:rPr>
              <a:t>The ways in which we categorize and define these kiddos is based on the institutions that they intersect with and not necessarily differential lived experiences or identities.</a:t>
            </a:r>
          </a:p>
          <a:p>
            <a:pPr>
              <a:spcBef>
                <a:spcPct val="20000"/>
              </a:spcBef>
            </a:pPr>
            <a:endParaRPr lang="en-US">
              <a:ea typeface="Calibri"/>
              <a:cs typeface="Calibri"/>
            </a:endParaRPr>
          </a:p>
          <a:p>
            <a:pPr>
              <a:spcBef>
                <a:spcPct val="20000"/>
              </a:spcBef>
            </a:pPr>
            <a:r>
              <a:rPr lang="en-US">
                <a:ea typeface="Calibri"/>
                <a:cs typeface="Calibri"/>
              </a:rPr>
              <a:t>That is – hopefully it is clear that we are talking about the same population of children and how to support them across systems.</a:t>
            </a:r>
          </a:p>
          <a:p>
            <a:pPr>
              <a:spcBef>
                <a:spcPct val="20000"/>
              </a:spcBef>
            </a:pPr>
            <a:endParaRPr lang="en-US">
              <a:cs typeface="Calibri"/>
            </a:endParaRPr>
          </a:p>
          <a:p>
            <a:pPr>
              <a:spcBef>
                <a:spcPct val="20000"/>
              </a:spcBef>
            </a:pPr>
            <a:endParaRPr lang="en-US">
              <a:cs typeface="Calibri"/>
            </a:endParaRPr>
          </a:p>
          <a:p>
            <a:pPr>
              <a:spcBef>
                <a:spcPct val="20000"/>
              </a:spcBef>
            </a:pPr>
            <a:endParaRPr lang="en-US">
              <a:cs typeface="Calibri"/>
            </a:endParaRPr>
          </a:p>
          <a:p>
            <a:pPr>
              <a:spcBef>
                <a:spcPct val="20000"/>
              </a:spcBef>
            </a:pPr>
            <a:endParaRPr lang="en-US">
              <a:cs typeface="Calibri"/>
            </a:endParaRPr>
          </a:p>
          <a:p>
            <a:pPr>
              <a:spcBef>
                <a:spcPct val="20000"/>
              </a:spcBef>
            </a:pPr>
            <a:endParaRPr lang="en-US">
              <a:cs typeface="Calibri"/>
            </a:endParaRPr>
          </a:p>
          <a:p>
            <a:pPr>
              <a:spcBef>
                <a:spcPct val="20000"/>
              </a:spcBef>
            </a:pPr>
            <a:endParaRPr lang="en-US">
              <a:cs typeface="Calibri"/>
            </a:endParaRPr>
          </a:p>
          <a:p>
            <a:pPr marL="171450" indent="-171450">
              <a:spcBef>
                <a:spcPct val="20000"/>
              </a:spcBef>
              <a:buFont typeface="Arial"/>
              <a:buChar char="•"/>
            </a:pPr>
            <a:r>
              <a:rPr lang="en-US" b="1">
                <a:cs typeface="Calibri"/>
              </a:rPr>
              <a:t>What some of the common factors associated with placement disruption for kiddos coming to the community from immigration detention?</a:t>
            </a:r>
          </a:p>
          <a:p>
            <a:pPr marL="171450" indent="-171450">
              <a:spcBef>
                <a:spcPct val="20000"/>
              </a:spcBef>
              <a:buFont typeface="Arial"/>
              <a:buChar char="•"/>
            </a:pPr>
            <a:r>
              <a:rPr lang="en-US" b="1">
                <a:cs typeface="Calibri"/>
              </a:rPr>
              <a:t>What is a journey map and how have you seen it successfully utilized? (response will explain how journey maps helped kids and families in and exiting detention and raise the question of how this could be applied to the situation of kids in CW systems to facilitate their access to and navigation of process to seek immigration relief)</a:t>
            </a:r>
          </a:p>
          <a:p>
            <a:pPr marL="171450" indent="-171450">
              <a:spcBef>
                <a:spcPct val="20000"/>
              </a:spcBef>
              <a:buFont typeface="Arial"/>
              <a:buChar char="•"/>
            </a:pPr>
            <a:r>
              <a:rPr lang="en-US" b="1">
                <a:cs typeface="Calibri"/>
              </a:rPr>
              <a:t>What are relative risks for youth facing 'age-out' in ORR vs CPS care?</a:t>
            </a:r>
          </a:p>
          <a:p>
            <a:pPr>
              <a:spcBef>
                <a:spcPct val="20000"/>
              </a:spcBef>
            </a:pPr>
            <a:endParaRPr lang="en-US">
              <a:cs typeface="Calibri"/>
            </a:endParaRPr>
          </a:p>
          <a:p>
            <a:pPr marL="171450" indent="-171450">
              <a:spcBef>
                <a:spcPct val="20000"/>
              </a:spcBef>
              <a:buFont typeface="Arial"/>
              <a:buChar char="•"/>
            </a:pPr>
            <a:endParaRPr lang="en-US">
              <a:cs typeface="Calibri"/>
            </a:endParaRPr>
          </a:p>
          <a:p>
            <a:pPr marL="171450" indent="-171450">
              <a:spcBef>
                <a:spcPct val="20000"/>
              </a:spcBef>
              <a:buFont typeface="Arial"/>
              <a:buChar char="•"/>
            </a:pPr>
            <a:endParaRPr lang="en-US">
              <a:cs typeface="Calibri"/>
            </a:endParaRPr>
          </a:p>
          <a:p>
            <a:pPr>
              <a:spcBef>
                <a:spcPct val="20000"/>
              </a:spcBef>
            </a:pPr>
            <a:endParaRPr lang="en-US">
              <a:cs typeface="Calibri"/>
            </a:endParaRPr>
          </a:p>
          <a:p>
            <a:pPr>
              <a:spcBef>
                <a:spcPct val="20000"/>
              </a:spcBef>
            </a:pPr>
            <a:r>
              <a:rPr lang="en-US">
                <a:cs typeface="Calibri"/>
              </a:rPr>
              <a:t>…............................</a:t>
            </a:r>
            <a:r>
              <a:rPr lang="en-US"/>
              <a:t>Historically, the legal community has led the coordination and advance of service delivery for children in the immigration system, while social work championed child welfare practice improvement. </a:t>
            </a:r>
          </a:p>
          <a:p>
            <a:pPr>
              <a:spcBef>
                <a:spcPct val="20000"/>
              </a:spcBef>
            </a:pPr>
            <a:endParaRPr lang="en-US"/>
          </a:p>
          <a:p>
            <a:pPr>
              <a:spcBef>
                <a:spcPct val="20000"/>
              </a:spcBef>
            </a:pPr>
            <a:r>
              <a:rPr lang="en-US"/>
              <a:t>With an eye towards moving </a:t>
            </a:r>
          </a:p>
          <a:p>
            <a:pPr marL="171450" indent="-171450">
              <a:spcBef>
                <a:spcPct val="20000"/>
              </a:spcBef>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530E36-FB28-49C5-A62E-FC30DA83DFD1}" type="slidenum">
              <a:rPr lang="en-US" smtClean="0"/>
              <a:t>16</a:t>
            </a:fld>
            <a:endParaRPr lang="en-US"/>
          </a:p>
        </p:txBody>
      </p:sp>
    </p:spTree>
    <p:extLst>
      <p:ext uri="{BB962C8B-B14F-4D97-AF65-F5344CB8AC3E}">
        <p14:creationId xmlns:p14="http://schemas.microsoft.com/office/powerpoint/2010/main" val="93321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Maybe VERA site to check by state</a:t>
            </a:r>
          </a:p>
        </p:txBody>
      </p:sp>
      <p:sp>
        <p:nvSpPr>
          <p:cNvPr id="4" name="Slide Number Placeholder 3"/>
          <p:cNvSpPr>
            <a:spLocks noGrp="1"/>
          </p:cNvSpPr>
          <p:nvPr>
            <p:ph type="sldNum" sz="quarter" idx="5"/>
          </p:nvPr>
        </p:nvSpPr>
        <p:spPr/>
        <p:txBody>
          <a:bodyPr/>
          <a:lstStyle/>
          <a:p>
            <a:fld id="{D6530E36-FB28-49C5-A62E-FC30DA83DFD1}" type="slidenum">
              <a:rPr lang="en-US" smtClean="0"/>
              <a:t>17</a:t>
            </a:fld>
            <a:endParaRPr lang="en-US"/>
          </a:p>
        </p:txBody>
      </p:sp>
    </p:spTree>
    <p:extLst>
      <p:ext uri="{BB962C8B-B14F-4D97-AF65-F5344CB8AC3E}">
        <p14:creationId xmlns:p14="http://schemas.microsoft.com/office/powerpoint/2010/main" val="369402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D6530E36-FB28-49C5-A62E-FC30DA83DFD1}" type="slidenum">
              <a:rPr lang="en-US" smtClean="0"/>
              <a:t>2</a:t>
            </a:fld>
            <a:endParaRPr lang="en-US"/>
          </a:p>
        </p:txBody>
      </p:sp>
    </p:spTree>
    <p:extLst>
      <p:ext uri="{BB962C8B-B14F-4D97-AF65-F5344CB8AC3E}">
        <p14:creationId xmlns:p14="http://schemas.microsoft.com/office/powerpoint/2010/main" val="20137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https://upload.wikimedia.org/wikipedia/commons/d/df/Family_Portrait.jpg</a:t>
            </a:r>
          </a:p>
          <a:p>
            <a:r>
              <a:rPr lang="en-US"/>
              <a:t>Eric Ward, CC BY-SA 2.0 &lt;https://creativecommons.org/licenses/by-sa/2.0&gt;, via Wikimedia Commons</a:t>
            </a:r>
            <a:endParaRPr lang="en-US">
              <a:cs typeface="Calibri"/>
            </a:endParaRPr>
          </a:p>
          <a:p>
            <a:endParaRPr lang="en-US"/>
          </a:p>
          <a:p>
            <a:r>
              <a:rPr lang="en-US">
                <a:cs typeface="Calibri"/>
              </a:rPr>
              <a:t>Could also do a quick show of hands here to ask who works with kids within a CPS agency? Who is with a non-profit? Private practitioners? </a:t>
            </a:r>
            <a:r>
              <a:rPr lang="en-US" err="1">
                <a:cs typeface="Calibri"/>
              </a:rPr>
              <a:t>Etc</a:t>
            </a:r>
            <a:r>
              <a:rPr lang="en-US">
                <a:cs typeface="Calibri"/>
              </a:rPr>
              <a:t>? To get a sense for who is in the audience.....</a:t>
            </a:r>
          </a:p>
        </p:txBody>
      </p:sp>
      <p:sp>
        <p:nvSpPr>
          <p:cNvPr id="4" name="Slide Number Placeholder 3"/>
          <p:cNvSpPr>
            <a:spLocks noGrp="1"/>
          </p:cNvSpPr>
          <p:nvPr>
            <p:ph type="sldNum" sz="quarter" idx="5"/>
          </p:nvPr>
        </p:nvSpPr>
        <p:spPr/>
        <p:txBody>
          <a:bodyPr/>
          <a:lstStyle/>
          <a:p>
            <a:fld id="{D6530E36-FB28-49C5-A62E-FC30DA83DFD1}" type="slidenum">
              <a:rPr lang="en-US" smtClean="0"/>
              <a:t>3</a:t>
            </a:fld>
            <a:endParaRPr lang="en-US"/>
          </a:p>
        </p:txBody>
      </p:sp>
    </p:spTree>
    <p:extLst>
      <p:ext uri="{BB962C8B-B14F-4D97-AF65-F5344CB8AC3E}">
        <p14:creationId xmlns:p14="http://schemas.microsoft.com/office/powerpoint/2010/main" val="263909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Who is a UC? (ORR) How does this term different from "immigrant youth" or "immigrant children"?</a:t>
            </a:r>
            <a:endParaRPr lang="en-US"/>
          </a:p>
          <a:p>
            <a:pPr marL="171450" indent="-171450">
              <a:buFont typeface="Arial,Sans-Serif"/>
              <a:buChar char="•"/>
            </a:pPr>
            <a:r>
              <a:rPr lang="en-US"/>
              <a:t>Defined by statute (UAC) as children who lack lawful immigration status in the United States, under 18, and without a parent or legal guardian in the US who can provide immediate care and physical custody. 6 USC 279(g)(2).</a:t>
            </a:r>
            <a:endParaRPr lang="en-US">
              <a:cs typeface="Calibri"/>
            </a:endParaRPr>
          </a:p>
          <a:p>
            <a:r>
              <a:rPr lang="en-US"/>
              <a:t>•Usually determined by ORR but if ORR has not done so, can request USCIS/EOIR to make determination.  Ask for help from KIND here.</a:t>
            </a:r>
            <a:endParaRPr lang="en-US">
              <a:cs typeface="Calibri"/>
            </a:endParaRPr>
          </a:p>
          <a:p>
            <a:pPr marL="171450" indent="-171450">
              <a:buFont typeface="Arial,Sans-Serif"/>
              <a:buChar char="•"/>
            </a:pPr>
            <a:r>
              <a:rPr lang="en-US"/>
              <a:t>Still classified as UC if accompanied by older siblings, extended family, etc.</a:t>
            </a:r>
            <a:endParaRPr lang="en-US">
              <a:cs typeface="Calibri"/>
            </a:endParaRPr>
          </a:p>
          <a:p>
            <a:r>
              <a:rPr lang="en-US"/>
              <a:t>•“Trafficking Victims Protection Reauthorization Act” (TVPRA) exempted from Title 42 and process under Title 8, allows USCIS to accept the I-589 for asylum affirmatively even if the child has removal proceedings before EOIR </a:t>
            </a:r>
            <a:endParaRPr lang="en-US">
              <a:cs typeface="Calibri"/>
            </a:endParaRPr>
          </a:p>
          <a:p>
            <a:r>
              <a:rPr lang="en-US"/>
              <a:t>•Requires human trafficking screen within 48 hours and asks about fear of return and voluntary return to COO, INA §2 35(a)(2)(A)</a:t>
            </a:r>
          </a:p>
        </p:txBody>
      </p:sp>
      <p:sp>
        <p:nvSpPr>
          <p:cNvPr id="4" name="Slide Number Placeholder 3"/>
          <p:cNvSpPr>
            <a:spLocks noGrp="1"/>
          </p:cNvSpPr>
          <p:nvPr>
            <p:ph type="sldNum" sz="quarter" idx="5"/>
          </p:nvPr>
        </p:nvSpPr>
        <p:spPr/>
        <p:txBody>
          <a:bodyPr/>
          <a:lstStyle/>
          <a:p>
            <a:fld id="{D6530E36-FB28-49C5-A62E-FC30DA83DFD1}" type="slidenum">
              <a:rPr lang="en-US" smtClean="0"/>
              <a:t>5</a:t>
            </a:fld>
            <a:endParaRPr lang="en-US"/>
          </a:p>
        </p:txBody>
      </p:sp>
    </p:spTree>
    <p:extLst>
      <p:ext uri="{BB962C8B-B14F-4D97-AF65-F5344CB8AC3E}">
        <p14:creationId xmlns:p14="http://schemas.microsoft.com/office/powerpoint/2010/main" val="256790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a:p>
            <a:endParaRPr lang="en-US">
              <a:cs typeface="Calibri"/>
            </a:endParaRPr>
          </a:p>
          <a:p>
            <a:r>
              <a:rPr lang="en-US"/>
              <a:t>Sample Family Finding Panel Discussion Questions</a:t>
            </a:r>
            <a:endParaRPr lang="en-US">
              <a:cs typeface="Calibri"/>
            </a:endParaRPr>
          </a:p>
          <a:p>
            <a:pPr marL="171450" indent="-171450">
              <a:buFont typeface="Arial"/>
              <a:buChar char="•"/>
            </a:pPr>
            <a:r>
              <a:rPr lang="en-US"/>
              <a:t>What is the difference between a permanency placement and a sponsor for children seeking immigration relief? (David will respond to permanency and </a:t>
            </a:r>
            <a:r>
              <a:rPr lang="en-US" err="1"/>
              <a:t>amy</a:t>
            </a:r>
            <a:r>
              <a:rPr lang="en-US"/>
              <a:t> to sponsor – with any additional insights from Rachel, if she wishes.) foster home is not a sponsor</a:t>
            </a:r>
            <a:endParaRPr lang="en-US">
              <a:cs typeface="Calibri"/>
            </a:endParaRPr>
          </a:p>
          <a:p>
            <a:pPr marL="171450" indent="-171450">
              <a:buFont typeface="Arial"/>
              <a:buChar char="•"/>
            </a:pPr>
            <a:r>
              <a:rPr lang="en-US"/>
              <a:t>What tools do you use with family finding for immigrant youth and families?  </a:t>
            </a:r>
            <a:endParaRPr lang="en-US">
              <a:cs typeface="Calibri"/>
            </a:endParaRPr>
          </a:p>
          <a:p>
            <a:pPr lvl="1" indent="-171450">
              <a:buFont typeface="Arial"/>
              <a:buChar char="•"/>
            </a:pPr>
            <a:r>
              <a:rPr lang="en-US"/>
              <a:t>When might it be a good idea to start utilizing these tools?</a:t>
            </a:r>
            <a:endParaRPr lang="en-US">
              <a:cs typeface="Calibri"/>
            </a:endParaRPr>
          </a:p>
          <a:p>
            <a:pPr lvl="1" indent="-171450">
              <a:buFont typeface="Arial"/>
              <a:buChar char="•"/>
            </a:pPr>
            <a:r>
              <a:rPr lang="en-US"/>
              <a:t>How do the implementation of these tools differ when working with UIC or immigrant youth and families?</a:t>
            </a:r>
            <a:endParaRPr lang="en-US">
              <a:cs typeface="Calibri"/>
            </a:endParaRPr>
          </a:p>
          <a:p>
            <a:pPr lvl="1" indent="-171450">
              <a:buFont typeface="Arial"/>
              <a:buChar char="•"/>
            </a:pPr>
            <a:r>
              <a:rPr lang="en-US"/>
              <a:t>What non-traditional family finding tools or strategies? (answer: WhatsApp/ social media/ what challenges jurisdictions may encounter)</a:t>
            </a:r>
            <a:endParaRPr lang="en-US">
              <a:cs typeface="Calibri"/>
            </a:endParaRPr>
          </a:p>
          <a:p>
            <a:pPr marL="171450" indent="-171450">
              <a:buFont typeface="Arial"/>
              <a:buChar char="•"/>
            </a:pPr>
            <a:r>
              <a:rPr lang="en-US"/>
              <a:t>ICWA is the gold standard in child welfare, how can it be applied in service to this community?</a:t>
            </a:r>
            <a:endParaRPr lang="en-US">
              <a:cs typeface="Calibri"/>
            </a:endParaRPr>
          </a:p>
          <a:p>
            <a:pPr marL="171450" indent="-171450">
              <a:buFont typeface="Arial"/>
              <a:buChar char="•"/>
            </a:pPr>
            <a:endParaRPr lang="en-US">
              <a:cs typeface="Calibri"/>
            </a:endParaRPr>
          </a:p>
          <a:p>
            <a:pPr marL="171450" indent="-171450">
              <a:buFont typeface="Arial"/>
              <a:buChar char="•"/>
            </a:pPr>
            <a:r>
              <a:rPr lang="en-US" err="1">
                <a:cs typeface="Calibri"/>
              </a:rPr>
              <a:t>Conculates</a:t>
            </a:r>
            <a:r>
              <a:rPr lang="en-US">
                <a:cs typeface="Calibri"/>
              </a:rPr>
              <a:t> can assist with obtaining birth certificates</a:t>
            </a:r>
          </a:p>
          <a:p>
            <a:endParaRPr lang="en-US">
              <a:cs typeface="Calibri"/>
            </a:endParaRPr>
          </a:p>
          <a:p>
            <a:endParaRPr lang="en-US">
              <a:cs typeface="Calibri"/>
            </a:endParaRPr>
          </a:p>
          <a:p>
            <a:r>
              <a:rPr lang="en-US">
                <a:cs typeface="Calibri"/>
              </a:rPr>
              <a:t>Notes for responses:</a:t>
            </a:r>
          </a:p>
          <a:p>
            <a:endParaRPr lang="en-US">
              <a:cs typeface="Calibri"/>
            </a:endParaRPr>
          </a:p>
          <a:p>
            <a:pPr marL="171450" indent="-171450">
              <a:buFont typeface="Calibri"/>
              <a:buChar char="-"/>
            </a:pPr>
            <a:r>
              <a:rPr lang="en-US">
                <a:cs typeface="Calibri"/>
              </a:rPr>
              <a:t>Needed investment in orienting indigenous youth and </a:t>
            </a:r>
          </a:p>
        </p:txBody>
      </p:sp>
      <p:sp>
        <p:nvSpPr>
          <p:cNvPr id="4" name="Slide Number Placeholder 3"/>
          <p:cNvSpPr>
            <a:spLocks noGrp="1"/>
          </p:cNvSpPr>
          <p:nvPr>
            <p:ph type="sldNum" sz="quarter" idx="5"/>
          </p:nvPr>
        </p:nvSpPr>
        <p:spPr/>
        <p:txBody>
          <a:bodyPr/>
          <a:lstStyle/>
          <a:p>
            <a:fld id="{D6530E36-FB28-49C5-A62E-FC30DA83DFD1}" type="slidenum">
              <a:rPr lang="en-US" smtClean="0"/>
              <a:t>7</a:t>
            </a:fld>
            <a:endParaRPr lang="en-US"/>
          </a:p>
        </p:txBody>
      </p:sp>
    </p:spTree>
    <p:extLst>
      <p:ext uri="{BB962C8B-B14F-4D97-AF65-F5344CB8AC3E}">
        <p14:creationId xmlns:p14="http://schemas.microsoft.com/office/powerpoint/2010/main" val="1016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Child-centered and culturally competent environment.  Explain limits to confidentiality and who will know.  Explain why you are asking and only ask what is necessary to refer to immigration legal.  Consider impact of re-traumatizing child.  Explain how the information will be used and shared. Explain any next process steps, if known.</a:t>
            </a:r>
          </a:p>
          <a:p>
            <a:pPr algn="l" rtl="0" fontAlgn="base"/>
            <a:endParaRPr lang="en-US" b="1" i="0" u="none" strike="noStrike" dirty="0">
              <a:solidFill>
                <a:srgbClr val="000000"/>
              </a:solidFill>
              <a:effectLst/>
              <a:latin typeface="Arial" panose="020B0604020202020204" pitchFamily="34" charset="0"/>
            </a:endParaRPr>
          </a:p>
          <a:p>
            <a:pPr algn="l" rtl="0" fontAlgn="base"/>
            <a:r>
              <a:rPr lang="en-US" b="1" i="0" u="none" strike="noStrike" dirty="0">
                <a:solidFill>
                  <a:srgbClr val="000000"/>
                </a:solidFill>
                <a:effectLst/>
                <a:latin typeface="Arial" panose="020B0604020202020204" pitchFamily="34" charset="0"/>
              </a:rPr>
              <a:t>How would someone know that a child (or potential caregiver or family member) has immigration needs? </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What questions are or should be asked?</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Are they asked to the child about the child?  </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Is the child also asked about immigration needs of people who live in his/her house or potential kin caregivers?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Who is or should be asking the questions?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What is the environment of the child interview?</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At what point(s) in the case is the child asked?</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What intake forms or standard processes are used or in place?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What is done with the information?</a:t>
            </a:r>
            <a:r>
              <a:rPr lang="en-US" b="0" i="0" dirty="0">
                <a:solidFill>
                  <a:srgbClr val="000000"/>
                </a:solidFill>
                <a:effectLst/>
                <a:latin typeface="Arial" panose="020B0604020202020204" pitchFamily="34" charset="0"/>
              </a:rPr>
              <a:t>​</a:t>
            </a:r>
          </a:p>
          <a:p>
            <a:pPr algn="l" rtl="0" fontAlgn="base"/>
            <a:r>
              <a:rPr lang="en-US" b="1" i="0" u="none" strike="noStrike" dirty="0">
                <a:solidFill>
                  <a:srgbClr val="000000"/>
                </a:solidFill>
                <a:effectLst/>
                <a:latin typeface="Arial" panose="020B0604020202020204" pitchFamily="34" charset="0"/>
              </a:rPr>
              <a:t>Early and multiple screening opportunities are key to success!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B1F10CA9-9ED9-4F78-B325-ADC4AD331302}" type="slidenum">
              <a:rPr lang="en-US" smtClean="0"/>
              <a:t>9</a:t>
            </a:fld>
            <a:endParaRPr lang="en-US"/>
          </a:p>
        </p:txBody>
      </p:sp>
    </p:spTree>
    <p:extLst>
      <p:ext uri="{BB962C8B-B14F-4D97-AF65-F5344CB8AC3E}">
        <p14:creationId xmlns:p14="http://schemas.microsoft.com/office/powerpoint/2010/main" val="101169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Defined in INA § 101(a)(27)(J), 8 USC § 1101(a)(27)(J)</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u="sng" dirty="0">
                <a:latin typeface="Times New Roman" panose="02020603050405020304" pitchFamily="18" charset="0"/>
                <a:cs typeface="Times New Roman" panose="02020603050405020304" pitchFamily="18" charset="0"/>
              </a:rPr>
              <a:t>What kind of court makes the findings? </a:t>
            </a:r>
            <a:r>
              <a:rPr lang="en-US" sz="2000" b="0" i="0" dirty="0">
                <a:solidFill>
                  <a:srgbClr val="444444"/>
                </a:solidFill>
                <a:effectLst/>
                <a:latin typeface="Times New Roman" panose="02020603050405020304" pitchFamily="18" charset="0"/>
                <a:cs typeface="Times New Roman" panose="02020603050405020304" pitchFamily="18" charset="0"/>
              </a:rPr>
              <a:t>A juvenile court is a court in the United States that has jurisdiction under state law to make judicial determinations about the dependency and/or custody and care of juveniles. Type/title of court will vary from state to state.</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3 Step Process for immigrant children that may provide a path to citizenship</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Step 1 (Predicate Order): State juvenile court makes findings: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Juvenile as been declared dependent on a juvenile court or the court has placed the person under the custody of an agency, department of state, individual, or entity appointed by a state or juvenile the court.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abuse, neglect, or abandonment by at least one parent under state law;</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reunification not viable;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in child’s best interest to remain in the US rather than return to COO</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Step 2: Submit Form I-360 (SIJS) with predicate order and other documents to USCIS. Receipt notice “freezes” the age of the minor (per TVPRA), even if minor is over 18/21 when a visa becomes available.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Deferred Action: 4 year term, Form I-797C (notice), Form I-765 (EAD and SSN)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Step 3: Adjustment of Status: Form I-485 for LPR may be submitted when a visa becomes available.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Check monthly visa bulletin under EB-4</a:t>
            </a:r>
            <a:r>
              <a:rPr lang="en-US" sz="2000" baseline="30000" dirty="0">
                <a:effectLst/>
                <a:latin typeface="Times New Roman" panose="02020603050405020304" pitchFamily="18" charset="0"/>
                <a:ea typeface="Arial" panose="020B0604020202020204" pitchFamily="34" charset="0"/>
                <a:cs typeface="Times New Roman" panose="02020603050405020304" pitchFamily="18" charset="0"/>
              </a:rPr>
              <a:t>th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preference, here: </a:t>
            </a:r>
            <a:r>
              <a:rPr lang="en-US" sz="2000" u="sng"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3"/>
              </a:rPr>
              <a:t>https://travel.state.gov/content/travel/en/legal/visa-law0/visa-bulletin.html</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1000"/>
              </a:spcAft>
              <a:buFont typeface="Courier New" panose="02070309020205020404" pitchFamily="49" charset="0"/>
              <a:buChar char="o"/>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May naturalize after 5 years, if otherwise qualified.</a:t>
            </a:r>
            <a:endParaRPr lang="en-US"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indent="0">
              <a:spcBef>
                <a:spcPts val="0"/>
              </a:spcBef>
              <a:spcAft>
                <a:spcPts val="1000"/>
              </a:spcAft>
              <a:buNone/>
            </a:pP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FAQ: What is deferred action? (in part)</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0"/>
              </a:spcBef>
              <a:spcAft>
                <a:spcPts val="1000"/>
              </a:spcAft>
            </a:pPr>
            <a:r>
              <a:rPr lang="en-US" sz="1200" dirty="0">
                <a:effectLst/>
                <a:latin typeface="Times New Roman" panose="02020603050405020304" pitchFamily="18" charset="0"/>
                <a:ea typeface="Arial" panose="020B0604020202020204" pitchFamily="34" charset="0"/>
                <a:cs typeface="Times New Roman" panose="02020603050405020304" pitchFamily="18" charset="0"/>
              </a:rPr>
              <a:t>Deferred action is a discretionary determination to defer removal of an individual as an act of prosecutorial discretion. For purposes of future inadmissibility based on prior periods of</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 unlawful presence</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 in the United States, an individual is not considered to be unlawfully present during the period when deferred action is in effect. An individual who has received deferred action is authorized by DHS to be in the United States for the duration of the deferred action period.  Deferred action recipients are also considered to be </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lawfully present</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 as described in 8 C.F.R. sec. 1.3(a)(4)(vi) for purposes of eligibility for certain public benefits (such as certain Social Security benefits) during the period of deferred action. </a:t>
            </a:r>
          </a:p>
          <a:p>
            <a:pPr>
              <a:spcBef>
                <a:spcPts val="0"/>
              </a:spcBef>
              <a:spcAft>
                <a:spcPts val="1000"/>
              </a:spcAft>
            </a:pPr>
            <a:r>
              <a:rPr lang="en-US" sz="1200" dirty="0">
                <a:effectLst/>
                <a:latin typeface="Times New Roman" panose="02020603050405020304" pitchFamily="18" charset="0"/>
                <a:ea typeface="Arial" panose="020B0604020202020204" pitchFamily="34" charset="0"/>
                <a:cs typeface="Times New Roman" panose="02020603050405020304" pitchFamily="18" charset="0"/>
              </a:rPr>
              <a:t>However, deferred action does not confer </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lawful immigration status</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 upon an individual, nor does it excuse any previous or subsequent periods of unlawful presence they may have.</a:t>
            </a:r>
          </a:p>
          <a:p>
            <a:pPr marL="0" indent="0">
              <a:buNone/>
            </a:pPr>
            <a:r>
              <a:rPr lang="en-US" dirty="0">
                <a:hlinkClick r:id="rId4"/>
              </a:rPr>
              <a:t>https://www.uscis.gov/humanitarian/consideration-of-deferred-action-for-childhood-arrivals-daca/frequently-asked-questions#what_is_deferred_action</a:t>
            </a:r>
            <a:endParaRPr lang="en-US" dirty="0"/>
          </a:p>
          <a:p>
            <a:endParaRPr lang="en-US" dirty="0"/>
          </a:p>
        </p:txBody>
      </p:sp>
      <p:sp>
        <p:nvSpPr>
          <p:cNvPr id="4" name="Slide Number Placeholder 3"/>
          <p:cNvSpPr>
            <a:spLocks noGrp="1"/>
          </p:cNvSpPr>
          <p:nvPr>
            <p:ph type="sldNum" sz="quarter" idx="5"/>
          </p:nvPr>
        </p:nvSpPr>
        <p:spPr/>
        <p:txBody>
          <a:bodyPr/>
          <a:lstStyle/>
          <a:p>
            <a:fld id="{B1F10CA9-9ED9-4F78-B325-ADC4AD331302}" type="slidenum">
              <a:rPr lang="en-US" smtClean="0"/>
              <a:t>10</a:t>
            </a:fld>
            <a:endParaRPr lang="en-US"/>
          </a:p>
        </p:txBody>
      </p:sp>
    </p:spTree>
    <p:extLst>
      <p:ext uri="{BB962C8B-B14F-4D97-AF65-F5344CB8AC3E}">
        <p14:creationId xmlns:p14="http://schemas.microsoft.com/office/powerpoint/2010/main" val="346187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An asylum seeker is someone who enters and is inside the United States and requests asylum protection based on a fear of return to their country of origin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–Must demonstrate past persecution or well-founded fear of future persecution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–On account of a protected ground: Race, Religion, Nationality, Political Opinion, Membership in a Particular Social Group (</a:t>
            </a:r>
            <a:r>
              <a:rPr lang="en-US" b="0" i="0" u="none" strike="noStrike" dirty="0" err="1">
                <a:solidFill>
                  <a:srgbClr val="000000"/>
                </a:solidFill>
                <a:effectLst/>
                <a:latin typeface="Arial" panose="020B0604020202020204" pitchFamily="34" charset="0"/>
              </a:rPr>
              <a:t>ie</a:t>
            </a:r>
            <a:r>
              <a:rPr lang="en-US" b="0" i="0" u="none" strike="noStrike" dirty="0">
                <a:solidFill>
                  <a:srgbClr val="000000"/>
                </a:solidFill>
                <a:effectLst/>
                <a:latin typeface="Arial" panose="020B0604020202020204" pitchFamily="34" charset="0"/>
              </a:rPr>
              <a:t> LGBTQ+, Family, Gender, etc.)</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Must submit an asylum application (Form I-589) within one year of entry to the United States unless exception applies (child exception)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Affirmatively with USCIS if child (TVPRA) or not in removal proceedings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File with EOIR (immigration court) if removal proceedings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Have the right to remain in the United States while their asylum claim is heard and until a final order of removal is entered</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An asylum seeker may have other immigration remedies that he or she may wish to pursue in addition to asylum</a:t>
            </a:r>
            <a:r>
              <a:rPr lang="en-US" b="0" i="0" dirty="0">
                <a:solidFill>
                  <a:srgbClr val="000000"/>
                </a:solidFill>
                <a:effectLst/>
                <a:latin typeface="Arial" panose="020B0604020202020204" pitchFamily="34" charset="0"/>
              </a:rPr>
              <a:t>​</a:t>
            </a:r>
          </a:p>
          <a:p>
            <a:pPr algn="l" rtl="0" fontAlgn="base"/>
            <a:endParaRPr lang="en-US" sz="1800" b="1"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If a child wants to file an asylum application, what considerations would go into your advice to do so or not?</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Eligibility requirements—PSG considerations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Access to counsel</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Re-traumatizing child/interview considerations---how could those be lessened?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How can the child be supported as much as possible during the interview?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Child has the right to attorney and a support person.  I recommend considering practicing and bringing an in-person interpreter that child is comfortable with.</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How does asylum benefit a child's family?  How would the calculation change if parent was the principal applicant?</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What legal remedies allow for family reunification of parents and siblings to child?</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F10CA9-9ED9-4F78-B325-ADC4AD331302}" type="slidenum">
              <a:rPr lang="en-US" smtClean="0"/>
              <a:t>11</a:t>
            </a:fld>
            <a:endParaRPr lang="en-US"/>
          </a:p>
        </p:txBody>
      </p:sp>
    </p:spTree>
    <p:extLst>
      <p:ext uri="{BB962C8B-B14F-4D97-AF65-F5344CB8AC3E}">
        <p14:creationId xmlns:p14="http://schemas.microsoft.com/office/powerpoint/2010/main" val="76870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 trafficking or sex trafficking</a:t>
            </a:r>
          </a:p>
          <a:p>
            <a:r>
              <a:rPr lang="fr-FR" dirty="0"/>
              <a:t> INA § 101 (a)(15)(T)/8 U.S.C. § 1101 (a)(15)(T)</a:t>
            </a:r>
          </a:p>
          <a:p>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Summary:</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 migrants vulnerable to </a:t>
            </a:r>
            <a:r>
              <a:rPr lang="en-US" sz="1200" u="sng" dirty="0">
                <a:effectLst/>
                <a:latin typeface="Times New Roman" panose="02020603050405020304" pitchFamily="18" charset="0"/>
                <a:ea typeface="Arial" panose="020B0604020202020204" pitchFamily="34" charset="0"/>
                <a:cs typeface="Times New Roman" panose="02020603050405020304" pitchFamily="18" charset="0"/>
              </a:rPr>
              <a:t>sex and/or labor trafficking </a:t>
            </a:r>
            <a:r>
              <a:rPr lang="en-US" sz="1200" dirty="0">
                <a:effectLst/>
                <a:latin typeface="Times New Roman" panose="02020603050405020304" pitchFamily="18" charset="0"/>
                <a:ea typeface="Arial" panose="020B0604020202020204" pitchFamily="34" charset="0"/>
                <a:cs typeface="Times New Roman" panose="02020603050405020304" pitchFamily="18" charset="0"/>
              </a:rPr>
              <a:t>due to family separation, language barrier, unstable living situation, lack of legal processes in US, fear of deportation, cultural differences</a:t>
            </a:r>
            <a:endParaRPr lang="en-US" dirty="0"/>
          </a:p>
          <a:p>
            <a:pPr algn="l"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What considerations or red flags may be present to signal further screening for trafficking?</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If you suspect or identify that a child was potential trafficked in the past or is currently in a trafficking situation, what are next steps?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 Visa Summary:</a:t>
            </a:r>
            <a:r>
              <a:rPr lang="en-US" sz="1800" b="0" i="0" u="none" strike="noStrike" dirty="0">
                <a:solidFill>
                  <a:srgbClr val="000000"/>
                </a:solidFill>
                <a:effectLst/>
                <a:latin typeface="Calibri" panose="020F0502020204030204" pitchFamily="34" charset="0"/>
              </a:rPr>
              <a:t> migrants vulnerable to </a:t>
            </a:r>
            <a:r>
              <a:rPr lang="en-US" sz="1800" b="0" i="0" u="sng" dirty="0">
                <a:solidFill>
                  <a:srgbClr val="000000"/>
                </a:solidFill>
                <a:effectLst/>
                <a:latin typeface="Calibri" panose="020F0502020204030204" pitchFamily="34" charset="0"/>
              </a:rPr>
              <a:t>sex and/or labor trafficking </a:t>
            </a:r>
            <a:r>
              <a:rPr lang="en-US" sz="1800" b="0" i="0" u="none" strike="noStrike" dirty="0">
                <a:solidFill>
                  <a:srgbClr val="000000"/>
                </a:solidFill>
                <a:effectLst/>
                <a:latin typeface="Calibri" panose="020F0502020204030204" pitchFamily="34" charset="0"/>
              </a:rPr>
              <a:t>due to family separation, language barrier, unstable living situation, lack of legal processes in US, fear of deportation, cultural differences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r>
            <a:r>
              <a:rPr lang="en-US" sz="1800" b="0" i="0" u="sng" dirty="0">
                <a:solidFill>
                  <a:srgbClr val="000000"/>
                </a:solidFill>
                <a:effectLst/>
                <a:latin typeface="Calibri" panose="020F0502020204030204" pitchFamily="34" charset="0"/>
              </a:rPr>
              <a:t>Trafficking victim is present in US “on account of” trafficking </a:t>
            </a:r>
            <a:r>
              <a:rPr lang="en-US" sz="1800" b="0" i="0" u="none" strike="noStrike" dirty="0">
                <a:solidFill>
                  <a:srgbClr val="000000"/>
                </a:solidFill>
                <a:effectLst/>
                <a:latin typeface="Calibri" panose="020F0502020204030204" pitchFamily="34" charset="0"/>
              </a:rPr>
              <a:t>means: (1) currently in a trafficking situation; (2) have been released from trafficking; (3) have escaped a trafficking situation.</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r>
            <a:r>
              <a:rPr lang="en-US" sz="1800" b="0" i="0" u="sng" dirty="0">
                <a:solidFill>
                  <a:srgbClr val="000000"/>
                </a:solidFill>
                <a:effectLst/>
                <a:latin typeface="Calibri" panose="020F0502020204030204" pitchFamily="34" charset="0"/>
              </a:rPr>
              <a:t>Cooperation with LEA </a:t>
            </a:r>
            <a:r>
              <a:rPr lang="en-US" sz="1800" b="0" i="0" u="none" strike="noStrike" dirty="0">
                <a:solidFill>
                  <a:srgbClr val="000000"/>
                </a:solidFill>
                <a:effectLst/>
                <a:latin typeface="Calibri" panose="020F0502020204030204" pitchFamily="34" charset="0"/>
              </a:rPr>
              <a:t>in prosecution (unless child or unable to due to physical/psychological trauma)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r>
            <a:r>
              <a:rPr lang="en-US" sz="1800" b="0" i="0" u="sng" dirty="0">
                <a:solidFill>
                  <a:srgbClr val="000000"/>
                </a:solidFill>
                <a:effectLst/>
                <a:latin typeface="Calibri" panose="020F0502020204030204" pitchFamily="34" charset="0"/>
              </a:rPr>
              <a:t>Extreme hardship</a:t>
            </a:r>
            <a:r>
              <a:rPr lang="en-US" sz="1800" b="0" i="0" u="none" strike="noStrike" dirty="0">
                <a:solidFill>
                  <a:srgbClr val="000000"/>
                </a:solidFill>
                <a:effectLst/>
                <a:latin typeface="Calibri" panose="020F0502020204030204" pitchFamily="34" charset="0"/>
              </a:rPr>
              <a:t> involving unusual and severe harm if removed from United States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–May remain in US and AOS after 3 years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–Wide range of derivative beneficiaries available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•Generous waiver provisions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 recipient quals for federal refugee benefits, DHHS/ORR determines trafficking status, creates eligibility for URM</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»URM: Unaccompanied Refugee Minor Program, includes foster care, support services </a:t>
            </a:r>
            <a:r>
              <a:rPr lang="en-US" sz="1800" b="0" i="0" u="none" strike="noStrike" dirty="0" err="1">
                <a:solidFill>
                  <a:srgbClr val="000000"/>
                </a:solidFill>
                <a:effectLst/>
                <a:latin typeface="Calibri" panose="020F0502020204030204" pitchFamily="34" charset="0"/>
              </a:rPr>
              <a:t>til</a:t>
            </a:r>
            <a:r>
              <a:rPr lang="en-US" sz="1800" b="0" i="0" u="none" strike="noStrike" dirty="0">
                <a:solidFill>
                  <a:srgbClr val="000000"/>
                </a:solidFill>
                <a:effectLst/>
                <a:latin typeface="Calibri" panose="020F0502020204030204" pitchFamily="34" charset="0"/>
              </a:rPr>
              <a:t> 21.</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•5,000 annual cap (never reached)</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•Severe trafficking in person per 22 USC § 7102(9)</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sng" dirty="0">
                <a:solidFill>
                  <a:srgbClr val="000000"/>
                </a:solidFill>
                <a:effectLst/>
                <a:latin typeface="Calibri" panose="020F0502020204030204" pitchFamily="34" charset="0"/>
              </a:rPr>
              <a:t>Ends-Means-Process (EMP) Model</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What is the End?</a:t>
            </a:r>
            <a:r>
              <a:rPr lang="en-US" sz="1800" b="0" i="0" u="none" strike="noStrike" dirty="0">
                <a:solidFill>
                  <a:srgbClr val="000000"/>
                </a:solidFill>
                <a:effectLst/>
                <a:latin typeface="Calibri" panose="020F0502020204030204" pitchFamily="34" charset="0"/>
              </a:rPr>
              <a:t> Sex Trafficking, Involuntary servitude, Debt Bondage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What are the Means? </a:t>
            </a:r>
            <a:r>
              <a:rPr lang="en-US" sz="1800" b="0" i="0" u="none" strike="noStrike" dirty="0">
                <a:solidFill>
                  <a:srgbClr val="000000"/>
                </a:solidFill>
                <a:effectLst/>
                <a:latin typeface="Calibri" panose="020F0502020204030204" pitchFamily="34" charset="0"/>
              </a:rPr>
              <a:t>Force, Fraud, Coercion (cannot consent to sex if under 18)</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What is the Process? </a:t>
            </a:r>
            <a:r>
              <a:rPr lang="en-US" sz="1800" b="0" i="0" u="none" strike="noStrike" dirty="0">
                <a:solidFill>
                  <a:srgbClr val="000000"/>
                </a:solidFill>
                <a:effectLst/>
                <a:latin typeface="Calibri" panose="020F0502020204030204" pitchFamily="34" charset="0"/>
              </a:rPr>
              <a:t>Recruit, Harbor, Transport, Provide, Obtain</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Source: </a:t>
            </a:r>
            <a:r>
              <a:rPr lang="en-US" sz="1800" b="1" i="0" u="sng" strike="noStrike" dirty="0">
                <a:solidFill>
                  <a:srgbClr val="0000FF"/>
                </a:solidFill>
                <a:effectLst/>
                <a:latin typeface="Calibri" panose="020F0502020204030204" pitchFamily="34" charset="0"/>
                <a:hlinkClick r:id="rId3"/>
              </a:rPr>
              <a:t>https://casttta.nationbuilder.com/emp_model</a:t>
            </a:r>
            <a:r>
              <a:rPr lang="en-US" sz="1800" b="0" i="0" dirty="0">
                <a:solidFill>
                  <a:srgbClr val="0000FF"/>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Summarize</a:t>
            </a:r>
            <a:r>
              <a:rPr lang="en-US" sz="1800" b="0" i="0" u="none" strike="noStrike" dirty="0">
                <a:solidFill>
                  <a:srgbClr val="000000"/>
                </a:solidFill>
                <a:effectLst/>
                <a:latin typeface="Calibri" panose="020F0502020204030204" pitchFamily="34" charset="0"/>
              </a:rPr>
              <a:t>: The victim was </a:t>
            </a:r>
            <a:r>
              <a:rPr lang="en-US" sz="1800" b="0" i="0" u="sng" dirty="0">
                <a:solidFill>
                  <a:srgbClr val="000000"/>
                </a:solidFill>
                <a:effectLst/>
                <a:latin typeface="Calibri" panose="020F0502020204030204" pitchFamily="34" charset="0"/>
              </a:rPr>
              <a:t>(Action/Process) </a:t>
            </a:r>
            <a:r>
              <a:rPr lang="en-US" sz="1800" b="0" i="0" u="none" strike="noStrike" dirty="0">
                <a:solidFill>
                  <a:srgbClr val="000000"/>
                </a:solidFill>
                <a:effectLst/>
                <a:latin typeface="Calibri" panose="020F0502020204030204" pitchFamily="34" charset="0"/>
              </a:rPr>
              <a:t>for the purpose of </a:t>
            </a:r>
            <a:r>
              <a:rPr lang="en-US" sz="1800" b="0" i="0" u="sng" dirty="0">
                <a:solidFill>
                  <a:srgbClr val="000000"/>
                </a:solidFill>
                <a:effectLst/>
                <a:latin typeface="Calibri" panose="020F0502020204030204" pitchFamily="34" charset="0"/>
              </a:rPr>
              <a:t>(Purpose/End)</a:t>
            </a:r>
            <a:r>
              <a:rPr lang="en-US" sz="1800" b="0" i="0" u="none" strike="noStrike" dirty="0">
                <a:solidFill>
                  <a:srgbClr val="000000"/>
                </a:solidFill>
                <a:effectLst/>
                <a:latin typeface="Calibri" panose="020F0502020204030204" pitchFamily="34" charset="0"/>
              </a:rPr>
              <a:t>, specifically </a:t>
            </a:r>
            <a:r>
              <a:rPr lang="en-US" sz="1800" b="0" i="0" u="sng" dirty="0">
                <a:solidFill>
                  <a:srgbClr val="000000"/>
                </a:solidFill>
                <a:effectLst/>
                <a:latin typeface="Calibri" panose="020F0502020204030204" pitchFamily="34" charset="0"/>
              </a:rPr>
              <a:t>(Type of Service)</a:t>
            </a:r>
            <a:r>
              <a:rPr lang="en-US" sz="1800" b="0" i="0" u="none" strike="noStrike" dirty="0">
                <a:solidFill>
                  <a:srgbClr val="000000"/>
                </a:solidFill>
                <a:effectLst/>
                <a:latin typeface="Calibri" panose="020F0502020204030204" pitchFamily="34" charset="0"/>
              </a:rPr>
              <a:t> through the use of </a:t>
            </a:r>
            <a:r>
              <a:rPr lang="en-US" sz="1800" b="0" i="0" u="sng" dirty="0">
                <a:solidFill>
                  <a:srgbClr val="000000"/>
                </a:solidFill>
                <a:effectLst/>
                <a:latin typeface="Calibri" panose="020F0502020204030204" pitchFamily="34" charset="0"/>
              </a:rPr>
              <a:t>(Means)</a:t>
            </a:r>
            <a:r>
              <a:rPr lang="en-US" sz="1800" b="0" i="0" u="none" strike="noStrike" dirty="0">
                <a:solidFill>
                  <a:srgbClr val="000000"/>
                </a:solidFill>
                <a:effectLst/>
                <a:latin typeface="Calibri" panose="020F0502020204030204" pitchFamily="34" charset="0"/>
              </a:rPr>
              <a:t>, such as </a:t>
            </a:r>
            <a:r>
              <a:rPr lang="en-US" sz="1800" b="0" i="0" u="sng" dirty="0">
                <a:solidFill>
                  <a:srgbClr val="000000"/>
                </a:solidFill>
                <a:effectLst/>
                <a:latin typeface="Calibri" panose="020F0502020204030204" pitchFamily="34" charset="0"/>
              </a:rPr>
              <a:t>(Type of Coercive Actions by Perpetrator).</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F10CA9-9ED9-4F78-B325-ADC4AD331302}" type="slidenum">
              <a:rPr lang="en-US" smtClean="0"/>
              <a:t>12</a:t>
            </a:fld>
            <a:endParaRPr lang="en-US"/>
          </a:p>
        </p:txBody>
      </p:sp>
    </p:spTree>
    <p:extLst>
      <p:ext uri="{BB962C8B-B14F-4D97-AF65-F5344CB8AC3E}">
        <p14:creationId xmlns:p14="http://schemas.microsoft.com/office/powerpoint/2010/main" val="125255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pic>
        <p:nvPicPr>
          <p:cNvPr id="2" name="Picture 1" descr="darkr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1621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divider_dark_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0" y="267"/>
            <a:ext cx="12187117" cy="6856928"/>
          </a:xfrm>
          <a:prstGeom prst="rect">
            <a:avLst/>
          </a:prstGeom>
        </p:spPr>
      </p:pic>
      <p:sp>
        <p:nvSpPr>
          <p:cNvPr id="8" name="Title 1"/>
          <p:cNvSpPr>
            <a:spLocks noGrp="1"/>
          </p:cNvSpPr>
          <p:nvPr>
            <p:ph type="title"/>
          </p:nvPr>
        </p:nvSpPr>
        <p:spPr>
          <a:xfrm>
            <a:off x="593962" y="3725863"/>
            <a:ext cx="11184161" cy="1362075"/>
          </a:xfrm>
          <a:prstGeom prst="rect">
            <a:avLst/>
          </a:prstGeom>
        </p:spPr>
        <p:txBody>
          <a:bodyPr anchor="t"/>
          <a:lstStyle>
            <a:lvl1pPr algn="l">
              <a:defRPr sz="3500" b="1" cap="all">
                <a:solidFill>
                  <a:schemeClr val="bg1"/>
                </a:solidFill>
                <a:latin typeface="Arial"/>
                <a:cs typeface="Arial"/>
              </a:defRPr>
            </a:lvl1pPr>
          </a:lstStyle>
          <a:p>
            <a:r>
              <a:rPr lang="en-US"/>
              <a:t>Click to edit Master title style</a:t>
            </a:r>
          </a:p>
        </p:txBody>
      </p:sp>
      <p:sp>
        <p:nvSpPr>
          <p:cNvPr id="9" name="Text Placeholder 2"/>
          <p:cNvSpPr>
            <a:spLocks noGrp="1"/>
          </p:cNvSpPr>
          <p:nvPr>
            <p:ph type="body" idx="1"/>
          </p:nvPr>
        </p:nvSpPr>
        <p:spPr>
          <a:xfrm>
            <a:off x="593961" y="2225676"/>
            <a:ext cx="10732323" cy="1500187"/>
          </a:xfrm>
          <a:prstGeom prst="rect">
            <a:avLst/>
          </a:prstGeom>
        </p:spPr>
        <p:txBody>
          <a:bodyPr anchor="b"/>
          <a:lstStyle>
            <a:lvl1pPr marL="0" indent="0">
              <a:buNone/>
              <a:defRPr sz="2400">
                <a:solidFill>
                  <a:srgbClr val="C1BB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926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D5FA-FBEE-6FBC-75FC-CF9DCEA4A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FAEF4-6EBC-1755-36A1-C2E670862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189FF-D15A-20B4-11A0-94BCEB0D38CC}"/>
              </a:ext>
            </a:extLst>
          </p:cNvPr>
          <p:cNvSpPr>
            <a:spLocks noGrp="1"/>
          </p:cNvSpPr>
          <p:nvPr>
            <p:ph type="dt" sz="half" idx="10"/>
          </p:nvPr>
        </p:nvSpPr>
        <p:spPr/>
        <p:txBody>
          <a:bodyPr/>
          <a:lstStyle/>
          <a:p>
            <a:fld id="{F9D050CD-1B0E-4E98-B7D1-CA23F31DAE81}" type="datetimeFigureOut">
              <a:rPr lang="en-US" smtClean="0"/>
              <a:t>4/18/2023</a:t>
            </a:fld>
            <a:endParaRPr lang="en-US"/>
          </a:p>
        </p:txBody>
      </p:sp>
      <p:sp>
        <p:nvSpPr>
          <p:cNvPr id="5" name="Footer Placeholder 4">
            <a:extLst>
              <a:ext uri="{FF2B5EF4-FFF2-40B4-BE49-F238E27FC236}">
                <a16:creationId xmlns:a16="http://schemas.microsoft.com/office/drawing/2014/main" id="{A61211B3-F38F-ACD2-5C28-06C799C18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0C1F1-708D-E70D-9B53-D5DE38E11BC0}"/>
              </a:ext>
            </a:extLst>
          </p:cNvPr>
          <p:cNvSpPr>
            <a:spLocks noGrp="1"/>
          </p:cNvSpPr>
          <p:nvPr>
            <p:ph type="sldNum" sz="quarter" idx="12"/>
          </p:nvPr>
        </p:nvSpPr>
        <p:spPr/>
        <p:txBody>
          <a:bodyPr/>
          <a:lstStyle/>
          <a:p>
            <a:fld id="{381AB172-D5C9-426C-822C-06BF6CB492A5}" type="slidenum">
              <a:rPr lang="en-US" smtClean="0"/>
              <a:t>‹#›</a:t>
            </a:fld>
            <a:endParaRPr lang="en-US"/>
          </a:p>
        </p:txBody>
      </p:sp>
    </p:spTree>
    <p:extLst>
      <p:ext uri="{BB962C8B-B14F-4D97-AF65-F5344CB8AC3E}">
        <p14:creationId xmlns:p14="http://schemas.microsoft.com/office/powerpoint/2010/main" val="337363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7_contentA_add_picture_dark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9" y="0"/>
            <a:ext cx="12189023" cy="6858000"/>
          </a:xfrm>
          <a:prstGeom prst="rect">
            <a:avLst/>
          </a:prstGeom>
        </p:spPr>
      </p:pic>
      <p:sp>
        <p:nvSpPr>
          <p:cNvPr id="4" name="Picture Placeholder 3"/>
          <p:cNvSpPr>
            <a:spLocks noGrp="1"/>
          </p:cNvSpPr>
          <p:nvPr>
            <p:ph type="pic" sz="quarter" idx="10"/>
          </p:nvPr>
        </p:nvSpPr>
        <p:spPr>
          <a:xfrm>
            <a:off x="0" y="0"/>
            <a:ext cx="12192000" cy="1708150"/>
          </a:xfrm>
          <a:prstGeom prst="rect">
            <a:avLst/>
          </a:prstGeom>
        </p:spPr>
        <p:txBody>
          <a:bodyPr vert="horz"/>
          <a:lstStyle>
            <a:lvl1pPr marL="0" indent="0">
              <a:buNone/>
              <a:defRPr sz="1600">
                <a:latin typeface="Arial"/>
                <a:cs typeface="Arial"/>
              </a:defRPr>
            </a:lvl1pPr>
          </a:lstStyle>
          <a:p>
            <a:r>
              <a:rPr lang="en-US"/>
              <a:t>Click icon to add picture</a:t>
            </a:r>
          </a:p>
        </p:txBody>
      </p:sp>
      <p:sp>
        <p:nvSpPr>
          <p:cNvPr id="5" name="Title 1"/>
          <p:cNvSpPr>
            <a:spLocks noGrp="1"/>
          </p:cNvSpPr>
          <p:nvPr>
            <p:ph type="title"/>
          </p:nvPr>
        </p:nvSpPr>
        <p:spPr>
          <a:xfrm>
            <a:off x="609600" y="2113231"/>
            <a:ext cx="10972800" cy="1143000"/>
          </a:xfrm>
          <a:prstGeom prst="rect">
            <a:avLst/>
          </a:prstGeom>
        </p:spPr>
        <p:txBody>
          <a:bodyPr/>
          <a:lstStyle>
            <a:lvl1pPr algn="l">
              <a:defRPr>
                <a:latin typeface="Arial"/>
                <a:cs typeface="Arial"/>
              </a:defRPr>
            </a:lvl1pPr>
          </a:lstStyle>
          <a:p>
            <a:r>
              <a:rPr lang="en-US"/>
              <a:t>Click to edit Master title style</a:t>
            </a:r>
          </a:p>
        </p:txBody>
      </p:sp>
      <p:sp>
        <p:nvSpPr>
          <p:cNvPr id="6" name="Text Placeholder 3"/>
          <p:cNvSpPr>
            <a:spLocks noGrp="1"/>
          </p:cNvSpPr>
          <p:nvPr>
            <p:ph type="body" sz="half" idx="2"/>
          </p:nvPr>
        </p:nvSpPr>
        <p:spPr>
          <a:xfrm>
            <a:off x="609600" y="3273694"/>
            <a:ext cx="109728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335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4F41-BCDB-8688-4133-6ED5AC2BE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09CB0-03BB-9711-895D-8FEBCAE12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6F225-3E80-9DC8-4F99-13F6B523C360}"/>
              </a:ext>
            </a:extLst>
          </p:cNvPr>
          <p:cNvSpPr>
            <a:spLocks noGrp="1"/>
          </p:cNvSpPr>
          <p:nvPr>
            <p:ph type="dt" sz="half" idx="10"/>
          </p:nvPr>
        </p:nvSpPr>
        <p:spPr/>
        <p:txBody>
          <a:bodyPr/>
          <a:lstStyle/>
          <a:p>
            <a:fld id="{F9D050CD-1B0E-4E98-B7D1-CA23F31DAE81}" type="datetimeFigureOut">
              <a:rPr lang="en-US" smtClean="0"/>
              <a:t>4/18/2023</a:t>
            </a:fld>
            <a:endParaRPr lang="en-US"/>
          </a:p>
        </p:txBody>
      </p:sp>
      <p:sp>
        <p:nvSpPr>
          <p:cNvPr id="5" name="Footer Placeholder 4">
            <a:extLst>
              <a:ext uri="{FF2B5EF4-FFF2-40B4-BE49-F238E27FC236}">
                <a16:creationId xmlns:a16="http://schemas.microsoft.com/office/drawing/2014/main" id="{57CF60A7-CA3E-8BDF-8555-478780912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E7A99-6B95-E767-F1E5-F185A33993CD}"/>
              </a:ext>
            </a:extLst>
          </p:cNvPr>
          <p:cNvSpPr>
            <a:spLocks noGrp="1"/>
          </p:cNvSpPr>
          <p:nvPr>
            <p:ph type="sldNum" sz="quarter" idx="12"/>
          </p:nvPr>
        </p:nvSpPr>
        <p:spPr/>
        <p:txBody>
          <a:bodyPr/>
          <a:lstStyle/>
          <a:p>
            <a:fld id="{381AB172-D5C9-426C-822C-06BF6CB492A5}" type="slidenum">
              <a:rPr lang="en-US" smtClean="0"/>
              <a:t>‹#›</a:t>
            </a:fld>
            <a:endParaRPr lang="en-US"/>
          </a:p>
        </p:txBody>
      </p:sp>
    </p:spTree>
    <p:extLst>
      <p:ext uri="{BB962C8B-B14F-4D97-AF65-F5344CB8AC3E}">
        <p14:creationId xmlns:p14="http://schemas.microsoft.com/office/powerpoint/2010/main" val="282931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CB29-BDBF-DB82-49A2-B2CD8D61E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E5746-B6AF-3D93-CBCF-57FB26A70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51549-CB92-E883-68C8-F6320678198E}"/>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AD24C947-F1D2-D8E7-06CF-3F4472B35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2245F-6667-2C68-36C1-5DD76A53AEB1}"/>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153300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8376-DA6B-2A08-7D14-9FD5473F3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042C0-68C2-F525-7257-DE0511528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04164-9A10-B79C-0FAB-EE9EC5BF5A0B}"/>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2076384F-D665-F0A2-4D3B-B4621F8C3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F9152-080C-7E8D-7B1B-6E71CEFD7A96}"/>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229275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2F6B-F87D-C658-0C67-A8DC5D30A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B6273D-D61A-FA89-2F1E-8C64B19A7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05C49-0713-51C8-3AFE-E567CF9D34C7}"/>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E7AA6CEB-3771-1BE5-F682-40ACFA8AE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7D2BB-5529-F12C-AFEE-569A08C7ABB7}"/>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99246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1C3-347F-0497-7A38-FD62B4212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19246-1231-0833-47F8-0AD3AE2B9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7D28-6A84-62CF-C718-D0971EA3B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175BA6-5E5F-420B-2619-8D06F0EEEACF}"/>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6" name="Footer Placeholder 5">
            <a:extLst>
              <a:ext uri="{FF2B5EF4-FFF2-40B4-BE49-F238E27FC236}">
                <a16:creationId xmlns:a16="http://schemas.microsoft.com/office/drawing/2014/main" id="{F10B8E20-88A6-6499-5356-1A77F0A96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9523D-E2F1-7511-0556-C88F8D859160}"/>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337773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247B-AA63-6785-A7BB-AF21D432F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CDF26-BAAA-9A4C-7C48-C85E1AA0C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221D58-62BD-177D-E9C5-D61B793E4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C2BA1-00FD-943B-EEC2-F5A532A2A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55F38-E1D9-6EA3-D9E7-C7B82CA77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2080E-8ACA-812E-DF87-A3E01BFE8508}"/>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8" name="Footer Placeholder 7">
            <a:extLst>
              <a:ext uri="{FF2B5EF4-FFF2-40B4-BE49-F238E27FC236}">
                <a16:creationId xmlns:a16="http://schemas.microsoft.com/office/drawing/2014/main" id="{A08A92F1-051B-FFAF-37B9-A2E471DC8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4448B-CDFF-5E69-F29B-58115E7527F7}"/>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1923710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3B71-830B-1746-A736-6057BD2DD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956D0-D250-D2DB-0CCB-18D1133299A9}"/>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4" name="Footer Placeholder 3">
            <a:extLst>
              <a:ext uri="{FF2B5EF4-FFF2-40B4-BE49-F238E27FC236}">
                <a16:creationId xmlns:a16="http://schemas.microsoft.com/office/drawing/2014/main" id="{0673D67E-94A1-FE9F-396D-C054E77AF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C690B-686A-8180-36EA-6ABCD9D8C47F}"/>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22319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p:spTree>
      <p:nvGrpSpPr>
        <p:cNvPr id="1" name=""/>
        <p:cNvGrpSpPr/>
        <p:nvPr/>
      </p:nvGrpSpPr>
      <p:grpSpPr>
        <a:xfrm>
          <a:off x="0" y="0"/>
          <a:ext cx="0" cy="0"/>
          <a:chOff x="0" y="0"/>
          <a:chExt cx="0" cy="0"/>
        </a:xfrm>
      </p:grpSpPr>
      <p:pic>
        <p:nvPicPr>
          <p:cNvPr id="2" name="Picture 1" descr="darkre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4674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01A13-E91D-94CD-4626-A48806E97918}"/>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3" name="Footer Placeholder 2">
            <a:extLst>
              <a:ext uri="{FF2B5EF4-FFF2-40B4-BE49-F238E27FC236}">
                <a16:creationId xmlns:a16="http://schemas.microsoft.com/office/drawing/2014/main" id="{F6870EA2-5A2F-054B-892F-BAA1EED84D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2B380-1D5B-FD49-2F7E-7BE82820B60B}"/>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331537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CD6B-2D98-5CE6-FB45-2CDBFC30C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FF3D26-8A38-5415-D2AD-E654715CC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F22C4-6032-D509-F205-C4B5EB558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0E3D9-B9AF-74B1-0F37-A78E106A8C50}"/>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6" name="Footer Placeholder 5">
            <a:extLst>
              <a:ext uri="{FF2B5EF4-FFF2-40B4-BE49-F238E27FC236}">
                <a16:creationId xmlns:a16="http://schemas.microsoft.com/office/drawing/2014/main" id="{0A05D204-3FE7-1A8B-0674-690D18A8B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68F5C-4AB7-A590-C392-0779288F60F0}"/>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101425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D7B8-1B94-90F7-C67F-11D18DD9D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1C7155-2166-9C71-5414-018B380DC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28A081-D1CA-29E0-58D9-2D78299EF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54D1D-D8A7-FB2F-A57D-F72363757105}"/>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6" name="Footer Placeholder 5">
            <a:extLst>
              <a:ext uri="{FF2B5EF4-FFF2-40B4-BE49-F238E27FC236}">
                <a16:creationId xmlns:a16="http://schemas.microsoft.com/office/drawing/2014/main" id="{264AC58C-6385-CD09-2DDA-552F75ECA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4134A-0A5E-5412-F93A-DF9B68694700}"/>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62206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A4B4-6045-7B7F-903B-C6D676E23C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14AAF-9A37-6609-FA6F-19F5785CD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FFAFC-5DD1-1444-8393-A0E1674759D4}"/>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BBBB5673-B7DF-B7E1-3657-39AE04556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1F70B-DB1F-5374-DBA7-D874BAE44187}"/>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3339644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93326-1924-A312-DC44-997A31358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B9955-28AA-2E61-79A8-D55524C6D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EC3EA-B533-B6C6-F9F5-181B2BF36075}"/>
              </a:ext>
            </a:extLst>
          </p:cNvPr>
          <p:cNvSpPr>
            <a:spLocks noGrp="1"/>
          </p:cNvSpPr>
          <p:nvPr>
            <p:ph type="dt" sz="half" idx="10"/>
          </p:nvPr>
        </p:nvSpPr>
        <p:spPr/>
        <p:txBody>
          <a:body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5B3514AD-8FA0-A636-DC46-71088F967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49B69-E4BE-7794-C704-AE80DBB0CBCE}"/>
              </a:ext>
            </a:extLst>
          </p:cNvPr>
          <p:cNvSpPr>
            <a:spLocks noGrp="1"/>
          </p:cNvSpPr>
          <p:nvPr>
            <p:ph type="sldNum" sz="quarter" idx="12"/>
          </p:nvPr>
        </p:nvSpPr>
        <p:spPr/>
        <p:txBody>
          <a:bodyPr/>
          <a:lstStyle/>
          <a:p>
            <a:fld id="{7C268E78-2D19-4F89-9E44-407016A752E9}" type="slidenum">
              <a:rPr lang="en-US" smtClean="0"/>
              <a:t>‹#›</a:t>
            </a:fld>
            <a:endParaRPr lang="en-US"/>
          </a:p>
        </p:txBody>
      </p:sp>
    </p:spTree>
    <p:extLst>
      <p:ext uri="{BB962C8B-B14F-4D97-AF65-F5344CB8AC3E}">
        <p14:creationId xmlns:p14="http://schemas.microsoft.com/office/powerpoint/2010/main" val="20782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p:spTree>
      <p:nvGrpSpPr>
        <p:cNvPr id="1" name=""/>
        <p:cNvGrpSpPr/>
        <p:nvPr/>
      </p:nvGrpSpPr>
      <p:grpSpPr>
        <a:xfrm>
          <a:off x="0" y="0"/>
          <a:ext cx="0" cy="0"/>
          <a:chOff x="0" y="0"/>
          <a:chExt cx="0" cy="0"/>
        </a:xfrm>
      </p:grpSpPr>
      <p:pic>
        <p:nvPicPr>
          <p:cNvPr id="2" name="Picture 1" descr="darkre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609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ver">
    <p:spTree>
      <p:nvGrpSpPr>
        <p:cNvPr id="1" name=""/>
        <p:cNvGrpSpPr/>
        <p:nvPr/>
      </p:nvGrpSpPr>
      <p:grpSpPr>
        <a:xfrm>
          <a:off x="0" y="0"/>
          <a:ext cx="0" cy="0"/>
          <a:chOff x="0" y="0"/>
          <a:chExt cx="0" cy="0"/>
        </a:xfrm>
      </p:grpSpPr>
      <p:pic>
        <p:nvPicPr>
          <p:cNvPr id="2" name="Picture 1" descr="darkred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5610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ver">
    <p:spTree>
      <p:nvGrpSpPr>
        <p:cNvPr id="1" name=""/>
        <p:cNvGrpSpPr/>
        <p:nvPr/>
      </p:nvGrpSpPr>
      <p:grpSpPr>
        <a:xfrm>
          <a:off x="0" y="0"/>
          <a:ext cx="0" cy="0"/>
          <a:chOff x="0" y="0"/>
          <a:chExt cx="0" cy="0"/>
        </a:xfrm>
      </p:grpSpPr>
      <p:pic>
        <p:nvPicPr>
          <p:cNvPr id="2" name="Picture 1" descr="darkred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0562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ver">
    <p:spTree>
      <p:nvGrpSpPr>
        <p:cNvPr id="1" name=""/>
        <p:cNvGrpSpPr/>
        <p:nvPr/>
      </p:nvGrpSpPr>
      <p:grpSpPr>
        <a:xfrm>
          <a:off x="0" y="0"/>
          <a:ext cx="0" cy="0"/>
          <a:chOff x="0" y="0"/>
          <a:chExt cx="0" cy="0"/>
        </a:xfrm>
      </p:grpSpPr>
      <p:pic>
        <p:nvPicPr>
          <p:cNvPr id="3" name="Picture 2" descr="darkred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7759405" y="274843"/>
            <a:ext cx="420828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p>
        </p:txBody>
      </p:sp>
      <p:sp>
        <p:nvSpPr>
          <p:cNvPr id="8" name="Subtitle 2"/>
          <p:cNvSpPr>
            <a:spLocks noGrp="1"/>
          </p:cNvSpPr>
          <p:nvPr>
            <p:ph type="subTitle" idx="1"/>
          </p:nvPr>
        </p:nvSpPr>
        <p:spPr>
          <a:xfrm>
            <a:off x="7759405" y="2782005"/>
            <a:ext cx="420828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972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 name="Picture 1" descr="darkred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593962" y="3725863"/>
            <a:ext cx="11184161" cy="1362075"/>
          </a:xfrm>
          <a:prstGeom prst="rect">
            <a:avLst/>
          </a:prstGeom>
        </p:spPr>
        <p:txBody>
          <a:bodyPr anchor="t"/>
          <a:lstStyle>
            <a:lvl1pPr algn="l">
              <a:defRPr sz="3500" b="1" cap="all">
                <a:solidFill>
                  <a:schemeClr val="bg1"/>
                </a:solidFill>
                <a:latin typeface="Arial"/>
                <a:cs typeface="Arial"/>
              </a:defRPr>
            </a:lvl1pPr>
          </a:lstStyle>
          <a:p>
            <a:r>
              <a:rPr lang="en-US"/>
              <a:t>Click to edit Master title style</a:t>
            </a:r>
          </a:p>
        </p:txBody>
      </p:sp>
      <p:sp>
        <p:nvSpPr>
          <p:cNvPr id="9" name="Text Placeholder 2"/>
          <p:cNvSpPr>
            <a:spLocks noGrp="1"/>
          </p:cNvSpPr>
          <p:nvPr>
            <p:ph type="body" idx="1"/>
          </p:nvPr>
        </p:nvSpPr>
        <p:spPr>
          <a:xfrm>
            <a:off x="593961" y="2225676"/>
            <a:ext cx="10732323" cy="1500187"/>
          </a:xfrm>
          <a:prstGeom prst="rect">
            <a:avLst/>
          </a:prstGeom>
        </p:spPr>
        <p:txBody>
          <a:bodyPr anchor="b"/>
          <a:lstStyle>
            <a:lvl1pPr marL="0" indent="0">
              <a:buNone/>
              <a:defRPr sz="2400">
                <a:solidFill>
                  <a:srgbClr val="EF82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022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add_pictur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8"/>
            <a:ext cx="12192000" cy="6855765"/>
          </a:xfrm>
          <a:prstGeom prst="rect">
            <a:avLst/>
          </a:prstGeom>
        </p:spPr>
      </p:pic>
      <p:sp>
        <p:nvSpPr>
          <p:cNvPr id="4" name="Picture Placeholder 3"/>
          <p:cNvSpPr>
            <a:spLocks noGrp="1"/>
          </p:cNvSpPr>
          <p:nvPr>
            <p:ph type="pic" sz="quarter" idx="10"/>
          </p:nvPr>
        </p:nvSpPr>
        <p:spPr>
          <a:xfrm>
            <a:off x="0" y="0"/>
            <a:ext cx="12192000" cy="1708150"/>
          </a:xfrm>
          <a:prstGeom prst="rect">
            <a:avLst/>
          </a:prstGeom>
        </p:spPr>
        <p:txBody>
          <a:bodyPr vert="horz"/>
          <a:lstStyle>
            <a:lvl1pPr marL="0" indent="0">
              <a:buNone/>
              <a:defRPr sz="1600">
                <a:latin typeface="Arial"/>
                <a:cs typeface="Arial"/>
              </a:defRPr>
            </a:lvl1pPr>
          </a:lstStyle>
          <a:p>
            <a:r>
              <a:rPr lang="en-US"/>
              <a:t>Click icon to add picture</a:t>
            </a:r>
          </a:p>
        </p:txBody>
      </p:sp>
      <p:sp>
        <p:nvSpPr>
          <p:cNvPr id="5" name="Title 1"/>
          <p:cNvSpPr>
            <a:spLocks noGrp="1"/>
          </p:cNvSpPr>
          <p:nvPr>
            <p:ph type="title"/>
          </p:nvPr>
        </p:nvSpPr>
        <p:spPr>
          <a:xfrm>
            <a:off x="609600" y="2113231"/>
            <a:ext cx="10972800" cy="1143000"/>
          </a:xfrm>
          <a:prstGeom prst="rect">
            <a:avLst/>
          </a:prstGeom>
        </p:spPr>
        <p:txBody>
          <a:bodyPr/>
          <a:lstStyle>
            <a:lvl1pPr algn="l">
              <a:defRPr>
                <a:latin typeface="Arial"/>
                <a:cs typeface="Arial"/>
              </a:defRPr>
            </a:lvl1pPr>
          </a:lstStyle>
          <a:p>
            <a:r>
              <a:rPr lang="en-US"/>
              <a:t>Click to edit Master title style</a:t>
            </a:r>
          </a:p>
        </p:txBody>
      </p:sp>
      <p:sp>
        <p:nvSpPr>
          <p:cNvPr id="6" name="Text Placeholder 3"/>
          <p:cNvSpPr>
            <a:spLocks noGrp="1"/>
          </p:cNvSpPr>
          <p:nvPr>
            <p:ph type="body" sz="half" idx="2"/>
          </p:nvPr>
        </p:nvSpPr>
        <p:spPr>
          <a:xfrm>
            <a:off x="609600" y="3273694"/>
            <a:ext cx="109728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517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8"/>
            <a:ext cx="12192000" cy="6855765"/>
          </a:xfrm>
          <a:prstGeom prst="rect">
            <a:avLst/>
          </a:prstGeom>
        </p:spPr>
      </p:pic>
      <p:sp>
        <p:nvSpPr>
          <p:cNvPr id="3" name="Title 1"/>
          <p:cNvSpPr>
            <a:spLocks noGrp="1"/>
          </p:cNvSpPr>
          <p:nvPr>
            <p:ph type="title"/>
          </p:nvPr>
        </p:nvSpPr>
        <p:spPr>
          <a:xfrm>
            <a:off x="609600" y="274638"/>
            <a:ext cx="10972800" cy="1143000"/>
          </a:xfrm>
          <a:prstGeom prst="rect">
            <a:avLst/>
          </a:prstGeom>
        </p:spPr>
        <p:txBody>
          <a:bodyPr/>
          <a:lstStyle>
            <a:lvl1pPr algn="l">
              <a:defRPr>
                <a:latin typeface="Arial"/>
                <a:cs typeface="Arial"/>
              </a:defRPr>
            </a:lvl1pPr>
          </a:lstStyle>
          <a:p>
            <a:r>
              <a:rPr lang="en-US"/>
              <a:t>Click to edit Master title style</a:t>
            </a:r>
          </a:p>
        </p:txBody>
      </p:sp>
      <p:sp>
        <p:nvSpPr>
          <p:cNvPr id="4" name="Content Placeholder 2"/>
          <p:cNvSpPr>
            <a:spLocks noGrp="1"/>
          </p:cNvSpPr>
          <p:nvPr>
            <p:ph idx="1"/>
          </p:nvPr>
        </p:nvSpPr>
        <p:spPr>
          <a:xfrm>
            <a:off x="609600" y="1600201"/>
            <a:ext cx="109728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06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372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595F5-9814-0F0C-29F5-2824661E8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F3DE3-9634-BF75-CD5A-F2F1F0475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79DAA-A381-F4FB-52B4-997E2BD11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FE1EE-2CAB-4789-BFCC-9E6659537F45}" type="datetimeFigureOut">
              <a:rPr lang="en-US" smtClean="0"/>
              <a:t>4/18/2023</a:t>
            </a:fld>
            <a:endParaRPr lang="en-US"/>
          </a:p>
        </p:txBody>
      </p:sp>
      <p:sp>
        <p:nvSpPr>
          <p:cNvPr id="5" name="Footer Placeholder 4">
            <a:extLst>
              <a:ext uri="{FF2B5EF4-FFF2-40B4-BE49-F238E27FC236}">
                <a16:creationId xmlns:a16="http://schemas.microsoft.com/office/drawing/2014/main" id="{FC6B5C25-9E1F-8B9B-389B-D05E41783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AEC7C4-4507-78D3-B79A-33BC83909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68E78-2D19-4F89-9E44-407016A752E9}" type="slidenum">
              <a:rPr lang="en-US" smtClean="0"/>
              <a:t>‹#›</a:t>
            </a:fld>
            <a:endParaRPr lang="en-US"/>
          </a:p>
        </p:txBody>
      </p:sp>
    </p:spTree>
    <p:extLst>
      <p:ext uri="{BB962C8B-B14F-4D97-AF65-F5344CB8AC3E}">
        <p14:creationId xmlns:p14="http://schemas.microsoft.com/office/powerpoint/2010/main" val="1134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www.ice.gov/contact/field-offices" TargetMode="External"/><Relationship Id="rId3" Type="http://schemas.openxmlformats.org/officeDocument/2006/relationships/hyperlink" Target="https://i94.cbp.dhs.gov/I94/" TargetMode="External"/><Relationship Id="rId7" Type="http://schemas.openxmlformats.org/officeDocument/2006/relationships/hyperlink" Target="https://egov.uscis.gov/casestatus/landing.do"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ice.gov/detain/parental-interest" TargetMode="External"/><Relationship Id="rId5" Type="http://schemas.openxmlformats.org/officeDocument/2006/relationships/hyperlink" Target="https://locator.ice.gov/odls/" TargetMode="External"/><Relationship Id="rId4" Type="http://schemas.openxmlformats.org/officeDocument/2006/relationships/hyperlink" Target="https://acis.eoir.justice.gov/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information@ORRNCC.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acf.hhs.gov/otip/victim-assistance/child-eligibility-letters" TargetMode="External"/><Relationship Id="rId5" Type="http://schemas.openxmlformats.org/officeDocument/2006/relationships/hyperlink" Target="mailto:childtrafficking@acf.hhs.gov" TargetMode="External"/><Relationship Id="rId4" Type="http://schemas.openxmlformats.org/officeDocument/2006/relationships/hyperlink" Target="mailto:trafficking@acf.hhs.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mmigrationadvocates.org/nonprofit/legaldirectory/"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www.ailalawyer.com/" TargetMode="External"/><Relationship Id="rId4" Type="http://schemas.openxmlformats.org/officeDocument/2006/relationships/hyperlink" Target="https://www.justice.gov/eoir/list-pro-bono-legal-service-provide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f.hhs.gov/orr/policy-guidance/unaccompanied-children-program-policy-guide-section-6"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www.theyoungcenter.org/technical-assistance-program" TargetMode="External"/><Relationship Id="rId4" Type="http://schemas.openxmlformats.org/officeDocument/2006/relationships/hyperlink" Target="https://www.americanbar.org/content/dam/aba/administrative/immigration/probar/probar-blueprint-social-work-and-immigration-april-202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urldefense.com/v3/__https:/www.census.gov/content/dam/Census/library/publications/2022/demo/p70-174.pdf__;!!HmFQeg!EaqL_Z2VmiTiFOINa0LR3SQJ47rbd9C8FeZA3HfBjgnNRTR-mHVLAGKyyGYtj7wkXrAs2yYnAN6gJhLBrkuadh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urldefense.com/v3/__https:/www.hhs.gov/sites/default/files/orr-plan-for-uc-program-following-t42-termination.pdf__;!!HmFQeg!HWFbjjNsnJ3vXFO-726LxDE7LHAJXRFxldCHxoarDtMaHTsT-d4F0Jh0u_ydhBrDJtkCeMFdAk_IaqlzOCuWCE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gob.mx/cms/uploads/attachment/file/109332/Protocolo__ING_.pdf" TargetMode="External"/><Relationship Id="rId2" Type="http://schemas.openxmlformats.org/officeDocument/2006/relationships/hyperlink" Target="https://www.acf.hhs.gov/orr/policy-guidance/unaccompanied-children-program-policy-guide-section-2" TargetMode="External"/><Relationship Id="rId1" Type="http://schemas.openxmlformats.org/officeDocument/2006/relationships/slideLayout" Target="../slideLayouts/slideLayout9.xml"/><Relationship Id="rId6" Type="http://schemas.openxmlformats.org/officeDocument/2006/relationships/hyperlink" Target="https://brycs.org/blog/child-welfare/" TargetMode="External"/><Relationship Id="rId5" Type="http://schemas.openxmlformats.org/officeDocument/2006/relationships/hyperlink" Target="https://supportkind.org/what-we-do/international/central-america-mexico/return-reintegration-project/" TargetMode="External"/><Relationship Id="rId4" Type="http://schemas.openxmlformats.org/officeDocument/2006/relationships/hyperlink" Target="https://www.iss-usa.org/our-services/trainin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86893-77A9-9759-3BBE-CA37D72D0F63}"/>
              </a:ext>
            </a:extLst>
          </p:cNvPr>
          <p:cNvSpPr>
            <a:spLocks noGrp="1"/>
          </p:cNvSpPr>
          <p:nvPr>
            <p:ph type="ctrTitle"/>
          </p:nvPr>
        </p:nvSpPr>
        <p:spPr>
          <a:xfrm>
            <a:off x="7759405" y="274843"/>
            <a:ext cx="4208280" cy="2281321"/>
          </a:xfrm>
        </p:spPr>
        <p:txBody>
          <a:bodyPr>
            <a:noAutofit/>
          </a:bodyPr>
          <a:lstStyle/>
          <a:p>
            <a:pPr algn="ctr"/>
            <a:r>
              <a:rPr lang="en-US" sz="4800" b="1">
                <a:latin typeface="Times New Roman" panose="02020603050405020304" pitchFamily="18" charset="0"/>
                <a:cs typeface="Times New Roman" panose="02020603050405020304" pitchFamily="18" charset="0"/>
              </a:rPr>
              <a:t>IMMIGRANT CHILDREN &amp; FAMILIES</a:t>
            </a:r>
            <a:br>
              <a:rPr lang="en-US" sz="4800" b="1">
                <a:latin typeface="Times New Roman" panose="02020603050405020304" pitchFamily="18" charset="0"/>
                <a:cs typeface="Times New Roman" panose="02020603050405020304" pitchFamily="18" charset="0"/>
              </a:rPr>
            </a:br>
            <a:endParaRPr lang="en-US" sz="4800" b="1">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85E3322-31A6-C0A8-59B1-730E08512B8A}"/>
              </a:ext>
            </a:extLst>
          </p:cNvPr>
          <p:cNvSpPr>
            <a:spLocks noGrp="1"/>
          </p:cNvSpPr>
          <p:nvPr>
            <p:ph type="subTitle" idx="1"/>
          </p:nvPr>
        </p:nvSpPr>
        <p:spPr/>
        <p:txBody>
          <a:bodyPr/>
          <a:lstStyle/>
          <a:p>
            <a:pPr algn="ctr"/>
            <a:r>
              <a:rPr lang="en-US" sz="2400" b="0" i="1" cap="none">
                <a:latin typeface="Times New Roman" panose="02020603050405020304" pitchFamily="18" charset="0"/>
                <a:ea typeface="+mn-ea"/>
                <a:cs typeface="Times New Roman" panose="02020603050405020304" pitchFamily="18" charset="0"/>
              </a:rPr>
              <a:t>A Discussion of Rights and Remedies to Help Non-Citizens Achieve Permanency, Safety, and Culturally-Appropriate Engagement</a:t>
            </a:r>
            <a:br>
              <a:rPr lang="en-US" sz="1600" b="1">
                <a:latin typeface="Times New Roman" panose="02020603050405020304" pitchFamily="18" charset="0"/>
                <a:cs typeface="Times New Roman" panose="02020603050405020304" pitchFamily="18" charset="0"/>
              </a:rPr>
            </a:br>
            <a:endParaRPr lang="en-US"/>
          </a:p>
        </p:txBody>
      </p:sp>
    </p:spTree>
    <p:extLst>
      <p:ext uri="{BB962C8B-B14F-4D97-AF65-F5344CB8AC3E}">
        <p14:creationId xmlns:p14="http://schemas.microsoft.com/office/powerpoint/2010/main" val="212008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2228B7B-2F08-3870-626A-9EF8A76EDEE9}"/>
              </a:ext>
            </a:extLst>
          </p:cNvPr>
          <p:cNvGraphicFramePr/>
          <p:nvPr/>
        </p:nvGraphicFramePr>
        <p:xfrm>
          <a:off x="1861930" y="1133061"/>
          <a:ext cx="8468140" cy="494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32F7E84-CEAE-AC1C-3BDE-5DA355769D38}"/>
              </a:ext>
            </a:extLst>
          </p:cNvPr>
          <p:cNvSpPr txBox="1"/>
          <p:nvPr/>
        </p:nvSpPr>
        <p:spPr>
          <a:xfrm>
            <a:off x="3378600" y="526780"/>
            <a:ext cx="5187275" cy="461665"/>
          </a:xfrm>
          <a:prstGeom prst="rect">
            <a:avLst/>
          </a:prstGeom>
          <a:solidFill>
            <a:schemeClr val="accent2">
              <a:lumMod val="40000"/>
              <a:lumOff val="60000"/>
            </a:schemeClr>
          </a:solidFill>
          <a:ln>
            <a:solidFill>
              <a:schemeClr val="accent1">
                <a:tint val="40000"/>
                <a:hueOff val="0"/>
                <a:satOff val="0"/>
                <a:lumOff val="0"/>
              </a:schemeClr>
            </a:solidFill>
          </a:ln>
        </p:spPr>
        <p:txBody>
          <a:bodyPr wrap="square" rtlCol="0">
            <a:spAutoFit/>
          </a:bodyPr>
          <a:lstStyle/>
          <a:p>
            <a:r>
              <a:rPr lang="en-US" sz="2400" b="1" dirty="0"/>
              <a:t>Special Immigrant Juvenile Status (SIJS)</a:t>
            </a:r>
          </a:p>
        </p:txBody>
      </p:sp>
    </p:spTree>
    <p:extLst>
      <p:ext uri="{BB962C8B-B14F-4D97-AF65-F5344CB8AC3E}">
        <p14:creationId xmlns:p14="http://schemas.microsoft.com/office/powerpoint/2010/main" val="394537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EA71E0D-D85D-2284-8844-4ABDD7BF43DB}"/>
              </a:ext>
            </a:extLst>
          </p:cNvPr>
          <p:cNvGraphicFramePr/>
          <p:nvPr>
            <p:extLst>
              <p:ext uri="{D42A27DB-BD31-4B8C-83A1-F6EECF244321}">
                <p14:modId xmlns:p14="http://schemas.microsoft.com/office/powerpoint/2010/main" val="2680433992"/>
              </p:ext>
            </p:extLst>
          </p:nvPr>
        </p:nvGraphicFramePr>
        <p:xfrm>
          <a:off x="1146928" y="1410510"/>
          <a:ext cx="9898144" cy="423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6288849-7A97-52FC-4CE9-D2829099DD2A}"/>
              </a:ext>
            </a:extLst>
          </p:cNvPr>
          <p:cNvSpPr txBox="1"/>
          <p:nvPr/>
        </p:nvSpPr>
        <p:spPr>
          <a:xfrm>
            <a:off x="2033079" y="521940"/>
            <a:ext cx="3035031" cy="584775"/>
          </a:xfrm>
          <a:prstGeom prst="rect">
            <a:avLst/>
          </a:prstGeom>
          <a:solidFill>
            <a:schemeClr val="accent5"/>
          </a:solidFill>
          <a:ln>
            <a:solidFill>
              <a:schemeClr val="accent1">
                <a:hueOff val="0"/>
                <a:satOff val="0"/>
                <a:lumOff val="0"/>
              </a:schemeClr>
            </a:solidFill>
          </a:ln>
        </p:spPr>
        <p:txBody>
          <a:bodyPr wrap="square" rtlCol="0">
            <a:spAutoFit/>
          </a:bodyPr>
          <a:lstStyle/>
          <a:p>
            <a:pPr algn="ctr"/>
            <a:r>
              <a:rPr lang="en-US" sz="3200" b="1" dirty="0"/>
              <a:t>Asylum Basics</a:t>
            </a:r>
          </a:p>
        </p:txBody>
      </p:sp>
      <p:sp>
        <p:nvSpPr>
          <p:cNvPr id="6" name="Plus Sign 5">
            <a:extLst>
              <a:ext uri="{FF2B5EF4-FFF2-40B4-BE49-F238E27FC236}">
                <a16:creationId xmlns:a16="http://schemas.microsoft.com/office/drawing/2014/main" id="{1F27C63C-95D0-CB0E-AB22-84C23E527C53}"/>
              </a:ext>
            </a:extLst>
          </p:cNvPr>
          <p:cNvSpPr/>
          <p:nvPr/>
        </p:nvSpPr>
        <p:spPr>
          <a:xfrm>
            <a:off x="7068765" y="192284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Sign 6">
            <a:extLst>
              <a:ext uri="{FF2B5EF4-FFF2-40B4-BE49-F238E27FC236}">
                <a16:creationId xmlns:a16="http://schemas.microsoft.com/office/drawing/2014/main" id="{D8F31D15-A798-7142-0705-30608D31FD72}"/>
              </a:ext>
            </a:extLst>
          </p:cNvPr>
          <p:cNvSpPr/>
          <p:nvPr/>
        </p:nvSpPr>
        <p:spPr>
          <a:xfrm>
            <a:off x="7114160" y="291786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D0784494-762C-066A-BCD3-435B16CDDABD}"/>
              </a:ext>
            </a:extLst>
          </p:cNvPr>
          <p:cNvSpPr/>
          <p:nvPr/>
        </p:nvSpPr>
        <p:spPr>
          <a:xfrm>
            <a:off x="7273048" y="522515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B5AA84-FCDD-9D2D-7C53-2ABCBFF05D47}"/>
              </a:ext>
            </a:extLst>
          </p:cNvPr>
          <p:cNvSpPr txBox="1"/>
          <p:nvPr/>
        </p:nvSpPr>
        <p:spPr>
          <a:xfrm>
            <a:off x="1498221" y="5630028"/>
            <a:ext cx="6799634" cy="584775"/>
          </a:xfrm>
          <a:prstGeom prst="rect">
            <a:avLst/>
          </a:prstGeom>
          <a:noFill/>
          <a:ln>
            <a:solidFill>
              <a:schemeClr val="accent1"/>
            </a:solidFill>
          </a:ln>
        </p:spPr>
        <p:txBody>
          <a:bodyPr wrap="square" rtlCol="0">
            <a:spAutoFit/>
          </a:bodyPr>
          <a:lstStyle/>
          <a:p>
            <a:r>
              <a:rPr lang="en-US" sz="3200" b="1" dirty="0"/>
              <a:t>Discretion</a:t>
            </a:r>
          </a:p>
        </p:txBody>
      </p:sp>
      <p:sp>
        <p:nvSpPr>
          <p:cNvPr id="12" name="Arrow: Chevron 4">
            <a:extLst>
              <a:ext uri="{FF2B5EF4-FFF2-40B4-BE49-F238E27FC236}">
                <a16:creationId xmlns:a16="http://schemas.microsoft.com/office/drawing/2014/main" id="{FD27A889-D8E0-B0D3-6F0E-DF75B4FD89DF}"/>
              </a:ext>
            </a:extLst>
          </p:cNvPr>
          <p:cNvSpPr txBox="1"/>
          <p:nvPr/>
        </p:nvSpPr>
        <p:spPr>
          <a:xfrm>
            <a:off x="1187565" y="5944363"/>
            <a:ext cx="621312" cy="266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On Account of</a:t>
            </a:r>
          </a:p>
        </p:txBody>
      </p:sp>
    </p:spTree>
    <p:extLst>
      <p:ext uri="{BB962C8B-B14F-4D97-AF65-F5344CB8AC3E}">
        <p14:creationId xmlns:p14="http://schemas.microsoft.com/office/powerpoint/2010/main" val="418267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393E2-47FC-0076-967D-60BD869AAA3E}"/>
              </a:ext>
            </a:extLst>
          </p:cNvPr>
          <p:cNvSpPr/>
          <p:nvPr/>
        </p:nvSpPr>
        <p:spPr>
          <a:xfrm>
            <a:off x="4338557" y="2105561"/>
            <a:ext cx="3200380" cy="1323439"/>
          </a:xfrm>
          <a:prstGeom prst="rect">
            <a:avLst/>
          </a:prstGeom>
          <a:solidFill>
            <a:schemeClr val="accent1">
              <a:lumMod val="40000"/>
              <a:lumOff val="60000"/>
            </a:schemeClr>
          </a:solidFill>
          <a:ln>
            <a:solidFill>
              <a:schemeClr val="accent1">
                <a:tint val="40000"/>
                <a:hueOff val="0"/>
                <a:satOff val="0"/>
                <a:lumOff val="0"/>
              </a:schemeClr>
            </a:solidFill>
          </a:ln>
        </p:spPr>
        <p:txBody>
          <a:bodyPr wrap="squar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T Visa</a:t>
            </a:r>
          </a:p>
        </p:txBody>
      </p:sp>
      <p:sp>
        <p:nvSpPr>
          <p:cNvPr id="4" name="Isosceles Triangle 3">
            <a:extLst>
              <a:ext uri="{FF2B5EF4-FFF2-40B4-BE49-F238E27FC236}">
                <a16:creationId xmlns:a16="http://schemas.microsoft.com/office/drawing/2014/main" id="{8737F458-0D32-CF28-49DC-223F78043696}"/>
              </a:ext>
            </a:extLst>
          </p:cNvPr>
          <p:cNvSpPr/>
          <p:nvPr/>
        </p:nvSpPr>
        <p:spPr>
          <a:xfrm rot="5400000">
            <a:off x="2492863" y="1794753"/>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0AD38CB0-CD89-26C6-3A5B-0DA9258F2394}"/>
              </a:ext>
            </a:extLst>
          </p:cNvPr>
          <p:cNvSpPr/>
          <p:nvPr/>
        </p:nvSpPr>
        <p:spPr>
          <a:xfrm rot="5400000">
            <a:off x="1118691" y="2975196"/>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6A973C28-2BE8-9AD1-2865-6FDA8497786D}"/>
              </a:ext>
            </a:extLst>
          </p:cNvPr>
          <p:cNvSpPr/>
          <p:nvPr/>
        </p:nvSpPr>
        <p:spPr>
          <a:xfrm rot="5400000">
            <a:off x="3677576" y="538603"/>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123D369-2FF0-234B-6116-BB2290E7B171}"/>
              </a:ext>
            </a:extLst>
          </p:cNvPr>
          <p:cNvSpPr/>
          <p:nvPr/>
        </p:nvSpPr>
        <p:spPr>
          <a:xfrm rot="5400000">
            <a:off x="4421048" y="3654357"/>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61E691E-2C70-586B-C53B-66A162A97307}"/>
              </a:ext>
            </a:extLst>
          </p:cNvPr>
          <p:cNvSpPr/>
          <p:nvPr/>
        </p:nvSpPr>
        <p:spPr>
          <a:xfrm rot="5400000">
            <a:off x="6480049" y="163466"/>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9BBC6DD-7E69-12FC-3F7E-2A905D7BF67F}"/>
              </a:ext>
            </a:extLst>
          </p:cNvPr>
          <p:cNvSpPr/>
          <p:nvPr/>
        </p:nvSpPr>
        <p:spPr>
          <a:xfrm rot="5400000">
            <a:off x="7059038" y="4122387"/>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9A564D4-D0B8-E3D8-E55E-3B31541912B4}"/>
              </a:ext>
            </a:extLst>
          </p:cNvPr>
          <p:cNvSpPr/>
          <p:nvPr/>
        </p:nvSpPr>
        <p:spPr>
          <a:xfrm rot="5400000">
            <a:off x="8642580" y="395571"/>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664703C-04E1-1DE7-6D85-92674F4B688B}"/>
              </a:ext>
            </a:extLst>
          </p:cNvPr>
          <p:cNvSpPr/>
          <p:nvPr/>
        </p:nvSpPr>
        <p:spPr>
          <a:xfrm rot="5400000">
            <a:off x="8196788" y="2832606"/>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D5364ACF-282A-C64E-1CB3-97B9A97781E0}"/>
              </a:ext>
            </a:extLst>
          </p:cNvPr>
          <p:cNvSpPr/>
          <p:nvPr/>
        </p:nvSpPr>
        <p:spPr>
          <a:xfrm rot="5400000">
            <a:off x="2240268" y="4384362"/>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5C979B47-D127-7DC8-6211-14D78259389E}"/>
              </a:ext>
            </a:extLst>
          </p:cNvPr>
          <p:cNvSpPr/>
          <p:nvPr/>
        </p:nvSpPr>
        <p:spPr>
          <a:xfrm rot="5400000">
            <a:off x="9258345" y="4224633"/>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8FB54A-F4CC-EC63-E992-0C9FC14B189C}"/>
              </a:ext>
            </a:extLst>
          </p:cNvPr>
          <p:cNvSpPr txBox="1"/>
          <p:nvPr/>
        </p:nvSpPr>
        <p:spPr>
          <a:xfrm flipH="1">
            <a:off x="3521413" y="916699"/>
            <a:ext cx="1634247" cy="1200329"/>
          </a:xfrm>
          <a:prstGeom prst="rect">
            <a:avLst/>
          </a:prstGeom>
          <a:noFill/>
        </p:spPr>
        <p:txBody>
          <a:bodyPr wrap="square" rtlCol="0">
            <a:spAutoFit/>
          </a:bodyPr>
          <a:lstStyle/>
          <a:p>
            <a:r>
              <a:rPr lang="en-US" dirty="0"/>
              <a:t>Difficulty meeting with child alone	</a:t>
            </a:r>
          </a:p>
        </p:txBody>
      </p:sp>
      <p:sp>
        <p:nvSpPr>
          <p:cNvPr id="15" name="TextBox 14">
            <a:extLst>
              <a:ext uri="{FF2B5EF4-FFF2-40B4-BE49-F238E27FC236}">
                <a16:creationId xmlns:a16="http://schemas.microsoft.com/office/drawing/2014/main" id="{8F949E51-01E2-7B49-7F57-ED4CC5B6D9BA}"/>
              </a:ext>
            </a:extLst>
          </p:cNvPr>
          <p:cNvSpPr txBox="1"/>
          <p:nvPr/>
        </p:nvSpPr>
        <p:spPr>
          <a:xfrm flipH="1">
            <a:off x="6266928" y="488034"/>
            <a:ext cx="1634247" cy="1200329"/>
          </a:xfrm>
          <a:prstGeom prst="rect">
            <a:avLst/>
          </a:prstGeom>
          <a:noFill/>
        </p:spPr>
        <p:txBody>
          <a:bodyPr wrap="square" rtlCol="0">
            <a:spAutoFit/>
          </a:bodyPr>
          <a:lstStyle/>
          <a:p>
            <a:r>
              <a:rPr lang="en-US" dirty="0"/>
              <a:t>Entry/travel with strangers, distant “relatives”</a:t>
            </a:r>
          </a:p>
        </p:txBody>
      </p:sp>
      <p:sp>
        <p:nvSpPr>
          <p:cNvPr id="16" name="TextBox 15">
            <a:extLst>
              <a:ext uri="{FF2B5EF4-FFF2-40B4-BE49-F238E27FC236}">
                <a16:creationId xmlns:a16="http://schemas.microsoft.com/office/drawing/2014/main" id="{3D2BDCF4-78F0-3B71-55F2-EB7FDCE2F1B3}"/>
              </a:ext>
            </a:extLst>
          </p:cNvPr>
          <p:cNvSpPr txBox="1"/>
          <p:nvPr/>
        </p:nvSpPr>
        <p:spPr>
          <a:xfrm flipH="1">
            <a:off x="8601334" y="840820"/>
            <a:ext cx="1634247" cy="646331"/>
          </a:xfrm>
          <a:prstGeom prst="rect">
            <a:avLst/>
          </a:prstGeom>
          <a:noFill/>
        </p:spPr>
        <p:txBody>
          <a:bodyPr wrap="square" rtlCol="0">
            <a:spAutoFit/>
          </a:bodyPr>
          <a:lstStyle/>
          <a:p>
            <a:r>
              <a:rPr lang="en-US" dirty="0"/>
              <a:t>Lack of eye contact	</a:t>
            </a:r>
          </a:p>
        </p:txBody>
      </p:sp>
      <p:sp>
        <p:nvSpPr>
          <p:cNvPr id="17" name="TextBox 16">
            <a:extLst>
              <a:ext uri="{FF2B5EF4-FFF2-40B4-BE49-F238E27FC236}">
                <a16:creationId xmlns:a16="http://schemas.microsoft.com/office/drawing/2014/main" id="{2103923B-9134-A2E6-E9AC-09344ADB08B2}"/>
              </a:ext>
            </a:extLst>
          </p:cNvPr>
          <p:cNvSpPr txBox="1"/>
          <p:nvPr/>
        </p:nvSpPr>
        <p:spPr>
          <a:xfrm flipH="1">
            <a:off x="8015041" y="3233400"/>
            <a:ext cx="1634247" cy="923330"/>
          </a:xfrm>
          <a:prstGeom prst="rect">
            <a:avLst/>
          </a:prstGeom>
          <a:noFill/>
        </p:spPr>
        <p:txBody>
          <a:bodyPr wrap="square" rtlCol="0">
            <a:spAutoFit/>
          </a:bodyPr>
          <a:lstStyle/>
          <a:p>
            <a:r>
              <a:rPr lang="en-US" dirty="0"/>
              <a:t>Scripted or rehearsed</a:t>
            </a:r>
          </a:p>
          <a:p>
            <a:r>
              <a:rPr lang="en-US" dirty="0"/>
              <a:t>answers	</a:t>
            </a:r>
          </a:p>
        </p:txBody>
      </p:sp>
      <p:sp>
        <p:nvSpPr>
          <p:cNvPr id="18" name="TextBox 17">
            <a:extLst>
              <a:ext uri="{FF2B5EF4-FFF2-40B4-BE49-F238E27FC236}">
                <a16:creationId xmlns:a16="http://schemas.microsoft.com/office/drawing/2014/main" id="{BBAE9867-9297-BFE3-FD68-CCD1F273F827}"/>
              </a:ext>
            </a:extLst>
          </p:cNvPr>
          <p:cNvSpPr txBox="1"/>
          <p:nvPr/>
        </p:nvSpPr>
        <p:spPr>
          <a:xfrm flipH="1">
            <a:off x="6912371" y="4482838"/>
            <a:ext cx="1634247" cy="1200329"/>
          </a:xfrm>
          <a:prstGeom prst="rect">
            <a:avLst/>
          </a:prstGeom>
          <a:noFill/>
        </p:spPr>
        <p:txBody>
          <a:bodyPr wrap="square" rtlCol="0">
            <a:spAutoFit/>
          </a:bodyPr>
          <a:lstStyle/>
          <a:p>
            <a:r>
              <a:rPr lang="en-US" dirty="0"/>
              <a:t>No school or cannot/does not attend school	</a:t>
            </a:r>
          </a:p>
        </p:txBody>
      </p:sp>
      <p:sp>
        <p:nvSpPr>
          <p:cNvPr id="19" name="TextBox 18">
            <a:extLst>
              <a:ext uri="{FF2B5EF4-FFF2-40B4-BE49-F238E27FC236}">
                <a16:creationId xmlns:a16="http://schemas.microsoft.com/office/drawing/2014/main" id="{2C5798C0-A138-BDB4-86FF-FCCC2FD466D1}"/>
              </a:ext>
            </a:extLst>
          </p:cNvPr>
          <p:cNvSpPr txBox="1"/>
          <p:nvPr/>
        </p:nvSpPr>
        <p:spPr>
          <a:xfrm flipH="1">
            <a:off x="4287125" y="3870779"/>
            <a:ext cx="1634247" cy="1477328"/>
          </a:xfrm>
          <a:prstGeom prst="rect">
            <a:avLst/>
          </a:prstGeom>
          <a:noFill/>
        </p:spPr>
        <p:txBody>
          <a:bodyPr wrap="square" rtlCol="0">
            <a:spAutoFit/>
          </a:bodyPr>
          <a:lstStyle/>
          <a:p>
            <a:r>
              <a:rPr lang="en-US" dirty="0"/>
              <a:t>Conflicting or Missing Identification</a:t>
            </a:r>
          </a:p>
          <a:p>
            <a:r>
              <a:rPr lang="en-US" dirty="0"/>
              <a:t>Documents	</a:t>
            </a:r>
          </a:p>
        </p:txBody>
      </p:sp>
      <p:sp>
        <p:nvSpPr>
          <p:cNvPr id="20" name="TextBox 19">
            <a:extLst>
              <a:ext uri="{FF2B5EF4-FFF2-40B4-BE49-F238E27FC236}">
                <a16:creationId xmlns:a16="http://schemas.microsoft.com/office/drawing/2014/main" id="{DBEF8991-EE46-CCC8-C590-86BF3A4F4C35}"/>
              </a:ext>
            </a:extLst>
          </p:cNvPr>
          <p:cNvSpPr txBox="1"/>
          <p:nvPr/>
        </p:nvSpPr>
        <p:spPr>
          <a:xfrm flipH="1">
            <a:off x="2157378" y="4687293"/>
            <a:ext cx="1634247" cy="923330"/>
          </a:xfrm>
          <a:prstGeom prst="rect">
            <a:avLst/>
          </a:prstGeom>
          <a:noFill/>
        </p:spPr>
        <p:txBody>
          <a:bodyPr wrap="square" rtlCol="0">
            <a:spAutoFit/>
          </a:bodyPr>
          <a:lstStyle/>
          <a:p>
            <a:r>
              <a:rPr lang="en-US" dirty="0"/>
              <a:t>Immediate concern about working	</a:t>
            </a:r>
          </a:p>
        </p:txBody>
      </p:sp>
      <p:sp>
        <p:nvSpPr>
          <p:cNvPr id="21" name="TextBox 20">
            <a:extLst>
              <a:ext uri="{FF2B5EF4-FFF2-40B4-BE49-F238E27FC236}">
                <a16:creationId xmlns:a16="http://schemas.microsoft.com/office/drawing/2014/main" id="{37DEBC44-4E22-A88D-0C17-F57094848153}"/>
              </a:ext>
            </a:extLst>
          </p:cNvPr>
          <p:cNvSpPr txBox="1"/>
          <p:nvPr/>
        </p:nvSpPr>
        <p:spPr>
          <a:xfrm flipH="1">
            <a:off x="2360965" y="2167702"/>
            <a:ext cx="1634247" cy="923330"/>
          </a:xfrm>
          <a:prstGeom prst="rect">
            <a:avLst/>
          </a:prstGeom>
          <a:noFill/>
        </p:spPr>
        <p:txBody>
          <a:bodyPr wrap="square" rtlCol="0">
            <a:spAutoFit/>
          </a:bodyPr>
          <a:lstStyle/>
          <a:p>
            <a:r>
              <a:rPr lang="en-US" dirty="0"/>
              <a:t>Multiple non-relatives in</a:t>
            </a:r>
          </a:p>
          <a:p>
            <a:r>
              <a:rPr lang="en-US" dirty="0"/>
              <a:t>household</a:t>
            </a:r>
          </a:p>
        </p:txBody>
      </p:sp>
      <p:sp>
        <p:nvSpPr>
          <p:cNvPr id="22" name="TextBox 21">
            <a:extLst>
              <a:ext uri="{FF2B5EF4-FFF2-40B4-BE49-F238E27FC236}">
                <a16:creationId xmlns:a16="http://schemas.microsoft.com/office/drawing/2014/main" id="{B897D6AD-C526-AFC3-49A7-BE7D9BF77515}"/>
              </a:ext>
            </a:extLst>
          </p:cNvPr>
          <p:cNvSpPr txBox="1"/>
          <p:nvPr/>
        </p:nvSpPr>
        <p:spPr>
          <a:xfrm flipH="1">
            <a:off x="1017661" y="3395655"/>
            <a:ext cx="1634247" cy="923330"/>
          </a:xfrm>
          <a:prstGeom prst="rect">
            <a:avLst/>
          </a:prstGeom>
          <a:noFill/>
        </p:spPr>
        <p:txBody>
          <a:bodyPr wrap="square" rtlCol="0">
            <a:spAutoFit/>
          </a:bodyPr>
          <a:lstStyle/>
          <a:p>
            <a:r>
              <a:rPr lang="en-US" dirty="0"/>
              <a:t>Many household </a:t>
            </a:r>
          </a:p>
          <a:p>
            <a:r>
              <a:rPr lang="en-US" dirty="0"/>
              <a:t>responsibilities</a:t>
            </a:r>
          </a:p>
        </p:txBody>
      </p:sp>
      <p:sp>
        <p:nvSpPr>
          <p:cNvPr id="23" name="TextBox 22">
            <a:extLst>
              <a:ext uri="{FF2B5EF4-FFF2-40B4-BE49-F238E27FC236}">
                <a16:creationId xmlns:a16="http://schemas.microsoft.com/office/drawing/2014/main" id="{D1649324-5FB3-7F80-D8B3-4F384774715B}"/>
              </a:ext>
            </a:extLst>
          </p:cNvPr>
          <p:cNvSpPr txBox="1"/>
          <p:nvPr/>
        </p:nvSpPr>
        <p:spPr>
          <a:xfrm flipH="1">
            <a:off x="8957002" y="4759836"/>
            <a:ext cx="2046918" cy="646331"/>
          </a:xfrm>
          <a:prstGeom prst="rect">
            <a:avLst/>
          </a:prstGeom>
          <a:noFill/>
        </p:spPr>
        <p:txBody>
          <a:bodyPr wrap="square" rtlCol="0">
            <a:spAutoFit/>
          </a:bodyPr>
          <a:lstStyle/>
          <a:p>
            <a:r>
              <a:rPr lang="en-US" dirty="0"/>
              <a:t>Fearful, Defers to others for answers</a:t>
            </a:r>
          </a:p>
        </p:txBody>
      </p:sp>
      <p:sp>
        <p:nvSpPr>
          <p:cNvPr id="25" name="Isosceles Triangle 24">
            <a:extLst>
              <a:ext uri="{FF2B5EF4-FFF2-40B4-BE49-F238E27FC236}">
                <a16:creationId xmlns:a16="http://schemas.microsoft.com/office/drawing/2014/main" id="{F1B6A81E-7BA1-85B2-64E4-6B23726D040B}"/>
              </a:ext>
            </a:extLst>
          </p:cNvPr>
          <p:cNvSpPr/>
          <p:nvPr/>
        </p:nvSpPr>
        <p:spPr>
          <a:xfrm rot="5400000">
            <a:off x="5078583" y="5099128"/>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81DCE34-DD68-FE6F-A837-E4301BD96A9C}"/>
              </a:ext>
            </a:extLst>
          </p:cNvPr>
          <p:cNvSpPr txBox="1"/>
          <p:nvPr/>
        </p:nvSpPr>
        <p:spPr>
          <a:xfrm flipH="1">
            <a:off x="4957497" y="5584584"/>
            <a:ext cx="1634247" cy="923330"/>
          </a:xfrm>
          <a:prstGeom prst="rect">
            <a:avLst/>
          </a:prstGeom>
          <a:noFill/>
        </p:spPr>
        <p:txBody>
          <a:bodyPr wrap="square" rtlCol="0">
            <a:spAutoFit/>
          </a:bodyPr>
          <a:lstStyle/>
          <a:p>
            <a:r>
              <a:rPr lang="en-US" dirty="0"/>
              <a:t>Mentions a debt or promises	</a:t>
            </a:r>
          </a:p>
        </p:txBody>
      </p:sp>
      <p:sp>
        <p:nvSpPr>
          <p:cNvPr id="28" name="Isosceles Triangle 27">
            <a:extLst>
              <a:ext uri="{FF2B5EF4-FFF2-40B4-BE49-F238E27FC236}">
                <a16:creationId xmlns:a16="http://schemas.microsoft.com/office/drawing/2014/main" id="{F2C11B67-85AE-D078-B52B-21431C7AE2AE}"/>
              </a:ext>
            </a:extLst>
          </p:cNvPr>
          <p:cNvSpPr/>
          <p:nvPr/>
        </p:nvSpPr>
        <p:spPr>
          <a:xfrm rot="5400000">
            <a:off x="9500948" y="1657188"/>
            <a:ext cx="1551756" cy="1716738"/>
          </a:xfrm>
          <a:prstGeom prst="triangle">
            <a:avLst/>
          </a:prstGeom>
          <a:solidFill>
            <a:srgbClr val="FFE9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DFF4FF-DE85-2C6B-94B9-06C927015541}"/>
              </a:ext>
            </a:extLst>
          </p:cNvPr>
          <p:cNvSpPr txBox="1"/>
          <p:nvPr/>
        </p:nvSpPr>
        <p:spPr>
          <a:xfrm flipH="1">
            <a:off x="9418457" y="1982514"/>
            <a:ext cx="1634247" cy="1200329"/>
          </a:xfrm>
          <a:prstGeom prst="rect">
            <a:avLst/>
          </a:prstGeom>
          <a:noFill/>
        </p:spPr>
        <p:txBody>
          <a:bodyPr wrap="square" rtlCol="0">
            <a:spAutoFit/>
          </a:bodyPr>
          <a:lstStyle/>
          <a:p>
            <a:r>
              <a:rPr lang="en-US" dirty="0"/>
              <a:t>Child has been asked to li about age or activities	</a:t>
            </a:r>
          </a:p>
        </p:txBody>
      </p:sp>
    </p:spTree>
    <p:extLst>
      <p:ext uri="{BB962C8B-B14F-4D97-AF65-F5344CB8AC3E}">
        <p14:creationId xmlns:p14="http://schemas.microsoft.com/office/powerpoint/2010/main" val="327862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0E97-1080-1D5A-D48E-C9807B7B68A8}"/>
              </a:ext>
            </a:extLst>
          </p:cNvPr>
          <p:cNvSpPr>
            <a:spLocks noGrp="1"/>
          </p:cNvSpPr>
          <p:nvPr>
            <p:ph type="title"/>
          </p:nvPr>
        </p:nvSpPr>
        <p:spPr/>
        <p:txBody>
          <a:bodyPr lIns="91440" tIns="45720" rIns="91440" bIns="45720" anchor="t"/>
          <a:lstStyle/>
          <a:p>
            <a:r>
              <a:rPr lang="en-US" sz="4000" b="1" dirty="0">
                <a:latin typeface="Times New Roman" panose="02020603050405020304" pitchFamily="18" charset="0"/>
                <a:cs typeface="Times New Roman" panose="02020603050405020304" pitchFamily="18" charset="0"/>
              </a:rPr>
              <a:t>Figuring Out the Case Posture</a:t>
            </a:r>
          </a:p>
        </p:txBody>
      </p:sp>
      <p:sp>
        <p:nvSpPr>
          <p:cNvPr id="3" name="Content Placeholder 2">
            <a:extLst>
              <a:ext uri="{FF2B5EF4-FFF2-40B4-BE49-F238E27FC236}">
                <a16:creationId xmlns:a16="http://schemas.microsoft.com/office/drawing/2014/main" id="{79CEE49A-3973-A6CF-199F-728EC663F082}"/>
              </a:ext>
            </a:extLst>
          </p:cNvPr>
          <p:cNvSpPr>
            <a:spLocks noGrp="1"/>
          </p:cNvSpPr>
          <p:nvPr>
            <p:ph idx="1"/>
          </p:nvPr>
        </p:nvSpPr>
        <p:spPr>
          <a:xfrm>
            <a:off x="609600" y="1225249"/>
            <a:ext cx="10972800" cy="3853647"/>
          </a:xfrm>
        </p:spPr>
        <p:txBody>
          <a:bodyPr lIns="91440" tIns="45720" rIns="91440" bIns="45720" anchor="t"/>
          <a:lstStyle/>
          <a:p>
            <a:r>
              <a:rPr lang="en-US" sz="2400" dirty="0">
                <a:latin typeface="Times New Roman" panose="02020603050405020304" pitchFamily="18" charset="0"/>
                <a:cs typeface="Times New Roman" panose="02020603050405020304" pitchFamily="18" charset="0"/>
              </a:rPr>
              <a:t>Admissions/Parole Records: </a:t>
            </a:r>
            <a:r>
              <a:rPr lang="en-US" sz="2400" dirty="0">
                <a:latin typeface="Times New Roman" panose="02020603050405020304" pitchFamily="18" charset="0"/>
                <a:cs typeface="Times New Roman" panose="02020603050405020304" pitchFamily="18" charset="0"/>
                <a:hlinkClick r:id="rId3"/>
              </a:rPr>
              <a:t>https://i94.cbp.dhs.gov/I94/#/home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EOIR Hotline: </a:t>
            </a:r>
            <a:r>
              <a:rPr lang="en-US" sz="2400" b="1" dirty="0">
                <a:latin typeface="Times New Roman" panose="02020603050405020304" pitchFamily="18" charset="0"/>
                <a:cs typeface="Times New Roman" panose="02020603050405020304" pitchFamily="18" charset="0"/>
              </a:rPr>
              <a:t>1-800-898-7180</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EOIR Case Status Online (Hearing Dates): </a:t>
            </a:r>
            <a:r>
              <a:rPr lang="en-US" sz="2400" dirty="0">
                <a:latin typeface="Times New Roman" panose="02020603050405020304" pitchFamily="18" charset="0"/>
                <a:cs typeface="Times New Roman" panose="02020603050405020304" pitchFamily="18" charset="0"/>
                <a:hlinkClick r:id="rId4"/>
              </a:rPr>
              <a:t>https://acis.eoir.justice.gov/en/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ICE Detainee Locator: </a:t>
            </a:r>
            <a:r>
              <a:rPr lang="en-US" sz="2400" dirty="0">
                <a:latin typeface="Times New Roman" panose="02020603050405020304" pitchFamily="18" charset="0"/>
                <a:cs typeface="Times New Roman" panose="02020603050405020304" pitchFamily="18" charset="0"/>
                <a:hlinkClick r:id="rId5"/>
              </a:rPr>
              <a:t>https://locator.ice.gov/odls/#/index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ICE Parental Interest Directive: </a:t>
            </a:r>
            <a:r>
              <a:rPr lang="en-US" sz="2400" dirty="0">
                <a:latin typeface="Times New Roman" panose="02020603050405020304" pitchFamily="18" charset="0"/>
                <a:cs typeface="Times New Roman" panose="02020603050405020304" pitchFamily="18" charset="0"/>
                <a:hlinkClick r:id="rId6"/>
              </a:rPr>
              <a:t>https://www.ice.gov/detain/parental-interest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USCIS Receipt Notice/online account: </a:t>
            </a:r>
            <a:r>
              <a:rPr lang="en-US" sz="2400" dirty="0">
                <a:latin typeface="Times New Roman" panose="02020603050405020304" pitchFamily="18" charset="0"/>
                <a:cs typeface="Times New Roman" panose="02020603050405020304" pitchFamily="18" charset="0"/>
                <a:hlinkClick r:id="rId7"/>
              </a:rPr>
              <a:t>https://egov.uscis.gov/casestatus/landing.do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Local ICE/ERO field office: </a:t>
            </a:r>
            <a:r>
              <a:rPr lang="en-US" sz="2400" dirty="0">
                <a:latin typeface="Times New Roman" panose="02020603050405020304" pitchFamily="18" charset="0"/>
                <a:cs typeface="Times New Roman" panose="02020603050405020304" pitchFamily="18" charset="0"/>
                <a:hlinkClick r:id="rId8"/>
              </a:rPr>
              <a:t>https://www.ice.gov/contact/field-offices</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81467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C69F-59E3-A52C-7DC6-60B339B3E59D}"/>
              </a:ext>
            </a:extLst>
          </p:cNvPr>
          <p:cNvSpPr>
            <a:spLocks noGrp="1"/>
          </p:cNvSpPr>
          <p:nvPr>
            <p:ph type="title"/>
          </p:nvPr>
        </p:nvSpPr>
        <p:spPr/>
        <p:txBody>
          <a:bodyPr lIns="91440" tIns="45720" rIns="91440" bIns="45720" anchor="t"/>
          <a:lstStyle/>
          <a:p>
            <a:r>
              <a:rPr lang="en-US" b="1" dirty="0"/>
              <a:t>Child-Specific Resources</a:t>
            </a:r>
          </a:p>
        </p:txBody>
      </p:sp>
      <p:sp>
        <p:nvSpPr>
          <p:cNvPr id="3" name="Content Placeholder 2">
            <a:extLst>
              <a:ext uri="{FF2B5EF4-FFF2-40B4-BE49-F238E27FC236}">
                <a16:creationId xmlns:a16="http://schemas.microsoft.com/office/drawing/2014/main" id="{01D9506C-9FD2-F7F6-35DF-B0A578B9ACA3}"/>
              </a:ext>
            </a:extLst>
          </p:cNvPr>
          <p:cNvSpPr>
            <a:spLocks noGrp="1"/>
          </p:cNvSpPr>
          <p:nvPr>
            <p:ph idx="1"/>
          </p:nvPr>
        </p:nvSpPr>
        <p:spPr>
          <a:xfrm>
            <a:off x="609600" y="921708"/>
            <a:ext cx="10972800" cy="4707800"/>
          </a:xfrm>
        </p:spPr>
        <p:txBody>
          <a:bodyPr lIns="91440" tIns="45720" rIns="91440" bIns="45720" anchor="t"/>
          <a:lstStyle/>
          <a:p>
            <a:r>
              <a:rPr lang="en-US" sz="2400" dirty="0"/>
              <a:t>ORR Hotline and Information (unaccompanied child locator)</a:t>
            </a:r>
          </a:p>
          <a:p>
            <a:r>
              <a:rPr lang="en-US" sz="2400" dirty="0"/>
              <a:t>•Parent, guardian, legal representative</a:t>
            </a:r>
          </a:p>
          <a:p>
            <a:r>
              <a:rPr lang="en-US" sz="2400" dirty="0"/>
              <a:t>•1-800-203-7001</a:t>
            </a:r>
          </a:p>
          <a:p>
            <a:r>
              <a:rPr lang="en-US" sz="2400" dirty="0"/>
              <a:t>•</a:t>
            </a:r>
            <a:r>
              <a:rPr lang="en-US" sz="2400" dirty="0">
                <a:hlinkClick r:id="rId3"/>
              </a:rPr>
              <a:t>information@ORRNCC.com</a:t>
            </a:r>
            <a:endParaRPr lang="en-US" sz="2400" dirty="0"/>
          </a:p>
          <a:p>
            <a:r>
              <a:rPr lang="en-US" sz="2400" u="sng" dirty="0"/>
              <a:t>HHS Certification for Trafficking Victims </a:t>
            </a:r>
            <a:r>
              <a:rPr lang="en-US" sz="2400" dirty="0"/>
              <a:t>(need for federal assistance):</a:t>
            </a:r>
          </a:p>
          <a:p>
            <a:r>
              <a:rPr lang="en-US" sz="2400" dirty="0"/>
              <a:t>OTIP Certification Specialist: 1-866-401-5510</a:t>
            </a:r>
          </a:p>
          <a:p>
            <a:r>
              <a:rPr lang="en-US" sz="2400" dirty="0"/>
              <a:t>Email: </a:t>
            </a:r>
            <a:r>
              <a:rPr lang="en-US" sz="2400" dirty="0">
                <a:hlinkClick r:id="rId4"/>
              </a:rPr>
              <a:t>trafficking@acf.hhs.gov</a:t>
            </a:r>
            <a:r>
              <a:rPr lang="en-US" sz="2400" dirty="0"/>
              <a:t> (adults)</a:t>
            </a:r>
          </a:p>
          <a:p>
            <a:r>
              <a:rPr lang="en-US" sz="2400" dirty="0"/>
              <a:t>Email: </a:t>
            </a:r>
            <a:r>
              <a:rPr lang="en-US" sz="2400" dirty="0">
                <a:hlinkClick r:id="rId5"/>
              </a:rPr>
              <a:t>childtrafficking@acf.hhs.gov</a:t>
            </a:r>
            <a:r>
              <a:rPr lang="en-US" sz="2400" dirty="0"/>
              <a:t> (children)</a:t>
            </a:r>
          </a:p>
          <a:p>
            <a:r>
              <a:rPr lang="en-US" sz="2400" dirty="0"/>
              <a:t>OTIP Child Protection Team: 202-205-4582 </a:t>
            </a:r>
          </a:p>
          <a:p>
            <a:r>
              <a:rPr lang="en-US" sz="2400" dirty="0"/>
              <a:t>Make a request for assistance online: </a:t>
            </a:r>
            <a:r>
              <a:rPr lang="en-US" sz="2400" dirty="0">
                <a:hlinkClick r:id="rId6"/>
              </a:rPr>
              <a:t>https://www.acf.hhs.gov/otip/victim-assistance/child-eligibility-letters</a:t>
            </a:r>
            <a:endParaRPr lang="en-US" sz="2400" dirty="0"/>
          </a:p>
          <a:p>
            <a:endParaRPr lang="en-US" sz="2400"/>
          </a:p>
        </p:txBody>
      </p:sp>
    </p:spTree>
    <p:extLst>
      <p:ext uri="{BB962C8B-B14F-4D97-AF65-F5344CB8AC3E}">
        <p14:creationId xmlns:p14="http://schemas.microsoft.com/office/powerpoint/2010/main" val="359353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8562-A9D3-9401-8FED-BF3CDAC4A20A}"/>
              </a:ext>
            </a:extLst>
          </p:cNvPr>
          <p:cNvSpPr>
            <a:spLocks noGrp="1"/>
          </p:cNvSpPr>
          <p:nvPr>
            <p:ph type="title"/>
          </p:nvPr>
        </p:nvSpPr>
        <p:spPr>
          <a:xfrm>
            <a:off x="595223" y="562185"/>
            <a:ext cx="10972800" cy="912963"/>
          </a:xfrm>
        </p:spPr>
        <p:txBody>
          <a:bodyPr lIns="91440" tIns="45720" rIns="91440" bIns="45720" anchor="t"/>
          <a:lstStyle/>
          <a:p>
            <a:r>
              <a:rPr lang="en-US" sz="3600" b="1" dirty="0"/>
              <a:t>How to Find Immigration Legal Service Providers</a:t>
            </a:r>
          </a:p>
        </p:txBody>
      </p:sp>
      <p:sp>
        <p:nvSpPr>
          <p:cNvPr id="3" name="Content Placeholder 2">
            <a:extLst>
              <a:ext uri="{FF2B5EF4-FFF2-40B4-BE49-F238E27FC236}">
                <a16:creationId xmlns:a16="http://schemas.microsoft.com/office/drawing/2014/main" id="{2F224982-A7AE-CAE3-A840-BC03320CEBB6}"/>
              </a:ext>
            </a:extLst>
          </p:cNvPr>
          <p:cNvSpPr>
            <a:spLocks noGrp="1"/>
          </p:cNvSpPr>
          <p:nvPr>
            <p:ph idx="1"/>
          </p:nvPr>
        </p:nvSpPr>
        <p:spPr>
          <a:xfrm>
            <a:off x="609600" y="1418144"/>
            <a:ext cx="10972800" cy="4211364"/>
          </a:xfrm>
        </p:spPr>
        <p:txBody>
          <a:bodyPr lIns="91440" tIns="45720" rIns="91440" bIns="45720" anchor="t"/>
          <a:lstStyle/>
          <a:p>
            <a:pPr marL="0" indent="0">
              <a:buNone/>
            </a:pPr>
            <a:r>
              <a:rPr lang="en-US" sz="2800" b="1" dirty="0"/>
              <a:t>Immigration Advocates Network (Non-Profit)</a:t>
            </a:r>
            <a:endParaRPr lang="en-US" sz="2800" dirty="0"/>
          </a:p>
          <a:p>
            <a:pPr marL="0" indent="0">
              <a:buNone/>
            </a:pPr>
            <a:r>
              <a:rPr lang="en-US" sz="2800" b="1" dirty="0">
                <a:hlinkClick r:id="rId3"/>
              </a:rPr>
              <a:t>https://www.immigrationadvocates.org/nonprofit/legaldirectory/</a:t>
            </a:r>
            <a:endParaRPr lang="en-US" sz="2800" dirty="0"/>
          </a:p>
          <a:p>
            <a:pPr marL="0" indent="0">
              <a:buNone/>
            </a:pPr>
            <a:r>
              <a:rPr lang="en-US" sz="2800" b="1" dirty="0"/>
              <a:t>DOJ List of Pro Bono Legal Service Providers:</a:t>
            </a:r>
            <a:endParaRPr lang="en-US" sz="2800" dirty="0"/>
          </a:p>
          <a:p>
            <a:pPr marL="0" indent="0">
              <a:buNone/>
            </a:pPr>
            <a:r>
              <a:rPr lang="en-US" sz="2800" b="1" dirty="0">
                <a:hlinkClick r:id="rId4"/>
              </a:rPr>
              <a:t>https://www.justice.gov/eoir/list-pro-bono-legal-service-providers</a:t>
            </a:r>
            <a:endParaRPr lang="en-US" sz="2800" dirty="0"/>
          </a:p>
          <a:p>
            <a:pPr marL="0" indent="0">
              <a:buNone/>
            </a:pPr>
            <a:r>
              <a:rPr lang="en-US" sz="2800" b="1" dirty="0"/>
              <a:t>AILA Find a Lawyer (Includes Private Practice)</a:t>
            </a:r>
            <a:endParaRPr lang="en-US" sz="2800" dirty="0"/>
          </a:p>
          <a:p>
            <a:pPr marL="0" indent="0">
              <a:buNone/>
            </a:pPr>
            <a:r>
              <a:rPr lang="en-US" sz="2800" b="1" dirty="0">
                <a:hlinkClick r:id="rId5"/>
              </a:rPr>
              <a:t>https://www.ailalawyer.com/</a:t>
            </a:r>
            <a:endParaRPr lang="en-US" sz="2800" dirty="0"/>
          </a:p>
          <a:p>
            <a:endParaRPr lang="en-US" sz="2800" dirty="0"/>
          </a:p>
        </p:txBody>
      </p:sp>
    </p:spTree>
    <p:extLst>
      <p:ext uri="{BB962C8B-B14F-4D97-AF65-F5344CB8AC3E}">
        <p14:creationId xmlns:p14="http://schemas.microsoft.com/office/powerpoint/2010/main" val="39449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E8FA-B0FA-6C64-3ABA-96B8E1479975}"/>
              </a:ext>
            </a:extLst>
          </p:cNvPr>
          <p:cNvSpPr>
            <a:spLocks noGrp="1"/>
          </p:cNvSpPr>
          <p:nvPr>
            <p:ph type="title"/>
          </p:nvPr>
        </p:nvSpPr>
        <p:spPr>
          <a:xfrm>
            <a:off x="152400" y="-30192"/>
            <a:ext cx="11772900" cy="998765"/>
          </a:xfrm>
        </p:spPr>
        <p:txBody>
          <a:bodyPr lIns="91440" tIns="45720" rIns="91440" bIns="45720" anchor="t"/>
          <a:lstStyle/>
          <a:p>
            <a:pPr algn="ctr"/>
            <a:r>
              <a:rPr lang="en-US" b="1">
                <a:latin typeface="Times New Roman"/>
                <a:cs typeface="Times New Roman"/>
              </a:rPr>
              <a:t>Towards a Holistic Continuum of Care</a:t>
            </a:r>
            <a:endParaRPr lang="en-US"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E9A0EA-CDD8-8E0B-114B-E310C239D8DD}"/>
              </a:ext>
            </a:extLst>
          </p:cNvPr>
          <p:cNvSpPr>
            <a:spLocks noGrp="1"/>
          </p:cNvSpPr>
          <p:nvPr>
            <p:ph idx="1"/>
          </p:nvPr>
        </p:nvSpPr>
        <p:spPr>
          <a:xfrm>
            <a:off x="152400" y="1058397"/>
            <a:ext cx="11787277" cy="4923303"/>
          </a:xfrm>
        </p:spPr>
        <p:txBody>
          <a:bodyPr lIns="91440" tIns="45720" rIns="91440" bIns="45720" anchor="t">
            <a:normAutofit/>
          </a:bodyPr>
          <a:lstStyle/>
          <a:p>
            <a:endParaRPr lang="en-US" sz="2000">
              <a:latin typeface="Times New Roman"/>
              <a:cs typeface="Times New Roman"/>
            </a:endParaRPr>
          </a:p>
          <a:p>
            <a:endParaRPr lang="en-US" sz="2000">
              <a:latin typeface="Times New Roman"/>
              <a:cs typeface="Times New Roman"/>
            </a:endParaRPr>
          </a:p>
        </p:txBody>
      </p:sp>
      <p:sp>
        <p:nvSpPr>
          <p:cNvPr id="6" name="Content Placeholder 2">
            <a:extLst>
              <a:ext uri="{FF2B5EF4-FFF2-40B4-BE49-F238E27FC236}">
                <a16:creationId xmlns:a16="http://schemas.microsoft.com/office/drawing/2014/main" id="{53B2A111-5450-6A0F-E8E1-999AD691338C}"/>
              </a:ext>
            </a:extLst>
          </p:cNvPr>
          <p:cNvSpPr txBox="1">
            <a:spLocks/>
          </p:cNvSpPr>
          <p:nvPr/>
        </p:nvSpPr>
        <p:spPr>
          <a:xfrm>
            <a:off x="6621229" y="766386"/>
            <a:ext cx="5297593" cy="3262872"/>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a:latin typeface="Times New Roman"/>
                <a:cs typeface="Times New Roman"/>
              </a:rPr>
              <a:t>Immigration relief for kids in CPS</a:t>
            </a:r>
          </a:p>
          <a:p>
            <a:pPr marL="457200" indent="-457200">
              <a:buFont typeface="Calibri"/>
              <a:buChar char="-"/>
            </a:pPr>
            <a:r>
              <a:rPr lang="en-US" sz="2800" b="1">
                <a:latin typeface="Times New Roman"/>
                <a:cs typeface="Times New Roman"/>
              </a:rPr>
              <a:t>Development of immigration relief journey maps for kids in state care</a:t>
            </a:r>
          </a:p>
          <a:p>
            <a:pPr marL="457200" indent="-457200">
              <a:buFont typeface="Calibri"/>
              <a:buChar char="-"/>
            </a:pPr>
            <a:r>
              <a:rPr lang="en-US" sz="2800" b="1">
                <a:latin typeface="Times New Roman"/>
                <a:cs typeface="Times New Roman"/>
              </a:rPr>
              <a:t>Timely identification and referral to prevent age-out from relief options _</a:t>
            </a:r>
            <a:r>
              <a:rPr lang="en-US" sz="2800">
                <a:latin typeface="Times New Roman"/>
                <a:cs typeface="Times New Roman"/>
              </a:rPr>
              <a:t>e.g. SIJS</a:t>
            </a:r>
          </a:p>
          <a:p>
            <a:pPr marL="857250" lvl="1">
              <a:buFont typeface="Calibri"/>
              <a:buChar char="-"/>
            </a:pPr>
            <a:endParaRPr lang="en-US" sz="2400" u="sng">
              <a:latin typeface="Times New Roman"/>
              <a:cs typeface="Times New Roman"/>
            </a:endParaRPr>
          </a:p>
          <a:p>
            <a:pPr marL="457200" indent="-457200">
              <a:buFont typeface="Calibri"/>
              <a:buChar char="-"/>
            </a:pPr>
            <a:endParaRPr lang="en-US"/>
          </a:p>
        </p:txBody>
      </p:sp>
      <p:sp>
        <p:nvSpPr>
          <p:cNvPr id="4" name="Content Placeholder 2">
            <a:extLst>
              <a:ext uri="{FF2B5EF4-FFF2-40B4-BE49-F238E27FC236}">
                <a16:creationId xmlns:a16="http://schemas.microsoft.com/office/drawing/2014/main" id="{1603BC6F-EEA8-8B55-CAA7-1C24F5FFEA9D}"/>
              </a:ext>
            </a:extLst>
          </p:cNvPr>
          <p:cNvSpPr txBox="1">
            <a:spLocks/>
          </p:cNvSpPr>
          <p:nvPr/>
        </p:nvSpPr>
        <p:spPr>
          <a:xfrm>
            <a:off x="381455" y="766386"/>
            <a:ext cx="6016460" cy="4988155"/>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a:latin typeface="Times New Roman"/>
                <a:cs typeface="Times New Roman"/>
              </a:rPr>
              <a:t>CW principles for kids in ORR</a:t>
            </a:r>
          </a:p>
          <a:p>
            <a:pPr marL="457200" indent="-457200">
              <a:buFont typeface="Calibri"/>
              <a:buChar char="-"/>
            </a:pPr>
            <a:r>
              <a:rPr lang="en-US" sz="2800" b="1">
                <a:latin typeface="Times New Roman"/>
                <a:cs typeface="Times New Roman"/>
              </a:rPr>
              <a:t>Disruption prevention prior to reunification</a:t>
            </a:r>
            <a:r>
              <a:rPr lang="en-US" sz="2800" u="sng">
                <a:latin typeface="Times New Roman"/>
                <a:cs typeface="Times New Roman"/>
              </a:rPr>
              <a:t> </a:t>
            </a:r>
            <a:r>
              <a:rPr lang="en-US" sz="2800">
                <a:latin typeface="Times New Roman"/>
                <a:cs typeface="Times New Roman"/>
              </a:rPr>
              <a:t> e.g. supports for sponsors;  culturally responsive  MH resources; application of ICWA principles; identity affirming supports (LGBTQ) </a:t>
            </a:r>
            <a:r>
              <a:rPr lang="en-US" sz="2800" err="1">
                <a:latin typeface="Times New Roman"/>
                <a:cs typeface="Times New Roman"/>
              </a:rPr>
              <a:t>etc</a:t>
            </a:r>
            <a:endParaRPr lang="en-US" sz="2800">
              <a:latin typeface="Times New Roman"/>
              <a:cs typeface="Times New Roman"/>
            </a:endParaRPr>
          </a:p>
          <a:p>
            <a:pPr marL="457200" indent="-457200">
              <a:spcBef>
                <a:spcPts val="20"/>
              </a:spcBef>
              <a:buFont typeface="Calibri,Sans-Serif"/>
              <a:buChar char="-"/>
            </a:pPr>
            <a:r>
              <a:rPr lang="en-US" sz="2800" b="1">
                <a:latin typeface="Times New Roman"/>
                <a:cs typeface="Times New Roman"/>
              </a:rPr>
              <a:t>Prevention of homelessness or detention for kids facing age out_ </a:t>
            </a:r>
            <a:r>
              <a:rPr lang="en-US" sz="2800">
                <a:latin typeface="Times New Roman"/>
                <a:cs typeface="Times New Roman"/>
              </a:rPr>
              <a:t>e.g. expanding access to transitional living placements and extended state CPS services</a:t>
            </a:r>
          </a:p>
          <a:p>
            <a:pPr marL="0" indent="0">
              <a:buNone/>
            </a:pPr>
            <a:endParaRPr lang="en-US" sz="2800" u="sng">
              <a:latin typeface="Times New Roman"/>
              <a:cs typeface="Times New Roman"/>
            </a:endParaRPr>
          </a:p>
        </p:txBody>
      </p:sp>
    </p:spTree>
    <p:extLst>
      <p:ext uri="{BB962C8B-B14F-4D97-AF65-F5344CB8AC3E}">
        <p14:creationId xmlns:p14="http://schemas.microsoft.com/office/powerpoint/2010/main" val="26294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A0CB-9AD5-2BC1-9F09-49FD76B61E5B}"/>
              </a:ext>
            </a:extLst>
          </p:cNvPr>
          <p:cNvSpPr>
            <a:spLocks noGrp="1"/>
          </p:cNvSpPr>
          <p:nvPr>
            <p:ph type="title"/>
          </p:nvPr>
        </p:nvSpPr>
        <p:spPr>
          <a:xfrm>
            <a:off x="112644" y="274638"/>
            <a:ext cx="12021929" cy="1286565"/>
          </a:xfrm>
        </p:spPr>
        <p:txBody>
          <a:bodyPr lIns="91440" tIns="45720" rIns="91440" bIns="45720" anchor="t"/>
          <a:lstStyle/>
          <a:p>
            <a:r>
              <a:rPr lang="en-US" dirty="0">
                <a:latin typeface="Times New Roman" panose="02020603050405020304" pitchFamily="18" charset="0"/>
                <a:cs typeface="Times New Roman" panose="02020603050405020304" pitchFamily="18" charset="0"/>
              </a:rPr>
              <a:t>Resource Sites for Post Release/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Post Placement Services</a:t>
            </a:r>
          </a:p>
        </p:txBody>
      </p:sp>
      <p:sp>
        <p:nvSpPr>
          <p:cNvPr id="3" name="Content Placeholder 2">
            <a:extLst>
              <a:ext uri="{FF2B5EF4-FFF2-40B4-BE49-F238E27FC236}">
                <a16:creationId xmlns:a16="http://schemas.microsoft.com/office/drawing/2014/main" id="{74FD1AF8-45E0-CBC9-427D-4EF31A7A13AB}"/>
              </a:ext>
            </a:extLst>
          </p:cNvPr>
          <p:cNvSpPr>
            <a:spLocks noGrp="1"/>
          </p:cNvSpPr>
          <p:nvPr>
            <p:ph idx="1"/>
          </p:nvPr>
        </p:nvSpPr>
        <p:spPr>
          <a:xfrm>
            <a:off x="565426" y="2041940"/>
            <a:ext cx="10972800" cy="4029307"/>
          </a:xfrm>
        </p:spPr>
        <p:txBody>
          <a:bodyPr lIns="91440" tIns="45720" rIns="91440" bIns="45720" anchor="t"/>
          <a:lstStyle/>
          <a:p>
            <a:r>
              <a:rPr lang="en-US" dirty="0">
                <a:latin typeface="Times New Roman" panose="02020603050405020304" pitchFamily="18" charset="0"/>
                <a:cs typeface="Times New Roman" panose="02020603050405020304" pitchFamily="18" charset="0"/>
                <a:hlinkClick r:id="rId3"/>
              </a:rPr>
              <a:t>Federal Policy on Resources and Services Available After Release from ORR Care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4"/>
              </a:rPr>
              <a:t>Probar's</a:t>
            </a:r>
            <a:r>
              <a:rPr lang="en-US" dirty="0">
                <a:latin typeface="Times New Roman" panose="02020603050405020304" pitchFamily="18" charset="0"/>
                <a:cs typeface="Times New Roman" panose="02020603050405020304" pitchFamily="18" charset="0"/>
                <a:hlinkClick r:id="rId4"/>
              </a:rPr>
              <a:t> Blueprint for the Integration of Social Work within Immigration Legal Services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rPr>
              <a:t>The Young Center's </a:t>
            </a:r>
            <a:r>
              <a:rPr lang="en-US" dirty="0" err="1">
                <a:latin typeface="Times New Roman" panose="02020603050405020304" pitchFamily="18" charset="0"/>
                <a:cs typeface="Times New Roman" panose="02020603050405020304" pitchFamily="18" charset="0"/>
                <a:hlinkClick r:id="rId5"/>
              </a:rPr>
              <a:t>Probono</a:t>
            </a:r>
            <a:r>
              <a:rPr lang="en-US" dirty="0">
                <a:latin typeface="Times New Roman" panose="02020603050405020304" pitchFamily="18" charset="0"/>
                <a:cs typeface="Times New Roman" panose="02020603050405020304" pitchFamily="18" charset="0"/>
                <a:hlinkClick r:id="rId5"/>
              </a:rPr>
              <a:t> Technical Assistance Team</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140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9398-FF01-CA3E-061F-8D92684CA4DC}"/>
              </a:ext>
            </a:extLst>
          </p:cNvPr>
          <p:cNvSpPr>
            <a:spLocks noGrp="1"/>
          </p:cNvSpPr>
          <p:nvPr>
            <p:ph type="title"/>
          </p:nvPr>
        </p:nvSpPr>
        <p:spPr>
          <a:xfrm>
            <a:off x="609600" y="274638"/>
            <a:ext cx="10972800" cy="1517599"/>
          </a:xfrm>
        </p:spPr>
        <p:txBody>
          <a:bodyPr lIns="91440" tIns="45720" rIns="91440" bIns="45720" anchor="t"/>
          <a:lstStyle/>
          <a:p>
            <a:r>
              <a:rPr lang="en-US" sz="2800" b="1" dirty="0">
                <a:latin typeface="Times New Roman" panose="02020603050405020304" pitchFamily="18" charset="0"/>
                <a:cs typeface="Times New Roman" panose="02020603050405020304" pitchFamily="18" charset="0"/>
              </a:rPr>
              <a:t>Audience Question: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What has your experience been with the identification of UCs or immigration needs in child welfare?</a:t>
            </a:r>
          </a:p>
        </p:txBody>
      </p:sp>
      <p:sp>
        <p:nvSpPr>
          <p:cNvPr id="3" name="Content Placeholder 2">
            <a:extLst>
              <a:ext uri="{FF2B5EF4-FFF2-40B4-BE49-F238E27FC236}">
                <a16:creationId xmlns:a16="http://schemas.microsoft.com/office/drawing/2014/main" id="{85F19FC1-A00F-09AF-5D19-1BAF11FDE64B}"/>
              </a:ext>
            </a:extLst>
          </p:cNvPr>
          <p:cNvSpPr>
            <a:spLocks noGrp="1"/>
          </p:cNvSpPr>
          <p:nvPr>
            <p:ph idx="1"/>
          </p:nvPr>
        </p:nvSpPr>
        <p:spPr>
          <a:xfrm>
            <a:off x="515655" y="1751852"/>
            <a:ext cx="10972800" cy="3497345"/>
          </a:xfrm>
        </p:spPr>
        <p:txBody>
          <a:bodyPr lIns="91440" tIns="45720" rIns="91440" bIns="45720" anchor="t"/>
          <a:lstStyle/>
          <a:p>
            <a:pPr marL="0" indent="0">
              <a:buNone/>
            </a:pPr>
            <a:r>
              <a:rPr lang="en-US" b="1" dirty="0">
                <a:latin typeface="Times New Roman" panose="02020603050405020304" pitchFamily="18" charset="0"/>
                <a:cs typeface="Times New Roman" panose="02020603050405020304" pitchFamily="18" charset="0"/>
              </a:rPr>
              <a:t>David Marquez, Director, UC Team</a:t>
            </a:r>
          </a:p>
          <a:p>
            <a:r>
              <a:rPr lang="en-US" dirty="0">
                <a:latin typeface="Times New Roman" panose="02020603050405020304" pitchFamily="18" charset="0"/>
                <a:cs typeface="Times New Roman" panose="02020603050405020304" pitchFamily="18" charset="0"/>
              </a:rPr>
              <a:t>DMarquez@casey.org</a:t>
            </a:r>
          </a:p>
          <a:p>
            <a:pPr marL="0" indent="0">
              <a:buNone/>
            </a:pPr>
            <a:r>
              <a:rPr lang="en-US" b="1" dirty="0">
                <a:latin typeface="Times New Roman" panose="02020603050405020304" pitchFamily="18" charset="0"/>
                <a:cs typeface="Times New Roman" panose="02020603050405020304" pitchFamily="18" charset="0"/>
              </a:rPr>
              <a:t>Amy Thompson, Special Advisor, UC Team</a:t>
            </a:r>
          </a:p>
          <a:p>
            <a:r>
              <a:rPr lang="en-US" dirty="0">
                <a:latin typeface="Times New Roman" panose="02020603050405020304" pitchFamily="18" charset="0"/>
                <a:cs typeface="Times New Roman" panose="02020603050405020304" pitchFamily="18" charset="0"/>
              </a:rPr>
              <a:t>AThompson@casey.org</a:t>
            </a:r>
          </a:p>
          <a:p>
            <a:pPr marL="0" indent="0">
              <a:buNone/>
            </a:pPr>
            <a:r>
              <a:rPr lang="en-US" b="1" dirty="0">
                <a:latin typeface="Times New Roman" panose="02020603050405020304" pitchFamily="18" charset="0"/>
                <a:cs typeface="Times New Roman" panose="02020603050405020304" pitchFamily="18" charset="0"/>
              </a:rPr>
              <a:t>Rachel Konrad, Immigration Attorney, Director, UC Team</a:t>
            </a:r>
          </a:p>
          <a:p>
            <a:r>
              <a:rPr lang="en-US" dirty="0">
                <a:latin typeface="Times New Roman" panose="02020603050405020304" pitchFamily="18" charset="0"/>
                <a:cs typeface="Times New Roman" panose="02020603050405020304" pitchFamily="18" charset="0"/>
              </a:rPr>
              <a:t>RKonrad@casey.org</a:t>
            </a:r>
          </a:p>
        </p:txBody>
      </p:sp>
    </p:spTree>
    <p:extLst>
      <p:ext uri="{BB962C8B-B14F-4D97-AF65-F5344CB8AC3E}">
        <p14:creationId xmlns:p14="http://schemas.microsoft.com/office/powerpoint/2010/main" val="330099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772C-EC52-54E9-B264-B171FD9AC2AE}"/>
              </a:ext>
            </a:extLst>
          </p:cNvPr>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Purpose and Learning Objectives</a:t>
            </a:r>
          </a:p>
        </p:txBody>
      </p:sp>
      <p:sp>
        <p:nvSpPr>
          <p:cNvPr id="3" name="Content Placeholder 2">
            <a:extLst>
              <a:ext uri="{FF2B5EF4-FFF2-40B4-BE49-F238E27FC236}">
                <a16:creationId xmlns:a16="http://schemas.microsoft.com/office/drawing/2014/main" id="{877DC35E-945F-B841-F647-C5857BD2E964}"/>
              </a:ext>
            </a:extLst>
          </p:cNvPr>
          <p:cNvSpPr>
            <a:spLocks noGrp="1"/>
          </p:cNvSpPr>
          <p:nvPr>
            <p:ph idx="1"/>
          </p:nvPr>
        </p:nvSpPr>
        <p:spPr>
          <a:xfrm>
            <a:off x="538578" y="1067541"/>
            <a:ext cx="10972800" cy="4970240"/>
          </a:xfrm>
        </p:spPr>
        <p:txBody>
          <a:bodyPr lIns="91440" tIns="45720" rIns="91440" bIns="45720" anchor="t"/>
          <a:lstStyle/>
          <a:p>
            <a:pPr marL="0" indent="0">
              <a:buNone/>
            </a:pPr>
            <a:r>
              <a:rPr lang="en-US" sz="2800" u="sng" dirty="0">
                <a:latin typeface="Times New Roman"/>
                <a:cs typeface="Times New Roman"/>
              </a:rPr>
              <a:t>Purpose</a:t>
            </a:r>
          </a:p>
          <a:p>
            <a:r>
              <a:rPr lang="en-US" sz="2800" dirty="0">
                <a:latin typeface="Times New Roman"/>
                <a:cs typeface="Times New Roman"/>
              </a:rPr>
              <a:t>Explore unique support needs and considerations of working with immigrant children</a:t>
            </a:r>
          </a:p>
          <a:p>
            <a:r>
              <a:rPr lang="en-US" sz="2800" dirty="0">
                <a:latin typeface="Times New Roman"/>
                <a:cs typeface="Times New Roman"/>
              </a:rPr>
              <a:t>Provide information on remedies and screening tools that lead to meaningful permanency and provide stability for families</a:t>
            </a:r>
            <a:endParaRPr lang="en-US" dirty="0">
              <a:latin typeface="Times New Roman"/>
              <a:cs typeface="Times New Roman"/>
            </a:endParaRPr>
          </a:p>
          <a:p>
            <a:pPr marL="0" indent="0">
              <a:buNone/>
            </a:pPr>
            <a:r>
              <a:rPr lang="en-US" sz="2800" u="sng" dirty="0">
                <a:latin typeface="Times New Roman"/>
                <a:cs typeface="Times New Roman"/>
              </a:rPr>
              <a:t>Learning Objectives</a:t>
            </a:r>
          </a:p>
          <a:p>
            <a:r>
              <a:rPr lang="en-US" sz="2800" dirty="0">
                <a:latin typeface="Times New Roman"/>
                <a:cs typeface="Times New Roman"/>
              </a:rPr>
              <a:t>Explore options for early identification of immigration needs</a:t>
            </a:r>
          </a:p>
          <a:p>
            <a:r>
              <a:rPr lang="en-US" sz="2800" dirty="0">
                <a:latin typeface="Times New Roman"/>
                <a:cs typeface="Times New Roman"/>
              </a:rPr>
              <a:t>Consider screening questions for immigration remedies through the lens of cultural humility and trauma-informed practice</a:t>
            </a:r>
          </a:p>
          <a:p>
            <a:pPr marL="0" indent="0">
              <a:buNone/>
            </a:pPr>
            <a:endParaRPr lang="en-US" sz="2800">
              <a:latin typeface="Times New Roman"/>
              <a:cs typeface="Times New Roman"/>
            </a:endParaRPr>
          </a:p>
        </p:txBody>
      </p:sp>
    </p:spTree>
    <p:extLst>
      <p:ext uri="{BB962C8B-B14F-4D97-AF65-F5344CB8AC3E}">
        <p14:creationId xmlns:p14="http://schemas.microsoft.com/office/powerpoint/2010/main" val="407369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1B37-7A47-6943-0BC9-16591EB8146F}"/>
              </a:ext>
            </a:extLst>
          </p:cNvPr>
          <p:cNvSpPr>
            <a:spLocks noGrp="1"/>
          </p:cNvSpPr>
          <p:nvPr>
            <p:ph type="title"/>
          </p:nvPr>
        </p:nvSpPr>
        <p:spPr>
          <a:xfrm>
            <a:off x="152400" y="228600"/>
            <a:ext cx="11772900" cy="1828800"/>
          </a:xfrm>
        </p:spPr>
        <p:txBody>
          <a:bodyPr>
            <a:noAutofit/>
          </a:bodyPr>
          <a:lstStyle/>
          <a:p>
            <a:r>
              <a:rPr lang="en-US">
                <a:latin typeface="Times New Roman" panose="02020603050405020304" pitchFamily="18" charset="0"/>
                <a:cs typeface="Times New Roman" panose="02020603050405020304" pitchFamily="18" charset="0"/>
              </a:rPr>
              <a:t>What percentage of children under 18 in the United States live with at least one foreign-born parent?</a:t>
            </a:r>
          </a:p>
        </p:txBody>
      </p:sp>
      <p:sp>
        <p:nvSpPr>
          <p:cNvPr id="3" name="Content Placeholder 2">
            <a:extLst>
              <a:ext uri="{FF2B5EF4-FFF2-40B4-BE49-F238E27FC236}">
                <a16:creationId xmlns:a16="http://schemas.microsoft.com/office/drawing/2014/main" id="{56BECF17-70FF-AED3-2FB5-CE3AAD81D37C}"/>
              </a:ext>
            </a:extLst>
          </p:cNvPr>
          <p:cNvSpPr>
            <a:spLocks noGrp="1"/>
          </p:cNvSpPr>
          <p:nvPr>
            <p:ph idx="1"/>
          </p:nvPr>
        </p:nvSpPr>
        <p:spPr>
          <a:xfrm>
            <a:off x="152400" y="2057400"/>
            <a:ext cx="11772900" cy="3924300"/>
          </a:xfrm>
        </p:spPr>
        <p:txBody>
          <a:bodyPr/>
          <a:lstStyle/>
          <a:p>
            <a:pPr marL="514350" indent="-514350">
              <a:buAutoNum type="alphaUcParenR"/>
            </a:pPr>
            <a:r>
              <a:rPr lang="en-US" sz="2800">
                <a:latin typeface="Times New Roman" panose="02020603050405020304" pitchFamily="18" charset="0"/>
                <a:cs typeface="Times New Roman" panose="02020603050405020304" pitchFamily="18" charset="0"/>
              </a:rPr>
              <a:t>33.3%</a:t>
            </a:r>
          </a:p>
          <a:p>
            <a:pPr marL="514350" indent="-514350">
              <a:buAutoNum type="alphaUcParenR"/>
            </a:pPr>
            <a:r>
              <a:rPr lang="en-US" sz="2800">
                <a:latin typeface="Times New Roman" panose="02020603050405020304" pitchFamily="18" charset="0"/>
                <a:cs typeface="Times New Roman" panose="02020603050405020304" pitchFamily="18" charset="0"/>
              </a:rPr>
              <a:t>5.2%</a:t>
            </a:r>
          </a:p>
          <a:p>
            <a:pPr marL="514350" indent="-514350">
              <a:buAutoNum type="alphaUcParenR"/>
            </a:pPr>
            <a:r>
              <a:rPr lang="en-US" sz="2800">
                <a:latin typeface="Times New Roman" panose="02020603050405020304" pitchFamily="18" charset="0"/>
                <a:cs typeface="Times New Roman" panose="02020603050405020304" pitchFamily="18" charset="0"/>
              </a:rPr>
              <a:t>26.3%</a:t>
            </a:r>
          </a:p>
          <a:p>
            <a:pPr marL="514350" indent="-514350">
              <a:buAutoNum type="alphaUcParenR"/>
            </a:pPr>
            <a:r>
              <a:rPr lang="en-US" sz="2800">
                <a:latin typeface="Times New Roman" panose="02020603050405020304" pitchFamily="18" charset="0"/>
                <a:cs typeface="Times New Roman" panose="02020603050405020304" pitchFamily="18" charset="0"/>
              </a:rPr>
              <a:t>10.0%</a:t>
            </a:r>
          </a:p>
        </p:txBody>
      </p:sp>
      <p:pic>
        <p:nvPicPr>
          <p:cNvPr id="5" name="Picture 4" descr="A picture containing outdoor, sky, standing, person&#10;&#10;Description automatically generated">
            <a:extLst>
              <a:ext uri="{FF2B5EF4-FFF2-40B4-BE49-F238E27FC236}">
                <a16:creationId xmlns:a16="http://schemas.microsoft.com/office/drawing/2014/main" id="{356E880E-F5C9-7664-10D4-702FF0F7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984" y="1978981"/>
            <a:ext cx="5362468" cy="3565471"/>
          </a:xfrm>
          <a:prstGeom prst="rect">
            <a:avLst/>
          </a:prstGeom>
        </p:spPr>
      </p:pic>
    </p:spTree>
    <p:extLst>
      <p:ext uri="{BB962C8B-B14F-4D97-AF65-F5344CB8AC3E}">
        <p14:creationId xmlns:p14="http://schemas.microsoft.com/office/powerpoint/2010/main" val="288586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F7C8-8860-2B61-EFE9-41B9678B472E}"/>
              </a:ext>
            </a:extLst>
          </p:cNvPr>
          <p:cNvSpPr>
            <a:spLocks noGrp="1"/>
          </p:cNvSpPr>
          <p:nvPr>
            <p:ph type="title"/>
          </p:nvPr>
        </p:nvSpPr>
        <p:spPr>
          <a:xfrm>
            <a:off x="152400" y="228600"/>
            <a:ext cx="11772900" cy="1828800"/>
          </a:xfrm>
        </p:spPr>
        <p:txBody>
          <a:bodyPr/>
          <a:lstStyle/>
          <a:p>
            <a:pPr algn="ctr"/>
            <a:r>
              <a:rPr lang="en-US">
                <a:latin typeface="Times New Roman" panose="02020603050405020304" pitchFamily="18" charset="0"/>
                <a:cs typeface="Times New Roman" panose="02020603050405020304" pitchFamily="18" charset="0"/>
              </a:rPr>
              <a:t>Answer</a:t>
            </a:r>
          </a:p>
        </p:txBody>
      </p:sp>
      <p:sp>
        <p:nvSpPr>
          <p:cNvPr id="3" name="Content Placeholder 2">
            <a:extLst>
              <a:ext uri="{FF2B5EF4-FFF2-40B4-BE49-F238E27FC236}">
                <a16:creationId xmlns:a16="http://schemas.microsoft.com/office/drawing/2014/main" id="{6435FEB2-4440-3075-D8DA-458CFC25DF05}"/>
              </a:ext>
            </a:extLst>
          </p:cNvPr>
          <p:cNvSpPr>
            <a:spLocks noGrp="1"/>
          </p:cNvSpPr>
          <p:nvPr>
            <p:ph idx="1"/>
          </p:nvPr>
        </p:nvSpPr>
        <p:spPr>
          <a:xfrm>
            <a:off x="152400" y="2057400"/>
            <a:ext cx="11772900" cy="4884938"/>
          </a:xfrm>
        </p:spPr>
        <p:txBody>
          <a:bodyPr/>
          <a:lstStyle/>
          <a:p>
            <a:pPr marL="0" indent="0">
              <a:buNone/>
            </a:pPr>
            <a:r>
              <a:rPr lang="en-US">
                <a:latin typeface="Times New Roman" panose="02020603050405020304" pitchFamily="18" charset="0"/>
                <a:cs typeface="Times New Roman" panose="02020603050405020304" pitchFamily="18" charset="0"/>
              </a:rPr>
              <a:t>C) 26.3% of children under 18 residing in the United States live with at least one foreign-born parent.</a:t>
            </a:r>
          </a:p>
          <a:p>
            <a:pPr marL="0" indent="0">
              <a:buNone/>
            </a:pPr>
            <a:endParaRPr lang="en-US">
              <a:latin typeface="Times New Roman" panose="02020603050405020304" pitchFamily="18" charset="0"/>
              <a:cs typeface="Times New Roman" panose="02020603050405020304" pitchFamily="18" charset="0"/>
            </a:endParaRPr>
          </a:p>
          <a:p>
            <a:pPr marL="0" indent="0" algn="r">
              <a:buNone/>
            </a:pPr>
            <a:endParaRPr lang="en-US" sz="1200" b="1">
              <a:latin typeface="Times New Roman" panose="02020603050405020304" pitchFamily="18" charset="0"/>
              <a:cs typeface="Times New Roman" panose="02020603050405020304" pitchFamily="18" charset="0"/>
            </a:endParaRPr>
          </a:p>
          <a:p>
            <a:pPr marL="0" indent="0" algn="r">
              <a:buNone/>
            </a:pPr>
            <a:endParaRPr lang="en-US" sz="1200" b="1">
              <a:latin typeface="Times New Roman" panose="02020603050405020304" pitchFamily="18" charset="0"/>
              <a:cs typeface="Times New Roman" panose="02020603050405020304" pitchFamily="18" charset="0"/>
            </a:endParaRPr>
          </a:p>
          <a:p>
            <a:pPr marL="0" indent="0" algn="r">
              <a:buNone/>
            </a:pPr>
            <a:r>
              <a:rPr lang="en-US" sz="1600" b="1">
                <a:latin typeface="Times New Roman" panose="02020603050405020304" pitchFamily="18" charset="0"/>
                <a:cs typeface="Times New Roman" panose="02020603050405020304" pitchFamily="18" charset="0"/>
              </a:rPr>
              <a:t>Source: US Census Bureau, 2019</a:t>
            </a:r>
            <a:endParaRPr lang="en-US"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ndParaRPr>
          </a:p>
          <a:p>
            <a:pPr marL="0" marR="0" indent="0" algn="r">
              <a:spcBef>
                <a:spcPts val="0"/>
              </a:spcBef>
              <a:spcAft>
                <a:spcPts val="0"/>
              </a:spcAft>
              <a:buNone/>
            </a:pPr>
            <a:r>
              <a:rPr lang="en-US"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https://urldefense.com/v3/__https://www.census.gov/content/dam/Census/library/publications/2022/demo/p70-174.pdf__;!!HmFQeg!EaqL_Z2VmiTiFOINa0LR3SQJ47rbd9C8FeZA3HfBjgnNRTR-mHVLAGKyyGYtj7wkXrAs2yYnAN6gJhLBrkuadhg$</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75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4E78-681F-D1B1-FCB7-2F5FAA2D051F}"/>
              </a:ext>
            </a:extLst>
          </p:cNvPr>
          <p:cNvSpPr>
            <a:spLocks noGrp="1"/>
          </p:cNvSpPr>
          <p:nvPr>
            <p:ph type="title"/>
          </p:nvPr>
        </p:nvSpPr>
        <p:spPr>
          <a:xfrm>
            <a:off x="152400" y="228600"/>
            <a:ext cx="11772900" cy="1828800"/>
          </a:xfrm>
        </p:spPr>
        <p:txBody>
          <a:bodyPr>
            <a:noAutofit/>
          </a:bodyPr>
          <a:lstStyle/>
          <a:p>
            <a:pPr algn="ctr"/>
            <a:r>
              <a:rPr lang="en-US">
                <a:latin typeface="Times New Roman" panose="02020603050405020304" pitchFamily="18" charset="0"/>
                <a:cs typeface="Times New Roman" panose="02020603050405020304" pitchFamily="18" charset="0"/>
              </a:rPr>
              <a:t>How many unaccompanied children entered the United States through the Southern Border in FY 2022 (10/1 – 9/30)</a:t>
            </a:r>
          </a:p>
        </p:txBody>
      </p:sp>
      <p:sp>
        <p:nvSpPr>
          <p:cNvPr id="3" name="Content Placeholder 2">
            <a:extLst>
              <a:ext uri="{FF2B5EF4-FFF2-40B4-BE49-F238E27FC236}">
                <a16:creationId xmlns:a16="http://schemas.microsoft.com/office/drawing/2014/main" id="{D1839AFF-2B2F-F5AC-D9E9-E4264A279BEF}"/>
              </a:ext>
            </a:extLst>
          </p:cNvPr>
          <p:cNvSpPr>
            <a:spLocks noGrp="1"/>
          </p:cNvSpPr>
          <p:nvPr>
            <p:ph idx="1"/>
          </p:nvPr>
        </p:nvSpPr>
        <p:spPr>
          <a:xfrm>
            <a:off x="152400" y="2202872"/>
            <a:ext cx="11772900" cy="3778827"/>
          </a:xfrm>
        </p:spPr>
        <p:txBody>
          <a:bodyPr/>
          <a:lstStyle/>
          <a:p>
            <a:pPr marL="347472" indent="-347472">
              <a:lnSpc>
                <a:spcPct val="120000"/>
              </a:lnSpc>
              <a:spcBef>
                <a:spcPts val="0"/>
              </a:spcBef>
              <a:buAutoNum type="alphaUcParenR"/>
            </a:pPr>
            <a:r>
              <a:rPr lang="en-US" sz="2800" dirty="0">
                <a:latin typeface="Times New Roman" panose="02020603050405020304" pitchFamily="18" charset="0"/>
                <a:cs typeface="Times New Roman" panose="02020603050405020304" pitchFamily="18" charset="0"/>
              </a:rPr>
              <a:t>49,000</a:t>
            </a:r>
          </a:p>
          <a:p>
            <a:pPr marL="347472" indent="-347472">
              <a:lnSpc>
                <a:spcPct val="120000"/>
              </a:lnSpc>
              <a:spcBef>
                <a:spcPts val="0"/>
              </a:spcBef>
              <a:buAutoNum type="alphaUcParenR"/>
            </a:pPr>
            <a:r>
              <a:rPr lang="en-US" sz="2800" dirty="0">
                <a:latin typeface="Times New Roman" panose="02020603050405020304" pitchFamily="18" charset="0"/>
                <a:cs typeface="Times New Roman" panose="02020603050405020304" pitchFamily="18" charset="0"/>
              </a:rPr>
              <a:t>122,000</a:t>
            </a:r>
          </a:p>
          <a:p>
            <a:pPr marL="347472" indent="-347472">
              <a:lnSpc>
                <a:spcPct val="120000"/>
              </a:lnSpc>
              <a:spcBef>
                <a:spcPts val="0"/>
              </a:spcBef>
              <a:buAutoNum type="alphaUcParenR"/>
            </a:pPr>
            <a:r>
              <a:rPr lang="en-US" sz="2800" dirty="0">
                <a:latin typeface="Times New Roman" panose="02020603050405020304" pitchFamily="18" charset="0"/>
                <a:cs typeface="Times New Roman" panose="02020603050405020304" pitchFamily="18" charset="0"/>
              </a:rPr>
              <a:t>149,000</a:t>
            </a:r>
          </a:p>
          <a:p>
            <a:pPr marL="347472" indent="-347472">
              <a:lnSpc>
                <a:spcPct val="120000"/>
              </a:lnSpc>
              <a:spcBef>
                <a:spcPts val="0"/>
              </a:spcBef>
              <a:buAutoNum type="alphaUcParenR"/>
            </a:pPr>
            <a:r>
              <a:rPr lang="en-US" sz="2800" dirty="0">
                <a:latin typeface="Times New Roman" panose="02020603050405020304" pitchFamily="18" charset="0"/>
                <a:cs typeface="Times New Roman" panose="02020603050405020304" pitchFamily="18" charset="0"/>
              </a:rPr>
              <a:t>None due to COVID-19 restrictions</a:t>
            </a:r>
          </a:p>
        </p:txBody>
      </p:sp>
    </p:spTree>
    <p:extLst>
      <p:ext uri="{BB962C8B-B14F-4D97-AF65-F5344CB8AC3E}">
        <p14:creationId xmlns:p14="http://schemas.microsoft.com/office/powerpoint/2010/main" val="27887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6559-AB64-85F0-E14A-B2D7A6D7862B}"/>
              </a:ext>
            </a:extLst>
          </p:cNvPr>
          <p:cNvSpPr>
            <a:spLocks noGrp="1"/>
          </p:cNvSpPr>
          <p:nvPr>
            <p:ph type="title"/>
          </p:nvPr>
        </p:nvSpPr>
        <p:spPr>
          <a:xfrm>
            <a:off x="152399" y="228600"/>
            <a:ext cx="11772899" cy="1138561"/>
          </a:xfrm>
        </p:spPr>
        <p:txBody>
          <a:bodyPr/>
          <a:lstStyle/>
          <a:p>
            <a:pPr algn="ctr"/>
            <a:r>
              <a:rPr lang="en-US">
                <a:latin typeface="Times New Roman" panose="02020603050405020304" pitchFamily="18" charset="0"/>
                <a:cs typeface="Times New Roman" panose="02020603050405020304" pitchFamily="18" charset="0"/>
              </a:rPr>
              <a:t>Answer</a:t>
            </a:r>
          </a:p>
        </p:txBody>
      </p:sp>
      <p:sp>
        <p:nvSpPr>
          <p:cNvPr id="3" name="Content Placeholder 2">
            <a:extLst>
              <a:ext uri="{FF2B5EF4-FFF2-40B4-BE49-F238E27FC236}">
                <a16:creationId xmlns:a16="http://schemas.microsoft.com/office/drawing/2014/main" id="{42213464-7D37-9E5F-E754-516A68903F93}"/>
              </a:ext>
            </a:extLst>
          </p:cNvPr>
          <p:cNvSpPr>
            <a:spLocks noGrp="1"/>
          </p:cNvSpPr>
          <p:nvPr>
            <p:ph idx="1"/>
          </p:nvPr>
        </p:nvSpPr>
        <p:spPr>
          <a:xfrm>
            <a:off x="152400" y="1074198"/>
            <a:ext cx="11772900" cy="4907502"/>
          </a:xfrm>
        </p:spPr>
        <p:txBody>
          <a:bodyPr>
            <a:normAutofit/>
          </a:bodyPr>
          <a:lstStyle/>
          <a:p>
            <a:pPr marL="0" indent="0">
              <a:buNone/>
            </a:pPr>
            <a:r>
              <a:rPr lang="en-US" sz="2400">
                <a:latin typeface="Times New Roman" panose="02020603050405020304" pitchFamily="18" charset="0"/>
                <a:cs typeface="Times New Roman" panose="02020603050405020304" pitchFamily="18" charset="0"/>
              </a:rPr>
              <a:t>C) 149,000: number of ORR referrals estimated for FY 2022</a:t>
            </a:r>
          </a:p>
          <a:p>
            <a:pPr marL="0" indent="0" algn="r">
              <a:buNone/>
            </a:pPr>
            <a:r>
              <a:rPr lang="en-US" sz="1400">
                <a:latin typeface="Times New Roman" panose="02020603050405020304" pitchFamily="18" charset="0"/>
                <a:cs typeface="Times New Roman" panose="02020603050405020304" pitchFamily="18" charset="0"/>
              </a:rPr>
              <a:t>Source: Department of Health &amp; Human Services, </a:t>
            </a:r>
          </a:p>
          <a:p>
            <a:pPr marL="0" indent="0" algn="r">
              <a:buNone/>
            </a:pPr>
            <a:r>
              <a:rPr lang="en-US" sz="14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https://urldefense.com/v3/__https://www.hhs.gov/sites/default/files/orr-plan-for-uc-program-following-t42-termination.pdf__;!!HmFQeg!HWFbjjNsnJ3vXFO-726LxDE7LHAJXRFxldCHxoarDtMaHTsT-d4F0Jh0u_ydhBrDJtkCeMFdAk_IaqlzOCuWCEg$</a:t>
            </a: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A) 49,100: number of ORR referrals in FY 2018</a:t>
            </a:r>
          </a:p>
          <a:p>
            <a:pPr marL="0" indent="0">
              <a:buNone/>
            </a:pPr>
            <a:r>
              <a:rPr lang="en-US" sz="2400">
                <a:latin typeface="Times New Roman" panose="02020603050405020304" pitchFamily="18" charset="0"/>
                <a:cs typeface="Times New Roman" panose="02020603050405020304" pitchFamily="18" charset="0"/>
              </a:rPr>
              <a:t>B) 122,731: number of ORR referrals in FY 2021</a:t>
            </a:r>
          </a:p>
          <a:p>
            <a:pPr marL="0" indent="0">
              <a:buNone/>
            </a:pPr>
            <a:r>
              <a:rPr lang="en-US" sz="2400">
                <a:latin typeface="Times New Roman" panose="02020603050405020304" pitchFamily="18" charset="0"/>
                <a:cs typeface="Times New Roman" panose="02020603050405020304" pitchFamily="18" charset="0"/>
              </a:rPr>
              <a:t>C) 149,000: correct</a:t>
            </a:r>
          </a:p>
          <a:p>
            <a:pPr marL="0" indent="0">
              <a:buNone/>
            </a:pPr>
            <a:r>
              <a:rPr lang="en-US" sz="2400">
                <a:latin typeface="Times New Roman" panose="02020603050405020304" pitchFamily="18" charset="0"/>
                <a:cs typeface="Times New Roman" panose="02020603050405020304" pitchFamily="18" charset="0"/>
              </a:rPr>
              <a:t>D) Incorrect.  UCs were exempt from Title 42.</a:t>
            </a:r>
          </a:p>
          <a:p>
            <a:pPr marL="0" indent="0">
              <a:buNone/>
            </a:pPr>
            <a:endParaRPr lang="en-US" sz="2000">
              <a:latin typeface="Arial" panose="020B0604020202020204" pitchFamily="34" charset="0"/>
              <a:cs typeface="Arial" panose="020B0604020202020204" pitchFamily="34" charset="0"/>
            </a:endParaRPr>
          </a:p>
          <a:p>
            <a:pPr marL="0" indent="0">
              <a:buNone/>
            </a:pPr>
            <a:endParaRPr lang="en-US" sz="20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07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772C-EC52-54E9-B264-B171FD9AC2AE}"/>
              </a:ext>
            </a:extLst>
          </p:cNvPr>
          <p:cNvSpPr>
            <a:spLocks noGrp="1"/>
          </p:cNvSpPr>
          <p:nvPr>
            <p:ph type="title"/>
          </p:nvPr>
        </p:nvSpPr>
        <p:spPr/>
        <p:txBody>
          <a:bodyPr lIns="91440" tIns="45720" rIns="91440" bIns="45720" anchor="t"/>
          <a:lstStyle/>
          <a:p>
            <a:r>
              <a:rPr lang="en-US" b="1" dirty="0">
                <a:latin typeface="Times New Roman"/>
                <a:cs typeface="Times New Roman"/>
              </a:rPr>
              <a:t>Family Finding</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7DC35E-945F-B841-F647-C5857BD2E964}"/>
              </a:ext>
            </a:extLst>
          </p:cNvPr>
          <p:cNvSpPr>
            <a:spLocks noGrp="1"/>
          </p:cNvSpPr>
          <p:nvPr>
            <p:ph idx="1"/>
          </p:nvPr>
        </p:nvSpPr>
        <p:spPr>
          <a:xfrm>
            <a:off x="388183" y="1278094"/>
            <a:ext cx="11469819" cy="4780616"/>
          </a:xfrm>
        </p:spPr>
        <p:txBody>
          <a:bodyPr lIns="91440" tIns="45720" rIns="91440" bIns="45720" anchor="t"/>
          <a:lstStyle/>
          <a:p>
            <a:pPr marL="0" indent="0">
              <a:buNone/>
            </a:pPr>
            <a:r>
              <a:rPr lang="en-US" sz="2800" u="sng">
                <a:latin typeface="Times New Roman"/>
                <a:cs typeface="Times New Roman"/>
              </a:rPr>
              <a:t>Special Considerations</a:t>
            </a:r>
            <a:endParaRPr lang="en-US" sz="2800" u="sng">
              <a:latin typeface="Times New Roman" panose="02020603050405020304" pitchFamily="18" charset="0"/>
              <a:cs typeface="Times New Roman" panose="02020603050405020304" pitchFamily="18" charset="0"/>
            </a:endParaRPr>
          </a:p>
          <a:p>
            <a:r>
              <a:rPr lang="en-US" sz="2800">
                <a:latin typeface="Times New Roman"/>
                <a:cs typeface="Times New Roman"/>
              </a:rPr>
              <a:t>Importance of identifying a permanency option and/or sponsor</a:t>
            </a:r>
            <a:endParaRPr lang="en-US" sz="2800">
              <a:latin typeface="Times New Roman" panose="02020603050405020304" pitchFamily="18" charset="0"/>
              <a:cs typeface="Times New Roman" panose="02020603050405020304" pitchFamily="18" charset="0"/>
            </a:endParaRPr>
          </a:p>
          <a:p>
            <a:r>
              <a:rPr lang="en-US" sz="2800">
                <a:latin typeface="Times New Roman"/>
                <a:cs typeface="Times New Roman"/>
              </a:rPr>
              <a:t>Lifelong-relational connection</a:t>
            </a:r>
            <a:endParaRPr lang="en-US" sz="2800">
              <a:latin typeface="Times New Roman" panose="02020603050405020304" pitchFamily="18" charset="0"/>
              <a:cs typeface="Times New Roman" panose="02020603050405020304" pitchFamily="18" charset="0"/>
            </a:endParaRPr>
          </a:p>
          <a:p>
            <a:r>
              <a:rPr lang="en-US" sz="2800">
                <a:latin typeface="Times New Roman"/>
                <a:cs typeface="Times New Roman"/>
              </a:rPr>
              <a:t>Building connection and trust with migrant children</a:t>
            </a:r>
            <a:endParaRPr lang="en-US" sz="2800">
              <a:latin typeface="Times New Roman" panose="02020603050405020304" pitchFamily="18" charset="0"/>
              <a:cs typeface="Times New Roman" panose="02020603050405020304" pitchFamily="18" charset="0"/>
            </a:endParaRPr>
          </a:p>
          <a:p>
            <a:r>
              <a:rPr lang="en-US" sz="2800">
                <a:latin typeface="Times New Roman"/>
                <a:cs typeface="Times New Roman"/>
              </a:rPr>
              <a:t>Mapping and understanding child's past and present vulnerabilities </a:t>
            </a:r>
          </a:p>
          <a:p>
            <a:r>
              <a:rPr lang="en-US" sz="2800">
                <a:latin typeface="Times New Roman"/>
                <a:cs typeface="Times New Roman"/>
              </a:rPr>
              <a:t>Obtaining documentation from country of origin</a:t>
            </a:r>
          </a:p>
          <a:p>
            <a:pPr marL="0" indent="0">
              <a:buNone/>
            </a:pPr>
            <a:endParaRPr lang="en-US" sz="2800">
              <a:latin typeface="Times New Roman"/>
              <a:cs typeface="Times New Roman"/>
            </a:endParaRPr>
          </a:p>
          <a:p>
            <a:pPr marL="0" indent="0">
              <a:buNone/>
            </a:pPr>
            <a:r>
              <a:rPr lang="en-US" sz="2800" u="sng">
                <a:latin typeface="Times New Roman"/>
                <a:cs typeface="Times New Roman"/>
              </a:rPr>
              <a:t>Tools and Resources</a:t>
            </a:r>
          </a:p>
          <a:p>
            <a:pPr marL="0" indent="0">
              <a:buNone/>
            </a:pPr>
            <a:r>
              <a:rPr lang="en-US" sz="2400">
                <a:latin typeface="Times New Roman"/>
                <a:cs typeface="Times New Roman"/>
              </a:rPr>
              <a:t>Genograms, family tree, circles of support, Ecomap</a:t>
            </a:r>
            <a:endParaRPr lang="en-US" sz="2800" u="sng">
              <a:latin typeface="Times New Roman"/>
              <a:cs typeface="Times New Roman"/>
            </a:endParaRPr>
          </a:p>
        </p:txBody>
      </p:sp>
    </p:spTree>
    <p:extLst>
      <p:ext uri="{BB962C8B-B14F-4D97-AF65-F5344CB8AC3E}">
        <p14:creationId xmlns:p14="http://schemas.microsoft.com/office/powerpoint/2010/main" val="255679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1814-4B0E-5570-6AC2-B75C4FA8ACDD}"/>
              </a:ext>
            </a:extLst>
          </p:cNvPr>
          <p:cNvSpPr>
            <a:spLocks noGrp="1"/>
          </p:cNvSpPr>
          <p:nvPr>
            <p:ph type="title"/>
          </p:nvPr>
        </p:nvSpPr>
        <p:spPr/>
        <p:txBody>
          <a:bodyPr lIns="91440" tIns="45720" rIns="91440" bIns="45720" anchor="t"/>
          <a:lstStyle/>
          <a:p>
            <a:r>
              <a:rPr lang="en-US" dirty="0">
                <a:latin typeface="Times New Roman" panose="02020603050405020304" pitchFamily="18" charset="0"/>
                <a:cs typeface="Times New Roman" panose="02020603050405020304" pitchFamily="18" charset="0"/>
              </a:rPr>
              <a:t>Resource Sites for Family Finding</a:t>
            </a:r>
          </a:p>
        </p:txBody>
      </p:sp>
      <p:sp>
        <p:nvSpPr>
          <p:cNvPr id="3" name="Content Placeholder 2">
            <a:extLst>
              <a:ext uri="{FF2B5EF4-FFF2-40B4-BE49-F238E27FC236}">
                <a16:creationId xmlns:a16="http://schemas.microsoft.com/office/drawing/2014/main" id="{8C4657AC-CE44-A1BE-9DC6-A1A4C0152B0F}"/>
              </a:ext>
            </a:extLst>
          </p:cNvPr>
          <p:cNvSpPr>
            <a:spLocks noGrp="1"/>
          </p:cNvSpPr>
          <p:nvPr>
            <p:ph idx="1"/>
          </p:nvPr>
        </p:nvSpPr>
        <p:spPr>
          <a:xfrm>
            <a:off x="223078" y="1202636"/>
            <a:ext cx="11712712" cy="4448959"/>
          </a:xfrm>
        </p:spPr>
        <p:txBody>
          <a:bodyPr lIns="91440" tIns="45720" rIns="91440" bIns="45720" anchor="t"/>
          <a:lstStyle/>
          <a:p>
            <a:r>
              <a:rPr lang="en-US" dirty="0">
                <a:latin typeface="Times New Roman" panose="02020603050405020304" pitchFamily="18" charset="0"/>
                <a:cs typeface="Times New Roman" panose="02020603050405020304" pitchFamily="18" charset="0"/>
                <a:hlinkClick r:id="rId2"/>
              </a:rPr>
              <a:t>ORR Guidance on Sponsor and Family Identification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Consulates</a:t>
            </a:r>
          </a:p>
          <a:p>
            <a:pPr lvl="1"/>
            <a:r>
              <a:rPr lang="en-US" dirty="0">
                <a:latin typeface="Times New Roman" panose="02020603050405020304" pitchFamily="18" charset="0"/>
                <a:cs typeface="Times New Roman" panose="02020603050405020304" pitchFamily="18" charset="0"/>
                <a:hlinkClick r:id="rId3"/>
              </a:rPr>
              <a:t>Mexico's Protocol's for Consular Service to UC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Technical Assistant Providers and Contractors</a:t>
            </a:r>
          </a:p>
          <a:p>
            <a:pPr marL="457200" lvl="1" indent="0">
              <a:buNone/>
            </a:pPr>
            <a:r>
              <a:rPr lang="en-US" dirty="0">
                <a:latin typeface="Times New Roman" panose="02020603050405020304" pitchFamily="18" charset="0"/>
                <a:cs typeface="Times New Roman" panose="02020603050405020304" pitchFamily="18" charset="0"/>
                <a:hlinkClick r:id="rId4"/>
              </a:rPr>
              <a:t>International Social Service's International Family Finding Training</a:t>
            </a:r>
          </a:p>
          <a:p>
            <a:pPr marL="457200" lvl="1" indent="0">
              <a:buNone/>
            </a:pPr>
            <a:r>
              <a:rPr lang="en-US" dirty="0">
                <a:latin typeface="Times New Roman" panose="02020603050405020304" pitchFamily="18" charset="0"/>
                <a:cs typeface="Times New Roman" panose="02020603050405020304" pitchFamily="18" charset="0"/>
                <a:hlinkClick r:id="rId5"/>
              </a:rPr>
              <a:t>Kind's Child Migrant Return and Reintegration Project</a:t>
            </a:r>
          </a:p>
          <a:p>
            <a:pPr marL="457200" lvl="1" indent="0">
              <a:buNone/>
            </a:pPr>
            <a:r>
              <a:rPr lang="en-US" dirty="0">
                <a:latin typeface="Times New Roman" panose="02020603050405020304" pitchFamily="18" charset="0"/>
                <a:cs typeface="Times New Roman" panose="02020603050405020304" pitchFamily="18" charset="0"/>
                <a:hlinkClick r:id="rId6"/>
              </a:rPr>
              <a:t>Bridging Refugee Youth and Children's Services Child Welfare Guides</a:t>
            </a:r>
            <a:endParaRPr lang="en-US" dirty="0">
              <a:latin typeface="Times New Roman" panose="02020603050405020304" pitchFamily="18"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176396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C49FCF-88DB-FB22-B009-A639D96E43C1}"/>
              </a:ext>
            </a:extLst>
          </p:cNvPr>
          <p:cNvSpPr txBox="1"/>
          <p:nvPr/>
        </p:nvSpPr>
        <p:spPr>
          <a:xfrm>
            <a:off x="2105025" y="343585"/>
            <a:ext cx="8401050" cy="1569660"/>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How Can We Create a Safe Space for Early Identification of Immigrant Needs for Children and Their Families?</a:t>
            </a:r>
            <a:endParaRPr lang="en-US" sz="3200" dirty="0"/>
          </a:p>
        </p:txBody>
      </p:sp>
      <p:graphicFrame>
        <p:nvGraphicFramePr>
          <p:cNvPr id="6" name="Diagram 5">
            <a:extLst>
              <a:ext uri="{FF2B5EF4-FFF2-40B4-BE49-F238E27FC236}">
                <a16:creationId xmlns:a16="http://schemas.microsoft.com/office/drawing/2014/main" id="{2CFEC876-5F28-C773-CEFC-FF60FC054EB1}"/>
              </a:ext>
            </a:extLst>
          </p:cNvPr>
          <p:cNvGraphicFramePr/>
          <p:nvPr>
            <p:extLst>
              <p:ext uri="{D42A27DB-BD31-4B8C-83A1-F6EECF244321}">
                <p14:modId xmlns:p14="http://schemas.microsoft.com/office/powerpoint/2010/main" val="3392516929"/>
              </p:ext>
            </p:extLst>
          </p:nvPr>
        </p:nvGraphicFramePr>
        <p:xfrm>
          <a:off x="3597275" y="1266826"/>
          <a:ext cx="4997450" cy="55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516142"/>
      </p:ext>
    </p:extLst>
  </p:cSld>
  <p:clrMapOvr>
    <a:masterClrMapping/>
  </p:clrMapOvr>
</p:sld>
</file>

<file path=ppt/theme/theme1.xml><?xml version="1.0" encoding="utf-8"?>
<a:theme xmlns:a="http://schemas.openxmlformats.org/drawingml/2006/main" name="Immigrant Children - Exp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6B5C0A2-CE3B-5C4B-90F0-277FFCA9333D}" vid="{7DCCC93E-DBE2-6541-AED2-4DE21761F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38054267A78D41B49D920196D4267F" ma:contentTypeVersion="4" ma:contentTypeDescription="Create a new document." ma:contentTypeScope="" ma:versionID="4f881248958874451e321a82587d76b6">
  <xsd:schema xmlns:xsd="http://www.w3.org/2001/XMLSchema" xmlns:xs="http://www.w3.org/2001/XMLSchema" xmlns:p="http://schemas.microsoft.com/office/2006/metadata/properties" xmlns:ns2="d3a5f18f-69d5-4d87-8785-c405eca0df38" xmlns:ns3="b73f8c4a-9a41-4952-a5d9-6607e76c424d" targetNamespace="http://schemas.microsoft.com/office/2006/metadata/properties" ma:root="true" ma:fieldsID="c4d5a61de477dbedefaa8972334e9d8c" ns2:_="" ns3:_="">
    <xsd:import namespace="d3a5f18f-69d5-4d87-8785-c405eca0df38"/>
    <xsd:import namespace="b73f8c4a-9a41-4952-a5d9-6607e76c42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5f18f-69d5-4d87-8785-c405eca0df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f8c4a-9a41-4952-a5d9-6607e76c42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3a5f18f-69d5-4d87-8785-c405eca0df38">
      <UserInfo>
        <DisplayName>Amy Thompson</DisplayName>
        <AccountId>26</AccountId>
        <AccountType/>
      </UserInfo>
      <UserInfo>
        <DisplayName>David Marquez</DisplayName>
        <AccountId>12</AccountId>
        <AccountType/>
      </UserInfo>
    </SharedWithUsers>
  </documentManagement>
</p:properties>
</file>

<file path=customXml/itemProps1.xml><?xml version="1.0" encoding="utf-8"?>
<ds:datastoreItem xmlns:ds="http://schemas.openxmlformats.org/officeDocument/2006/customXml" ds:itemID="{3CE57DD3-12A9-4DE9-BA8A-431EAD6808F7}">
  <ds:schemaRefs>
    <ds:schemaRef ds:uri="http://schemas.microsoft.com/sharepoint/v3/contenttype/forms"/>
  </ds:schemaRefs>
</ds:datastoreItem>
</file>

<file path=customXml/itemProps2.xml><?xml version="1.0" encoding="utf-8"?>
<ds:datastoreItem xmlns:ds="http://schemas.openxmlformats.org/officeDocument/2006/customXml" ds:itemID="{3D231E39-2B3B-4D2F-BA76-86ED59D1FF45}">
  <ds:schemaRefs>
    <ds:schemaRef ds:uri="b73f8c4a-9a41-4952-a5d9-6607e76c424d"/>
    <ds:schemaRef ds:uri="d3a5f18f-69d5-4d87-8785-c405eca0df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C905F7-5B16-42A8-A903-A11FF45B45F6}">
  <ds:schemaRefs>
    <ds:schemaRef ds:uri="http://schemas.microsoft.com/office/2006/metadata/properties"/>
    <ds:schemaRef ds:uri="http://schemas.microsoft.com/office/infopath/2007/PartnerControls"/>
    <ds:schemaRef ds:uri="d3a5f18f-69d5-4d87-8785-c405eca0df38"/>
  </ds:schemaRefs>
</ds:datastoreItem>
</file>

<file path=docProps/app.xml><?xml version="1.0" encoding="utf-8"?>
<Properties xmlns="http://schemas.openxmlformats.org/officeDocument/2006/extended-properties" xmlns:vt="http://schemas.openxmlformats.org/officeDocument/2006/docPropsVTypes">
  <Template>Immigrant Children - Expanded</Template>
  <TotalTime>0</TotalTime>
  <Words>3280</Words>
  <Application>Microsoft Office PowerPoint</Application>
  <PresentationFormat>Widescreen</PresentationFormat>
  <Paragraphs>284</Paragraphs>
  <Slides>18</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Arial,Sans-Serif</vt:lpstr>
      <vt:lpstr>Calibri</vt:lpstr>
      <vt:lpstr>Calibri Light</vt:lpstr>
      <vt:lpstr>Calibri,Sans-Serif</vt:lpstr>
      <vt:lpstr>Courier New</vt:lpstr>
      <vt:lpstr>Segoe UI</vt:lpstr>
      <vt:lpstr>Symbol</vt:lpstr>
      <vt:lpstr>Times New Roman</vt:lpstr>
      <vt:lpstr>Wingdings</vt:lpstr>
      <vt:lpstr>Immigrant Children - Expanded</vt:lpstr>
      <vt:lpstr>Office Theme</vt:lpstr>
      <vt:lpstr>IMMIGRANT CHILDREN &amp; FAMILIES </vt:lpstr>
      <vt:lpstr>Purpose and Learning Objectives</vt:lpstr>
      <vt:lpstr>What percentage of children under 18 in the United States live with at least one foreign-born parent?</vt:lpstr>
      <vt:lpstr>Answer</vt:lpstr>
      <vt:lpstr>How many unaccompanied children entered the United States through the Southern Border in FY 2022 (10/1 – 9/30)</vt:lpstr>
      <vt:lpstr>Answer</vt:lpstr>
      <vt:lpstr>Family Finding</vt:lpstr>
      <vt:lpstr>Resource Sites for Family Finding</vt:lpstr>
      <vt:lpstr>PowerPoint Presentation</vt:lpstr>
      <vt:lpstr>PowerPoint Presentation</vt:lpstr>
      <vt:lpstr>PowerPoint Presentation</vt:lpstr>
      <vt:lpstr>PowerPoint Presentation</vt:lpstr>
      <vt:lpstr>Figuring Out the Case Posture</vt:lpstr>
      <vt:lpstr>Child-Specific Resources</vt:lpstr>
      <vt:lpstr>How to Find Immigration Legal Service Providers</vt:lpstr>
      <vt:lpstr>Towards a Holistic Continuum of Care</vt:lpstr>
      <vt:lpstr>Resource Sites for Post Release/  Post Placement Services</vt:lpstr>
      <vt:lpstr>Audience Question:  What has your experience been with the identification of UCs or immigration needs in child welfare?</vt:lpstr>
    </vt:vector>
  </TitlesOfParts>
  <Company>Casey Family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Immigrant Children: Rights and Remedies</dc:title>
  <dc:creator>Rachel Konrad</dc:creator>
  <cp:lastModifiedBy>Rachel Konrad</cp:lastModifiedBy>
  <cp:revision>105</cp:revision>
  <dcterms:created xsi:type="dcterms:W3CDTF">2022-09-21T20:36:10Z</dcterms:created>
  <dcterms:modified xsi:type="dcterms:W3CDTF">2023-04-18T15:14:00Z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0x0101007738054267A78D41B49D920196D4267F</vt:lpwstr>
  </property>
</Properties>
</file>