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58" r:id="rId7"/>
    <p:sldId id="277" r:id="rId8"/>
    <p:sldId id="278" r:id="rId9"/>
    <p:sldId id="260" r:id="rId10"/>
    <p:sldId id="280" r:id="rId11"/>
    <p:sldId id="284" r:id="rId12"/>
    <p:sldId id="272" r:id="rId13"/>
    <p:sldId id="285" r:id="rId14"/>
    <p:sldId id="273" r:id="rId15"/>
    <p:sldId id="279" r:id="rId16"/>
    <p:sldId id="266" r:id="rId17"/>
    <p:sldId id="283" r:id="rId18"/>
    <p:sldId id="274" r:id="rId19"/>
    <p:sldId id="281" r:id="rId20"/>
    <p:sldId id="282" r:id="rId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2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620E01-942D-2FB1-F139-E1F71FFA0BC8}" name="Maia Hyary" initials="MH" userId="S::mhyary@jbsinternational.com::b3067bd4-d5cf-4077-8efb-5b44189720c0" providerId="AD"/>
  <p188:author id="{A9426A06-30AC-55FD-D17B-FACA225FD5AE}" name="Elliot T" initials="ET" userId="S::elliottunicornsolutions_gmail.com#ext#@jbsinter.onmicrosoft.com::7479a8ff-ecb8-47eb-99ff-e6ea8e6319a9" providerId="AD"/>
  <p188:author id="{DDBDEB5A-826F-1491-7350-83B39E8E71B0}" name="BrookeAnn Maroney" initials="BM" userId="S::BMaroney@jbsinternational.com::1b4b117e-4e05-4687-b176-ee4a704afa6c" providerId="AD"/>
  <p188:author id="{A7C7A7AF-FC0F-9086-1FAB-4C1364812C54}" name="Katelyn Franke" initials="KF" userId="S::kFranke@jbsinternational.com::c612dae6-aaea-4964-b895-84b750faf48c" providerId="AD"/>
  <p188:author id="{63228AB2-2B1F-F8FB-A6C6-989EA753A0BA}" name="Logan Burge" initials="LB" userId="S::lburge@jbsinternational.com::bbe16fc0-911e-424e-94ab-b47d25b6906d" providerId="AD"/>
  <p188:author id="{6D9101E2-7E94-9369-9AE0-FC59D5D878B4}" name="Maryellen Bearzi" initials="MB" userId="S::mbearzi@jbsinternational.com::c2024d28-c08c-4eaf-b262-b78dbf2c03cd" providerId="AD"/>
  <p188:author id="{1DD203E3-56BE-7AEC-FE26-CFFF820EBFF7}" name="Susannah Moore" initials="SM" userId="S::smoore@jbsinternational.com::4a4c3d7d-2e7c-4f18-9c02-2c147683f4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77"/>
    <a:srgbClr val="FFD653"/>
    <a:srgbClr val="008BAC"/>
    <a:srgbClr val="C1F3FF"/>
    <a:srgbClr val="680000"/>
    <a:srgbClr val="66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4FCA8-C352-4DA0-B226-55B0F4916FA4}" v="11" dt="2023-02-22T18:35:58.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140" autoAdjust="0"/>
  </p:normalViewPr>
  <p:slideViewPr>
    <p:cSldViewPr snapToGrid="0">
      <p:cViewPr varScale="1">
        <p:scale>
          <a:sx n="37" d="100"/>
          <a:sy n="37" d="100"/>
        </p:scale>
        <p:origin x="1764" y="36"/>
      </p:cViewPr>
      <p:guideLst>
        <p:guide orient="horz" pos="2160"/>
        <p:guide pos="32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0A520-2995-4D5F-AD1B-3D5E49017A2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71F42BD-ED72-4A5C-A60B-159ED900B6DA}">
      <dgm:prSet phldrT="[Text]" custT="1"/>
      <dgm:spPr>
        <a:solidFill>
          <a:srgbClr val="006177"/>
        </a:solidFill>
      </dgm:spPr>
      <dgm:t>
        <a:bodyPr/>
        <a:lstStyle/>
        <a:p>
          <a:r>
            <a:rPr lang="en-US" sz="1600" b="1"/>
            <a:t>Sample</a:t>
          </a:r>
        </a:p>
        <a:p>
          <a:r>
            <a:rPr lang="en-US" sz="2000" b="1" u="none"/>
            <a:t>18</a:t>
          </a:r>
          <a:r>
            <a:rPr lang="en-US" sz="1400"/>
            <a:t> young people with lived experience </a:t>
          </a:r>
        </a:p>
      </dgm:t>
    </dgm:pt>
    <dgm:pt modelId="{B63070F4-3F5E-4F4F-AE94-9F2AC90B0059}" type="parTrans" cxnId="{79AC4A95-0FB7-4701-9024-139DBB10E364}">
      <dgm:prSet/>
      <dgm:spPr/>
      <dgm:t>
        <a:bodyPr/>
        <a:lstStyle/>
        <a:p>
          <a:endParaRPr lang="en-US"/>
        </a:p>
      </dgm:t>
    </dgm:pt>
    <dgm:pt modelId="{AAB20DDA-49F4-4EB2-B0AF-C3E15D9CB23E}" type="sibTrans" cxnId="{79AC4A95-0FB7-4701-9024-139DBB10E364}">
      <dgm:prSet/>
      <dgm:spPr/>
      <dgm:t>
        <a:bodyPr/>
        <a:lstStyle/>
        <a:p>
          <a:endParaRPr lang="en-US"/>
        </a:p>
      </dgm:t>
    </dgm:pt>
    <dgm:pt modelId="{591B6483-D822-4722-8C91-27A6AE67CCA2}">
      <dgm:prSet phldrT="[Text]" custT="1"/>
      <dgm:spPr>
        <a:solidFill>
          <a:srgbClr val="006177"/>
        </a:solidFill>
      </dgm:spPr>
      <dgm:t>
        <a:bodyPr/>
        <a:lstStyle/>
        <a:p>
          <a:r>
            <a:rPr lang="en-US" sz="1400" b="1" dirty="0"/>
            <a:t>Set 1</a:t>
          </a:r>
        </a:p>
        <a:p>
          <a:r>
            <a:rPr lang="en-US" sz="2000" b="1" u="none" dirty="0"/>
            <a:t>9</a:t>
          </a:r>
          <a:r>
            <a:rPr lang="en-US" sz="1400" dirty="0"/>
            <a:t> lived-experience experts </a:t>
          </a:r>
          <a:r>
            <a:rPr lang="en-US" sz="1600" b="1" dirty="0"/>
            <a:t>with</a:t>
          </a:r>
          <a:r>
            <a:rPr lang="en-US" sz="1400" dirty="0"/>
            <a:t> experience partnering with federal staff on monitoring efforts</a:t>
          </a:r>
        </a:p>
      </dgm:t>
    </dgm:pt>
    <dgm:pt modelId="{6DE1B76B-2F1C-419D-927E-3D1441851930}" type="parTrans" cxnId="{7574EC74-6D03-421D-98BE-8A854B38CF3F}">
      <dgm:prSet/>
      <dgm:spPr/>
      <dgm:t>
        <a:bodyPr/>
        <a:lstStyle/>
        <a:p>
          <a:endParaRPr lang="en-US"/>
        </a:p>
      </dgm:t>
    </dgm:pt>
    <dgm:pt modelId="{26BA3E43-8250-43F6-A6DD-CB5AB140F6AE}" type="sibTrans" cxnId="{7574EC74-6D03-421D-98BE-8A854B38CF3F}">
      <dgm:prSet/>
      <dgm:spPr/>
      <dgm:t>
        <a:bodyPr/>
        <a:lstStyle/>
        <a:p>
          <a:endParaRPr lang="en-US"/>
        </a:p>
      </dgm:t>
    </dgm:pt>
    <dgm:pt modelId="{7595B270-75BF-4608-92DB-E136147CC3EF}">
      <dgm:prSet phldrT="[Text]" custT="1"/>
      <dgm:spPr>
        <a:solidFill>
          <a:srgbClr val="006177"/>
        </a:solidFill>
      </dgm:spPr>
      <dgm:t>
        <a:bodyPr/>
        <a:lstStyle/>
        <a:p>
          <a:r>
            <a:rPr lang="en-US" sz="1400" b="1"/>
            <a:t>Set 2</a:t>
          </a:r>
        </a:p>
        <a:p>
          <a:r>
            <a:rPr lang="en-US" sz="2000" b="1" i="0" u="none"/>
            <a:t>9</a:t>
          </a:r>
          <a:r>
            <a:rPr lang="en-US" sz="2000" b="1" u="none"/>
            <a:t> </a:t>
          </a:r>
          <a:r>
            <a:rPr lang="en-US" sz="1400" u="none"/>
            <a:t>lived-experience</a:t>
          </a:r>
          <a:r>
            <a:rPr lang="en-US" sz="1400"/>
            <a:t> experts</a:t>
          </a:r>
          <a:r>
            <a:rPr lang="en-US" sz="1400" b="1"/>
            <a:t> </a:t>
          </a:r>
          <a:r>
            <a:rPr lang="en-US" sz="1600" b="1"/>
            <a:t>without</a:t>
          </a:r>
          <a:r>
            <a:rPr lang="en-US" sz="1400" b="1"/>
            <a:t> </a:t>
          </a:r>
          <a:r>
            <a:rPr lang="en-US" sz="1400"/>
            <a:t>experience partnering with federal staff on monitoring efforts</a:t>
          </a:r>
        </a:p>
      </dgm:t>
    </dgm:pt>
    <dgm:pt modelId="{28841564-6458-41F0-914D-F85722E2C35F}" type="parTrans" cxnId="{1D7DD81B-DEE5-46FD-9FE1-2896A6B61808}">
      <dgm:prSet/>
      <dgm:spPr/>
      <dgm:t>
        <a:bodyPr/>
        <a:lstStyle/>
        <a:p>
          <a:endParaRPr lang="en-US"/>
        </a:p>
      </dgm:t>
    </dgm:pt>
    <dgm:pt modelId="{378D2CEF-2984-4912-917C-CFCC19EF1FD7}" type="sibTrans" cxnId="{1D7DD81B-DEE5-46FD-9FE1-2896A6B61808}">
      <dgm:prSet/>
      <dgm:spPr/>
      <dgm:t>
        <a:bodyPr/>
        <a:lstStyle/>
        <a:p>
          <a:endParaRPr lang="en-US"/>
        </a:p>
      </dgm:t>
    </dgm:pt>
    <dgm:pt modelId="{10D3DF2A-0443-4F8C-BE41-11D2EB0095F1}" type="pres">
      <dgm:prSet presAssocID="{0200A520-2995-4D5F-AD1B-3D5E49017A2A}" presName="diagram" presStyleCnt="0">
        <dgm:presLayoutVars>
          <dgm:chPref val="1"/>
          <dgm:dir/>
          <dgm:animOne val="branch"/>
          <dgm:animLvl val="lvl"/>
          <dgm:resizeHandles val="exact"/>
        </dgm:presLayoutVars>
      </dgm:prSet>
      <dgm:spPr/>
    </dgm:pt>
    <dgm:pt modelId="{530FAB03-9962-4134-877F-73EF35345653}" type="pres">
      <dgm:prSet presAssocID="{171F42BD-ED72-4A5C-A60B-159ED900B6DA}" presName="root1" presStyleCnt="0"/>
      <dgm:spPr/>
    </dgm:pt>
    <dgm:pt modelId="{C0F3EC21-6C20-4D54-BC7C-F51CB4D162A2}" type="pres">
      <dgm:prSet presAssocID="{171F42BD-ED72-4A5C-A60B-159ED900B6DA}" presName="LevelOneTextNode" presStyleLbl="node0" presStyleIdx="0" presStyleCnt="1">
        <dgm:presLayoutVars>
          <dgm:chPref val="3"/>
        </dgm:presLayoutVars>
      </dgm:prSet>
      <dgm:spPr/>
    </dgm:pt>
    <dgm:pt modelId="{86B51A87-5EE8-46A9-AF09-804AA95C0DCE}" type="pres">
      <dgm:prSet presAssocID="{171F42BD-ED72-4A5C-A60B-159ED900B6DA}" presName="level2hierChild" presStyleCnt="0"/>
      <dgm:spPr/>
    </dgm:pt>
    <dgm:pt modelId="{EE2BD410-5D33-4150-B24F-FF1660DDF261}" type="pres">
      <dgm:prSet presAssocID="{6DE1B76B-2F1C-419D-927E-3D1441851930}" presName="conn2-1" presStyleLbl="parChTrans1D2" presStyleIdx="0" presStyleCnt="2"/>
      <dgm:spPr/>
    </dgm:pt>
    <dgm:pt modelId="{653F7905-1824-4B26-A4AA-9FADEB43D5DA}" type="pres">
      <dgm:prSet presAssocID="{6DE1B76B-2F1C-419D-927E-3D1441851930}" presName="connTx" presStyleLbl="parChTrans1D2" presStyleIdx="0" presStyleCnt="2"/>
      <dgm:spPr/>
    </dgm:pt>
    <dgm:pt modelId="{FA123589-584C-44ED-8885-8FD1D252F61A}" type="pres">
      <dgm:prSet presAssocID="{591B6483-D822-4722-8C91-27A6AE67CCA2}" presName="root2" presStyleCnt="0"/>
      <dgm:spPr/>
    </dgm:pt>
    <dgm:pt modelId="{B15022C1-D2DE-43BD-8D2A-EEB1E0BCFFD4}" type="pres">
      <dgm:prSet presAssocID="{591B6483-D822-4722-8C91-27A6AE67CCA2}" presName="LevelTwoTextNode" presStyleLbl="node2" presStyleIdx="0" presStyleCnt="2">
        <dgm:presLayoutVars>
          <dgm:chPref val="3"/>
        </dgm:presLayoutVars>
      </dgm:prSet>
      <dgm:spPr/>
    </dgm:pt>
    <dgm:pt modelId="{8F761C82-4D27-4B48-903E-98D0519DAD99}" type="pres">
      <dgm:prSet presAssocID="{591B6483-D822-4722-8C91-27A6AE67CCA2}" presName="level3hierChild" presStyleCnt="0"/>
      <dgm:spPr/>
    </dgm:pt>
    <dgm:pt modelId="{BB2537EE-52D6-4F90-ACAC-8FE536F390EC}" type="pres">
      <dgm:prSet presAssocID="{28841564-6458-41F0-914D-F85722E2C35F}" presName="conn2-1" presStyleLbl="parChTrans1D2" presStyleIdx="1" presStyleCnt="2"/>
      <dgm:spPr/>
    </dgm:pt>
    <dgm:pt modelId="{09A9B1F0-FDE7-451F-A238-C6305E19060C}" type="pres">
      <dgm:prSet presAssocID="{28841564-6458-41F0-914D-F85722E2C35F}" presName="connTx" presStyleLbl="parChTrans1D2" presStyleIdx="1" presStyleCnt="2"/>
      <dgm:spPr/>
    </dgm:pt>
    <dgm:pt modelId="{DBD171E8-A68C-400F-9317-CA7CFA6539C2}" type="pres">
      <dgm:prSet presAssocID="{7595B270-75BF-4608-92DB-E136147CC3EF}" presName="root2" presStyleCnt="0"/>
      <dgm:spPr/>
    </dgm:pt>
    <dgm:pt modelId="{D5AE211A-9FC1-4D26-AD07-18F2D8D43C37}" type="pres">
      <dgm:prSet presAssocID="{7595B270-75BF-4608-92DB-E136147CC3EF}" presName="LevelTwoTextNode" presStyleLbl="node2" presStyleIdx="1" presStyleCnt="2">
        <dgm:presLayoutVars>
          <dgm:chPref val="3"/>
        </dgm:presLayoutVars>
      </dgm:prSet>
      <dgm:spPr/>
    </dgm:pt>
    <dgm:pt modelId="{852F36BD-20EA-4F4C-8E09-811FBAACCBCD}" type="pres">
      <dgm:prSet presAssocID="{7595B270-75BF-4608-92DB-E136147CC3EF}" presName="level3hierChild" presStyleCnt="0"/>
      <dgm:spPr/>
    </dgm:pt>
  </dgm:ptLst>
  <dgm:cxnLst>
    <dgm:cxn modelId="{8A4B5D04-7AFE-41CF-9E28-AC9E583A24F6}" type="presOf" srcId="{0200A520-2995-4D5F-AD1B-3D5E49017A2A}" destId="{10D3DF2A-0443-4F8C-BE41-11D2EB0095F1}" srcOrd="0" destOrd="0" presId="urn:microsoft.com/office/officeart/2005/8/layout/hierarchy2"/>
    <dgm:cxn modelId="{1D7DD81B-DEE5-46FD-9FE1-2896A6B61808}" srcId="{171F42BD-ED72-4A5C-A60B-159ED900B6DA}" destId="{7595B270-75BF-4608-92DB-E136147CC3EF}" srcOrd="1" destOrd="0" parTransId="{28841564-6458-41F0-914D-F85722E2C35F}" sibTransId="{378D2CEF-2984-4912-917C-CFCC19EF1FD7}"/>
    <dgm:cxn modelId="{3CE6A553-059D-43F9-BA25-5F94D3B0168E}" type="presOf" srcId="{6DE1B76B-2F1C-419D-927E-3D1441851930}" destId="{653F7905-1824-4B26-A4AA-9FADEB43D5DA}" srcOrd="1" destOrd="0" presId="urn:microsoft.com/office/officeart/2005/8/layout/hierarchy2"/>
    <dgm:cxn modelId="{7574EC74-6D03-421D-98BE-8A854B38CF3F}" srcId="{171F42BD-ED72-4A5C-A60B-159ED900B6DA}" destId="{591B6483-D822-4722-8C91-27A6AE67CCA2}" srcOrd="0" destOrd="0" parTransId="{6DE1B76B-2F1C-419D-927E-3D1441851930}" sibTransId="{26BA3E43-8250-43F6-A6DD-CB5AB140F6AE}"/>
    <dgm:cxn modelId="{79AC4A95-0FB7-4701-9024-139DBB10E364}" srcId="{0200A520-2995-4D5F-AD1B-3D5E49017A2A}" destId="{171F42BD-ED72-4A5C-A60B-159ED900B6DA}" srcOrd="0" destOrd="0" parTransId="{B63070F4-3F5E-4F4F-AE94-9F2AC90B0059}" sibTransId="{AAB20DDA-49F4-4EB2-B0AF-C3E15D9CB23E}"/>
    <dgm:cxn modelId="{EA28A09A-F79C-4356-A874-6AF2C74ADE7F}" type="presOf" srcId="{28841564-6458-41F0-914D-F85722E2C35F}" destId="{09A9B1F0-FDE7-451F-A238-C6305E19060C}" srcOrd="1" destOrd="0" presId="urn:microsoft.com/office/officeart/2005/8/layout/hierarchy2"/>
    <dgm:cxn modelId="{E8AAFEAC-79B3-414E-A1C5-4549EC5F77CB}" type="presOf" srcId="{6DE1B76B-2F1C-419D-927E-3D1441851930}" destId="{EE2BD410-5D33-4150-B24F-FF1660DDF261}" srcOrd="0" destOrd="0" presId="urn:microsoft.com/office/officeart/2005/8/layout/hierarchy2"/>
    <dgm:cxn modelId="{469473CF-15C5-45E0-A489-F39ECB45F90E}" type="presOf" srcId="{591B6483-D822-4722-8C91-27A6AE67CCA2}" destId="{B15022C1-D2DE-43BD-8D2A-EEB1E0BCFFD4}" srcOrd="0" destOrd="0" presId="urn:microsoft.com/office/officeart/2005/8/layout/hierarchy2"/>
    <dgm:cxn modelId="{254966D2-C720-4E13-8F6D-67B4CF287F8B}" type="presOf" srcId="{171F42BD-ED72-4A5C-A60B-159ED900B6DA}" destId="{C0F3EC21-6C20-4D54-BC7C-F51CB4D162A2}" srcOrd="0" destOrd="0" presId="urn:microsoft.com/office/officeart/2005/8/layout/hierarchy2"/>
    <dgm:cxn modelId="{220B0ED6-94DC-4586-8D68-F7246D092F52}" type="presOf" srcId="{28841564-6458-41F0-914D-F85722E2C35F}" destId="{BB2537EE-52D6-4F90-ACAC-8FE536F390EC}" srcOrd="0" destOrd="0" presId="urn:microsoft.com/office/officeart/2005/8/layout/hierarchy2"/>
    <dgm:cxn modelId="{249FF5FE-3CD1-418A-89CD-BC01F8B51710}" type="presOf" srcId="{7595B270-75BF-4608-92DB-E136147CC3EF}" destId="{D5AE211A-9FC1-4D26-AD07-18F2D8D43C37}" srcOrd="0" destOrd="0" presId="urn:microsoft.com/office/officeart/2005/8/layout/hierarchy2"/>
    <dgm:cxn modelId="{995DB608-B1B4-4401-AF99-D5210B0964DB}" type="presParOf" srcId="{10D3DF2A-0443-4F8C-BE41-11D2EB0095F1}" destId="{530FAB03-9962-4134-877F-73EF35345653}" srcOrd="0" destOrd="0" presId="urn:microsoft.com/office/officeart/2005/8/layout/hierarchy2"/>
    <dgm:cxn modelId="{F870918A-42D8-4513-B683-F45A908D4FA3}" type="presParOf" srcId="{530FAB03-9962-4134-877F-73EF35345653}" destId="{C0F3EC21-6C20-4D54-BC7C-F51CB4D162A2}" srcOrd="0" destOrd="0" presId="urn:microsoft.com/office/officeart/2005/8/layout/hierarchy2"/>
    <dgm:cxn modelId="{879AB075-03AA-4E9F-A47B-18CF4D153B4D}" type="presParOf" srcId="{530FAB03-9962-4134-877F-73EF35345653}" destId="{86B51A87-5EE8-46A9-AF09-804AA95C0DCE}" srcOrd="1" destOrd="0" presId="urn:microsoft.com/office/officeart/2005/8/layout/hierarchy2"/>
    <dgm:cxn modelId="{36B6A118-CAAC-4736-8226-8A1DAE7DEE92}" type="presParOf" srcId="{86B51A87-5EE8-46A9-AF09-804AA95C0DCE}" destId="{EE2BD410-5D33-4150-B24F-FF1660DDF261}" srcOrd="0" destOrd="0" presId="urn:microsoft.com/office/officeart/2005/8/layout/hierarchy2"/>
    <dgm:cxn modelId="{E44F6C3D-C035-4090-AE0C-30907D66B72D}" type="presParOf" srcId="{EE2BD410-5D33-4150-B24F-FF1660DDF261}" destId="{653F7905-1824-4B26-A4AA-9FADEB43D5DA}" srcOrd="0" destOrd="0" presId="urn:microsoft.com/office/officeart/2005/8/layout/hierarchy2"/>
    <dgm:cxn modelId="{7253A281-2286-41B9-84B9-E108EAB3D72C}" type="presParOf" srcId="{86B51A87-5EE8-46A9-AF09-804AA95C0DCE}" destId="{FA123589-584C-44ED-8885-8FD1D252F61A}" srcOrd="1" destOrd="0" presId="urn:microsoft.com/office/officeart/2005/8/layout/hierarchy2"/>
    <dgm:cxn modelId="{B95453CA-6DB8-4618-8BF5-7BBEA6874F90}" type="presParOf" srcId="{FA123589-584C-44ED-8885-8FD1D252F61A}" destId="{B15022C1-D2DE-43BD-8D2A-EEB1E0BCFFD4}" srcOrd="0" destOrd="0" presId="urn:microsoft.com/office/officeart/2005/8/layout/hierarchy2"/>
    <dgm:cxn modelId="{4E57D6CE-A896-4E66-8CFA-9EB4831594FF}" type="presParOf" srcId="{FA123589-584C-44ED-8885-8FD1D252F61A}" destId="{8F761C82-4D27-4B48-903E-98D0519DAD99}" srcOrd="1" destOrd="0" presId="urn:microsoft.com/office/officeart/2005/8/layout/hierarchy2"/>
    <dgm:cxn modelId="{22F10697-262C-41B8-AE54-4C0553B31DA5}" type="presParOf" srcId="{86B51A87-5EE8-46A9-AF09-804AA95C0DCE}" destId="{BB2537EE-52D6-4F90-ACAC-8FE536F390EC}" srcOrd="2" destOrd="0" presId="urn:microsoft.com/office/officeart/2005/8/layout/hierarchy2"/>
    <dgm:cxn modelId="{962825F4-0A48-46DB-9935-A7571EEA4C54}" type="presParOf" srcId="{BB2537EE-52D6-4F90-ACAC-8FE536F390EC}" destId="{09A9B1F0-FDE7-451F-A238-C6305E19060C}" srcOrd="0" destOrd="0" presId="urn:microsoft.com/office/officeart/2005/8/layout/hierarchy2"/>
    <dgm:cxn modelId="{CCF4BA8D-4B8E-44F0-86F5-19AA47419F36}" type="presParOf" srcId="{86B51A87-5EE8-46A9-AF09-804AA95C0DCE}" destId="{DBD171E8-A68C-400F-9317-CA7CFA6539C2}" srcOrd="3" destOrd="0" presId="urn:microsoft.com/office/officeart/2005/8/layout/hierarchy2"/>
    <dgm:cxn modelId="{ADD2B8E2-E514-432E-A357-AFCAB875168D}" type="presParOf" srcId="{DBD171E8-A68C-400F-9317-CA7CFA6539C2}" destId="{D5AE211A-9FC1-4D26-AD07-18F2D8D43C37}" srcOrd="0" destOrd="0" presId="urn:microsoft.com/office/officeart/2005/8/layout/hierarchy2"/>
    <dgm:cxn modelId="{76985EC6-82C8-43AB-82A8-85CD86CAB91B}" type="presParOf" srcId="{DBD171E8-A68C-400F-9317-CA7CFA6539C2}" destId="{852F36BD-20EA-4F4C-8E09-811FBAACCBC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0C4E8-0920-4954-B0DD-5969C670BE0C}" type="doc">
      <dgm:prSet loTypeId="urn:microsoft.com/office/officeart/2005/8/layout/cycle8" loCatId="cycle" qsTypeId="urn:microsoft.com/office/officeart/2005/8/quickstyle/simple1" qsCatId="simple" csTypeId="urn:microsoft.com/office/officeart/2005/8/colors/accent1_2" csCatId="accent1" phldr="1"/>
      <dgm:spPr/>
    </dgm:pt>
    <dgm:pt modelId="{31612C62-B663-4AB3-8572-FFB7AE419968}">
      <dgm:prSet phldrT="[Text]" custT="1"/>
      <dgm:spPr>
        <a:solidFill>
          <a:schemeClr val="accent1">
            <a:lumMod val="75000"/>
          </a:schemeClr>
        </a:solidFill>
      </dgm:spPr>
      <dgm:t>
        <a:bodyPr/>
        <a:lstStyle/>
        <a:p>
          <a:r>
            <a:rPr lang="en-US" sz="1800" b="1"/>
            <a:t>Stages: </a:t>
          </a:r>
        </a:p>
        <a:p>
          <a:r>
            <a:rPr lang="en-US" sz="1600"/>
            <a:t>Engage young people in care and young people who are no longer in care</a:t>
          </a:r>
        </a:p>
      </dgm:t>
    </dgm:pt>
    <dgm:pt modelId="{4EE9725B-F325-4466-B560-97FDB170639D}" type="parTrans" cxnId="{C3D618FE-1E7B-40BE-97B9-A41917C80733}">
      <dgm:prSet/>
      <dgm:spPr/>
      <dgm:t>
        <a:bodyPr/>
        <a:lstStyle/>
        <a:p>
          <a:endParaRPr lang="en-US"/>
        </a:p>
      </dgm:t>
    </dgm:pt>
    <dgm:pt modelId="{B40E80CE-50FD-436F-97A4-4E99E237B254}" type="sibTrans" cxnId="{C3D618FE-1E7B-40BE-97B9-A41917C80733}">
      <dgm:prSet/>
      <dgm:spPr/>
      <dgm:t>
        <a:bodyPr/>
        <a:lstStyle/>
        <a:p>
          <a:endParaRPr lang="en-US"/>
        </a:p>
      </dgm:t>
    </dgm:pt>
    <dgm:pt modelId="{04A4799E-3234-4BEF-9D48-E551D68EEC5D}">
      <dgm:prSet phldrT="[Text]" custT="1"/>
      <dgm:spPr>
        <a:solidFill>
          <a:schemeClr val="accent1">
            <a:lumMod val="75000"/>
          </a:schemeClr>
        </a:solidFill>
      </dgm:spPr>
      <dgm:t>
        <a:bodyPr/>
        <a:lstStyle/>
        <a:p>
          <a:r>
            <a:rPr lang="en-US" sz="1800" b="1" dirty="0"/>
            <a:t>Phases: </a:t>
          </a:r>
        </a:p>
        <a:p>
          <a:r>
            <a:rPr lang="en-US" sz="1600" dirty="0"/>
            <a:t>Engage young people in all parts of your work; beginning to end</a:t>
          </a:r>
        </a:p>
      </dgm:t>
    </dgm:pt>
    <dgm:pt modelId="{853AEC04-5435-4268-BF76-59B4444A1CA2}" type="parTrans" cxnId="{C40DCAC9-6988-46D3-B15A-8C9B9A7A0BE2}">
      <dgm:prSet/>
      <dgm:spPr/>
      <dgm:t>
        <a:bodyPr/>
        <a:lstStyle/>
        <a:p>
          <a:endParaRPr lang="en-US"/>
        </a:p>
      </dgm:t>
    </dgm:pt>
    <dgm:pt modelId="{82D3B69A-E4E4-45BF-BE37-C82B34888123}" type="sibTrans" cxnId="{C40DCAC9-6988-46D3-B15A-8C9B9A7A0BE2}">
      <dgm:prSet/>
      <dgm:spPr/>
      <dgm:t>
        <a:bodyPr/>
        <a:lstStyle/>
        <a:p>
          <a:endParaRPr lang="en-US"/>
        </a:p>
      </dgm:t>
    </dgm:pt>
    <dgm:pt modelId="{32C8D7B8-7C6F-4C49-B672-408F46837FCB}">
      <dgm:prSet phldrT="[Text]" custT="1"/>
      <dgm:spPr>
        <a:solidFill>
          <a:schemeClr val="accent1">
            <a:lumMod val="75000"/>
          </a:schemeClr>
        </a:solidFill>
      </dgm:spPr>
      <dgm:t>
        <a:bodyPr/>
        <a:lstStyle/>
        <a:p>
          <a:r>
            <a:rPr lang="en-US" sz="1800" b="1"/>
            <a:t>Ages: </a:t>
          </a:r>
        </a:p>
        <a:p>
          <a:r>
            <a:rPr lang="en-US" sz="1600"/>
            <a:t>Engage young people as early as possible</a:t>
          </a:r>
        </a:p>
      </dgm:t>
    </dgm:pt>
    <dgm:pt modelId="{9C2B2E9C-22C9-422A-AECB-5C5163298CD1}" type="parTrans" cxnId="{DDFD0AFD-AA98-4A24-814F-F197E2E096CD}">
      <dgm:prSet/>
      <dgm:spPr/>
      <dgm:t>
        <a:bodyPr/>
        <a:lstStyle/>
        <a:p>
          <a:endParaRPr lang="en-US"/>
        </a:p>
      </dgm:t>
    </dgm:pt>
    <dgm:pt modelId="{0FE245C6-73DB-4A0D-99C5-6049A0B2CF1F}" type="sibTrans" cxnId="{DDFD0AFD-AA98-4A24-814F-F197E2E096CD}">
      <dgm:prSet/>
      <dgm:spPr/>
      <dgm:t>
        <a:bodyPr/>
        <a:lstStyle/>
        <a:p>
          <a:endParaRPr lang="en-US"/>
        </a:p>
      </dgm:t>
    </dgm:pt>
    <dgm:pt modelId="{689213D8-FB92-4BBB-943B-C9B2A4FDFD20}" type="pres">
      <dgm:prSet presAssocID="{5E70C4E8-0920-4954-B0DD-5969C670BE0C}" presName="compositeShape" presStyleCnt="0">
        <dgm:presLayoutVars>
          <dgm:chMax val="7"/>
          <dgm:dir/>
          <dgm:resizeHandles val="exact"/>
        </dgm:presLayoutVars>
      </dgm:prSet>
      <dgm:spPr/>
    </dgm:pt>
    <dgm:pt modelId="{12C40C77-92C6-4B1C-B727-8277CB9957A6}" type="pres">
      <dgm:prSet presAssocID="{5E70C4E8-0920-4954-B0DD-5969C670BE0C}" presName="wedge1" presStyleLbl="node1" presStyleIdx="0" presStyleCnt="3"/>
      <dgm:spPr/>
    </dgm:pt>
    <dgm:pt modelId="{9C559CED-6640-4127-95AE-9C36C4111B7C}" type="pres">
      <dgm:prSet presAssocID="{5E70C4E8-0920-4954-B0DD-5969C670BE0C}" presName="dummy1a" presStyleCnt="0"/>
      <dgm:spPr/>
    </dgm:pt>
    <dgm:pt modelId="{8B611F4F-A51C-4BBD-A093-CE0A8271BA16}" type="pres">
      <dgm:prSet presAssocID="{5E70C4E8-0920-4954-B0DD-5969C670BE0C}" presName="dummy1b" presStyleCnt="0"/>
      <dgm:spPr/>
    </dgm:pt>
    <dgm:pt modelId="{BD3AAAE3-38F2-4EC9-9E94-4C87FED33933}" type="pres">
      <dgm:prSet presAssocID="{5E70C4E8-0920-4954-B0DD-5969C670BE0C}" presName="wedge1Tx" presStyleLbl="node1" presStyleIdx="0" presStyleCnt="3">
        <dgm:presLayoutVars>
          <dgm:chMax val="0"/>
          <dgm:chPref val="0"/>
          <dgm:bulletEnabled val="1"/>
        </dgm:presLayoutVars>
      </dgm:prSet>
      <dgm:spPr/>
    </dgm:pt>
    <dgm:pt modelId="{F62355C5-024A-49BF-A9FE-11C72C3A2E20}" type="pres">
      <dgm:prSet presAssocID="{5E70C4E8-0920-4954-B0DD-5969C670BE0C}" presName="wedge2" presStyleLbl="node1" presStyleIdx="1" presStyleCnt="3"/>
      <dgm:spPr/>
    </dgm:pt>
    <dgm:pt modelId="{02C5F60E-9935-4F0B-AB00-A3691C741296}" type="pres">
      <dgm:prSet presAssocID="{5E70C4E8-0920-4954-B0DD-5969C670BE0C}" presName="dummy2a" presStyleCnt="0"/>
      <dgm:spPr/>
    </dgm:pt>
    <dgm:pt modelId="{B9A0C05C-4205-4462-9703-71A589AA051C}" type="pres">
      <dgm:prSet presAssocID="{5E70C4E8-0920-4954-B0DD-5969C670BE0C}" presName="dummy2b" presStyleCnt="0"/>
      <dgm:spPr/>
    </dgm:pt>
    <dgm:pt modelId="{EA376480-2CF6-4B66-995A-CD4B32AD54D4}" type="pres">
      <dgm:prSet presAssocID="{5E70C4E8-0920-4954-B0DD-5969C670BE0C}" presName="wedge2Tx" presStyleLbl="node1" presStyleIdx="1" presStyleCnt="3">
        <dgm:presLayoutVars>
          <dgm:chMax val="0"/>
          <dgm:chPref val="0"/>
          <dgm:bulletEnabled val="1"/>
        </dgm:presLayoutVars>
      </dgm:prSet>
      <dgm:spPr/>
    </dgm:pt>
    <dgm:pt modelId="{73BBBAFA-73E0-4AE7-90F5-5E0FBBA25227}" type="pres">
      <dgm:prSet presAssocID="{5E70C4E8-0920-4954-B0DD-5969C670BE0C}" presName="wedge3" presStyleLbl="node1" presStyleIdx="2" presStyleCnt="3"/>
      <dgm:spPr/>
    </dgm:pt>
    <dgm:pt modelId="{37C09A07-BAB2-4AA4-8412-2AAD49538E3B}" type="pres">
      <dgm:prSet presAssocID="{5E70C4E8-0920-4954-B0DD-5969C670BE0C}" presName="dummy3a" presStyleCnt="0"/>
      <dgm:spPr/>
    </dgm:pt>
    <dgm:pt modelId="{FBEBF90D-E2CA-42B9-A33F-7EC74242D19F}" type="pres">
      <dgm:prSet presAssocID="{5E70C4E8-0920-4954-B0DD-5969C670BE0C}" presName="dummy3b" presStyleCnt="0"/>
      <dgm:spPr/>
    </dgm:pt>
    <dgm:pt modelId="{7DCD5C42-C29F-49AF-9A76-2D7F9577B79B}" type="pres">
      <dgm:prSet presAssocID="{5E70C4E8-0920-4954-B0DD-5969C670BE0C}" presName="wedge3Tx" presStyleLbl="node1" presStyleIdx="2" presStyleCnt="3">
        <dgm:presLayoutVars>
          <dgm:chMax val="0"/>
          <dgm:chPref val="0"/>
          <dgm:bulletEnabled val="1"/>
        </dgm:presLayoutVars>
      </dgm:prSet>
      <dgm:spPr/>
    </dgm:pt>
    <dgm:pt modelId="{2D889AEC-D498-4CEA-B01B-C062BFC22D5E}" type="pres">
      <dgm:prSet presAssocID="{B40E80CE-50FD-436F-97A4-4E99E237B254}" presName="arrowWedge1" presStyleLbl="fgSibTrans2D1" presStyleIdx="0" presStyleCnt="3"/>
      <dgm:spPr>
        <a:ln>
          <a:solidFill>
            <a:schemeClr val="accent5">
              <a:lumMod val="50000"/>
            </a:schemeClr>
          </a:solidFill>
        </a:ln>
      </dgm:spPr>
    </dgm:pt>
    <dgm:pt modelId="{2BE2E9CA-FFC1-4E24-8D2D-D0959C8DFE30}" type="pres">
      <dgm:prSet presAssocID="{82D3B69A-E4E4-45BF-BE37-C82B34888123}" presName="arrowWedge2" presStyleLbl="fgSibTrans2D1" presStyleIdx="1" presStyleCnt="3"/>
      <dgm:spPr>
        <a:ln>
          <a:solidFill>
            <a:schemeClr val="accent5">
              <a:lumMod val="75000"/>
            </a:schemeClr>
          </a:solidFill>
        </a:ln>
      </dgm:spPr>
    </dgm:pt>
    <dgm:pt modelId="{E469776D-ACA5-4B55-ACFF-4C3AE4CB7163}" type="pres">
      <dgm:prSet presAssocID="{0FE245C6-73DB-4A0D-99C5-6049A0B2CF1F}" presName="arrowWedge3" presStyleLbl="fgSibTrans2D1" presStyleIdx="2" presStyleCnt="3"/>
      <dgm:spPr>
        <a:ln>
          <a:solidFill>
            <a:schemeClr val="accent5">
              <a:lumMod val="75000"/>
            </a:schemeClr>
          </a:solidFill>
        </a:ln>
      </dgm:spPr>
    </dgm:pt>
  </dgm:ptLst>
  <dgm:cxnLst>
    <dgm:cxn modelId="{1AB7D000-3B85-451A-9456-9F8E6B4F2791}" type="presOf" srcId="{32C8D7B8-7C6F-4C49-B672-408F46837FCB}" destId="{73BBBAFA-73E0-4AE7-90F5-5E0FBBA25227}" srcOrd="0" destOrd="0" presId="urn:microsoft.com/office/officeart/2005/8/layout/cycle8"/>
    <dgm:cxn modelId="{829BFC17-123D-4C7D-811F-BB1D1F51C5F2}" type="presOf" srcId="{04A4799E-3234-4BEF-9D48-E551D68EEC5D}" destId="{F62355C5-024A-49BF-A9FE-11C72C3A2E20}" srcOrd="0" destOrd="0" presId="urn:microsoft.com/office/officeart/2005/8/layout/cycle8"/>
    <dgm:cxn modelId="{3E56D123-685F-4812-89C6-FA96B7CA2E43}" type="presOf" srcId="{04A4799E-3234-4BEF-9D48-E551D68EEC5D}" destId="{EA376480-2CF6-4B66-995A-CD4B32AD54D4}" srcOrd="1" destOrd="0" presId="urn:microsoft.com/office/officeart/2005/8/layout/cycle8"/>
    <dgm:cxn modelId="{563A7F24-4912-4412-822D-260363C6A9A0}" type="presOf" srcId="{32C8D7B8-7C6F-4C49-B672-408F46837FCB}" destId="{7DCD5C42-C29F-49AF-9A76-2D7F9577B79B}" srcOrd="1" destOrd="0" presId="urn:microsoft.com/office/officeart/2005/8/layout/cycle8"/>
    <dgm:cxn modelId="{7500C04A-04DD-4FEA-8414-68ADC3F71FC8}" type="presOf" srcId="{5E70C4E8-0920-4954-B0DD-5969C670BE0C}" destId="{689213D8-FB92-4BBB-943B-C9B2A4FDFD20}" srcOrd="0" destOrd="0" presId="urn:microsoft.com/office/officeart/2005/8/layout/cycle8"/>
    <dgm:cxn modelId="{3C8F878A-D1EB-4493-8609-C9F940FB3E36}" type="presOf" srcId="{31612C62-B663-4AB3-8572-FFB7AE419968}" destId="{BD3AAAE3-38F2-4EC9-9E94-4C87FED33933}" srcOrd="1" destOrd="0" presId="urn:microsoft.com/office/officeart/2005/8/layout/cycle8"/>
    <dgm:cxn modelId="{C40DCAC9-6988-46D3-B15A-8C9B9A7A0BE2}" srcId="{5E70C4E8-0920-4954-B0DD-5969C670BE0C}" destId="{04A4799E-3234-4BEF-9D48-E551D68EEC5D}" srcOrd="1" destOrd="0" parTransId="{853AEC04-5435-4268-BF76-59B4444A1CA2}" sibTransId="{82D3B69A-E4E4-45BF-BE37-C82B34888123}"/>
    <dgm:cxn modelId="{997BAEEE-164E-4A56-BB88-50AF89B2DC14}" type="presOf" srcId="{31612C62-B663-4AB3-8572-FFB7AE419968}" destId="{12C40C77-92C6-4B1C-B727-8277CB9957A6}" srcOrd="0" destOrd="0" presId="urn:microsoft.com/office/officeart/2005/8/layout/cycle8"/>
    <dgm:cxn modelId="{DDFD0AFD-AA98-4A24-814F-F197E2E096CD}" srcId="{5E70C4E8-0920-4954-B0DD-5969C670BE0C}" destId="{32C8D7B8-7C6F-4C49-B672-408F46837FCB}" srcOrd="2" destOrd="0" parTransId="{9C2B2E9C-22C9-422A-AECB-5C5163298CD1}" sibTransId="{0FE245C6-73DB-4A0D-99C5-6049A0B2CF1F}"/>
    <dgm:cxn modelId="{C3D618FE-1E7B-40BE-97B9-A41917C80733}" srcId="{5E70C4E8-0920-4954-B0DD-5969C670BE0C}" destId="{31612C62-B663-4AB3-8572-FFB7AE419968}" srcOrd="0" destOrd="0" parTransId="{4EE9725B-F325-4466-B560-97FDB170639D}" sibTransId="{B40E80CE-50FD-436F-97A4-4E99E237B254}"/>
    <dgm:cxn modelId="{A526BF32-FC82-4967-8C0B-2D618AF523E1}" type="presParOf" srcId="{689213D8-FB92-4BBB-943B-C9B2A4FDFD20}" destId="{12C40C77-92C6-4B1C-B727-8277CB9957A6}" srcOrd="0" destOrd="0" presId="urn:microsoft.com/office/officeart/2005/8/layout/cycle8"/>
    <dgm:cxn modelId="{DB1E11DD-2F39-463D-BE6D-1CC35EB4C159}" type="presParOf" srcId="{689213D8-FB92-4BBB-943B-C9B2A4FDFD20}" destId="{9C559CED-6640-4127-95AE-9C36C4111B7C}" srcOrd="1" destOrd="0" presId="urn:microsoft.com/office/officeart/2005/8/layout/cycle8"/>
    <dgm:cxn modelId="{17D5C031-C329-414F-ABE9-4A8C8AB3B88E}" type="presParOf" srcId="{689213D8-FB92-4BBB-943B-C9B2A4FDFD20}" destId="{8B611F4F-A51C-4BBD-A093-CE0A8271BA16}" srcOrd="2" destOrd="0" presId="urn:microsoft.com/office/officeart/2005/8/layout/cycle8"/>
    <dgm:cxn modelId="{7CFCBDF0-4261-410F-B924-97C3A0BD0C29}" type="presParOf" srcId="{689213D8-FB92-4BBB-943B-C9B2A4FDFD20}" destId="{BD3AAAE3-38F2-4EC9-9E94-4C87FED33933}" srcOrd="3" destOrd="0" presId="urn:microsoft.com/office/officeart/2005/8/layout/cycle8"/>
    <dgm:cxn modelId="{54AFC674-CC5A-4A75-809F-C66859F904A4}" type="presParOf" srcId="{689213D8-FB92-4BBB-943B-C9B2A4FDFD20}" destId="{F62355C5-024A-49BF-A9FE-11C72C3A2E20}" srcOrd="4" destOrd="0" presId="urn:microsoft.com/office/officeart/2005/8/layout/cycle8"/>
    <dgm:cxn modelId="{EF56EDE3-D5DF-485B-9B6F-5703D174F362}" type="presParOf" srcId="{689213D8-FB92-4BBB-943B-C9B2A4FDFD20}" destId="{02C5F60E-9935-4F0B-AB00-A3691C741296}" srcOrd="5" destOrd="0" presId="urn:microsoft.com/office/officeart/2005/8/layout/cycle8"/>
    <dgm:cxn modelId="{98FA9320-50B3-4A66-A8C4-B595C2FA91AB}" type="presParOf" srcId="{689213D8-FB92-4BBB-943B-C9B2A4FDFD20}" destId="{B9A0C05C-4205-4462-9703-71A589AA051C}" srcOrd="6" destOrd="0" presId="urn:microsoft.com/office/officeart/2005/8/layout/cycle8"/>
    <dgm:cxn modelId="{7A54E4B7-7226-4E10-A2EB-6969360A3F42}" type="presParOf" srcId="{689213D8-FB92-4BBB-943B-C9B2A4FDFD20}" destId="{EA376480-2CF6-4B66-995A-CD4B32AD54D4}" srcOrd="7" destOrd="0" presId="urn:microsoft.com/office/officeart/2005/8/layout/cycle8"/>
    <dgm:cxn modelId="{615DFAC6-F4CD-46CE-A5DC-6A2B028981C8}" type="presParOf" srcId="{689213D8-FB92-4BBB-943B-C9B2A4FDFD20}" destId="{73BBBAFA-73E0-4AE7-90F5-5E0FBBA25227}" srcOrd="8" destOrd="0" presId="urn:microsoft.com/office/officeart/2005/8/layout/cycle8"/>
    <dgm:cxn modelId="{BA2C2A58-F151-4117-BF54-4BDD3B3CA1CC}" type="presParOf" srcId="{689213D8-FB92-4BBB-943B-C9B2A4FDFD20}" destId="{37C09A07-BAB2-4AA4-8412-2AAD49538E3B}" srcOrd="9" destOrd="0" presId="urn:microsoft.com/office/officeart/2005/8/layout/cycle8"/>
    <dgm:cxn modelId="{FECD28CC-E011-410B-A51D-E441B5D925CE}" type="presParOf" srcId="{689213D8-FB92-4BBB-943B-C9B2A4FDFD20}" destId="{FBEBF90D-E2CA-42B9-A33F-7EC74242D19F}" srcOrd="10" destOrd="0" presId="urn:microsoft.com/office/officeart/2005/8/layout/cycle8"/>
    <dgm:cxn modelId="{643CE604-DA06-4104-A855-EBF80D91B5F9}" type="presParOf" srcId="{689213D8-FB92-4BBB-943B-C9B2A4FDFD20}" destId="{7DCD5C42-C29F-49AF-9A76-2D7F9577B79B}" srcOrd="11" destOrd="0" presId="urn:microsoft.com/office/officeart/2005/8/layout/cycle8"/>
    <dgm:cxn modelId="{5EAF6298-B67E-45CF-8B03-878C3B025244}" type="presParOf" srcId="{689213D8-FB92-4BBB-943B-C9B2A4FDFD20}" destId="{2D889AEC-D498-4CEA-B01B-C062BFC22D5E}" srcOrd="12" destOrd="0" presId="urn:microsoft.com/office/officeart/2005/8/layout/cycle8"/>
    <dgm:cxn modelId="{EC3DB262-048C-490A-BEC6-FE9681FE8DCD}" type="presParOf" srcId="{689213D8-FB92-4BBB-943B-C9B2A4FDFD20}" destId="{2BE2E9CA-FFC1-4E24-8D2D-D0959C8DFE30}" srcOrd="13" destOrd="0" presId="urn:microsoft.com/office/officeart/2005/8/layout/cycle8"/>
    <dgm:cxn modelId="{95A985C8-A733-41F7-BEE8-4E7D07D91A35}" type="presParOf" srcId="{689213D8-FB92-4BBB-943B-C9B2A4FDFD20}" destId="{E469776D-ACA5-4B55-ACFF-4C3AE4CB716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3EC21-6C20-4D54-BC7C-F51CB4D162A2}">
      <dsp:nvSpPr>
        <dsp:cNvPr id="0" name=""/>
        <dsp:cNvSpPr/>
      </dsp:nvSpPr>
      <dsp:spPr>
        <a:xfrm>
          <a:off x="1313370" y="945084"/>
          <a:ext cx="3283651" cy="1641825"/>
        </a:xfrm>
        <a:prstGeom prst="roundRect">
          <a:avLst>
            <a:gd name="adj" fmla="val 10000"/>
          </a:avLst>
        </a:prstGeom>
        <a:solidFill>
          <a:srgbClr val="00617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Sample</a:t>
          </a:r>
        </a:p>
        <a:p>
          <a:pPr marL="0" lvl="0" indent="0" algn="ctr" defTabSz="711200">
            <a:lnSpc>
              <a:spcPct val="90000"/>
            </a:lnSpc>
            <a:spcBef>
              <a:spcPct val="0"/>
            </a:spcBef>
            <a:spcAft>
              <a:spcPct val="35000"/>
            </a:spcAft>
            <a:buNone/>
          </a:pPr>
          <a:r>
            <a:rPr lang="en-US" sz="2000" b="1" u="none" kern="1200"/>
            <a:t>18</a:t>
          </a:r>
          <a:r>
            <a:rPr lang="en-US" sz="1400" kern="1200"/>
            <a:t> young people with lived experience </a:t>
          </a:r>
        </a:p>
      </dsp:txBody>
      <dsp:txXfrm>
        <a:off x="1361457" y="993171"/>
        <a:ext cx="3187477" cy="1545651"/>
      </dsp:txXfrm>
    </dsp:sp>
    <dsp:sp modelId="{EE2BD410-5D33-4150-B24F-FF1660DDF261}">
      <dsp:nvSpPr>
        <dsp:cNvPr id="0" name=""/>
        <dsp:cNvSpPr/>
      </dsp:nvSpPr>
      <dsp:spPr>
        <a:xfrm rot="19457599">
          <a:off x="4444986" y="1252136"/>
          <a:ext cx="1617531" cy="83671"/>
        </a:xfrm>
        <a:custGeom>
          <a:avLst/>
          <a:gdLst/>
          <a:ahLst/>
          <a:cxnLst/>
          <a:rect l="0" t="0" r="0" b="0"/>
          <a:pathLst>
            <a:path>
              <a:moveTo>
                <a:pt x="0" y="41835"/>
              </a:moveTo>
              <a:lnTo>
                <a:pt x="1617531"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213314" y="1253534"/>
        <a:ext cx="80876" cy="80876"/>
      </dsp:txXfrm>
    </dsp:sp>
    <dsp:sp modelId="{B15022C1-D2DE-43BD-8D2A-EEB1E0BCFFD4}">
      <dsp:nvSpPr>
        <dsp:cNvPr id="0" name=""/>
        <dsp:cNvSpPr/>
      </dsp:nvSpPr>
      <dsp:spPr>
        <a:xfrm>
          <a:off x="5910482" y="1034"/>
          <a:ext cx="3283651" cy="1641825"/>
        </a:xfrm>
        <a:prstGeom prst="roundRect">
          <a:avLst>
            <a:gd name="adj" fmla="val 10000"/>
          </a:avLst>
        </a:prstGeom>
        <a:solidFill>
          <a:srgbClr val="00617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Set 1</a:t>
          </a:r>
        </a:p>
        <a:p>
          <a:pPr marL="0" lvl="0" indent="0" algn="ctr" defTabSz="622300">
            <a:lnSpc>
              <a:spcPct val="90000"/>
            </a:lnSpc>
            <a:spcBef>
              <a:spcPct val="0"/>
            </a:spcBef>
            <a:spcAft>
              <a:spcPct val="35000"/>
            </a:spcAft>
            <a:buNone/>
          </a:pPr>
          <a:r>
            <a:rPr lang="en-US" sz="2000" b="1" u="none" kern="1200" dirty="0"/>
            <a:t>9</a:t>
          </a:r>
          <a:r>
            <a:rPr lang="en-US" sz="1400" kern="1200" dirty="0"/>
            <a:t> lived-experience experts </a:t>
          </a:r>
          <a:r>
            <a:rPr lang="en-US" sz="1600" b="1" kern="1200" dirty="0"/>
            <a:t>with</a:t>
          </a:r>
          <a:r>
            <a:rPr lang="en-US" sz="1400" kern="1200" dirty="0"/>
            <a:t> experience partnering with federal staff on monitoring efforts</a:t>
          </a:r>
        </a:p>
      </dsp:txBody>
      <dsp:txXfrm>
        <a:off x="5958569" y="49121"/>
        <a:ext cx="3187477" cy="1545651"/>
      </dsp:txXfrm>
    </dsp:sp>
    <dsp:sp modelId="{BB2537EE-52D6-4F90-ACAC-8FE536F390EC}">
      <dsp:nvSpPr>
        <dsp:cNvPr id="0" name=""/>
        <dsp:cNvSpPr/>
      </dsp:nvSpPr>
      <dsp:spPr>
        <a:xfrm rot="2142401">
          <a:off x="4444986" y="2196186"/>
          <a:ext cx="1617531" cy="83671"/>
        </a:xfrm>
        <a:custGeom>
          <a:avLst/>
          <a:gdLst/>
          <a:ahLst/>
          <a:cxnLst/>
          <a:rect l="0" t="0" r="0" b="0"/>
          <a:pathLst>
            <a:path>
              <a:moveTo>
                <a:pt x="0" y="41835"/>
              </a:moveTo>
              <a:lnTo>
                <a:pt x="1617531"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213314" y="2197584"/>
        <a:ext cx="80876" cy="80876"/>
      </dsp:txXfrm>
    </dsp:sp>
    <dsp:sp modelId="{D5AE211A-9FC1-4D26-AD07-18F2D8D43C37}">
      <dsp:nvSpPr>
        <dsp:cNvPr id="0" name=""/>
        <dsp:cNvSpPr/>
      </dsp:nvSpPr>
      <dsp:spPr>
        <a:xfrm>
          <a:off x="5910482" y="1889134"/>
          <a:ext cx="3283651" cy="1641825"/>
        </a:xfrm>
        <a:prstGeom prst="roundRect">
          <a:avLst>
            <a:gd name="adj" fmla="val 10000"/>
          </a:avLst>
        </a:prstGeom>
        <a:solidFill>
          <a:srgbClr val="00617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Set 2</a:t>
          </a:r>
        </a:p>
        <a:p>
          <a:pPr marL="0" lvl="0" indent="0" algn="ctr" defTabSz="622300">
            <a:lnSpc>
              <a:spcPct val="90000"/>
            </a:lnSpc>
            <a:spcBef>
              <a:spcPct val="0"/>
            </a:spcBef>
            <a:spcAft>
              <a:spcPct val="35000"/>
            </a:spcAft>
            <a:buNone/>
          </a:pPr>
          <a:r>
            <a:rPr lang="en-US" sz="2000" b="1" i="0" u="none" kern="1200"/>
            <a:t>9</a:t>
          </a:r>
          <a:r>
            <a:rPr lang="en-US" sz="2000" b="1" u="none" kern="1200"/>
            <a:t> </a:t>
          </a:r>
          <a:r>
            <a:rPr lang="en-US" sz="1400" u="none" kern="1200"/>
            <a:t>lived-experience</a:t>
          </a:r>
          <a:r>
            <a:rPr lang="en-US" sz="1400" kern="1200"/>
            <a:t> experts</a:t>
          </a:r>
          <a:r>
            <a:rPr lang="en-US" sz="1400" b="1" kern="1200"/>
            <a:t> </a:t>
          </a:r>
          <a:r>
            <a:rPr lang="en-US" sz="1600" b="1" kern="1200"/>
            <a:t>without</a:t>
          </a:r>
          <a:r>
            <a:rPr lang="en-US" sz="1400" b="1" kern="1200"/>
            <a:t> </a:t>
          </a:r>
          <a:r>
            <a:rPr lang="en-US" sz="1400" kern="1200"/>
            <a:t>experience partnering with federal staff on monitoring efforts</a:t>
          </a:r>
        </a:p>
      </dsp:txBody>
      <dsp:txXfrm>
        <a:off x="5958569" y="1937221"/>
        <a:ext cx="3187477" cy="1545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40C77-92C6-4B1C-B727-8277CB9957A6}">
      <dsp:nvSpPr>
        <dsp:cNvPr id="0" name=""/>
        <dsp:cNvSpPr/>
      </dsp:nvSpPr>
      <dsp:spPr>
        <a:xfrm>
          <a:off x="3283491" y="328971"/>
          <a:ext cx="4251321" cy="4251321"/>
        </a:xfrm>
        <a:prstGeom prst="pie">
          <a:avLst>
            <a:gd name="adj1" fmla="val 16200000"/>
            <a:gd name="adj2" fmla="val 180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Stages: </a:t>
          </a:r>
        </a:p>
        <a:p>
          <a:pPr marL="0" lvl="0" indent="0" algn="ctr" defTabSz="800100">
            <a:lnSpc>
              <a:spcPct val="90000"/>
            </a:lnSpc>
            <a:spcBef>
              <a:spcPct val="0"/>
            </a:spcBef>
            <a:spcAft>
              <a:spcPct val="35000"/>
            </a:spcAft>
            <a:buNone/>
          </a:pPr>
          <a:r>
            <a:rPr lang="en-US" sz="1600" kern="1200"/>
            <a:t>Engage young people in care and young people who are no longer in care</a:t>
          </a:r>
        </a:p>
      </dsp:txBody>
      <dsp:txXfrm>
        <a:off x="5524039" y="1229846"/>
        <a:ext cx="1518329" cy="1265274"/>
      </dsp:txXfrm>
    </dsp:sp>
    <dsp:sp modelId="{F62355C5-024A-49BF-A9FE-11C72C3A2E20}">
      <dsp:nvSpPr>
        <dsp:cNvPr id="0" name=""/>
        <dsp:cNvSpPr/>
      </dsp:nvSpPr>
      <dsp:spPr>
        <a:xfrm>
          <a:off x="3195934" y="480804"/>
          <a:ext cx="4251321" cy="4251321"/>
        </a:xfrm>
        <a:prstGeom prst="pie">
          <a:avLst>
            <a:gd name="adj1" fmla="val 1800000"/>
            <a:gd name="adj2" fmla="val 900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Phases: </a:t>
          </a:r>
        </a:p>
        <a:p>
          <a:pPr marL="0" lvl="0" indent="0" algn="ctr" defTabSz="800100">
            <a:lnSpc>
              <a:spcPct val="90000"/>
            </a:lnSpc>
            <a:spcBef>
              <a:spcPct val="0"/>
            </a:spcBef>
            <a:spcAft>
              <a:spcPct val="35000"/>
            </a:spcAft>
            <a:buNone/>
          </a:pPr>
          <a:r>
            <a:rPr lang="en-US" sz="1600" kern="1200" dirty="0"/>
            <a:t>Engage young people in all parts of your work; beginning to end</a:t>
          </a:r>
        </a:p>
      </dsp:txBody>
      <dsp:txXfrm>
        <a:off x="4208154" y="3239102"/>
        <a:ext cx="2277493" cy="1113441"/>
      </dsp:txXfrm>
    </dsp:sp>
    <dsp:sp modelId="{73BBBAFA-73E0-4AE7-90F5-5E0FBBA25227}">
      <dsp:nvSpPr>
        <dsp:cNvPr id="0" name=""/>
        <dsp:cNvSpPr/>
      </dsp:nvSpPr>
      <dsp:spPr>
        <a:xfrm>
          <a:off x="3108377" y="328971"/>
          <a:ext cx="4251321" cy="4251321"/>
        </a:xfrm>
        <a:prstGeom prst="pie">
          <a:avLst>
            <a:gd name="adj1" fmla="val 9000000"/>
            <a:gd name="adj2" fmla="val 1620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Ages: </a:t>
          </a:r>
        </a:p>
        <a:p>
          <a:pPr marL="0" lvl="0" indent="0" algn="ctr" defTabSz="800100">
            <a:lnSpc>
              <a:spcPct val="90000"/>
            </a:lnSpc>
            <a:spcBef>
              <a:spcPct val="0"/>
            </a:spcBef>
            <a:spcAft>
              <a:spcPct val="35000"/>
            </a:spcAft>
            <a:buNone/>
          </a:pPr>
          <a:r>
            <a:rPr lang="en-US" sz="1600" kern="1200"/>
            <a:t>Engage young people as early as possible</a:t>
          </a:r>
        </a:p>
      </dsp:txBody>
      <dsp:txXfrm>
        <a:off x="3600822" y="1229846"/>
        <a:ext cx="1518329" cy="1265274"/>
      </dsp:txXfrm>
    </dsp:sp>
    <dsp:sp modelId="{2D889AEC-D498-4CEA-B01B-C062BFC22D5E}">
      <dsp:nvSpPr>
        <dsp:cNvPr id="0" name=""/>
        <dsp:cNvSpPr/>
      </dsp:nvSpPr>
      <dsp:spPr>
        <a:xfrm>
          <a:off x="3020665" y="65794"/>
          <a:ext cx="4777675" cy="477767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solidFill>
            <a:schemeClr val="accent5">
              <a:lumMod val="50000"/>
            </a:schemeClr>
          </a:solidFill>
        </a:ln>
        <a:effectLst/>
      </dsp:spPr>
      <dsp:style>
        <a:lnRef idx="0">
          <a:scrgbClr r="0" g="0" b="0"/>
        </a:lnRef>
        <a:fillRef idx="1">
          <a:scrgbClr r="0" g="0" b="0"/>
        </a:fillRef>
        <a:effectRef idx="0">
          <a:scrgbClr r="0" g="0" b="0"/>
        </a:effectRef>
        <a:fontRef idx="minor">
          <a:schemeClr val="lt1"/>
        </a:fontRef>
      </dsp:style>
    </dsp:sp>
    <dsp:sp modelId="{2BE2E9CA-FFC1-4E24-8D2D-D0959C8DFE30}">
      <dsp:nvSpPr>
        <dsp:cNvPr id="0" name=""/>
        <dsp:cNvSpPr/>
      </dsp:nvSpPr>
      <dsp:spPr>
        <a:xfrm>
          <a:off x="2932757" y="217358"/>
          <a:ext cx="4777675" cy="477767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solidFill>
            <a:schemeClr val="accent5">
              <a:lumMod val="75000"/>
            </a:schemeClr>
          </a:solidFill>
        </a:ln>
        <a:effectLst/>
      </dsp:spPr>
      <dsp:style>
        <a:lnRef idx="0">
          <a:scrgbClr r="0" g="0" b="0"/>
        </a:lnRef>
        <a:fillRef idx="1">
          <a:scrgbClr r="0" g="0" b="0"/>
        </a:fillRef>
        <a:effectRef idx="0">
          <a:scrgbClr r="0" g="0" b="0"/>
        </a:effectRef>
        <a:fontRef idx="minor">
          <a:schemeClr val="lt1"/>
        </a:fontRef>
      </dsp:style>
    </dsp:sp>
    <dsp:sp modelId="{E469776D-ACA5-4B55-ACFF-4C3AE4CB7163}">
      <dsp:nvSpPr>
        <dsp:cNvPr id="0" name=""/>
        <dsp:cNvSpPr/>
      </dsp:nvSpPr>
      <dsp:spPr>
        <a:xfrm>
          <a:off x="2844849" y="65794"/>
          <a:ext cx="4777675" cy="477767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solidFill>
            <a:schemeClr val="accent5">
              <a:lumMod val="75000"/>
            </a:schemeClr>
          </a:solid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D75D6D02-2D5B-4EB5-B896-13719FE9D48D}" type="slidenum">
              <a:rPr lang="en-US" altLang="en-US"/>
              <a:pPr>
                <a:defRPr/>
              </a:pPr>
              <a:t>‹#›</a:t>
            </a:fld>
            <a:endParaRPr lang="en-US" altLang="en-US"/>
          </a:p>
        </p:txBody>
      </p:sp>
    </p:spTree>
    <p:extLst>
      <p:ext uri="{BB962C8B-B14F-4D97-AF65-F5344CB8AC3E}">
        <p14:creationId xmlns:p14="http://schemas.microsoft.com/office/powerpoint/2010/main" val="3667380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F53DFD8-E7AB-4C0F-8432-71C79C3FF823}" type="slidenum">
              <a:rPr lang="en-US" altLang="en-US" sz="1200" smtClean="0"/>
              <a:pPr eaLnBrk="1" hangingPunct="1">
                <a:defRPr/>
              </a:pPr>
              <a:t>1</a:t>
            </a:fld>
            <a:endParaRPr lang="en-US" altLang="en-US" sz="1200"/>
          </a:p>
        </p:txBody>
      </p:sp>
      <p:sp>
        <p:nvSpPr>
          <p:cNvPr id="6147" name="Rectangle 2"/>
          <p:cNvSpPr>
            <a:spLocks noGrp="1" noRot="1" noChangeAspect="1" noChangeArrowheads="1" noTextEdit="1"/>
          </p:cNvSpPr>
          <p:nvPr>
            <p:ph type="sldImg"/>
          </p:nvPr>
        </p:nvSpPr>
        <p:spPr>
          <a:xfrm>
            <a:off x="381000" y="685800"/>
            <a:ext cx="6096000" cy="3429000"/>
          </a:xfrm>
          <a:ln/>
        </p:spPr>
      </p:sp>
      <p:sp>
        <p:nvSpPr>
          <p:cNvPr id="61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KF</a:t>
            </a:r>
            <a:r>
              <a:rPr lang="en-US" dirty="0"/>
              <a:t> Presenter: “Hello everyone, and welcome to our session on promising practices to strengthen engagement with young people with lived experience in child welfare. Today we will be presenting </a:t>
            </a:r>
            <a:r>
              <a:rPr lang="en-US" sz="1800" dirty="0">
                <a:effectLst/>
                <a:latin typeface="Segoe UI" panose="020B0502040204020203" pitchFamily="34" charset="0"/>
              </a:rPr>
              <a:t>some findings from the work we did with groups of young people with lived experience. </a:t>
            </a:r>
            <a:r>
              <a:rPr lang="en-US" dirty="0"/>
              <a:t>We hope that what you learn today will advance your thinking on how to engage young people in your own child welfare work.”</a:t>
            </a:r>
          </a:p>
        </p:txBody>
      </p:sp>
    </p:spTree>
    <p:extLst>
      <p:ext uri="{BB962C8B-B14F-4D97-AF65-F5344CB8AC3E}">
        <p14:creationId xmlns:p14="http://schemas.microsoft.com/office/powerpoint/2010/main" val="887742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a:ea typeface="ＭＳ Ｐゴシック"/>
                <a:cs typeface="Arial"/>
              </a:rPr>
              <a:t>Maia: </a:t>
            </a:r>
            <a:r>
              <a:rPr lang="en-US" dirty="0">
                <a:latin typeface="Arial"/>
                <a:ea typeface="ＭＳ Ｐゴシック"/>
                <a:cs typeface="Arial"/>
              </a:rPr>
              <a:t>“</a:t>
            </a:r>
            <a:r>
              <a:rPr lang="en-US" sz="1650" b="1" dirty="0">
                <a:latin typeface="+mj-lt"/>
                <a:ea typeface="ＭＳ Ｐゴシック"/>
              </a:rPr>
              <a:t>Another recommendation is:</a:t>
            </a:r>
          </a:p>
          <a:p>
            <a:pPr lvl="1">
              <a:buFont typeface="Arial" panose="020B0604020202020204" pitchFamily="34" charset="0"/>
              <a:buNone/>
            </a:pPr>
            <a:endParaRPr lang="en-US" sz="1650" b="1" dirty="0">
              <a:latin typeface="+mj-lt"/>
              <a:ea typeface="ＭＳ Ｐゴシック"/>
            </a:endParaRPr>
          </a:p>
          <a:p>
            <a:pPr>
              <a:buFont typeface="Wingdings" panose="05000000000000000000" pitchFamily="2" charset="2"/>
              <a:buChar char="ü"/>
            </a:pPr>
            <a:r>
              <a:rPr lang="en-US" sz="1650" b="1" dirty="0">
                <a:latin typeface="+mj-lt"/>
                <a:ea typeface="ＭＳ Ｐゴシック"/>
              </a:rPr>
              <a:t>Offering young people with lived experience employment and leadership opportunities in child welfare work, including</a:t>
            </a:r>
          </a:p>
          <a:p>
            <a:pPr lvl="1">
              <a:buFont typeface="Arial" panose="020B0604020202020204" pitchFamily="34" charset="0"/>
              <a:buChar char="•"/>
            </a:pPr>
            <a:r>
              <a:rPr lang="en-US" sz="1650" dirty="0">
                <a:latin typeface="+mj-lt"/>
                <a:ea typeface="ＭＳ Ｐゴシック"/>
              </a:rPr>
              <a:t> Offer entry-level roles</a:t>
            </a:r>
          </a:p>
          <a:p>
            <a:pPr lvl="1">
              <a:buFont typeface="Arial" panose="020B0604020202020204" pitchFamily="34" charset="0"/>
              <a:buChar char="•"/>
            </a:pPr>
            <a:r>
              <a:rPr lang="en-US" sz="1650" dirty="0">
                <a:latin typeface="+mj-lt"/>
              </a:rPr>
              <a:t> Establish appropriate compensation before opportunities are presented”</a:t>
            </a:r>
            <a:endParaRPr lang="en-US" sz="1650" dirty="0">
              <a:latin typeface="+mj-lt"/>
              <a:ea typeface="ＭＳ Ｐゴシック"/>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dirty="0">
              <a:latin typeface="Arial"/>
              <a:ea typeface="ＭＳ Ｐゴシック"/>
              <a:cs typeface="Arial"/>
            </a:endParaRPr>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10</a:t>
            </a:fld>
            <a:endParaRPr lang="en-US" altLang="en-US"/>
          </a:p>
        </p:txBody>
      </p:sp>
    </p:spTree>
    <p:extLst>
      <p:ext uri="{BB962C8B-B14F-4D97-AF65-F5344CB8AC3E}">
        <p14:creationId xmlns:p14="http://schemas.microsoft.com/office/powerpoint/2010/main" val="48509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211E1F"/>
                </a:solidFill>
                <a:latin typeface="HelveticaNeueLT Std Lt"/>
                <a:ea typeface="ＭＳ Ｐゴシック"/>
              </a:rPr>
              <a:t>Maia: </a:t>
            </a:r>
          </a:p>
          <a:p>
            <a:endParaRPr lang="en-US" sz="1800" b="1" dirty="0">
              <a:solidFill>
                <a:srgbClr val="211E1F"/>
              </a:solidFill>
              <a:latin typeface="HelveticaNeueLT Std Lt"/>
              <a:ea typeface="ＭＳ Ｐゴシック"/>
            </a:endParaRPr>
          </a:p>
          <a:p>
            <a:r>
              <a:rPr lang="en-US" sz="1800" b="1" i="0" u="none" strike="noStrike" baseline="0" dirty="0">
                <a:solidFill>
                  <a:srgbClr val="211E1F"/>
                </a:solidFill>
                <a:latin typeface="HelveticaNeueLT Std Lt"/>
                <a:ea typeface="ＭＳ Ｐゴシック"/>
              </a:rPr>
              <a:t>Additional recommendations include: </a:t>
            </a:r>
            <a:endParaRPr lang="en-US" sz="1800" b="0" i="0" u="none" strike="noStrike" baseline="0" dirty="0">
              <a:solidFill>
                <a:srgbClr val="211E1F"/>
              </a:solidFill>
              <a:latin typeface="HelveticaNeueLT Std Lt"/>
              <a:ea typeface="ＭＳ Ｐゴシック"/>
            </a:endParaRPr>
          </a:p>
          <a:p>
            <a:pPr>
              <a:buFont typeface="Wingdings" panose="05000000000000000000" pitchFamily="2" charset="2"/>
              <a:buChar char="ü"/>
            </a:pPr>
            <a:r>
              <a:rPr lang="en-US" sz="1650" b="1" i="0" u="none" strike="noStrike" baseline="0" dirty="0">
                <a:latin typeface="+mj-lt"/>
              </a:rPr>
              <a:t>Providing young people with ongoing engagement, outreach, and recruitment opportunities, including:</a:t>
            </a:r>
          </a:p>
          <a:p>
            <a:pPr lvl="1">
              <a:buFont typeface="Arial" panose="020B0604020202020204" pitchFamily="34" charset="0"/>
              <a:buChar char="•"/>
            </a:pPr>
            <a:r>
              <a:rPr lang="en-US" sz="1650" i="0" u="none" strike="noStrike" baseline="0" dirty="0">
                <a:latin typeface="+mj-lt"/>
              </a:rPr>
              <a:t> Ensure young people receive results and products that stem fro</a:t>
            </a:r>
            <a:r>
              <a:rPr lang="en-US" sz="1650" dirty="0">
                <a:latin typeface="+mj-lt"/>
              </a:rPr>
              <a:t>m their involvement</a:t>
            </a:r>
          </a:p>
          <a:p>
            <a:pPr lvl="1">
              <a:buFont typeface="Arial" panose="020B0604020202020204" pitchFamily="34" charset="0"/>
              <a:buChar char="•"/>
            </a:pPr>
            <a:r>
              <a:rPr lang="en-US" sz="1650" dirty="0">
                <a:latin typeface="+mj-lt"/>
              </a:rPr>
              <a:t> Advertise opportunities in places where young people are</a:t>
            </a:r>
          </a:p>
          <a:p>
            <a:pPr lvl="1">
              <a:buFont typeface="Arial" panose="020B0604020202020204" pitchFamily="34" charset="0"/>
              <a:buChar char="•"/>
            </a:pPr>
            <a:r>
              <a:rPr lang="en-US" sz="1650" dirty="0">
                <a:latin typeface="+mj-lt"/>
              </a:rPr>
              <a:t> Use various methods to contact young people</a:t>
            </a:r>
          </a:p>
          <a:p>
            <a:pPr lvl="1">
              <a:buFont typeface="Arial" panose="020B0604020202020204" pitchFamily="34" charset="0"/>
              <a:buChar char="•"/>
            </a:pPr>
            <a:r>
              <a:rPr lang="en-US" sz="1650" dirty="0">
                <a:latin typeface="+mj-lt"/>
              </a:rPr>
              <a:t> Partner with peer networks and those who have relationships with young people</a:t>
            </a:r>
          </a:p>
          <a:p>
            <a:pPr lvl="1">
              <a:buFont typeface="Arial" panose="020B0604020202020204" pitchFamily="34" charset="0"/>
              <a:buChar char="•"/>
            </a:pPr>
            <a:endParaRPr lang="en-US" sz="1650" dirty="0">
              <a:latin typeface="+mj-lt"/>
            </a:endParaRPr>
          </a:p>
          <a:p>
            <a:pPr marL="457200" lvl="1" indent="0">
              <a:buNone/>
            </a:pPr>
            <a:r>
              <a:rPr lang="en-US" sz="1650" b="1" i="0" u="none" strike="noStrike" baseline="0" dirty="0">
                <a:solidFill>
                  <a:srgbClr val="255F6E"/>
                </a:solidFill>
                <a:latin typeface="+mj-lt"/>
              </a:rPr>
              <a:t>And finally: </a:t>
            </a:r>
          </a:p>
          <a:p>
            <a:pPr marL="457200" lvl="1" indent="0">
              <a:buNone/>
            </a:pPr>
            <a:endParaRPr lang="en-US" sz="1650" b="1" i="0" u="none" strike="noStrike" baseline="0" dirty="0">
              <a:solidFill>
                <a:srgbClr val="255F6E"/>
              </a:solidFill>
              <a:latin typeface="+mj-lt"/>
            </a:endParaRPr>
          </a:p>
          <a:p>
            <a:pPr marL="342900" lvl="1" indent="-342900">
              <a:buClr>
                <a:srgbClr val="C00000"/>
              </a:buClr>
              <a:buFont typeface="Wingdings" panose="05000000000000000000" pitchFamily="2" charset="2"/>
              <a:buChar char="ü"/>
            </a:pPr>
            <a:r>
              <a:rPr lang="en-US" sz="1650" b="1" dirty="0">
                <a:latin typeface="+mj-lt"/>
              </a:rPr>
              <a:t>Engaging more than one young person for diverse perspectives; for example:</a:t>
            </a:r>
          </a:p>
          <a:p>
            <a:pPr marL="742950" lvl="2" indent="-342900">
              <a:buClr>
                <a:schemeClr val="bg2"/>
              </a:buClr>
              <a:buFont typeface="Arial" panose="020B0604020202020204" pitchFamily="34" charset="0"/>
              <a:buChar char="•"/>
            </a:pPr>
            <a:r>
              <a:rPr lang="en-US" sz="1650" i="0" u="none" strike="noStrike" baseline="0" dirty="0">
                <a:latin typeface="+mj-lt"/>
              </a:rPr>
              <a:t>Include multiple young people to prevent tokenization </a:t>
            </a:r>
          </a:p>
          <a:p>
            <a:pPr marL="742950" lvl="2" indent="-342900">
              <a:buClr>
                <a:schemeClr val="bg2"/>
              </a:buClr>
              <a:buFont typeface="Arial" panose="020B0604020202020204" pitchFamily="34" charset="0"/>
              <a:buChar char="•"/>
            </a:pPr>
            <a:r>
              <a:rPr lang="en-US" sz="1650" dirty="0">
                <a:latin typeface="+mj-lt"/>
              </a:rPr>
              <a:t>Use peer networks to recruit, train, and retain young people </a:t>
            </a:r>
          </a:p>
          <a:p>
            <a:pPr marL="742950" lvl="2" indent="-342900">
              <a:buClr>
                <a:schemeClr val="bg2"/>
              </a:buClr>
              <a:buFont typeface="Arial" panose="020B0604020202020204" pitchFamily="34" charset="0"/>
              <a:buChar char="•"/>
            </a:pPr>
            <a:r>
              <a:rPr lang="en-US" sz="1650" i="0" u="none" strike="noStrike" baseline="0" dirty="0">
                <a:latin typeface="+mj-lt"/>
              </a:rPr>
              <a:t>Create opportunities for young people to build a sense of community and peer-to-peer connections</a:t>
            </a:r>
          </a:p>
          <a:p>
            <a:endParaRPr lang="en-US" sz="1800" b="0" i="0" u="none" strike="noStrike" baseline="0" dirty="0">
              <a:solidFill>
                <a:srgbClr val="211E1F"/>
              </a:solidFill>
              <a:latin typeface="HelveticaNeueLT Std Lt"/>
            </a:endParaRPr>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11</a:t>
            </a:fld>
            <a:endParaRPr lang="en-US" altLang="en-US"/>
          </a:p>
        </p:txBody>
      </p:sp>
    </p:spTree>
    <p:extLst>
      <p:ext uri="{BB962C8B-B14F-4D97-AF65-F5344CB8AC3E}">
        <p14:creationId xmlns:p14="http://schemas.microsoft.com/office/powerpoint/2010/main" val="3448116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Arial"/>
                <a:ea typeface="ＭＳ Ｐゴシック"/>
                <a:cs typeface="Arial"/>
              </a:rPr>
              <a:t>Maia</a:t>
            </a:r>
            <a:r>
              <a:rPr lang="en-US" dirty="0">
                <a:latin typeface="Arial"/>
                <a:ea typeface="ＭＳ Ｐゴシック"/>
                <a:cs typeface="Arial"/>
              </a:rPr>
              <a:t>: “</a:t>
            </a:r>
            <a:r>
              <a:rPr lang="en-US" dirty="0">
                <a:latin typeface="+mj-lt"/>
                <a:ea typeface="ＭＳ Ｐゴシック"/>
                <a:cs typeface="Calibri"/>
              </a:rPr>
              <a:t>For our third activity, we are handing out green, blue, and yellow sticky notes. Each color corresponds to a question on the slide. At this time, we want you to pause and consider the “why” that drives you. Check in with yourself and ask if engaging a lived-experience expert is simply to mark a checkbox or if its purpose goes beyond that. </a:t>
            </a:r>
          </a:p>
          <a:p>
            <a:pPr>
              <a:defRPr/>
            </a:pPr>
            <a:endParaRPr lang="en-US" dirty="0">
              <a:latin typeface="+mj-lt"/>
              <a:ea typeface="ＭＳ Ｐゴシック"/>
              <a:cs typeface="Calibri"/>
            </a:endParaRPr>
          </a:p>
          <a:p>
            <a:pPr>
              <a:defRPr/>
            </a:pPr>
            <a:r>
              <a:rPr lang="en-US" dirty="0">
                <a:latin typeface="+mj-lt"/>
                <a:ea typeface="ＭＳ Ｐゴシック"/>
                <a:cs typeface="Calibri"/>
              </a:rPr>
              <a:t>Instructions: </a:t>
            </a:r>
          </a:p>
          <a:p>
            <a:pPr>
              <a:defRPr/>
            </a:pPr>
            <a:r>
              <a:rPr lang="en-US" dirty="0">
                <a:latin typeface="+mj-lt"/>
                <a:ea typeface="ＭＳ Ｐゴシック"/>
                <a:cs typeface="Calibri"/>
              </a:rPr>
              <a:t>To participate in the activity, please answer the questions on this slide using the corresponding colored sticky note.  For example, on the yellow sticky note, write down your answer to: "What is it that you want to achieve when including lived-experience experts?". On the blue sticky note, write down your answer to: "How might you provide lived-experience experts with the agency and power to authentically participate?"</a:t>
            </a:r>
          </a:p>
          <a:p>
            <a:pPr>
              <a:defRPr/>
            </a:pPr>
            <a:endParaRPr lang="en-US" dirty="0">
              <a:latin typeface="+mj-lt"/>
              <a:ea typeface="ＭＳ Ｐゴシック"/>
              <a:cs typeface="Calibri"/>
            </a:endParaRPr>
          </a:p>
          <a:p>
            <a:pPr>
              <a:defRPr/>
            </a:pPr>
            <a:r>
              <a:rPr lang="en-US" dirty="0">
                <a:latin typeface="+mj-lt"/>
                <a:ea typeface="ＭＳ Ｐゴシック"/>
                <a:cs typeface="Calibri"/>
              </a:rPr>
              <a:t>When you are finished, you can place it on the wall next to the other responses for the corresponding question and color.</a:t>
            </a:r>
          </a:p>
          <a:p>
            <a:pPr>
              <a:defRPr/>
            </a:pPr>
            <a:endParaRPr lang="en-US" dirty="0">
              <a:latin typeface="+mj-lt"/>
              <a:ea typeface="ＭＳ Ｐゴシック"/>
              <a:cs typeface="Calibri"/>
            </a:endParaRPr>
          </a:p>
          <a:p>
            <a:pPr>
              <a:defRPr/>
            </a:pPr>
            <a:r>
              <a:rPr lang="en-US" dirty="0">
                <a:latin typeface="+mj-lt"/>
                <a:ea typeface="ＭＳ Ｐゴシック"/>
                <a:cs typeface="Calibri"/>
              </a:rPr>
              <a:t>We’ll then give everyone a few minutes to walk around and read all the responses.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mj-lt"/>
            </a:endParaRPr>
          </a:p>
          <a:p>
            <a:pPr>
              <a:defRPr/>
            </a:pPr>
            <a:r>
              <a:rPr lang="en-US" sz="1200" dirty="0">
                <a:latin typeface="+mj-lt"/>
                <a:ea typeface="ＭＳ Ｐゴシック"/>
                <a:cs typeface="Calibri"/>
              </a:rPr>
              <a:t>When answering these questions, you may draw on a current or past project or initiative. Or think through how you might answer these questions when engaging lived-experience experts in future child welfare work.</a:t>
            </a:r>
            <a:r>
              <a:rPr lang="en-US" dirty="0">
                <a:latin typeface="+mj-lt"/>
                <a:ea typeface="ＭＳ Ｐゴシック"/>
                <a:cs typeface="Calibri"/>
              </a:rPr>
              <a:t> </a:t>
            </a:r>
            <a:endParaRPr lang="en-US" sz="1200" dirty="0">
              <a:latin typeface="+mj-lt"/>
              <a:cs typeface="Calibri"/>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mj-lt"/>
            </a:endParaRPr>
          </a:p>
          <a:p>
            <a:pPr>
              <a:defRPr/>
            </a:pPr>
            <a:r>
              <a:rPr lang="en-US" b="1" dirty="0">
                <a:latin typeface="+mj-lt"/>
                <a:ea typeface="ＭＳ Ｐゴシック"/>
                <a:cs typeface="Calibri"/>
              </a:rPr>
              <a:t>Materials needed:</a:t>
            </a:r>
            <a:r>
              <a:rPr lang="en-US" dirty="0">
                <a:latin typeface="+mj-lt"/>
                <a:ea typeface="ＭＳ Ｐゴシック"/>
                <a:cs typeface="Calibri"/>
              </a:rPr>
              <a:t> Pens, three different color sticky notes (green, blue, yellow), large sticky pad (or conference provides flip charts)</a:t>
            </a: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dirty="0">
                <a:latin typeface="+mj-lt"/>
                <a:ea typeface="ＭＳ Ｐゴシック"/>
                <a:cs typeface="Calibri"/>
              </a:rPr>
              <a:t>ALL:</a:t>
            </a:r>
            <a:r>
              <a:rPr lang="en-US" sz="1200" dirty="0">
                <a:latin typeface="+mj-lt"/>
                <a:ea typeface="ＭＳ Ｐゴシック"/>
                <a:cs typeface="Calibri"/>
              </a:rPr>
              <a:t> </a:t>
            </a:r>
            <a:r>
              <a:rPr lang="en-US" dirty="0">
                <a:latin typeface="+mj-lt"/>
                <a:ea typeface="ＭＳ Ｐゴシック"/>
                <a:cs typeface="Calibri"/>
              </a:rPr>
              <a:t>Presenters to facilitate activity and discussion depending on audience size, willingness to get up and move.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mj-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latin typeface="+mj-lt"/>
                <a:ea typeface="ＭＳ Ｐゴシック"/>
                <a:cs typeface="Calibri"/>
              </a:rPr>
              <a:t>Question to prompt discussion: </a:t>
            </a:r>
            <a:r>
              <a:rPr lang="en-US" sz="1200" b="1" dirty="0">
                <a:latin typeface="+mj-lt"/>
                <a:ea typeface="ＭＳ Ｐゴシック"/>
                <a:cs typeface="Calibri"/>
              </a:rPr>
              <a:t>Maia: </a:t>
            </a:r>
            <a:r>
              <a:rPr lang="en-US" sz="1200" dirty="0">
                <a:latin typeface="+mj-lt"/>
                <a:ea typeface="ＭＳ Ｐゴシック"/>
                <a:cs typeface="Calibri"/>
              </a:rPr>
              <a:t>“What sticks out to you?”</a:t>
            </a:r>
            <a:endParaRPr lang="en-US" sz="1200" dirty="0">
              <a:latin typeface="+mj-lt"/>
              <a:ea typeface="ＭＳ Ｐゴシック"/>
              <a:cs typeface="Calibri"/>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mj-lt"/>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mj-lt"/>
            </a:endParaRPr>
          </a:p>
          <a:p>
            <a:r>
              <a:rPr lang="en-US" b="1" dirty="0">
                <a:latin typeface="Arial"/>
                <a:ea typeface="ＭＳ Ｐゴシック"/>
                <a:cs typeface="Arial"/>
              </a:rPr>
              <a:t>Reference: </a:t>
            </a:r>
            <a:endParaRPr lang="en-US" b="1" dirty="0"/>
          </a:p>
          <a:p>
            <a:pPr marL="1085850" lvl="2" indent="-171450">
              <a:buFont typeface="Arial" panose="020B0604020202020204" pitchFamily="34" charset="0"/>
              <a:buChar char="•"/>
            </a:pPr>
            <a:r>
              <a:rPr lang="en-US" dirty="0">
                <a:latin typeface="Arial"/>
                <a:cs typeface="Arial"/>
              </a:rPr>
              <a:t>National Association of Counsel for Children, https://www.ncjfcj.org/wp-content/uploads/2021/10/NACC-LEE-Flyer-202109-r5-1.pdf </a:t>
            </a:r>
          </a:p>
          <a:p>
            <a:pPr marL="1085850" lvl="2" indent="-171450">
              <a:buFont typeface="Arial" panose="020B0604020202020204" pitchFamily="34" charset="0"/>
              <a:buChar char="•"/>
            </a:pPr>
            <a:r>
              <a:rPr lang="en-US" dirty="0">
                <a:latin typeface="Arial"/>
                <a:cs typeface="Arial"/>
              </a:rPr>
              <a:t>Partnership occurs when child welfare systems intentionally and equitably integrate people with lived expertise at every level of decision-making, design, and delivery. </a:t>
            </a:r>
            <a:endParaRPr lang="en-US" dirty="0"/>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12</a:t>
            </a:fld>
            <a:endParaRPr lang="en-US" altLang="en-US"/>
          </a:p>
        </p:txBody>
      </p:sp>
    </p:spTree>
    <p:extLst>
      <p:ext uri="{BB962C8B-B14F-4D97-AF65-F5344CB8AC3E}">
        <p14:creationId xmlns:p14="http://schemas.microsoft.com/office/powerpoint/2010/main" val="149100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ＭＳ Ｐゴシック"/>
                <a:cs typeface="Arial"/>
              </a:rPr>
              <a:t>Presenter begins slide with: </a:t>
            </a:r>
            <a:r>
              <a:rPr lang="en-US" b="1" dirty="0">
                <a:latin typeface="Arial"/>
                <a:ea typeface="ＭＳ Ｐゴシック"/>
                <a:cs typeface="Arial"/>
              </a:rPr>
              <a:t>Our project listened to young adults with lived experience in child welfare about how they want to be engaged in child welfare work. </a:t>
            </a:r>
            <a:endParaRPr lang="en-US" b="1" dirty="0"/>
          </a:p>
          <a:p>
            <a:r>
              <a:rPr lang="en-US" b="1" dirty="0">
                <a:latin typeface="Arial"/>
                <a:ea typeface="ＭＳ Ｐゴシック"/>
                <a:cs typeface="Arial"/>
              </a:rPr>
              <a:t>We wanted to share some examples of what we did within our own project to help you see what engagement can look like.</a:t>
            </a:r>
          </a:p>
          <a:p>
            <a:endParaRPr lang="en-US" dirty="0"/>
          </a:p>
          <a:p>
            <a:r>
              <a:rPr lang="en-US" b="1" dirty="0">
                <a:latin typeface="Arial"/>
                <a:ea typeface="ＭＳ Ｐゴシック"/>
                <a:cs typeface="Arial"/>
              </a:rPr>
              <a:t>SM:</a:t>
            </a:r>
            <a:r>
              <a:rPr lang="en-US" dirty="0">
                <a:latin typeface="Arial"/>
                <a:ea typeface="ＭＳ Ｐゴシック"/>
                <a:cs typeface="Arial"/>
              </a:rPr>
              <a:t> The first lesson we utilized was </a:t>
            </a:r>
            <a:r>
              <a:rPr lang="en-US" b="1" dirty="0">
                <a:latin typeface="Arial"/>
                <a:ea typeface="ＭＳ Ｐゴシック"/>
                <a:cs typeface="Arial"/>
              </a:rPr>
              <a:t>building rapport</a:t>
            </a:r>
            <a:r>
              <a:rPr lang="en-US" dirty="0">
                <a:latin typeface="Arial"/>
                <a:ea typeface="ＭＳ Ｐゴシック"/>
                <a:cs typeface="Arial"/>
              </a:rPr>
              <a:t>. As mentioned earlier with our finding of the importance of early and ongoing engagement of young people, building rapport is important for establishing a trusting partnership and is ongoing. The more young people feel comfortable, the more likely they are to engage in conversation. A few things we did to build rapport included introductions that asked about pronouns and their professional background. We made sure to use correct pronouns when addressing individuals, and we also facilitated short ice-breakers and strategic sharing during introductory meetings. Building rapport starts from the beginning, but it is something that is ongoing throughout your engagement.</a:t>
            </a:r>
          </a:p>
          <a:p>
            <a:endParaRPr lang="en-US" dirty="0"/>
          </a:p>
          <a:p>
            <a:pPr algn="l"/>
            <a:r>
              <a:rPr lang="en-US" b="1" dirty="0">
                <a:latin typeface="Arial"/>
                <a:ea typeface="ＭＳ Ｐゴシック"/>
                <a:cs typeface="Arial"/>
              </a:rPr>
              <a:t>EH:</a:t>
            </a:r>
            <a:r>
              <a:rPr lang="en-US" dirty="0">
                <a:latin typeface="Arial"/>
                <a:ea typeface="ＭＳ Ｐゴシック"/>
                <a:cs typeface="Arial"/>
              </a:rPr>
              <a:t> The second lesson is to </a:t>
            </a:r>
            <a:r>
              <a:rPr lang="en-US" b="1" dirty="0">
                <a:latin typeface="Arial"/>
                <a:ea typeface="ＭＳ Ｐゴシック"/>
                <a:cs typeface="Arial"/>
              </a:rPr>
              <a:t>engage early and continuously. </a:t>
            </a:r>
            <a:r>
              <a:rPr lang="en-US" b="0" dirty="0">
                <a:latin typeface="Arial"/>
                <a:ea typeface="ＭＳ Ｐゴシック"/>
                <a:cs typeface="Arial"/>
              </a:rPr>
              <a:t>Within our project, this looked liked </a:t>
            </a:r>
            <a:r>
              <a:rPr lang="en-US" dirty="0">
                <a:latin typeface="Arial"/>
                <a:ea typeface="ＭＳ Ｐゴシック"/>
                <a:cs typeface="Arial"/>
              </a:rPr>
              <a:t>planning meetings, having continuous contact, and establishing true collaboration, which meant</a:t>
            </a:r>
            <a:r>
              <a:rPr lang="en-US" sz="1800" b="0" i="0" u="none" strike="noStrike" baseline="0" dirty="0">
                <a:solidFill>
                  <a:srgbClr val="000000"/>
                </a:solidFill>
                <a:latin typeface="Georgia"/>
                <a:ea typeface="ＭＳ Ｐゴシック"/>
              </a:rPr>
              <a:t> having young people at the table at every step. We involved young people in the formulation of our ideas, proposals, and workplans. We also were intentional in involving young people in sharing the results/findings (internally, with the client, and during external opportunities).</a:t>
            </a:r>
            <a:endParaRPr lang="en-US" dirty="0">
              <a:latin typeface="Georgia"/>
              <a:ea typeface="ＭＳ Ｐゴシック"/>
            </a:endParaRPr>
          </a:p>
          <a:p>
            <a:r>
              <a:rPr lang="en-US" dirty="0">
                <a:latin typeface="Arial"/>
                <a:ea typeface="ＭＳ Ｐゴシック"/>
                <a:cs typeface="Arial"/>
              </a:rPr>
              <a:t>-Additionally, we asked facilitators/coaches what roles they wanted to play in the project (Elliott can provide their example), engaging coaches early and finding out what they are interested in doing/contributing, and asking what language to use when saying “young people with lived expertise.”</a:t>
            </a:r>
          </a:p>
          <a:p>
            <a:endParaRPr lang="en-US" dirty="0"/>
          </a:p>
          <a:p>
            <a:endParaRPr lang="en-US" dirty="0"/>
          </a:p>
          <a:p>
            <a:r>
              <a:rPr lang="en-US" b="1" dirty="0">
                <a:latin typeface="Arial"/>
                <a:ea typeface="ＭＳ Ｐゴシック"/>
                <a:cs typeface="Arial"/>
              </a:rPr>
              <a:t>SM + EH: </a:t>
            </a:r>
            <a:r>
              <a:rPr lang="en-US" dirty="0">
                <a:latin typeface="Arial"/>
                <a:ea typeface="ＭＳ Ｐゴシック"/>
                <a:cs typeface="Arial"/>
              </a:rPr>
              <a:t>The third lesson is to </a:t>
            </a:r>
            <a:r>
              <a:rPr lang="en-US" b="1" dirty="0">
                <a:latin typeface="Arial"/>
                <a:ea typeface="ＭＳ Ｐゴシック"/>
                <a:cs typeface="Arial"/>
              </a:rPr>
              <a:t>plan ahead and be flexible. </a:t>
            </a:r>
            <a:r>
              <a:rPr lang="en-US" b="0" dirty="0">
                <a:latin typeface="Arial"/>
                <a:ea typeface="ＭＳ Ｐゴシック"/>
                <a:cs typeface="Arial"/>
              </a:rPr>
              <a:t>A few suggestions around scheduling are thinking about timeframes that accommodate a young person’s schedule (likely better in afternoon/evening and even on weekends). In our project, we sent emails or polls to ask about their preferred days/times and scheduled accordingly. We also found it helpful to send reminders for the upcoming meetings. In addition to scheduling, our team also provided materials in advance to young people so they could begin to think and prepare for their involvement. In our project, we hosted several orientations and prep sessions to help the young people become more familiar around the language and processes of the CFSRs prior to participating in the focus groups. </a:t>
            </a:r>
            <a:r>
              <a:rPr lang="en-US" b="1" dirty="0">
                <a:latin typeface="Arial"/>
                <a:ea typeface="ＭＳ Ｐゴシック"/>
                <a:cs typeface="Arial"/>
              </a:rPr>
              <a:t>EH:</a:t>
            </a:r>
            <a:r>
              <a:rPr lang="en-US" b="0" dirty="0">
                <a:latin typeface="Arial"/>
                <a:ea typeface="ＭＳ Ｐゴシック"/>
                <a:cs typeface="Arial"/>
              </a:rPr>
              <a:t> This was helpful because not all participants had done work with NYTD or CFSRs, so having a good understanding meant better recommendations for the process. Being adaptable to participants’ needs and creating flexibility in when sessions were hosted and by whom also helped.</a:t>
            </a:r>
          </a:p>
          <a:p>
            <a:endParaRPr lang="en-US" dirty="0"/>
          </a:p>
          <a:p>
            <a:r>
              <a:rPr lang="en-US" b="1" dirty="0">
                <a:latin typeface="Arial"/>
                <a:ea typeface="ＭＳ Ｐゴシック"/>
                <a:cs typeface="Arial"/>
              </a:rPr>
              <a:t>SM:</a:t>
            </a:r>
            <a:r>
              <a:rPr lang="en-US" dirty="0">
                <a:latin typeface="Arial"/>
                <a:ea typeface="ＭＳ Ｐゴシック"/>
                <a:cs typeface="Arial"/>
              </a:rPr>
              <a:t> In addition to scheduling, we also planned ahead to use </a:t>
            </a:r>
            <a:r>
              <a:rPr lang="en-US" b="1" dirty="0">
                <a:latin typeface="Arial"/>
                <a:ea typeface="ＭＳ Ｐゴシック"/>
                <a:cs typeface="Arial"/>
              </a:rPr>
              <a:t>technology to our advantage</a:t>
            </a:r>
            <a:r>
              <a:rPr lang="en-US" b="0" dirty="0">
                <a:latin typeface="Arial"/>
                <a:ea typeface="ＭＳ Ｐゴシック"/>
                <a:cs typeface="Arial"/>
              </a:rPr>
              <a:t>.</a:t>
            </a:r>
            <a:r>
              <a:rPr lang="en-US" b="1" dirty="0">
                <a:latin typeface="Arial"/>
                <a:ea typeface="ＭＳ Ｐゴシック"/>
                <a:cs typeface="Arial"/>
              </a:rPr>
              <a:t> </a:t>
            </a:r>
            <a:r>
              <a:rPr lang="en-US" b="0" dirty="0">
                <a:latin typeface="Arial"/>
                <a:ea typeface="ＭＳ Ｐゴシック"/>
                <a:cs typeface="Arial"/>
              </a:rPr>
              <a:t>By conducting virtual focus groups, we were able to gather insight from young people from all over the United States. In addition, the use of this technology allowed us to record and later transcribe the focus group discussion, making sure we didn’t miss any conversation; and we used the chat feature to provide the current question at hand. From a participant standpoint, this gave young people the opportunity to join from a location of their choice and to have the choice of whether to be seen or not on camera, and it gave them the option to write out their responses to questions in the chat. One lesson we learned here is to always be prepared in case you have technology issues. Make sure young people have access to the online tools you will be using and know how they work. Ideally, you would work with your IT staff to help prepare, including having documentation to provide for set-up and troubleshooting issues.</a:t>
            </a:r>
            <a:r>
              <a:rPr lang="en-US" dirty="0">
                <a:latin typeface="Arial"/>
                <a:ea typeface="ＭＳ Ｐゴシック"/>
                <a:cs typeface="Arial"/>
              </a:rPr>
              <a:t> </a:t>
            </a:r>
            <a:endParaRPr lang="en-US" b="0" dirty="0"/>
          </a:p>
          <a:p>
            <a:endParaRPr lang="en-US" b="0" dirty="0"/>
          </a:p>
          <a:p>
            <a:r>
              <a:rPr lang="en-US" b="1" dirty="0">
                <a:latin typeface="Arial"/>
                <a:ea typeface="ＭＳ Ｐゴシック"/>
                <a:cs typeface="Arial"/>
              </a:rPr>
              <a:t>EH</a:t>
            </a:r>
            <a:r>
              <a:rPr lang="en-US" b="0" dirty="0">
                <a:latin typeface="Arial"/>
                <a:ea typeface="ＭＳ Ｐゴシック"/>
                <a:cs typeface="Arial"/>
              </a:rPr>
              <a:t> Lesson 5: </a:t>
            </a:r>
            <a:r>
              <a:rPr lang="en-US" b="1" dirty="0">
                <a:latin typeface="Arial"/>
                <a:ea typeface="ＭＳ Ｐゴシック"/>
                <a:cs typeface="Arial"/>
              </a:rPr>
              <a:t>Solicit and Respond to Feedback: </a:t>
            </a:r>
            <a:r>
              <a:rPr lang="en-US" b="0" dirty="0">
                <a:latin typeface="Arial"/>
                <a:ea typeface="ＭＳ Ｐゴシック"/>
                <a:cs typeface="Arial"/>
              </a:rPr>
              <a:t>The facilitators in our project were key in providing a wealth of information. After leading each focus group, we followed up with surveys to facilitators to provide their initial key impressions.</a:t>
            </a:r>
            <a:r>
              <a:rPr lang="en-US" dirty="0">
                <a:latin typeface="Arial"/>
                <a:ea typeface="ＭＳ Ｐゴシック"/>
                <a:cs typeface="Arial"/>
              </a:rPr>
              <a:t> We also planned throughout our project to close the feedback loop.</a:t>
            </a:r>
            <a:endParaRPr lang="en-US" dirty="0"/>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13</a:t>
            </a:fld>
            <a:endParaRPr lang="en-US" altLang="en-US"/>
          </a:p>
        </p:txBody>
      </p:sp>
    </p:spTree>
    <p:extLst>
      <p:ext uri="{BB962C8B-B14F-4D97-AF65-F5344CB8AC3E}">
        <p14:creationId xmlns:p14="http://schemas.microsoft.com/office/powerpoint/2010/main" val="3845994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1" dirty="0">
                <a:latin typeface="Arial"/>
                <a:ea typeface="ＭＳ Ｐゴシック"/>
                <a:cs typeface="Arial"/>
              </a:rPr>
              <a:t>SM</a:t>
            </a:r>
            <a:r>
              <a:rPr lang="en-US" b="0" dirty="0">
                <a:latin typeface="Arial"/>
                <a:ea typeface="ＭＳ Ｐゴシック"/>
                <a:cs typeface="Arial"/>
              </a:rPr>
              <a:t> + </a:t>
            </a:r>
            <a:r>
              <a:rPr lang="en-US" b="1" dirty="0">
                <a:latin typeface="Arial"/>
                <a:ea typeface="ＭＳ Ｐゴシック"/>
                <a:cs typeface="Arial"/>
              </a:rPr>
              <a:t>KF</a:t>
            </a:r>
            <a:r>
              <a:rPr lang="en-US" b="0" dirty="0">
                <a:latin typeface="Arial"/>
                <a:ea typeface="ＭＳ Ｐゴシック"/>
                <a:cs typeface="Arial"/>
              </a:rPr>
              <a:t> Lesson 6: </a:t>
            </a:r>
            <a:r>
              <a:rPr lang="en-US" b="1" dirty="0">
                <a:latin typeface="Arial"/>
                <a:ea typeface="ＭＳ Ｐゴシック"/>
                <a:cs typeface="Arial"/>
              </a:rPr>
              <a:t>Show Respect – KF: </a:t>
            </a:r>
            <a:r>
              <a:rPr lang="en-US" b="0" dirty="0">
                <a:latin typeface="Arial"/>
                <a:ea typeface="ＭＳ Ｐゴシック"/>
                <a:cs typeface="Arial"/>
              </a:rPr>
              <a:t>We honored and paid individuals for their time.</a:t>
            </a:r>
            <a:r>
              <a:rPr lang="en-US" dirty="0">
                <a:latin typeface="Arial"/>
                <a:ea typeface="ＭＳ Ｐゴシック"/>
                <a:cs typeface="Arial"/>
              </a:rPr>
              <a:t> Specifically, we financially reimbursed </a:t>
            </a:r>
            <a:r>
              <a:rPr lang="en-US" b="0" dirty="0">
                <a:latin typeface="Arial"/>
                <a:ea typeface="ＭＳ Ｐゴシック"/>
                <a:cs typeface="Arial"/>
              </a:rPr>
              <a:t>via an honorarium.</a:t>
            </a:r>
            <a:r>
              <a:rPr lang="en-US" dirty="0">
                <a:latin typeface="Arial"/>
                <a:ea typeface="ＭＳ Ｐゴシック"/>
                <a:cs typeface="Arial"/>
              </a:rPr>
              <a:t> </a:t>
            </a:r>
            <a:r>
              <a:rPr lang="en-US" b="0" dirty="0">
                <a:latin typeface="Arial"/>
                <a:ea typeface="ＭＳ Ｐゴシック"/>
                <a:cs typeface="Arial"/>
              </a:rPr>
              <a:t> </a:t>
            </a:r>
            <a:r>
              <a:rPr lang="en-US" b="1" dirty="0">
                <a:latin typeface="Arial"/>
                <a:ea typeface="ＭＳ Ｐゴシック"/>
                <a:cs typeface="Arial"/>
              </a:rPr>
              <a:t>SM: </a:t>
            </a:r>
            <a:r>
              <a:rPr lang="en-US" b="0" dirty="0">
                <a:latin typeface="Arial"/>
                <a:ea typeface="ＭＳ Ｐゴシック"/>
                <a:cs typeface="Arial"/>
              </a:rPr>
              <a:t>We also continuously showed our appreciation and praise for the help these youth provided to our research. One great way to show respect is by giving credit to participants and facilitators/coaches for their involvement in the project. At minimum, this would be including their names on products/reports. This moves us into our next note, be ethical…</a:t>
            </a:r>
          </a:p>
          <a:p>
            <a:endParaRPr lang="en-US" dirty="0"/>
          </a:p>
          <a:p>
            <a:r>
              <a:rPr lang="en-US" b="1" dirty="0">
                <a:latin typeface="Arial"/>
                <a:ea typeface="ＭＳ Ｐゴシック"/>
                <a:cs typeface="Arial"/>
              </a:rPr>
              <a:t>SM</a:t>
            </a:r>
            <a:r>
              <a:rPr lang="en-US" dirty="0">
                <a:latin typeface="Arial"/>
                <a:ea typeface="ＭＳ Ｐゴシック"/>
                <a:cs typeface="Arial"/>
              </a:rPr>
              <a:t> Lesson 7: </a:t>
            </a:r>
            <a:r>
              <a:rPr lang="en-US" b="1" dirty="0">
                <a:latin typeface="Arial"/>
                <a:ea typeface="ＭＳ Ｐゴシック"/>
                <a:cs typeface="Arial"/>
              </a:rPr>
              <a:t>Be ethical: </a:t>
            </a:r>
            <a:r>
              <a:rPr lang="en-US" b="0" dirty="0">
                <a:latin typeface="Arial"/>
                <a:ea typeface="ＭＳ Ｐゴシック"/>
                <a:cs typeface="Arial"/>
              </a:rPr>
              <a:t>As you engage young people with lived expertise in your work, continuously be thinking about the ethical guidelines and principles. A few examples from our project included: getting consent because we were collecting data; we also recorded our focus groups, and asked </a:t>
            </a:r>
            <a:r>
              <a:rPr lang="en-US" b="0" i="0" dirty="0">
                <a:effectLst/>
                <a:latin typeface="Arial"/>
                <a:ea typeface="ＭＳ Ｐゴシック"/>
                <a:cs typeface="Arial"/>
              </a:rPr>
              <a:t>permission in advance to do so. During each meeting with young people, we took the time to explain who was in “room” (or meeting) and what their role was/why they were there. We knew we were gatekeepers in protecting the confidentiality of our participants, and we did so with great care. We also explained to our participants how the results from our project would be used.  Finally, we built in time for young people to review the results before we finalized them.</a:t>
            </a:r>
            <a:r>
              <a:rPr lang="en-US" dirty="0">
                <a:latin typeface="Arial"/>
                <a:ea typeface="ＭＳ Ｐゴシック"/>
                <a:cs typeface="Arial"/>
              </a:rPr>
              <a:t> </a:t>
            </a:r>
            <a:endParaRPr lang="en-US" b="0" i="0" dirty="0">
              <a:effectLst/>
              <a:latin typeface="Arial" panose="020B0604020202020204" pitchFamily="34" charset="0"/>
            </a:endParaRPr>
          </a:p>
          <a:p>
            <a:endParaRPr lang="en-US" b="0" i="0" dirty="0">
              <a:effectLst/>
              <a:latin typeface="Arial" panose="020B0604020202020204" pitchFamily="34" charset="0"/>
            </a:endParaRPr>
          </a:p>
          <a:p>
            <a:r>
              <a:rPr lang="en-US" b="1" i="0" dirty="0">
                <a:effectLst/>
                <a:latin typeface="Arial"/>
                <a:ea typeface="ＭＳ Ｐゴシック"/>
                <a:cs typeface="Arial"/>
              </a:rPr>
              <a:t>EH </a:t>
            </a:r>
            <a:r>
              <a:rPr lang="en-US" b="0" i="0" dirty="0">
                <a:effectLst/>
                <a:latin typeface="Arial"/>
                <a:ea typeface="ＭＳ Ｐゴシック"/>
                <a:cs typeface="Arial"/>
              </a:rPr>
              <a:t>Lesson 8:</a:t>
            </a:r>
            <a:r>
              <a:rPr lang="en-US" dirty="0">
                <a:latin typeface="Arial"/>
                <a:ea typeface="ＭＳ Ｐゴシック"/>
                <a:cs typeface="Arial"/>
              </a:rPr>
              <a:t> </a:t>
            </a:r>
            <a:r>
              <a:rPr lang="en-US" b="0" i="0" dirty="0">
                <a:effectLst/>
                <a:latin typeface="Arial"/>
                <a:ea typeface="ＭＳ Ｐゴシック"/>
                <a:cs typeface="Arial"/>
              </a:rPr>
              <a:t> </a:t>
            </a:r>
            <a:r>
              <a:rPr lang="en-US" b="1" i="0" dirty="0">
                <a:effectLst/>
                <a:latin typeface="Arial"/>
                <a:ea typeface="ＭＳ Ｐゴシック"/>
                <a:cs typeface="Arial"/>
              </a:rPr>
              <a:t>Be Supportive: </a:t>
            </a:r>
            <a:r>
              <a:rPr lang="en-US" b="0" i="0" dirty="0">
                <a:effectLst/>
                <a:latin typeface="Arial"/>
                <a:ea typeface="ＭＳ Ｐゴシック"/>
                <a:cs typeface="Arial"/>
              </a:rPr>
              <a:t>In our project, we used facilitators and coaches for a foundation of support. This looked like providing contact information so that young people had someone to go to for questions and support. </a:t>
            </a:r>
            <a:r>
              <a:rPr lang="en-US" dirty="0">
                <a:latin typeface="Arial"/>
                <a:ea typeface="ＭＳ Ｐゴシック"/>
                <a:cs typeface="Arial"/>
              </a:rPr>
              <a:t>For example: Coaches were able to answer questions of participants around what an experience might be like – to help clarify and ensure participant understanding. Facilitators and coaches also helped in keeping engagement up and translating complex or nuanced ideas, and were seen as credible messengers so others might have been more willing to share feedback with or ask questions.</a:t>
            </a:r>
            <a:endParaRPr lang="en-US" b="0" i="0" dirty="0">
              <a:effectLst/>
              <a:latin typeface="Arial" panose="020B0604020202020204" pitchFamily="34" charset="0"/>
            </a:endParaRPr>
          </a:p>
          <a:p>
            <a:endParaRPr lang="en-US" b="0" i="0" dirty="0">
              <a:effectLst/>
              <a:latin typeface="Arial" panose="020B0604020202020204" pitchFamily="34" charset="0"/>
            </a:endParaRPr>
          </a:p>
          <a:p>
            <a:r>
              <a:rPr lang="en-US" b="1" i="0" dirty="0">
                <a:effectLst/>
                <a:latin typeface="Arial"/>
                <a:ea typeface="ＭＳ Ｐゴシック"/>
                <a:cs typeface="Arial"/>
              </a:rPr>
              <a:t>EH</a:t>
            </a:r>
            <a:r>
              <a:rPr lang="en-US" b="0" i="0" dirty="0">
                <a:effectLst/>
                <a:latin typeface="Arial"/>
                <a:ea typeface="ＭＳ Ｐゴシック"/>
                <a:cs typeface="Arial"/>
              </a:rPr>
              <a:t> Lesson 9: </a:t>
            </a:r>
            <a:r>
              <a:rPr lang="en-US" b="1" i="0" dirty="0">
                <a:effectLst/>
                <a:latin typeface="Arial"/>
                <a:ea typeface="ＭＳ Ｐゴシック"/>
                <a:cs typeface="Arial"/>
              </a:rPr>
              <a:t>Always</a:t>
            </a:r>
            <a:r>
              <a:rPr lang="en-US" b="0" i="0" dirty="0">
                <a:effectLst/>
                <a:latin typeface="Arial"/>
                <a:ea typeface="ＭＳ Ｐゴシック"/>
                <a:cs typeface="Arial"/>
              </a:rPr>
              <a:t> </a:t>
            </a:r>
            <a:r>
              <a:rPr lang="en-US" b="1" i="0" dirty="0">
                <a:effectLst/>
                <a:latin typeface="Arial"/>
                <a:ea typeface="ＭＳ Ｐゴシック"/>
                <a:cs typeface="Arial"/>
              </a:rPr>
              <a:t>Keep Learning: </a:t>
            </a:r>
            <a:r>
              <a:rPr lang="en-US" b="0" i="0" dirty="0">
                <a:effectLst/>
                <a:latin typeface="Arial"/>
                <a:ea typeface="ＭＳ Ｐゴシック"/>
                <a:cs typeface="Arial"/>
              </a:rPr>
              <a:t>Finally, these strategies that we used for advocating young adults with lived experience in our project are not comprehensive, and we could continue to go on. The goal is always to keep learning</a:t>
            </a:r>
            <a:r>
              <a:rPr lang="en-US" dirty="0">
                <a:latin typeface="Arial"/>
                <a:ea typeface="ＭＳ Ｐゴシック"/>
                <a:cs typeface="Arial"/>
              </a:rPr>
              <a:t> – </a:t>
            </a:r>
            <a:r>
              <a:rPr lang="en-US" b="0" i="0" dirty="0">
                <a:effectLst/>
                <a:latin typeface="Arial"/>
                <a:ea typeface="ＭＳ Ｐゴシック"/>
                <a:cs typeface="Arial"/>
              </a:rPr>
              <a:t>even after you’ve worked with young people once, twice, or 30 times, don’t think you know everything. More learning is always needed. Keep adjusting, keep doing better.</a:t>
            </a:r>
            <a:r>
              <a:rPr lang="en-US" dirty="0">
                <a:latin typeface="Arial"/>
                <a:ea typeface="ＭＳ Ｐゴシック"/>
                <a:cs typeface="Arial"/>
              </a:rPr>
              <a:t> </a:t>
            </a:r>
            <a:endParaRPr lang="en-US" b="0" dirty="0"/>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14</a:t>
            </a:fld>
            <a:endParaRPr lang="en-US" altLang="en-US"/>
          </a:p>
        </p:txBody>
      </p:sp>
    </p:spTree>
    <p:extLst>
      <p:ext uri="{BB962C8B-B14F-4D97-AF65-F5344CB8AC3E}">
        <p14:creationId xmlns:p14="http://schemas.microsoft.com/office/powerpoint/2010/main" val="1031315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ＭＳ Ｐゴシック"/>
                <a:cs typeface="Arial"/>
              </a:rPr>
              <a:t>Presenter: Elliott</a:t>
            </a:r>
          </a:p>
          <a:p>
            <a:endParaRPr lang="en-US" dirty="0">
              <a:latin typeface="Arial"/>
              <a:ea typeface="ＭＳ Ｐゴシック"/>
              <a:cs typeface="Arial"/>
            </a:endParaRPr>
          </a:p>
          <a:p>
            <a:r>
              <a:rPr lang="en-US" dirty="0">
                <a:latin typeface="Arial"/>
                <a:ea typeface="ＭＳ Ｐゴシック"/>
                <a:cs typeface="Arial"/>
              </a:rPr>
              <a:t>Note: This slide with be presented as a series of questions on </a:t>
            </a:r>
            <a:r>
              <a:rPr lang="en-US" dirty="0" err="1">
                <a:latin typeface="Arial"/>
                <a:ea typeface="ＭＳ Ｐゴシック"/>
                <a:cs typeface="Arial"/>
              </a:rPr>
              <a:t>Mentimeter</a:t>
            </a:r>
            <a:r>
              <a:rPr lang="en-US" dirty="0">
                <a:latin typeface="Arial"/>
                <a:ea typeface="ＭＳ Ｐゴシック"/>
                <a:cs typeface="Arial"/>
              </a:rPr>
              <a:t>. While presenting </a:t>
            </a:r>
            <a:r>
              <a:rPr lang="en-US" dirty="0" err="1">
                <a:latin typeface="Arial"/>
                <a:ea typeface="ＭＳ Ｐゴシック"/>
                <a:cs typeface="Arial"/>
              </a:rPr>
              <a:t>Mentimeter’s</a:t>
            </a:r>
            <a:r>
              <a:rPr lang="en-US" dirty="0">
                <a:latin typeface="Arial"/>
                <a:ea typeface="ＭＳ Ｐゴシック"/>
                <a:cs typeface="Arial"/>
              </a:rPr>
              <a:t> “this or that” questions, Elliott (presenter) will identify the more correct response and context for consideration as to why the other might be "wrong" or the less preferable option for participants – such as the challenges of being paid in gift cards versus cash and being able to pay rent or to be paid as other professionals. Ensuring that young people receive results or products that stem from their involvement is more correct than a brief thank-you note without closing the loop. Ideally you close the loop AND send a thank-you for involvement as a solid best practice. </a:t>
            </a:r>
            <a:endParaRPr lang="en-US" dirty="0"/>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15</a:t>
            </a:fld>
            <a:endParaRPr lang="en-US" altLang="en-US"/>
          </a:p>
        </p:txBody>
      </p:sp>
    </p:spTree>
    <p:extLst>
      <p:ext uri="{BB962C8B-B14F-4D97-AF65-F5344CB8AC3E}">
        <p14:creationId xmlns:p14="http://schemas.microsoft.com/office/powerpoint/2010/main" val="3362618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KF </a:t>
            </a:r>
            <a:r>
              <a:rPr lang="en-US" b="0" dirty="0"/>
              <a:t>Presenter: “As we conclude this presentation on </a:t>
            </a:r>
            <a:r>
              <a:rPr lang="en-US" sz="1800" dirty="0">
                <a:effectLst/>
                <a:latin typeface="Calibri" panose="020F0502020204030204" pitchFamily="34" charset="0"/>
                <a:ea typeface="Calibri" panose="020F0502020204030204" pitchFamily="34" charset="0"/>
                <a:cs typeface="Times New Roman" panose="02020603050405020304" pitchFamily="18" charset="0"/>
              </a:rPr>
              <a:t>promising practices to strengthen engagement with young people with lived experience in child welfare, we want to remind everyone that the engagement of young people should occur across all ages, stages, and phases. </a:t>
            </a:r>
            <a:r>
              <a:rPr lang="en-US" sz="1800">
                <a:effectLst/>
                <a:latin typeface="Calibri" panose="020F0502020204030204" pitchFamily="34" charset="0"/>
                <a:ea typeface="Calibri" panose="020F0502020204030204" pitchFamily="34" charset="0"/>
                <a:cs typeface="Times New Roman" panose="02020603050405020304" pitchFamily="18" charset="0"/>
              </a:rPr>
              <a:t>What we mean by that is if you’re working to engage young people in your child welfare work (e.g., state monitoring efforts), it is important to engage young people as early as possible, to engage those young people in care and those who are no longer in care, and to engage young people in all parts of your work across the lifespan of a project.”</a:t>
            </a:r>
          </a:p>
          <a:p>
            <a:endParaRPr lang="en-US" dirty="0"/>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16</a:t>
            </a:fld>
            <a:endParaRPr lang="en-US" altLang="en-US"/>
          </a:p>
        </p:txBody>
      </p:sp>
    </p:spTree>
    <p:extLst>
      <p:ext uri="{BB962C8B-B14F-4D97-AF65-F5344CB8AC3E}">
        <p14:creationId xmlns:p14="http://schemas.microsoft.com/office/powerpoint/2010/main" val="867336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KF </a:t>
            </a:r>
            <a:r>
              <a:rPr lang="en-US" b="0"/>
              <a:t>“At this time we would be happy to answer any questions you might have. As a friendly reminder, we have uploaded resources for the CWLA conference app.”</a:t>
            </a:r>
            <a:endParaRPr lang="en-US" b="1"/>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17</a:t>
            </a:fld>
            <a:endParaRPr lang="en-US" altLang="en-US"/>
          </a:p>
        </p:txBody>
      </p:sp>
    </p:spTree>
    <p:extLst>
      <p:ext uri="{BB962C8B-B14F-4D97-AF65-F5344CB8AC3E}">
        <p14:creationId xmlns:p14="http://schemas.microsoft.com/office/powerpoint/2010/main" val="411970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A3D91C7-8780-47FF-BC17-C3AF7CBBCD95}" type="slidenum">
              <a:rPr lang="en-US" altLang="en-US" sz="1200" smtClean="0"/>
              <a:pPr eaLnBrk="1" hangingPunct="1">
                <a:defRPr/>
              </a:pPr>
              <a:t>2</a:t>
            </a:fld>
            <a:endParaRPr lang="en-US" altLang="en-US" sz="1200"/>
          </a:p>
        </p:txBody>
      </p:sp>
      <p:sp>
        <p:nvSpPr>
          <p:cNvPr id="7171" name="Rectangle 2"/>
          <p:cNvSpPr>
            <a:spLocks noGrp="1" noRot="1" noChangeAspect="1" noChangeArrowheads="1" noTextEdit="1"/>
          </p:cNvSpPr>
          <p:nvPr>
            <p:ph type="sldImg"/>
          </p:nvPr>
        </p:nvSpPr>
        <p:spPr>
          <a:xfrm>
            <a:off x="381000" y="685800"/>
            <a:ext cx="6096000" cy="3429000"/>
          </a:xfrm>
          <a:ln/>
        </p:spPr>
      </p:sp>
      <p:sp>
        <p:nvSpPr>
          <p:cNvPr id="71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buFont typeface="Arial"/>
            </a:pPr>
            <a:r>
              <a:rPr lang="en-US" b="1" dirty="0">
                <a:effectLst/>
              </a:rPr>
              <a:t>KF</a:t>
            </a:r>
            <a:r>
              <a:rPr lang="en-US" dirty="0">
                <a:effectLst/>
              </a:rPr>
              <a:t> Presenter: “</a:t>
            </a:r>
            <a:r>
              <a:rPr lang="en-US" dirty="0"/>
              <a:t>Today’s presenters are Katelyn, Maia, Elliott, Susannah, BrookeAnn, and Logan. We would also like to acknowledge a few others who were instrumental in this work, including several consultants with lived experience who helped us conduct the project, </a:t>
            </a:r>
            <a:r>
              <a:rPr lang="en-US" dirty="0" err="1"/>
              <a:t>Tym</a:t>
            </a:r>
            <a:r>
              <a:rPr lang="en-US" dirty="0"/>
              <a:t> Belseth, Sarah Saint Laurent, and Faith Davis; JBS staff, including Lupe </a:t>
            </a:r>
            <a:r>
              <a:rPr lang="en-US" dirty="0" err="1"/>
              <a:t>Finkward</a:t>
            </a:r>
            <a:r>
              <a:rPr lang="en-US" dirty="0"/>
              <a:t>; and of course the Children’s Bureau, which funded the project.</a:t>
            </a:r>
            <a:r>
              <a:rPr lang="en-US" dirty="0">
                <a:effectLst/>
              </a:rPr>
              <a:t> Here is our agenda for today. We’ll go over background details explaining how this project got started, we’ll present results from our project, and we’ll tell you about some of the lessons we learned from working with young people as consultants. Throughout the session, there will be activities that we’ll ask you to participate in as well. After today’s session, we hope you will:</a:t>
            </a:r>
          </a:p>
          <a:p>
            <a:pPr>
              <a:buFont typeface="Arial"/>
            </a:pPr>
            <a:endParaRPr lang="en-US" dirty="0">
              <a:effectLst/>
            </a:endParaRPr>
          </a:p>
          <a:p>
            <a:pPr>
              <a:buFont typeface="Arial"/>
            </a:pPr>
            <a:r>
              <a:rPr lang="en-US" sz="1200" dirty="0">
                <a:effectLst/>
                <a:latin typeface="+mj-lt"/>
                <a:ea typeface="ＭＳ Ｐゴシック"/>
              </a:rPr>
              <a:t>1. </a:t>
            </a:r>
            <a:r>
              <a:rPr lang="en-US" sz="1200" dirty="0">
                <a:latin typeface="+mj-lt"/>
                <a:ea typeface="ＭＳ Ｐゴシック"/>
              </a:rPr>
              <a:t>Understand, through our project findings, the desire of young people to be authentically involved in child welfare work, such as in training, leadership and employment opportunities, and materials development. </a:t>
            </a:r>
            <a:br>
              <a:rPr lang="en-US" sz="1200" dirty="0">
                <a:latin typeface="+mj-lt"/>
              </a:rPr>
            </a:br>
            <a:endParaRPr lang="en-US" sz="1200" dirty="0">
              <a:latin typeface="+mj-lt"/>
            </a:endParaRPr>
          </a:p>
          <a:p>
            <a:pPr>
              <a:buFont typeface="Arial"/>
            </a:pPr>
            <a:r>
              <a:rPr lang="en-US" sz="1200" dirty="0">
                <a:latin typeface="+mj-lt"/>
                <a:ea typeface="ＭＳ Ｐゴシック"/>
              </a:rPr>
              <a:t>2. Identify actionable strategies to meaningfully engage young people in child welfare work to create a system that is more accountable to young people, families, and communities for improved child and family outcomes. </a:t>
            </a:r>
          </a:p>
          <a:p>
            <a:pPr marL="0" indent="0">
              <a:buNone/>
            </a:pPr>
            <a:endParaRPr lang="en-US" sz="1200" dirty="0">
              <a:latin typeface="+mj-lt"/>
            </a:endParaRPr>
          </a:p>
          <a:p>
            <a:r>
              <a:rPr lang="en-US" sz="1200" dirty="0">
                <a:latin typeface="+mj-lt"/>
                <a:ea typeface="ＭＳ Ｐゴシック"/>
              </a:rPr>
              <a:t>3. Advocate for the importance of establishing young people with lived expertise as experts within the child welfare system.”</a:t>
            </a:r>
            <a:br>
              <a:rPr lang="en-US" sz="1200" dirty="0">
                <a:latin typeface="+mj-lt"/>
                <a:ea typeface="ＭＳ Ｐゴシック"/>
              </a:rPr>
            </a:br>
            <a:endParaRPr lang="en-US" sz="1200" dirty="0">
              <a:latin typeface="+mj-lt"/>
              <a:ea typeface="ＭＳ Ｐゴシック"/>
            </a:endParaRPr>
          </a:p>
        </p:txBody>
      </p:sp>
    </p:spTree>
    <p:extLst>
      <p:ext uri="{BB962C8B-B14F-4D97-AF65-F5344CB8AC3E}">
        <p14:creationId xmlns:p14="http://schemas.microsoft.com/office/powerpoint/2010/main" val="418967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Arial" panose="020B0604020202020204" pitchFamily="34" charset="0"/>
              </a:rPr>
              <a:t>KF</a:t>
            </a:r>
            <a:r>
              <a:rPr lang="en-US" sz="1200" b="0" i="0" dirty="0">
                <a:solidFill>
                  <a:srgbClr val="000000"/>
                </a:solidFill>
                <a:effectLst/>
                <a:latin typeface="Arial" panose="020B0604020202020204" pitchFamily="34" charset="0"/>
              </a:rPr>
              <a:t> Presenter: “Before we tell you about our project and the results, we want to give you some background on how this project came about in the first place. </a:t>
            </a:r>
            <a:r>
              <a:rPr lang="en-US" sz="1200" b="0" i="0" u="none" strike="noStrike" baseline="0" dirty="0">
                <a:solidFill>
                  <a:srgbClr val="211E1F"/>
                </a:solidFill>
                <a:latin typeface="HelveticaNeueLT Std Lt"/>
              </a:rPr>
              <a:t>One of the ways in which the Children’s Bureau helps states achieve positive outcomes for children and families is by monitoring state child welfare services. For example, the Child and Family Services Review, or CFSR, process is designed to strengthen state child welfare programs and improve safety, permanency, and well-being outcomes for children and families served. </a:t>
            </a:r>
            <a:r>
              <a:rPr lang="en-US" sz="1800" b="0" i="0" u="none" strike="noStrike" baseline="0" dirty="0">
                <a:latin typeface="ArialMT"/>
              </a:rPr>
              <a:t>The Children’s Bureau recognizes that young people should be active participants in the CFSRs, and in preparation for Round 4, the Children’s Bureau communicated to jurisdictions that (1) broad, meaningful involvement of system partners and professionals throughout the CFSR, including persons with lived experience, is necessary to change systems, and (2) family and youth voices are critical to a well-functioning child welfare system and should be included in program planning and improvement efforts. </a:t>
            </a:r>
            <a:r>
              <a:rPr lang="en-US" sz="1600" b="0" i="0" u="none" strike="noStrike" baseline="0" dirty="0">
                <a:solidFill>
                  <a:srgbClr val="000000"/>
                </a:solidFill>
                <a:effectLst/>
                <a:latin typeface="Arial" panose="020B0604020202020204" pitchFamily="34" charset="0"/>
              </a:rPr>
              <a:t>Y</a:t>
            </a:r>
            <a:r>
              <a:rPr lang="en-US" sz="1600" b="0" i="0" dirty="0">
                <a:solidFill>
                  <a:srgbClr val="000000"/>
                </a:solidFill>
                <a:effectLst/>
                <a:latin typeface="Arial" panose="020B0604020202020204" pitchFamily="34" charset="0"/>
              </a:rPr>
              <a:t>oung people with lived experience often understand how the system works (or doesn’t work) and have ideas about how to improve it because they have experienced the child welfare system first-hand. That is to say, young people are the experts on their circumstances and are the individuals most knowledgeable about solutions that will benefit them.”</a:t>
            </a:r>
            <a:endParaRPr lang="en-US" sz="1200" b="0" i="0" u="none" strike="noStrike" baseline="0" dirty="0">
              <a:solidFill>
                <a:srgbClr val="211E1F"/>
              </a:solidFill>
              <a:latin typeface="HelveticaNeueLT Std Lt"/>
            </a:endParaRPr>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3</a:t>
            </a:fld>
            <a:endParaRPr lang="en-US" altLang="en-US"/>
          </a:p>
        </p:txBody>
      </p:sp>
    </p:spTree>
    <p:extLst>
      <p:ext uri="{BB962C8B-B14F-4D97-AF65-F5344CB8AC3E}">
        <p14:creationId xmlns:p14="http://schemas.microsoft.com/office/powerpoint/2010/main" val="152006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SM + EH </a:t>
            </a:r>
            <a:r>
              <a:rPr lang="en-US" dirty="0"/>
              <a:t>Presenter: “We are going to move into our first activity, which will include just a few polling questions and one think-pair-share question to get us more familiar with where you’re at with engaging young people in child welfare work.” </a:t>
            </a:r>
          </a:p>
          <a:p>
            <a:endParaRPr lang="en-US" dirty="0"/>
          </a:p>
          <a:p>
            <a:r>
              <a:rPr lang="en-US" dirty="0"/>
              <a:t>Note: Slides will open in polling format the day of the presentation. Presenters to discuss results </a:t>
            </a:r>
            <a:r>
              <a:rPr lang="en-US"/>
              <a:t>in real time</a:t>
            </a:r>
            <a:r>
              <a:rPr lang="en-US" dirty="0"/>
              <a:t>.</a:t>
            </a:r>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4</a:t>
            </a:fld>
            <a:endParaRPr lang="en-US" altLang="en-US"/>
          </a:p>
        </p:txBody>
      </p:sp>
    </p:spTree>
    <p:extLst>
      <p:ext uri="{BB962C8B-B14F-4D97-AF65-F5344CB8AC3E}">
        <p14:creationId xmlns:p14="http://schemas.microsoft.com/office/powerpoint/2010/main" val="179478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LB </a:t>
            </a:r>
            <a:r>
              <a:rPr lang="en-US" sz="1200" dirty="0"/>
              <a:t>Presenter: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“As a part of the Children’s Bureau’s efforts to promote the engagement of young people in the CFSRs, we conducted a qualitative project addressing four questions: (1) What are some effective strategies for the recruitment and engagement of young people? (2) What are the potential roles or avenues for involvement within the CFSR process that young people identify for themselves? (3) What training, resources, and supports do young people need to be successful and effective within their roles? and (4) What training, resources, and supports do those engaged in the CFSR process (e.g., child welfare agencies and system partners, members of the legal and judicial communities, federal staff) need to work effectively with young people? Although the results from this project were framed around the CFSRs, we think these findings could be applied to child welfare monitoring efforts and other work more broadly.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Our project was conducted during the months of January and February 2022. Two orientation sessions were held in mid-January followed by a preparation session and two focus groups that covered each of the four topics: (1) CFSR Overview, Statewide Data Profiles, and Statewide Assessment; (2) Onsite Review; (3) Program Improvement Plan Development and Monitoring; and (4) Wrap-Up and Debrief session.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 total, 18 young people with lived experience participated in 8 focus groups. To keep groups manageable and encourage participation, 9 participants were invited to each focus group. We split participants into two groups based on their experience in partnering with federal staff on monitoring efforts.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 Set 1, participants were r</a:t>
            </a:r>
            <a:r>
              <a:rPr lang="en-US" dirty="0"/>
              <a:t>ecruited from the young adults who support the federal National Youth in Transition Database Reviews, supported by JBS’s Child Welfare Compliance Reviews Team, and Young Adult Consultants, supported by the Capacity Building Center for States</a:t>
            </a:r>
            <a:r>
              <a:rPr lang="en-US" sz="1200" dirty="0"/>
              <a:t>. In Set 2, participants were </a:t>
            </a:r>
            <a:r>
              <a:rPr lang="en-US" dirty="0"/>
              <a:t>recruited from select national organizations that partner with young people who are currently in or have former experience in the child welfare system (e.g., foster care, adoption, kinship care, Tribal care, Another Planned Permanent Living Arrangement). These organizations included Jim Casey Youth Opportunity Initiatives and Young Fellows; Annie E. Casey Foundation; Foster Youth in Action (FYA)—California Youth Connection; FosterClub; and members of the National Foster Youth and Alumni Policy Council.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Focus groups were developed and co-facilitated by lived-experience expert consultants recruited from the NYTD reviewer pool. The four consultants who we referred to as “coaches” have lived experience and a range of professional experience. </a:t>
            </a:r>
            <a:r>
              <a:rPr lang="en-US" sz="1200" dirty="0"/>
              <a:t>Each focus group was hosted on Microsoft Teams and included interactive activities such as polling, Google Jamboards, Quizlets, and the chat feature. </a:t>
            </a:r>
            <a:endParaRPr lang="en-US" sz="1200" dirty="0">
              <a:latin typeface="Georgia Pro" panose="02040502050405020303"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Georgia Pro"/>
              <a:ea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Georgia Pro"/>
                <a:ea typeface="ＭＳ Ｐゴシック"/>
              </a:rPr>
              <a:t>During today’s workshop, we will share our results from this project, including key considerations, roles, and recommendations when engaging young people in monitoring state child welfare services.”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Georgia Pro"/>
              <a:ea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Georgia Pro"/>
                <a:ea typeface="ＭＳ Ｐゴシック"/>
              </a:rPr>
              <a:t>EH to share a few tidbits about their experience as a coach.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a:t>
            </a:r>
          </a:p>
          <a:p>
            <a:endParaRPr lang="en-US" dirty="0"/>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5</a:t>
            </a:fld>
            <a:endParaRPr lang="en-US" altLang="en-US"/>
          </a:p>
        </p:txBody>
      </p:sp>
    </p:spTree>
    <p:extLst>
      <p:ext uri="{BB962C8B-B14F-4D97-AF65-F5344CB8AC3E}">
        <p14:creationId xmlns:p14="http://schemas.microsoft.com/office/powerpoint/2010/main" val="311484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BM</a:t>
            </a:r>
            <a:r>
              <a:rPr lang="en-US" b="0" dirty="0"/>
              <a:t> Presenter: After analyzing the data from our project, we came up with some key considerations for engagement that can be applied to all child welfare monitoring and continuous quality improvement, or CQI, efforts. These include:</a:t>
            </a:r>
          </a:p>
          <a:p>
            <a:endParaRPr lang="en-US" b="0" dirty="0"/>
          </a:p>
          <a:p>
            <a:r>
              <a:rPr lang="en-US" b="1" dirty="0"/>
              <a:t>Intentionality, Authenticity, and Equal Partnership</a:t>
            </a:r>
          </a:p>
          <a:p>
            <a:r>
              <a:rPr lang="en-US" b="0" dirty="0"/>
              <a:t>A critical step toward engaging young people is to ask them how they want to be involved. Intentionality looks like asking young people which roles they are interested in.</a:t>
            </a:r>
          </a:p>
          <a:p>
            <a:r>
              <a:rPr lang="en-US" b="0" dirty="0"/>
              <a:t>Authenticity includes building connections that are genuine and centered around trust; this can be accomplished through employment opportunities that offer key roles and compensation for young people.</a:t>
            </a:r>
          </a:p>
          <a:p>
            <a:r>
              <a:rPr lang="en-US" b="0" dirty="0"/>
              <a:t>And equal partnership could be achieved by offering young people adequate training, resources, and support.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Next is Early and Ongoing Engagement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Early engagement can be accomplished by engaging young people early on and while they are still in care. This helps to build rapport, trust, and a network of young people who want to participate in child welfare work.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Ongoing engagement can be achieved by incorporating the voices of young people at the beginning and continuously throughout each stage of your child welfare work.</a:t>
            </a:r>
          </a:p>
          <a:p>
            <a:endParaRPr lang="en-US" dirty="0"/>
          </a:p>
          <a:p>
            <a:r>
              <a:rPr lang="en-US" b="1" dirty="0"/>
              <a:t>And lastly, Diversity, Equity, and Inclusion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Successfully engaging young people in a diverse, inclusive, and equitable manner means: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Creating young-people-friendly opportunities and materials;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Ensuring your outreach and engagement strategies provide young people with equitable access to opportunities (e.g., using technology for your outreach and engagement); and lastly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a:ea typeface="ＭＳ Ｐゴシック"/>
                <a:cs typeface="Arial"/>
              </a:rPr>
              <a:t>Reaching out to young people who are less engaged by going to where they are. This can let young people know that their voices are valued and that they can provide more inclusive and diverse perspectives to your child welfare work. If you are trying to engage young people in care, you may consider visiting various types of out-of-home placements such as foster homes, group homes, rural areas, Supervised Independent Living placements, and detention centers.”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latin typeface="Arial"/>
              <a:ea typeface="ＭＳ Ｐゴシック"/>
              <a:cs typeface="Arial"/>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latin typeface="Arial"/>
                <a:ea typeface="ＭＳ Ｐゴシック"/>
                <a:cs typeface="Arial"/>
              </a:rPr>
              <a:t>“These considerations were specific to our project regarding the CFSRs; however, we do think they can be applied to child welfare monitoring and CQI efforts more broadly.”</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6</a:t>
            </a:fld>
            <a:endParaRPr lang="en-US" altLang="en-US"/>
          </a:p>
        </p:txBody>
      </p:sp>
    </p:spTree>
    <p:extLst>
      <p:ext uri="{BB962C8B-B14F-4D97-AF65-F5344CB8AC3E}">
        <p14:creationId xmlns:p14="http://schemas.microsoft.com/office/powerpoint/2010/main" val="427762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ea typeface="ＭＳ Ｐゴシック"/>
                <a:cs typeface="Arial"/>
              </a:rPr>
              <a:t>Elliott: </a:t>
            </a:r>
            <a:r>
              <a:rPr lang="en-US" dirty="0">
                <a:latin typeface="Arial"/>
                <a:ea typeface="ＭＳ Ｐゴシック"/>
                <a:cs typeface="Arial"/>
              </a:rPr>
              <a:t>In addition to Key Considerations, the results from our focus groups led to several examples of roles for people with lived experience in child welfare work. Examples of these roles include:</a:t>
            </a:r>
          </a:p>
          <a:p>
            <a:endParaRPr lang="en-US" dirty="0">
              <a:latin typeface="Arial"/>
              <a:ea typeface="ＭＳ Ｐゴシック"/>
              <a:cs typeface="Arial"/>
            </a:endParaRPr>
          </a:p>
          <a:p>
            <a:pPr marL="171450" indent="-171450">
              <a:buFont typeface="Arial" panose="020B0604020202020204" pitchFamily="34" charset="0"/>
              <a:buChar char="•"/>
            </a:pPr>
            <a:r>
              <a:rPr lang="en-US" b="0" dirty="0">
                <a:latin typeface="Arial"/>
                <a:ea typeface="ＭＳ Ｐゴシック"/>
                <a:cs typeface="Arial"/>
              </a:rPr>
              <a:t>Helping to gather data and evidence</a:t>
            </a:r>
          </a:p>
          <a:p>
            <a:pPr marL="171450" indent="-171450">
              <a:buFont typeface="Arial" panose="020B0604020202020204" pitchFamily="34" charset="0"/>
              <a:buChar char="•"/>
            </a:pPr>
            <a:r>
              <a:rPr lang="en-US" b="0" dirty="0">
                <a:latin typeface="Arial"/>
                <a:ea typeface="ＭＳ Ｐゴシック"/>
                <a:cs typeface="Arial"/>
              </a:rPr>
              <a:t>Reviewing data and identifying themes</a:t>
            </a:r>
            <a:r>
              <a:rPr lang="en-US" dirty="0">
                <a:latin typeface="Arial"/>
                <a:ea typeface="ＭＳ Ｐゴシック"/>
                <a:cs typeface="Arial"/>
              </a:rPr>
              <a:t> </a:t>
            </a:r>
          </a:p>
          <a:p>
            <a:pPr marL="171450" indent="-171450">
              <a:buFont typeface="Arial" panose="020B0604020202020204" pitchFamily="34" charset="0"/>
              <a:buChar char="•"/>
            </a:pPr>
            <a:r>
              <a:rPr lang="en-US" b="0" dirty="0">
                <a:latin typeface="Arial"/>
                <a:ea typeface="ＭＳ Ｐゴシック"/>
                <a:cs typeface="Arial"/>
              </a:rPr>
              <a:t>Helping to develop training materials tha</a:t>
            </a:r>
            <a:r>
              <a:rPr lang="en-US" dirty="0">
                <a:latin typeface="Arial"/>
                <a:ea typeface="ＭＳ Ｐゴシック"/>
                <a:cs typeface="Arial"/>
              </a:rPr>
              <a:t>t are young-people-friendly and young-people-sensitive</a:t>
            </a:r>
          </a:p>
          <a:p>
            <a:pPr marL="171450" lvl="0" indent="-171450" algn="l">
              <a:buFont typeface="Arial" panose="020B0604020202020204" pitchFamily="34" charset="0"/>
              <a:buChar char="•"/>
            </a:pPr>
            <a:r>
              <a:rPr lang="en-US" dirty="0">
                <a:latin typeface="Arial"/>
                <a:ea typeface="ＭＳ Ｐゴシック"/>
                <a:cs typeface="Arial"/>
              </a:rPr>
              <a:t>Providing training to interviewers on how to speak with young people in care regarding their experiences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a:ea typeface="ＭＳ Ｐゴシック"/>
                <a:cs typeface="Arial"/>
              </a:rPr>
              <a:t>Supporting states with outreach to provide more diverse voices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a:ea typeface="ＭＳ Ｐゴシック"/>
                <a:cs typeface="Arial"/>
              </a:rPr>
              <a:t>Gathering information from young people in care about what is and is not working well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a:ea typeface="ＭＳ Ｐゴシック"/>
                <a:cs typeface="Arial"/>
              </a:rPr>
              <a:t>Working with the state to determine whether strategies and activities are making a positive difference</a:t>
            </a:r>
          </a:p>
          <a:p>
            <a:pPr marL="171450" lvl="0" indent="-171450" algn="l">
              <a:buFont typeface="Arial" panose="020B0604020202020204" pitchFamily="34" charset="0"/>
              <a:buChar char="•"/>
            </a:pPr>
            <a:r>
              <a:rPr lang="en-US" dirty="0">
                <a:latin typeface="Arial"/>
                <a:ea typeface="ＭＳ Ｐゴシック"/>
                <a:cs typeface="Arial"/>
              </a:rPr>
              <a:t>Designing engaging visuals to present data using language for the general population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latin typeface="Dreaming Outloud Pro" panose="03050502040302030504" pitchFamily="66" charset="0"/>
              <a:cs typeface="Dreaming Outloud Pro" panose="03050502040302030504" pitchFamily="66" charset="0"/>
            </a:endParaRPr>
          </a:p>
          <a:p>
            <a:pPr>
              <a:defRPr/>
            </a:pPr>
            <a:r>
              <a:rPr lang="en-US" dirty="0">
                <a:latin typeface="Arial"/>
                <a:ea typeface="ＭＳ Ｐゴシック"/>
                <a:cs typeface="Arial"/>
              </a:rPr>
              <a:t>Identifying concrete roles for people with lived experience is an important aspect of these recommendations. More in-depth recommendations and examples of roles for people with lived experience will be discussed in the following slides and can be found in a digital handout as part of the presentation resources.</a:t>
            </a:r>
          </a:p>
          <a:p>
            <a:pPr>
              <a:defRPr/>
            </a:pPr>
            <a:endParaRPr lang="en-US" sz="1200" b="1" dirty="0">
              <a:latin typeface="Arial"/>
              <a:ea typeface="ＭＳ Ｐゴシック"/>
              <a:cs typeface="Arial"/>
            </a:endParaRPr>
          </a:p>
          <a:p>
            <a:pPr>
              <a:defRPr/>
            </a:pPr>
            <a:r>
              <a:rPr lang="en-US" b="1" dirty="0">
                <a:latin typeface="Arial"/>
                <a:ea typeface="ＭＳ Ｐゴシック"/>
                <a:cs typeface="Arial"/>
              </a:rPr>
              <a:t> </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7</a:t>
            </a:fld>
            <a:endParaRPr lang="en-US" altLang="en-US"/>
          </a:p>
        </p:txBody>
      </p:sp>
    </p:spTree>
    <p:extLst>
      <p:ext uri="{BB962C8B-B14F-4D97-AF65-F5344CB8AC3E}">
        <p14:creationId xmlns:p14="http://schemas.microsoft.com/office/powerpoint/2010/main" val="3132954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a:ea typeface="ＭＳ Ｐゴシック"/>
                <a:cs typeface="Arial"/>
              </a:rPr>
              <a:t>Elliott: “</a:t>
            </a:r>
            <a:r>
              <a:rPr lang="en-US" dirty="0">
                <a:latin typeface="Arial"/>
                <a:ea typeface="ＭＳ Ｐゴシック"/>
                <a:cs typeface="Arial"/>
              </a:rPr>
              <a:t>After seeing these roles, we ‘d like to take some time to hear from you all about the roles that you have seen or would like to add.”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a:ea typeface="ＭＳ Ｐゴシック"/>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a:t>
            </a:r>
            <a:r>
              <a:rPr lang="en-US" dirty="0">
                <a:latin typeface="Arial"/>
                <a:ea typeface="ＭＳ Ｐゴシック"/>
                <a:cs typeface="Arial"/>
              </a:rPr>
              <a:t>Participants will type in roles into </a:t>
            </a:r>
            <a:r>
              <a:rPr lang="en-US" dirty="0" err="1">
                <a:latin typeface="Arial"/>
                <a:ea typeface="ＭＳ Ｐゴシック"/>
                <a:cs typeface="Arial"/>
              </a:rPr>
              <a:t>Mentimeter</a:t>
            </a:r>
            <a:r>
              <a:rPr lang="en-US" dirty="0">
                <a:latin typeface="Arial"/>
                <a:ea typeface="ＭＳ Ｐゴシック"/>
                <a:cs typeface="Arial"/>
              </a:rPr>
              <a:t> and we will produce a word cloud. </a:t>
            </a:r>
            <a:r>
              <a:rPr lang="en-US" dirty="0"/>
              <a:t>Presenters to discuss results in real time. </a:t>
            </a:r>
            <a:endParaRPr lang="en-US" dirty="0">
              <a:latin typeface="Arial"/>
              <a:ea typeface="ＭＳ Ｐゴシック"/>
              <a:cs typeface="Arial"/>
            </a:endParaRPr>
          </a:p>
          <a:p>
            <a:endParaRPr lang="en-US" dirty="0"/>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8</a:t>
            </a:fld>
            <a:endParaRPr lang="en-US" altLang="en-US"/>
          </a:p>
        </p:txBody>
      </p:sp>
    </p:spTree>
    <p:extLst>
      <p:ext uri="{BB962C8B-B14F-4D97-AF65-F5344CB8AC3E}">
        <p14:creationId xmlns:p14="http://schemas.microsoft.com/office/powerpoint/2010/main" val="295623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a:ea typeface="ＭＳ Ｐゴシック"/>
                <a:cs typeface="Arial"/>
              </a:rPr>
              <a:t>Maia: </a:t>
            </a:r>
            <a:r>
              <a:rPr lang="en-US" dirty="0">
                <a:latin typeface="Arial"/>
                <a:ea typeface="ＭＳ Ｐゴシック"/>
                <a:cs typeface="Arial"/>
              </a:rPr>
              <a:t>“As part of our focus groups, people with lived experience provided recommendations on actionable strategies for engaging other people with lived experience in child welfare work.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a:ea typeface="ＭＳ Ｐゴシック"/>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a:ea typeface="ＭＳ Ｐゴシック"/>
                <a:cs typeface="Arial"/>
              </a:rPr>
              <a:t>Among these recommendations are: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dirty="0">
              <a:latin typeface="Arial"/>
              <a:ea typeface="ＭＳ Ｐゴシック"/>
              <a:cs typeface="Arial"/>
            </a:endParaRPr>
          </a:p>
          <a:p>
            <a:pPr>
              <a:buFont typeface="Wingdings" panose="05000000000000000000" pitchFamily="2" charset="2"/>
              <a:buChar char="ü"/>
            </a:pPr>
            <a:r>
              <a:rPr lang="en-US" sz="1650" b="1" i="0" u="none" strike="noStrike" baseline="0" dirty="0">
                <a:latin typeface="+mj-lt"/>
              </a:rPr>
              <a:t>Preparing, supporting, and training young people; this includes:</a:t>
            </a:r>
          </a:p>
          <a:p>
            <a:pPr lvl="1">
              <a:buFont typeface="Arial" panose="020B0604020202020204" pitchFamily="34" charset="0"/>
              <a:buChar char="•"/>
            </a:pPr>
            <a:r>
              <a:rPr lang="en-US" sz="1650" dirty="0">
                <a:latin typeface="+mj-lt"/>
                <a:ea typeface="ＭＳ Ｐゴシック"/>
              </a:rPr>
              <a:t> Provide clear expectations to help young people understand the purpose of their involvement </a:t>
            </a:r>
          </a:p>
          <a:p>
            <a:pPr lvl="1">
              <a:buFont typeface="Arial" panose="020B0604020202020204" pitchFamily="34" charset="0"/>
              <a:buChar char="•"/>
            </a:pPr>
            <a:r>
              <a:rPr lang="en-US" sz="1650" dirty="0">
                <a:latin typeface="+mj-lt"/>
                <a:ea typeface="ＭＳ Ｐゴシック"/>
              </a:rPr>
              <a:t> Create a safe and supportive environment </a:t>
            </a:r>
          </a:p>
          <a:p>
            <a:pPr lvl="1">
              <a:buFont typeface="Arial" panose="020B0604020202020204" pitchFamily="34" charset="0"/>
              <a:buChar char="•"/>
            </a:pPr>
            <a:r>
              <a:rPr lang="en-US" sz="1650" dirty="0">
                <a:latin typeface="+mj-lt"/>
                <a:ea typeface="ＭＳ Ｐゴシック"/>
              </a:rPr>
              <a:t> Provide hands-on training before all opportunities </a:t>
            </a:r>
          </a:p>
          <a:p>
            <a:pPr lvl="1">
              <a:buFont typeface="Arial" panose="020B0604020202020204" pitchFamily="34" charset="0"/>
              <a:buChar char="•"/>
            </a:pPr>
            <a:r>
              <a:rPr lang="en-US" sz="1650" dirty="0">
                <a:latin typeface="+mj-lt"/>
                <a:ea typeface="ＭＳ Ｐゴシック"/>
              </a:rPr>
              <a:t> Allow young people to train other young people</a:t>
            </a:r>
            <a:endParaRPr lang="en-US" sz="1650" b="1" dirty="0">
              <a:latin typeface="+mj-lt"/>
              <a:ea typeface="ＭＳ Ｐゴシック"/>
            </a:endParaRPr>
          </a:p>
          <a:p>
            <a:pPr lvl="1">
              <a:buFont typeface="Arial" panose="020B0604020202020204" pitchFamily="34" charset="0"/>
              <a:buChar char="•"/>
            </a:pPr>
            <a:endParaRPr lang="en-US" sz="1650" b="1" dirty="0">
              <a:latin typeface="+mj-lt"/>
              <a:ea typeface="ＭＳ Ｐゴシック"/>
            </a:endParaRPr>
          </a:p>
          <a:p>
            <a:pPr lvl="1">
              <a:buFont typeface="Arial" panose="020B0604020202020204" pitchFamily="34" charset="0"/>
              <a:buChar char="•"/>
            </a:pPr>
            <a:r>
              <a:rPr lang="en-US" sz="1650" b="1" dirty="0">
                <a:latin typeface="+mj-lt"/>
                <a:ea typeface="ＭＳ Ｐゴシック"/>
              </a:rPr>
              <a:t> Additionally: </a:t>
            </a:r>
          </a:p>
          <a:p>
            <a:pPr lvl="1">
              <a:buFont typeface="Arial" panose="020B0604020202020204" pitchFamily="34" charset="0"/>
              <a:buChar char="•"/>
            </a:pPr>
            <a:endParaRPr lang="en-US" sz="1650" b="1" dirty="0">
              <a:latin typeface="+mj-lt"/>
              <a:ea typeface="ＭＳ Ｐゴシック"/>
            </a:endParaRPr>
          </a:p>
          <a:p>
            <a:pPr>
              <a:buFont typeface="Wingdings" panose="05000000000000000000" pitchFamily="2" charset="2"/>
              <a:buChar char="ü"/>
            </a:pPr>
            <a:r>
              <a:rPr lang="en-US" sz="1650" b="1" dirty="0">
                <a:latin typeface="+mj-lt"/>
                <a:ea typeface="ＭＳ Ｐゴシック"/>
              </a:rPr>
              <a:t>Providing young-people-friendly data visualizations and materials; examples are:</a:t>
            </a:r>
          </a:p>
          <a:p>
            <a:pPr lvl="1">
              <a:buFont typeface="Arial" panose="020B0604020202020204" pitchFamily="34" charset="0"/>
              <a:buChar char="•"/>
            </a:pPr>
            <a:r>
              <a:rPr lang="en-US" sz="1650" dirty="0">
                <a:latin typeface="+mj-lt"/>
                <a:ea typeface="ＭＳ Ｐゴシック"/>
              </a:rPr>
              <a:t> Invite young people take part in data collection</a:t>
            </a:r>
          </a:p>
          <a:p>
            <a:pPr lvl="1">
              <a:buFont typeface="Arial" panose="020B0604020202020204" pitchFamily="34" charset="0"/>
              <a:buChar char="•"/>
            </a:pPr>
            <a:r>
              <a:rPr lang="en-US" sz="1650" dirty="0">
                <a:latin typeface="+mj-lt"/>
                <a:ea typeface="ＭＳ Ｐゴシック"/>
              </a:rPr>
              <a:t> Encourage young people to help create materials/resources </a:t>
            </a:r>
          </a:p>
          <a:p>
            <a:pPr lvl="1">
              <a:buFont typeface="Arial" panose="020B0604020202020204" pitchFamily="34" charset="0"/>
              <a:buChar char="•"/>
            </a:pPr>
            <a:r>
              <a:rPr lang="en-US" sz="1650" dirty="0">
                <a:latin typeface="+mj-lt"/>
                <a:ea typeface="ＭＳ Ｐゴシック"/>
              </a:rPr>
              <a:t> Develop engaging briefs and summaries for a non-technical audience (e.g., young people with lived experience)</a:t>
            </a:r>
            <a:br>
              <a:rPr lang="en-US" sz="1650" b="1" dirty="0">
                <a:latin typeface="+mj-lt"/>
                <a:ea typeface="ＭＳ Ｐゴシック"/>
              </a:rPr>
            </a:br>
            <a:endParaRPr lang="en-US" dirty="0">
              <a:latin typeface="Arial"/>
              <a:ea typeface="ＭＳ Ｐゴシック"/>
              <a:cs typeface="Arial"/>
            </a:endParaRPr>
          </a:p>
          <a:p>
            <a:pPr>
              <a:defRPr/>
            </a:pPr>
            <a:r>
              <a:rPr lang="en-US" dirty="0">
                <a:latin typeface="Arial"/>
                <a:ea typeface="ＭＳ Ｐゴシック"/>
                <a:cs typeface="Arial"/>
              </a:rPr>
              <a:t>(continue to next slide)</a:t>
            </a:r>
          </a:p>
        </p:txBody>
      </p:sp>
      <p:sp>
        <p:nvSpPr>
          <p:cNvPr id="4" name="Slide Number Placeholder 3"/>
          <p:cNvSpPr>
            <a:spLocks noGrp="1"/>
          </p:cNvSpPr>
          <p:nvPr>
            <p:ph type="sldNum" sz="quarter" idx="5"/>
          </p:nvPr>
        </p:nvSpPr>
        <p:spPr/>
        <p:txBody>
          <a:bodyPr/>
          <a:lstStyle/>
          <a:p>
            <a:pPr>
              <a:defRPr/>
            </a:pPr>
            <a:fld id="{D75D6D02-2D5B-4EB5-B896-13719FE9D48D}" type="slidenum">
              <a:rPr lang="en-US" altLang="en-US" smtClean="0"/>
              <a:pPr>
                <a:defRPr/>
              </a:pPr>
              <a:t>9</a:t>
            </a:fld>
            <a:endParaRPr lang="en-US" altLang="en-US"/>
          </a:p>
        </p:txBody>
      </p:sp>
    </p:spTree>
    <p:extLst>
      <p:ext uri="{BB962C8B-B14F-4D97-AF65-F5344CB8AC3E}">
        <p14:creationId xmlns:p14="http://schemas.microsoft.com/office/powerpoint/2010/main" val="2624325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EF09C772-47DC-4768-90AE-15C4570864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22" name="Rectangle 2"/>
          <p:cNvSpPr>
            <a:spLocks noGrp="1" noChangeArrowheads="1"/>
          </p:cNvSpPr>
          <p:nvPr>
            <p:ph type="ctrTitle"/>
          </p:nvPr>
        </p:nvSpPr>
        <p:spPr>
          <a:xfrm>
            <a:off x="1422400" y="1447800"/>
            <a:ext cx="9448800" cy="2362200"/>
          </a:xfrm>
        </p:spPr>
        <p:txBody>
          <a:bodyPr anchor="t" anchorCtr="0"/>
          <a:lstStyle>
            <a:lvl1pPr algn="l">
              <a:lnSpc>
                <a:spcPct val="150000"/>
              </a:lnSpc>
              <a:defRPr cap="all" baseline="0">
                <a:solidFill>
                  <a:schemeClr val="bg1"/>
                </a:solidFill>
              </a:defRPr>
            </a:lvl1pPr>
          </a:lstStyle>
          <a:p>
            <a:pPr lvl="0"/>
            <a:r>
              <a:rPr lang="en-US" noProof="0"/>
              <a:t>Click to edit Master title style</a:t>
            </a:r>
          </a:p>
        </p:txBody>
      </p:sp>
      <p:sp>
        <p:nvSpPr>
          <p:cNvPr id="6" name="Text Placeholder 5"/>
          <p:cNvSpPr>
            <a:spLocks noGrp="1"/>
          </p:cNvSpPr>
          <p:nvPr>
            <p:ph type="body" sz="quarter" idx="10"/>
          </p:nvPr>
        </p:nvSpPr>
        <p:spPr>
          <a:xfrm>
            <a:off x="1422400" y="3810000"/>
            <a:ext cx="9448800" cy="914400"/>
          </a:xfrm>
        </p:spPr>
        <p:txBody>
          <a:bodyPr/>
          <a:lstStyle>
            <a:lvl1pPr marL="0" indent="0" algn="l">
              <a:buNone/>
              <a:defRPr sz="2800">
                <a:solidFill>
                  <a:schemeClr val="bg1"/>
                </a:solidFill>
              </a:defRPr>
            </a:lvl1pPr>
          </a:lstStyle>
          <a:p>
            <a:pPr lvl="0"/>
            <a:r>
              <a:rPr lang="en-US"/>
              <a:t>Edit Master text styles</a:t>
            </a:r>
          </a:p>
        </p:txBody>
      </p:sp>
    </p:spTree>
    <p:extLst>
      <p:ext uri="{BB962C8B-B14F-4D97-AF65-F5344CB8AC3E}">
        <p14:creationId xmlns:p14="http://schemas.microsoft.com/office/powerpoint/2010/main" val="408620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9855200" cy="1096962"/>
          </a:xfrm>
        </p:spPr>
        <p:txBody>
          <a:bodyPr/>
          <a:lstStyle>
            <a:lvl1pPr>
              <a:defRPr>
                <a:latin typeface="Georgia Pro" panose="020B0604020202020204" pitchFamily="18" charset="0"/>
              </a:defRPr>
            </a:lvl1pPr>
          </a:lstStyle>
          <a:p>
            <a:r>
              <a:rPr lang="en-US"/>
              <a:t>Click to edit Master title style</a:t>
            </a:r>
          </a:p>
        </p:txBody>
      </p:sp>
      <p:sp>
        <p:nvSpPr>
          <p:cNvPr id="3" name="Content Placeholder 2"/>
          <p:cNvSpPr>
            <a:spLocks noGrp="1"/>
          </p:cNvSpPr>
          <p:nvPr>
            <p:ph idx="1"/>
          </p:nvPr>
        </p:nvSpPr>
        <p:spPr>
          <a:xfrm>
            <a:off x="406400" y="1600203"/>
            <a:ext cx="9855200" cy="4525963"/>
          </a:xfrm>
        </p:spPr>
        <p:txBody>
          <a:bodyPr/>
          <a:lstStyle>
            <a:lvl1pPr>
              <a:buClr>
                <a:srgbClr val="C00000"/>
              </a:buClr>
              <a:defRPr>
                <a:latin typeface="Georgia Pro" panose="02040502050405020303" pitchFamily="18" charset="0"/>
              </a:defRPr>
            </a:lvl1pPr>
            <a:lvl2pPr>
              <a:buClr>
                <a:schemeClr val="bg1">
                  <a:lumMod val="50000"/>
                </a:schemeClr>
              </a:buClr>
              <a:defRPr>
                <a:latin typeface="Georgia Pro" panose="02040502050405020303" pitchFamily="18" charset="0"/>
              </a:defRPr>
            </a:lvl2pPr>
            <a:lvl3pPr>
              <a:buClr>
                <a:srgbClr val="006177"/>
              </a:buClr>
              <a:defRPr>
                <a:latin typeface="Georgia Pro" panose="02040502050405020303" pitchFamily="18" charset="0"/>
              </a:defRPr>
            </a:lvl3pPr>
            <a:lvl4pPr>
              <a:buClr>
                <a:srgbClr val="FF9900"/>
              </a:buClr>
              <a:defRPr>
                <a:latin typeface="Georgia Pro" panose="02040502050405020303" pitchFamily="18" charset="0"/>
              </a:defRPr>
            </a:lvl4pPr>
            <a:lvl5pPr>
              <a:buClr>
                <a:srgbClr val="99CC00"/>
              </a:buClr>
              <a:defRPr>
                <a:latin typeface="Georgia Pro" panose="020405020504050203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406400" y="6553200"/>
            <a:ext cx="7112000" cy="304800"/>
          </a:xfrm>
        </p:spPr>
        <p:txBody>
          <a:bodyPr/>
          <a:lstStyle>
            <a:lvl1pPr>
              <a:defRPr dirty="0"/>
            </a:lvl1pPr>
          </a:lstStyle>
          <a:p>
            <a:pPr>
              <a:defRPr/>
            </a:pPr>
            <a:endParaRPr lang="en-US"/>
          </a:p>
        </p:txBody>
      </p:sp>
      <p:sp>
        <p:nvSpPr>
          <p:cNvPr id="5" name="Rectangle 6"/>
          <p:cNvSpPr>
            <a:spLocks noGrp="1" noChangeArrowheads="1"/>
          </p:cNvSpPr>
          <p:nvPr>
            <p:ph type="sldNum" sz="quarter" idx="11"/>
          </p:nvPr>
        </p:nvSpPr>
        <p:spPr>
          <a:xfrm>
            <a:off x="8229600" y="6553200"/>
            <a:ext cx="2032000" cy="304800"/>
          </a:xfrm>
        </p:spPr>
        <p:txBody>
          <a:bodyPr/>
          <a:lstStyle>
            <a:lvl1pPr>
              <a:defRPr smtClean="0"/>
            </a:lvl1pPr>
          </a:lstStyle>
          <a:p>
            <a:pPr>
              <a:defRPr/>
            </a:pPr>
            <a:fld id="{1D106BFB-4F01-4E2A-AA60-A2B398C2C3C2}" type="slidenum">
              <a:rPr lang="en-US" altLang="en-US"/>
              <a:pPr>
                <a:defRPr/>
              </a:pPr>
              <a:t>‹#›</a:t>
            </a:fld>
            <a:endParaRPr lang="en-US" altLang="en-US"/>
          </a:p>
        </p:txBody>
      </p:sp>
    </p:spTree>
    <p:extLst>
      <p:ext uri="{BB962C8B-B14F-4D97-AF65-F5344CB8AC3E}">
        <p14:creationId xmlns:p14="http://schemas.microsoft.com/office/powerpoint/2010/main" val="141628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6400" y="4406903"/>
            <a:ext cx="9753600" cy="1362075"/>
          </a:xfrm>
        </p:spPr>
        <p:txBody>
          <a:bodyPr anchor="t"/>
          <a:lstStyle>
            <a:lvl1pPr algn="l">
              <a:defRPr sz="2400" b="1" cap="all">
                <a:latin typeface="Georgia Pro" panose="02040502050405020303" pitchFamily="18" charset="0"/>
              </a:defRPr>
            </a:lvl1pPr>
          </a:lstStyle>
          <a:p>
            <a:r>
              <a:rPr lang="en-US"/>
              <a:t>Click to edit Master title style</a:t>
            </a:r>
          </a:p>
        </p:txBody>
      </p:sp>
      <p:sp>
        <p:nvSpPr>
          <p:cNvPr id="3" name="Text Placeholder 2"/>
          <p:cNvSpPr>
            <a:spLocks noGrp="1"/>
          </p:cNvSpPr>
          <p:nvPr>
            <p:ph type="body" idx="1"/>
          </p:nvPr>
        </p:nvSpPr>
        <p:spPr>
          <a:xfrm>
            <a:off x="406400" y="2906713"/>
            <a:ext cx="9753600" cy="1500187"/>
          </a:xfrm>
        </p:spPr>
        <p:txBody>
          <a:bodyPr anchor="b"/>
          <a:lstStyle>
            <a:lvl1pPr marL="0" indent="0">
              <a:buNone/>
              <a:defRPr sz="2000">
                <a:latin typeface="Georgia Pro" panose="02040502050405020303"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5"/>
          <p:cNvSpPr>
            <a:spLocks noGrp="1" noChangeArrowheads="1"/>
          </p:cNvSpPr>
          <p:nvPr>
            <p:ph type="ftr" sz="quarter" idx="10"/>
          </p:nvPr>
        </p:nvSpPr>
        <p:spPr>
          <a:xfrm>
            <a:off x="406400" y="6553200"/>
            <a:ext cx="7112000" cy="304800"/>
          </a:xfrm>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8229600" y="6553200"/>
            <a:ext cx="2032000" cy="304800"/>
          </a:xfrm>
        </p:spPr>
        <p:txBody>
          <a:bodyPr/>
          <a:lstStyle>
            <a:lvl1pPr>
              <a:defRPr smtClean="0"/>
            </a:lvl1pPr>
          </a:lstStyle>
          <a:p>
            <a:pPr>
              <a:defRPr/>
            </a:pPr>
            <a:fld id="{E23E240D-025F-4486-A942-DF4A19DADAEF}" type="slidenum">
              <a:rPr lang="en-US" altLang="en-US"/>
              <a:pPr>
                <a:defRPr/>
              </a:pPr>
              <a:t>‹#›</a:t>
            </a:fld>
            <a:endParaRPr lang="en-US" altLang="en-US"/>
          </a:p>
        </p:txBody>
      </p:sp>
    </p:spTree>
    <p:extLst>
      <p:ext uri="{BB962C8B-B14F-4D97-AF65-F5344CB8AC3E}">
        <p14:creationId xmlns:p14="http://schemas.microsoft.com/office/powerpoint/2010/main" val="42998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9855200" cy="1096962"/>
          </a:xfrm>
        </p:spPr>
        <p:txBody>
          <a:bodyPr/>
          <a:lstStyle>
            <a:lvl1pPr>
              <a:defRPr>
                <a:latin typeface="Georgia Pro" panose="02040502050405020303" pitchFamily="18" charset="0"/>
              </a:defRPr>
            </a:lvl1pPr>
          </a:lstStyle>
          <a:p>
            <a:r>
              <a:rPr lang="en-US"/>
              <a:t>Click to edit Master title style</a:t>
            </a:r>
          </a:p>
        </p:txBody>
      </p:sp>
      <p:sp>
        <p:nvSpPr>
          <p:cNvPr id="3" name="Rectangle 5"/>
          <p:cNvSpPr>
            <a:spLocks noGrp="1" noChangeArrowheads="1"/>
          </p:cNvSpPr>
          <p:nvPr>
            <p:ph type="ftr" sz="quarter" idx="10"/>
          </p:nvPr>
        </p:nvSpPr>
        <p:spPr>
          <a:xfrm>
            <a:off x="406400" y="6553200"/>
            <a:ext cx="7112000" cy="304800"/>
          </a:xfrm>
        </p:spPr>
        <p:txBody>
          <a:bodyPr/>
          <a:lstStyle>
            <a:lvl1pPr>
              <a:defRPr dirty="0"/>
            </a:lvl1pPr>
          </a:lstStyle>
          <a:p>
            <a:pPr>
              <a:defRPr/>
            </a:pPr>
            <a:endParaRPr lang="en-US"/>
          </a:p>
        </p:txBody>
      </p:sp>
      <p:sp>
        <p:nvSpPr>
          <p:cNvPr id="4" name="Rectangle 6"/>
          <p:cNvSpPr>
            <a:spLocks noGrp="1" noChangeArrowheads="1"/>
          </p:cNvSpPr>
          <p:nvPr>
            <p:ph type="sldNum" sz="quarter" idx="11"/>
          </p:nvPr>
        </p:nvSpPr>
        <p:spPr>
          <a:xfrm>
            <a:off x="8229600" y="6553200"/>
            <a:ext cx="2032000" cy="304800"/>
          </a:xfrm>
        </p:spPr>
        <p:txBody>
          <a:bodyPr/>
          <a:lstStyle>
            <a:lvl1pPr>
              <a:defRPr smtClean="0"/>
            </a:lvl1pPr>
          </a:lstStyle>
          <a:p>
            <a:pPr>
              <a:defRPr/>
            </a:pPr>
            <a:fld id="{AA910EDC-D035-4403-B57B-3FEB4CC50E6D}" type="slidenum">
              <a:rPr lang="en-US" altLang="en-US"/>
              <a:pPr>
                <a:defRPr/>
              </a:pPr>
              <a:t>‹#›</a:t>
            </a:fld>
            <a:endParaRPr lang="en-US" altLang="en-US"/>
          </a:p>
        </p:txBody>
      </p:sp>
    </p:spTree>
    <p:extLst>
      <p:ext uri="{BB962C8B-B14F-4D97-AF65-F5344CB8AC3E}">
        <p14:creationId xmlns:p14="http://schemas.microsoft.com/office/powerpoint/2010/main" val="250326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406400" y="6553200"/>
            <a:ext cx="7112000" cy="304800"/>
          </a:xfrm>
        </p:spPr>
        <p:txBody>
          <a:bodyPr/>
          <a:lstStyle>
            <a:lvl1pPr>
              <a:defRPr dirty="0"/>
            </a:lvl1pPr>
          </a:lstStyle>
          <a:p>
            <a:pPr>
              <a:defRPr/>
            </a:pPr>
            <a:endParaRPr lang="en-US"/>
          </a:p>
        </p:txBody>
      </p:sp>
      <p:sp>
        <p:nvSpPr>
          <p:cNvPr id="3" name="Rectangle 6"/>
          <p:cNvSpPr>
            <a:spLocks noGrp="1" noChangeArrowheads="1"/>
          </p:cNvSpPr>
          <p:nvPr>
            <p:ph type="sldNum" sz="quarter" idx="11"/>
          </p:nvPr>
        </p:nvSpPr>
        <p:spPr>
          <a:xfrm>
            <a:off x="8229600" y="6553200"/>
            <a:ext cx="2032000" cy="304800"/>
          </a:xfrm>
        </p:spPr>
        <p:txBody>
          <a:bodyPr/>
          <a:lstStyle>
            <a:lvl1pPr>
              <a:defRPr smtClean="0"/>
            </a:lvl1pPr>
          </a:lstStyle>
          <a:p>
            <a:pPr>
              <a:defRPr/>
            </a:pPr>
            <a:fld id="{001E953B-484E-473E-A9CF-85D182841C22}" type="slidenum">
              <a:rPr lang="en-US" altLang="en-US"/>
              <a:pPr>
                <a:defRPr/>
              </a:pPr>
              <a:t>‹#›</a:t>
            </a:fld>
            <a:endParaRPr lang="en-US" altLang="en-US"/>
          </a:p>
        </p:txBody>
      </p:sp>
    </p:spTree>
    <p:extLst>
      <p:ext uri="{BB962C8B-B14F-4D97-AF65-F5344CB8AC3E}">
        <p14:creationId xmlns:p14="http://schemas.microsoft.com/office/powerpoint/2010/main" val="387413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3454400" cy="1162050"/>
          </a:xfrm>
        </p:spPr>
        <p:txBody>
          <a:bodyPr anchor="b"/>
          <a:lstStyle>
            <a:lvl1pPr algn="l">
              <a:defRPr sz="2000" b="1">
                <a:latin typeface="Georgia Pro" panose="02040502050405020303" pitchFamily="18" charset="0"/>
              </a:defRPr>
            </a:lvl1pPr>
          </a:lstStyle>
          <a:p>
            <a:r>
              <a:rPr lang="en-US"/>
              <a:t>Click to edit Master title style</a:t>
            </a:r>
          </a:p>
        </p:txBody>
      </p:sp>
      <p:sp>
        <p:nvSpPr>
          <p:cNvPr id="3" name="Content Placeholder 2"/>
          <p:cNvSpPr>
            <a:spLocks noGrp="1"/>
          </p:cNvSpPr>
          <p:nvPr>
            <p:ph idx="1"/>
          </p:nvPr>
        </p:nvSpPr>
        <p:spPr>
          <a:xfrm>
            <a:off x="4165600" y="304803"/>
            <a:ext cx="6096000" cy="5853113"/>
          </a:xfrm>
        </p:spPr>
        <p:txBody>
          <a:bodyPr/>
          <a:lstStyle>
            <a:lvl1pPr>
              <a:buClr>
                <a:srgbClr val="C00000"/>
              </a:buClr>
              <a:defRPr sz="3200">
                <a:latin typeface="Georgia Pro" panose="02040502050405020303" pitchFamily="18" charset="0"/>
              </a:defRPr>
            </a:lvl1pPr>
            <a:lvl2pPr>
              <a:buClr>
                <a:schemeClr val="bg1">
                  <a:lumMod val="50000"/>
                </a:schemeClr>
              </a:buClr>
              <a:defRPr sz="2800">
                <a:latin typeface="Georgia Pro" panose="02040502050405020303" pitchFamily="18" charset="0"/>
              </a:defRPr>
            </a:lvl2pPr>
            <a:lvl3pPr>
              <a:buClr>
                <a:srgbClr val="006177"/>
              </a:buClr>
              <a:defRPr sz="2400">
                <a:latin typeface="Georgia Pro" panose="02040502050405020303" pitchFamily="18" charset="0"/>
              </a:defRPr>
            </a:lvl3pPr>
            <a:lvl4pPr>
              <a:buClr>
                <a:srgbClr val="FF9900"/>
              </a:buClr>
              <a:defRPr sz="2000">
                <a:latin typeface="Georgia Pro" panose="02040502050405020303" pitchFamily="18" charset="0"/>
              </a:defRPr>
            </a:lvl4pPr>
            <a:lvl5pPr>
              <a:buClr>
                <a:srgbClr val="669900"/>
              </a:buClr>
              <a:defRPr sz="2000">
                <a:latin typeface="Georgia Pro" panose="02040502050405020303" pitchFamily="18"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6400" y="1447803"/>
            <a:ext cx="3454400" cy="4691063"/>
          </a:xfrm>
        </p:spPr>
        <p:txBody>
          <a:bodyPr/>
          <a:lstStyle>
            <a:lvl1pPr marL="0" indent="0">
              <a:buNone/>
              <a:defRPr sz="1400">
                <a:latin typeface="Georgia Pro" panose="020405020504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5"/>
          <p:cNvSpPr>
            <a:spLocks noGrp="1" noChangeArrowheads="1"/>
          </p:cNvSpPr>
          <p:nvPr>
            <p:ph type="ftr" sz="quarter" idx="10"/>
          </p:nvPr>
        </p:nvSpPr>
        <p:spPr>
          <a:xfrm>
            <a:off x="406400" y="6553200"/>
            <a:ext cx="7112000" cy="304800"/>
          </a:xfrm>
        </p:spPr>
        <p:txBody>
          <a:bodyPr/>
          <a:lstStyle>
            <a:lvl1pPr>
              <a:defRPr dirty="0"/>
            </a:lvl1pPr>
          </a:lstStyle>
          <a:p>
            <a:pPr>
              <a:defRPr/>
            </a:pPr>
            <a:endParaRPr lang="en-US"/>
          </a:p>
        </p:txBody>
      </p:sp>
      <p:sp>
        <p:nvSpPr>
          <p:cNvPr id="6" name="Rectangle 6"/>
          <p:cNvSpPr>
            <a:spLocks noGrp="1" noChangeArrowheads="1"/>
          </p:cNvSpPr>
          <p:nvPr>
            <p:ph type="sldNum" sz="quarter" idx="11"/>
          </p:nvPr>
        </p:nvSpPr>
        <p:spPr>
          <a:xfrm>
            <a:off x="8229600" y="6553200"/>
            <a:ext cx="2032000" cy="304800"/>
          </a:xfrm>
        </p:spPr>
        <p:txBody>
          <a:bodyPr/>
          <a:lstStyle>
            <a:lvl1pPr>
              <a:defRPr smtClean="0"/>
            </a:lvl1pPr>
          </a:lstStyle>
          <a:p>
            <a:pPr>
              <a:defRPr/>
            </a:pPr>
            <a:fld id="{BDAE49A2-DE99-466C-A93E-CD90455052F5}" type="slidenum">
              <a:rPr lang="en-US" altLang="en-US"/>
              <a:pPr>
                <a:defRPr/>
              </a:pPr>
              <a:t>‹#›</a:t>
            </a:fld>
            <a:endParaRPr lang="en-US" altLang="en-US"/>
          </a:p>
        </p:txBody>
      </p:sp>
    </p:spTree>
    <p:extLst>
      <p:ext uri="{BB962C8B-B14F-4D97-AF65-F5344CB8AC3E}">
        <p14:creationId xmlns:p14="http://schemas.microsoft.com/office/powerpoint/2010/main" val="55997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74638"/>
            <a:ext cx="98552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title</a:t>
            </a:r>
          </a:p>
        </p:txBody>
      </p:sp>
      <p:sp>
        <p:nvSpPr>
          <p:cNvPr id="1027" name="Rectangle 3"/>
          <p:cNvSpPr>
            <a:spLocks noGrp="1" noChangeArrowheads="1"/>
          </p:cNvSpPr>
          <p:nvPr>
            <p:ph type="body" idx="1"/>
          </p:nvPr>
        </p:nvSpPr>
        <p:spPr bwMode="auto">
          <a:xfrm>
            <a:off x="406400" y="1600203"/>
            <a:ext cx="9855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9" name="Rectangle 5"/>
          <p:cNvSpPr>
            <a:spLocks noGrp="1" noChangeArrowheads="1"/>
          </p:cNvSpPr>
          <p:nvPr>
            <p:ph type="ftr" sz="quarter" idx="3"/>
          </p:nvPr>
        </p:nvSpPr>
        <p:spPr bwMode="auto">
          <a:xfrm>
            <a:off x="406400" y="6553200"/>
            <a:ext cx="711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229600" y="6553200"/>
            <a:ext cx="203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smtClean="0">
                <a:latin typeface="Arial" pitchFamily="34" charset="0"/>
              </a:defRPr>
            </a:lvl1pPr>
          </a:lstStyle>
          <a:p>
            <a:pPr>
              <a:defRPr/>
            </a:pPr>
            <a:fld id="{1584EE13-82B1-435F-A619-37412BCD2B51}" type="slidenum">
              <a:rPr lang="en-US" altLang="en-US"/>
              <a:pPr>
                <a:defRPr/>
              </a:pPr>
              <a:t>‹#›</a:t>
            </a:fld>
            <a:endParaRPr lang="en-US" altLang="en-US"/>
          </a:p>
        </p:txBody>
      </p:sp>
      <p:pic>
        <p:nvPicPr>
          <p:cNvPr id="7" name="Picture 2">
            <a:extLst>
              <a:ext uri="{FF2B5EF4-FFF2-40B4-BE49-F238E27FC236}">
                <a16:creationId xmlns:a16="http://schemas.microsoft.com/office/drawing/2014/main" id="{CF9527E4-0A83-4A82-B52C-93F1E2F80C67}"/>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bwMode="auto">
          <a:xfrm>
            <a:off x="10900032" y="0"/>
            <a:ext cx="12919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txStyles>
    <p:titleStyle>
      <a:lvl1pPr algn="l" rtl="0" eaLnBrk="1" fontAlgn="base" hangingPunct="1">
        <a:spcBef>
          <a:spcPct val="0"/>
        </a:spcBef>
        <a:spcAft>
          <a:spcPct val="0"/>
        </a:spcAft>
        <a:defRPr sz="3600">
          <a:solidFill>
            <a:srgbClr val="006177"/>
          </a:solidFill>
          <a:latin typeface="Georgia Pro" panose="02040502050405020303" pitchFamily="18" charset="0"/>
          <a:ea typeface="ＭＳ Ｐゴシック" charset="0"/>
          <a:cs typeface="+mj-cs"/>
        </a:defRPr>
      </a:lvl1pPr>
      <a:lvl2pPr algn="l" rtl="0" eaLnBrk="1" fontAlgn="base" hangingPunct="1">
        <a:spcBef>
          <a:spcPct val="0"/>
        </a:spcBef>
        <a:spcAft>
          <a:spcPct val="0"/>
        </a:spcAft>
        <a:defRPr sz="3600">
          <a:solidFill>
            <a:srgbClr val="006177"/>
          </a:solidFill>
          <a:latin typeface="Arial" charset="0"/>
          <a:ea typeface="ＭＳ Ｐゴシック" charset="0"/>
          <a:cs typeface="Arial" charset="0"/>
        </a:defRPr>
      </a:lvl2pPr>
      <a:lvl3pPr algn="l" rtl="0" eaLnBrk="1" fontAlgn="base" hangingPunct="1">
        <a:spcBef>
          <a:spcPct val="0"/>
        </a:spcBef>
        <a:spcAft>
          <a:spcPct val="0"/>
        </a:spcAft>
        <a:defRPr sz="3600">
          <a:solidFill>
            <a:srgbClr val="006177"/>
          </a:solidFill>
          <a:latin typeface="Arial" charset="0"/>
          <a:ea typeface="ＭＳ Ｐゴシック" charset="0"/>
          <a:cs typeface="Arial" charset="0"/>
        </a:defRPr>
      </a:lvl3pPr>
      <a:lvl4pPr algn="l" rtl="0" eaLnBrk="1" fontAlgn="base" hangingPunct="1">
        <a:spcBef>
          <a:spcPct val="0"/>
        </a:spcBef>
        <a:spcAft>
          <a:spcPct val="0"/>
        </a:spcAft>
        <a:defRPr sz="3600">
          <a:solidFill>
            <a:srgbClr val="006177"/>
          </a:solidFill>
          <a:latin typeface="Arial" charset="0"/>
          <a:ea typeface="ＭＳ Ｐゴシック" charset="0"/>
          <a:cs typeface="Arial" charset="0"/>
        </a:defRPr>
      </a:lvl4pPr>
      <a:lvl5pPr algn="l" rtl="0" eaLnBrk="1" fontAlgn="base" hangingPunct="1">
        <a:spcBef>
          <a:spcPct val="0"/>
        </a:spcBef>
        <a:spcAft>
          <a:spcPct val="0"/>
        </a:spcAft>
        <a:defRPr sz="3600">
          <a:solidFill>
            <a:srgbClr val="006177"/>
          </a:solidFill>
          <a:latin typeface="Arial" charset="0"/>
          <a:ea typeface="ＭＳ Ｐゴシック" charset="0"/>
          <a:cs typeface="Arial" charset="0"/>
        </a:defRPr>
      </a:lvl5pPr>
      <a:lvl6pPr marL="457200" algn="l" rtl="0" eaLnBrk="1" fontAlgn="base" hangingPunct="1">
        <a:spcBef>
          <a:spcPct val="0"/>
        </a:spcBef>
        <a:spcAft>
          <a:spcPct val="0"/>
        </a:spcAft>
        <a:defRPr sz="3600">
          <a:solidFill>
            <a:schemeClr val="tx2"/>
          </a:solidFill>
          <a:latin typeface="Arial" charset="0"/>
          <a:cs typeface="Arial" charset="0"/>
        </a:defRPr>
      </a:lvl6pPr>
      <a:lvl7pPr marL="914400" algn="l" rtl="0" eaLnBrk="1" fontAlgn="base" hangingPunct="1">
        <a:spcBef>
          <a:spcPct val="0"/>
        </a:spcBef>
        <a:spcAft>
          <a:spcPct val="0"/>
        </a:spcAft>
        <a:defRPr sz="3600">
          <a:solidFill>
            <a:schemeClr val="tx2"/>
          </a:solidFill>
          <a:latin typeface="Arial" charset="0"/>
          <a:cs typeface="Arial" charset="0"/>
        </a:defRPr>
      </a:lvl7pPr>
      <a:lvl8pPr marL="1371600" algn="l" rtl="0" eaLnBrk="1" fontAlgn="base" hangingPunct="1">
        <a:spcBef>
          <a:spcPct val="0"/>
        </a:spcBef>
        <a:spcAft>
          <a:spcPct val="0"/>
        </a:spcAft>
        <a:defRPr sz="3600">
          <a:solidFill>
            <a:schemeClr val="tx2"/>
          </a:solidFill>
          <a:latin typeface="Arial" charset="0"/>
          <a:cs typeface="Arial" charset="0"/>
        </a:defRPr>
      </a:lvl8pPr>
      <a:lvl9pPr marL="1828800" algn="l" rtl="0" eaLnBrk="1" fontAlgn="base" hangingPunct="1">
        <a:spcBef>
          <a:spcPct val="0"/>
        </a:spcBef>
        <a:spcAft>
          <a:spcPct val="0"/>
        </a:spcAft>
        <a:defRPr sz="36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rgbClr val="800000"/>
        </a:buClr>
        <a:buChar char="•"/>
        <a:defRPr sz="2800">
          <a:solidFill>
            <a:schemeClr val="tx1"/>
          </a:solidFill>
          <a:latin typeface="Georgia Pro" panose="02040502050405020303" pitchFamily="18" charset="0"/>
          <a:ea typeface="ＭＳ Ｐゴシック" charset="0"/>
          <a:cs typeface="+mn-cs"/>
        </a:defRPr>
      </a:lvl1pPr>
      <a:lvl2pPr marL="742950" indent="-285750" algn="l" rtl="0" eaLnBrk="1" fontAlgn="base" hangingPunct="1">
        <a:spcBef>
          <a:spcPct val="20000"/>
        </a:spcBef>
        <a:spcAft>
          <a:spcPct val="0"/>
        </a:spcAft>
        <a:buClr>
          <a:srgbClr val="663300"/>
        </a:buClr>
        <a:buFont typeface="Arial" charset="0"/>
        <a:buChar char="–"/>
        <a:defRPr sz="2800">
          <a:solidFill>
            <a:schemeClr val="tx1"/>
          </a:solidFill>
          <a:latin typeface="Georgia Pro" panose="02040502050405020303" pitchFamily="18" charset="0"/>
          <a:ea typeface="Arial" charset="0"/>
          <a:cs typeface="+mn-cs"/>
        </a:defRPr>
      </a:lvl2pPr>
      <a:lvl3pPr marL="1143000" indent="-228600" algn="l" rtl="0" eaLnBrk="1" fontAlgn="base" hangingPunct="1">
        <a:spcBef>
          <a:spcPct val="20000"/>
        </a:spcBef>
        <a:spcAft>
          <a:spcPct val="0"/>
        </a:spcAft>
        <a:buClr>
          <a:srgbClr val="800000"/>
        </a:buClr>
        <a:buSzPct val="75000"/>
        <a:buFont typeface="Wingdings" pitchFamily="2" charset="2"/>
        <a:buChar char="§"/>
        <a:defRPr sz="2800">
          <a:solidFill>
            <a:schemeClr val="tx1"/>
          </a:solidFill>
          <a:latin typeface="Georgia Pro" panose="02040502050405020303" pitchFamily="18" charset="0"/>
          <a:ea typeface="Arial" charset="0"/>
          <a:cs typeface="+mn-cs"/>
        </a:defRPr>
      </a:lvl3pPr>
      <a:lvl4pPr marL="1600200" indent="-228600" algn="l" rtl="0" eaLnBrk="1" fontAlgn="base" hangingPunct="1">
        <a:spcBef>
          <a:spcPct val="20000"/>
        </a:spcBef>
        <a:spcAft>
          <a:spcPct val="0"/>
        </a:spcAft>
        <a:buClr>
          <a:srgbClr val="800000"/>
        </a:buClr>
        <a:buChar char="•"/>
        <a:defRPr sz="2800">
          <a:solidFill>
            <a:schemeClr val="tx1"/>
          </a:solidFill>
          <a:latin typeface="+mn-lt"/>
          <a:ea typeface="Arial" charset="0"/>
          <a:cs typeface="+mn-cs"/>
        </a:defRPr>
      </a:lvl4pPr>
      <a:lvl5pPr marL="2057400" indent="-228600" algn="l" rtl="0" eaLnBrk="1" fontAlgn="base" hangingPunct="1">
        <a:spcBef>
          <a:spcPct val="20000"/>
        </a:spcBef>
        <a:spcAft>
          <a:spcPct val="0"/>
        </a:spcAft>
        <a:buClr>
          <a:srgbClr val="800000"/>
        </a:buClr>
        <a:buChar char="•"/>
        <a:defRPr sz="2800">
          <a:solidFill>
            <a:schemeClr val="tx1"/>
          </a:solidFill>
          <a:latin typeface="+mn-lt"/>
          <a:ea typeface="Arial" charset="0"/>
          <a:cs typeface="+mn-cs"/>
        </a:defRPr>
      </a:lvl5pPr>
      <a:lvl6pPr marL="2514600" indent="-228600" algn="l" rtl="0" eaLnBrk="1" fontAlgn="base" hangingPunct="1">
        <a:spcBef>
          <a:spcPct val="20000"/>
        </a:spcBef>
        <a:spcAft>
          <a:spcPct val="0"/>
        </a:spcAft>
        <a:buClr>
          <a:srgbClr val="800000"/>
        </a:buClr>
        <a:buChar char="•"/>
        <a:defRPr sz="2800">
          <a:solidFill>
            <a:schemeClr val="tx1"/>
          </a:solidFill>
          <a:latin typeface="+mn-lt"/>
          <a:cs typeface="+mn-cs"/>
        </a:defRPr>
      </a:lvl6pPr>
      <a:lvl7pPr marL="2971800" indent="-228600" algn="l" rtl="0" eaLnBrk="1" fontAlgn="base" hangingPunct="1">
        <a:spcBef>
          <a:spcPct val="20000"/>
        </a:spcBef>
        <a:spcAft>
          <a:spcPct val="0"/>
        </a:spcAft>
        <a:buClr>
          <a:srgbClr val="800000"/>
        </a:buClr>
        <a:buChar char="•"/>
        <a:defRPr sz="2800">
          <a:solidFill>
            <a:schemeClr val="tx1"/>
          </a:solidFill>
          <a:latin typeface="+mn-lt"/>
          <a:cs typeface="+mn-cs"/>
        </a:defRPr>
      </a:lvl7pPr>
      <a:lvl8pPr marL="3429000" indent="-228600" algn="l" rtl="0" eaLnBrk="1" fontAlgn="base" hangingPunct="1">
        <a:spcBef>
          <a:spcPct val="20000"/>
        </a:spcBef>
        <a:spcAft>
          <a:spcPct val="0"/>
        </a:spcAft>
        <a:buClr>
          <a:srgbClr val="800000"/>
        </a:buClr>
        <a:buChar char="•"/>
        <a:defRPr sz="2800">
          <a:solidFill>
            <a:schemeClr val="tx1"/>
          </a:solidFill>
          <a:latin typeface="+mn-lt"/>
          <a:cs typeface="+mn-cs"/>
        </a:defRPr>
      </a:lvl8pPr>
      <a:lvl9pPr marL="3886200" indent="-228600" algn="l" rtl="0" eaLnBrk="1" fontAlgn="base" hangingPunct="1">
        <a:spcBef>
          <a:spcPct val="20000"/>
        </a:spcBef>
        <a:spcAft>
          <a:spcPct val="0"/>
        </a:spcAft>
        <a:buClr>
          <a:srgbClr val="800000"/>
        </a:buClr>
        <a:buChar char="•"/>
        <a:defRPr sz="2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200">
                <a:latin typeface="+mj-lt"/>
              </a:rPr>
              <a:t>Promising Practices to Strengthen Engagement With Young People With Lived Experience in Child Welfare </a:t>
            </a:r>
          </a:p>
        </p:txBody>
      </p:sp>
      <p:sp>
        <p:nvSpPr>
          <p:cNvPr id="5" name="Text Placeholder 4"/>
          <p:cNvSpPr>
            <a:spLocks noGrp="1"/>
          </p:cNvSpPr>
          <p:nvPr>
            <p:ph type="body" sz="quarter" idx="10"/>
          </p:nvPr>
        </p:nvSpPr>
        <p:spPr/>
        <p:txBody>
          <a:bodyPr/>
          <a:lstStyle/>
          <a:p>
            <a:r>
              <a:rPr lang="en-US" sz="2400">
                <a:latin typeface="+mj-lt"/>
              </a:rPr>
              <a:t>Katelyn Franke, Maia Hyary, Elliott Hinkle, Susannah Moore, BrookeAnn Maroney, Logan Burge</a:t>
            </a:r>
          </a:p>
        </p:txBody>
      </p:sp>
      <p:pic>
        <p:nvPicPr>
          <p:cNvPr id="2" name="Picture 1">
            <a:extLst>
              <a:ext uri="{FF2B5EF4-FFF2-40B4-BE49-F238E27FC236}">
                <a16:creationId xmlns:a16="http://schemas.microsoft.com/office/drawing/2014/main" id="{8DBB3CB9-645A-C22E-339C-7967A13ED82F}"/>
              </a:ext>
            </a:extLst>
          </p:cNvPr>
          <p:cNvPicPr>
            <a:picLocks noChangeAspect="1"/>
          </p:cNvPicPr>
          <p:nvPr/>
        </p:nvPicPr>
        <p:blipFill>
          <a:blip r:embed="rId3"/>
          <a:stretch>
            <a:fillRect/>
          </a:stretch>
        </p:blipFill>
        <p:spPr>
          <a:xfrm>
            <a:off x="0" y="5286375"/>
            <a:ext cx="3276600" cy="15716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9983-AC3B-E278-CE36-85B81713A111}"/>
              </a:ext>
            </a:extLst>
          </p:cNvPr>
          <p:cNvSpPr>
            <a:spLocks noGrp="1"/>
          </p:cNvSpPr>
          <p:nvPr>
            <p:ph type="title"/>
          </p:nvPr>
        </p:nvSpPr>
        <p:spPr>
          <a:xfrm>
            <a:off x="406400" y="305151"/>
            <a:ext cx="9855200" cy="1096962"/>
          </a:xfrm>
        </p:spPr>
        <p:txBody>
          <a:bodyPr/>
          <a:lstStyle/>
          <a:p>
            <a:r>
              <a:rPr lang="en-US" dirty="0">
                <a:latin typeface="+mj-lt"/>
              </a:rPr>
              <a:t>Project Results: Recommendations</a:t>
            </a:r>
            <a:br>
              <a:rPr lang="en-US" dirty="0">
                <a:latin typeface="+mj-lt"/>
              </a:rPr>
            </a:br>
            <a:r>
              <a:rPr lang="en-US" i="1" dirty="0">
                <a:latin typeface="+mj-lt"/>
                <a:ea typeface="ＭＳ Ｐゴシック"/>
              </a:rPr>
              <a:t>continued</a:t>
            </a:r>
            <a:r>
              <a:rPr lang="en-US" dirty="0">
                <a:latin typeface="+mj-lt"/>
                <a:ea typeface="ＭＳ Ｐゴシック"/>
              </a:rPr>
              <a:t>…</a:t>
            </a:r>
            <a:endParaRPr lang="en-US" dirty="0">
              <a:latin typeface="+mj-lt"/>
            </a:endParaRPr>
          </a:p>
        </p:txBody>
      </p:sp>
      <p:sp>
        <p:nvSpPr>
          <p:cNvPr id="3" name="Content Placeholder 2">
            <a:extLst>
              <a:ext uri="{FF2B5EF4-FFF2-40B4-BE49-F238E27FC236}">
                <a16:creationId xmlns:a16="http://schemas.microsoft.com/office/drawing/2014/main" id="{5233E43C-403B-7F31-2C49-3C5606A2AC06}"/>
              </a:ext>
            </a:extLst>
          </p:cNvPr>
          <p:cNvSpPr>
            <a:spLocks noGrp="1"/>
          </p:cNvSpPr>
          <p:nvPr>
            <p:ph idx="1"/>
          </p:nvPr>
        </p:nvSpPr>
        <p:spPr>
          <a:xfrm>
            <a:off x="145496" y="1957407"/>
            <a:ext cx="6735401" cy="4926685"/>
          </a:xfrm>
        </p:spPr>
        <p:txBody>
          <a:bodyPr/>
          <a:lstStyle/>
          <a:p>
            <a:pPr>
              <a:buFont typeface="Wingdings" panose="05000000000000000000" pitchFamily="2" charset="2"/>
              <a:buChar char="ü"/>
            </a:pPr>
            <a:r>
              <a:rPr lang="en-US" sz="2200" b="1" dirty="0">
                <a:latin typeface="+mj-lt"/>
                <a:ea typeface="ＭＳ Ｐゴシック"/>
              </a:rPr>
              <a:t>Offer young people with lived experience employment and leadership opportunities in child welfare work </a:t>
            </a:r>
          </a:p>
          <a:p>
            <a:pPr lvl="1">
              <a:buFont typeface="Arial" panose="020B0604020202020204" pitchFamily="34" charset="0"/>
              <a:buChar char="•"/>
            </a:pPr>
            <a:r>
              <a:rPr lang="en-US" sz="2200" dirty="0">
                <a:latin typeface="+mj-lt"/>
                <a:ea typeface="ＭＳ Ｐゴシック"/>
              </a:rPr>
              <a:t>Offer entry-level roles</a:t>
            </a:r>
          </a:p>
          <a:p>
            <a:pPr lvl="1">
              <a:buFont typeface="Arial" panose="020B0604020202020204" pitchFamily="34" charset="0"/>
              <a:buChar char="•"/>
            </a:pPr>
            <a:r>
              <a:rPr lang="en-US" sz="2200" dirty="0">
                <a:latin typeface="+mj-lt"/>
              </a:rPr>
              <a:t>Establish appropriate compensation before opportunities are presented</a:t>
            </a:r>
            <a:endParaRPr lang="en-US" sz="2200" dirty="0">
              <a:latin typeface="+mj-lt"/>
              <a:ea typeface="ＭＳ Ｐゴシック"/>
            </a:endParaRPr>
          </a:p>
        </p:txBody>
      </p:sp>
      <p:grpSp>
        <p:nvGrpSpPr>
          <p:cNvPr id="4" name="Group 3">
            <a:extLst>
              <a:ext uri="{FF2B5EF4-FFF2-40B4-BE49-F238E27FC236}">
                <a16:creationId xmlns:a16="http://schemas.microsoft.com/office/drawing/2014/main" id="{4F8B2533-077C-0F19-AF01-F8F50A614DC9}"/>
              </a:ext>
            </a:extLst>
          </p:cNvPr>
          <p:cNvGrpSpPr/>
          <p:nvPr/>
        </p:nvGrpSpPr>
        <p:grpSpPr>
          <a:xfrm>
            <a:off x="6967983" y="851304"/>
            <a:ext cx="3864078" cy="5338294"/>
            <a:chOff x="3910268" y="-851204"/>
            <a:chExt cx="3959794" cy="4002504"/>
          </a:xfrm>
        </p:grpSpPr>
        <p:sp>
          <p:nvSpPr>
            <p:cNvPr id="5" name="Rectangle 4">
              <a:extLst>
                <a:ext uri="{FF2B5EF4-FFF2-40B4-BE49-F238E27FC236}">
                  <a16:creationId xmlns:a16="http://schemas.microsoft.com/office/drawing/2014/main" id="{BD441FD7-5BC2-7DAF-8953-BC657A3DA23C}"/>
                </a:ext>
              </a:extLst>
            </p:cNvPr>
            <p:cNvSpPr/>
            <p:nvPr/>
          </p:nvSpPr>
          <p:spPr>
            <a:xfrm>
              <a:off x="3910268" y="376924"/>
              <a:ext cx="3959794" cy="2774376"/>
            </a:xfrm>
            <a:prstGeom prst="rect">
              <a:avLst/>
            </a:prstGeom>
            <a:solidFill>
              <a:srgbClr val="0061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endParaRPr lang="en-US" sz="1200" i="1" dirty="0">
                <a:solidFill>
                  <a:schemeClr val="bg1"/>
                </a:solidFill>
                <a:effectLst/>
                <a:latin typeface="Arial-ItalicM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i="1" dirty="0">
                  <a:solidFill>
                    <a:schemeClr val="bg1"/>
                  </a:solidFill>
                  <a:effectLst/>
                  <a:latin typeface="Arial-ItalicMT"/>
                  <a:ea typeface="Calibri" panose="020F0502020204030204" pitchFamily="34" charset="0"/>
                  <a:cs typeface="Arial" panose="020B0604020202020204" pitchFamily="34" charset="0"/>
                </a:rPr>
                <a:t>“Jurisdictions can throw out $15 or gift cards as a ‘seemingly good start’ but $50</a:t>
              </a:r>
            </a:p>
            <a:p>
              <a:pPr marL="0" marR="0">
                <a:lnSpc>
                  <a:spcPct val="107000"/>
                </a:lnSpc>
                <a:spcBef>
                  <a:spcPts val="0"/>
                </a:spcBef>
                <a:spcAft>
                  <a:spcPts val="0"/>
                </a:spcAft>
              </a:pPr>
              <a:r>
                <a:rPr lang="en-US" sz="1400" i="1" dirty="0">
                  <a:solidFill>
                    <a:schemeClr val="bg1"/>
                  </a:solidFill>
                  <a:effectLst/>
                  <a:latin typeface="Arial-ItalicMT"/>
                  <a:ea typeface="Calibri" panose="020F0502020204030204" pitchFamily="34" charset="0"/>
                  <a:cs typeface="Arial" panose="020B0604020202020204" pitchFamily="34" charset="0"/>
                </a:rPr>
                <a:t>minimum is my number. </a:t>
              </a:r>
              <a:endParaRPr lang="en-US" sz="1400" i="1" dirty="0">
                <a:solidFill>
                  <a:schemeClr val="bg1"/>
                </a:solidFill>
                <a:latin typeface="Arial-ItalicMT"/>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400" i="1" dirty="0">
                <a:solidFill>
                  <a:schemeClr val="bg1"/>
                </a:solidFill>
                <a:effectLst/>
                <a:latin typeface="Arial-ItalicM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i="1" dirty="0">
                  <a:solidFill>
                    <a:schemeClr val="bg1"/>
                  </a:solidFill>
                  <a:latin typeface="Arial-ItalicMT"/>
                  <a:ea typeface="Calibri" panose="020F0502020204030204" pitchFamily="34" charset="0"/>
                  <a:cs typeface="Arial" panose="020B0604020202020204" pitchFamily="34" charset="0"/>
                </a:rPr>
                <a:t>C</a:t>
              </a:r>
              <a:r>
                <a:rPr lang="en-US" sz="1400" i="1" dirty="0">
                  <a:solidFill>
                    <a:schemeClr val="bg1"/>
                  </a:solidFill>
                  <a:effectLst/>
                  <a:latin typeface="Arial-ItalicMT"/>
                  <a:ea typeface="Calibri" panose="020F0502020204030204" pitchFamily="34" charset="0"/>
                  <a:cs typeface="Arial" panose="020B0604020202020204" pitchFamily="34" charset="0"/>
                </a:rPr>
                <a:t>ompensation policies should be set prior to the start of engagement. </a:t>
              </a:r>
            </a:p>
            <a:p>
              <a:pPr marL="0" marR="0" algn="ctr">
                <a:lnSpc>
                  <a:spcPct val="107000"/>
                </a:lnSpc>
                <a:spcBef>
                  <a:spcPts val="0"/>
                </a:spcBef>
                <a:spcAft>
                  <a:spcPts val="0"/>
                </a:spcAft>
              </a:pPr>
              <a:endParaRPr lang="en-US" sz="1400" i="1" dirty="0">
                <a:solidFill>
                  <a:schemeClr val="bg1"/>
                </a:solidFill>
                <a:latin typeface="Arial-ItalicM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i="1" dirty="0">
                  <a:solidFill>
                    <a:schemeClr val="bg1"/>
                  </a:solidFill>
                  <a:effectLst/>
                  <a:latin typeface="Arial-ItalicMT"/>
                  <a:ea typeface="Calibri" panose="020F0502020204030204" pitchFamily="34" charset="0"/>
                  <a:cs typeface="Arial" panose="020B0604020202020204" pitchFamily="34" charset="0"/>
                </a:rPr>
                <a:t>Figure out if there are any federal pipelines for funds and if it comes from the state, then knowing what the decision-making process/avenues of funds (i.e., Chafee</a:t>
              </a:r>
            </a:p>
            <a:p>
              <a:pPr marL="0" marR="0">
                <a:lnSpc>
                  <a:spcPct val="107000"/>
                </a:lnSpc>
                <a:spcBef>
                  <a:spcPts val="0"/>
                </a:spcBef>
                <a:spcAft>
                  <a:spcPts val="0"/>
                </a:spcAft>
              </a:pPr>
              <a:r>
                <a:rPr lang="en-US" sz="1400" i="1" dirty="0">
                  <a:solidFill>
                    <a:schemeClr val="bg1"/>
                  </a:solidFill>
                  <a:effectLst/>
                  <a:latin typeface="Arial-ItalicMT"/>
                  <a:ea typeface="Calibri" panose="020F0502020204030204" pitchFamily="34" charset="0"/>
                  <a:cs typeface="Arial" panose="020B0604020202020204" pitchFamily="34" charset="0"/>
                </a:rPr>
                <a:t>dollars, CFSR dollars) [are] to get there.”</a:t>
              </a:r>
            </a:p>
            <a:p>
              <a:pPr marL="0" marR="0" algn="ctr">
                <a:lnSpc>
                  <a:spcPct val="107000"/>
                </a:lnSpc>
                <a:spcBef>
                  <a:spcPts val="0"/>
                </a:spcBef>
                <a:spcAft>
                  <a:spcPts val="0"/>
                </a:spcAft>
              </a:pPr>
              <a:endParaRPr lang="en-US" sz="1200" i="1" dirty="0">
                <a:solidFill>
                  <a:schemeClr val="bg1"/>
                </a:solidFill>
                <a:latin typeface="Arial-ItalicMT"/>
                <a:ea typeface="Calibri" panose="020F0502020204030204" pitchFamily="34" charset="0"/>
                <a:cs typeface="Arial" panose="020B0604020202020204" pitchFamily="34" charset="0"/>
              </a:endParaRPr>
            </a:p>
            <a:p>
              <a:pPr algn="ctr">
                <a:lnSpc>
                  <a:spcPct val="107000"/>
                </a:lnSpc>
                <a:spcBef>
                  <a:spcPts val="0"/>
                </a:spcBef>
                <a:spcAft>
                  <a:spcPts val="0"/>
                </a:spcAft>
              </a:pPr>
              <a:r>
                <a:rPr lang="en-US" sz="1200" i="1" dirty="0">
                  <a:solidFill>
                    <a:schemeClr val="bg1"/>
                  </a:solidFill>
                  <a:latin typeface="Arial-ItalicMT"/>
                  <a:ea typeface="Calibri" panose="020F0502020204030204" pitchFamily="34" charset="0"/>
                  <a:cs typeface="Arial" panose="020B0604020202020204" pitchFamily="34" charset="0"/>
                </a:rPr>
                <a:t>-Focus group participant/lived experience expert</a:t>
              </a:r>
            </a:p>
            <a:p>
              <a:pPr marL="0" marR="0" algn="ctr">
                <a:lnSpc>
                  <a:spcPct val="107000"/>
                </a:lnSpc>
                <a:spcBef>
                  <a:spcPts val="0"/>
                </a:spcBef>
                <a:spcAft>
                  <a:spcPts val="0"/>
                </a:spcAft>
              </a:pPr>
              <a:endParaRPr lang="en-US" sz="1200" i="1" dirty="0">
                <a:solidFill>
                  <a:schemeClr val="bg1"/>
                </a:solidFill>
                <a:latin typeface="Arial-ItalicMT"/>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89E1DBB-23C7-C7B7-1935-EFF600F4FFD7}"/>
                </a:ext>
              </a:extLst>
            </p:cNvPr>
            <p:cNvPicPr>
              <a:picLocks noChangeAspect="1"/>
            </p:cNvPicPr>
            <p:nvPr/>
          </p:nvPicPr>
          <p:blipFill>
            <a:blip r:embed="rId3"/>
            <a:stretch>
              <a:fillRect/>
            </a:stretch>
          </p:blipFill>
          <p:spPr>
            <a:xfrm>
              <a:off x="5130128" y="-851204"/>
              <a:ext cx="1602806" cy="1217911"/>
            </a:xfrm>
            <a:prstGeom prst="rect">
              <a:avLst/>
            </a:prstGeom>
          </p:spPr>
        </p:pic>
      </p:grpSp>
    </p:spTree>
    <p:extLst>
      <p:ext uri="{BB962C8B-B14F-4D97-AF65-F5344CB8AC3E}">
        <p14:creationId xmlns:p14="http://schemas.microsoft.com/office/powerpoint/2010/main" val="447303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60B4-09AE-E12E-1745-378B78D73AD4}"/>
              </a:ext>
            </a:extLst>
          </p:cNvPr>
          <p:cNvSpPr>
            <a:spLocks noGrp="1"/>
          </p:cNvSpPr>
          <p:nvPr>
            <p:ph type="title"/>
          </p:nvPr>
        </p:nvSpPr>
        <p:spPr/>
        <p:txBody>
          <a:bodyPr/>
          <a:lstStyle/>
          <a:p>
            <a:r>
              <a:rPr lang="en-US" dirty="0">
                <a:latin typeface="+mj-lt"/>
              </a:rPr>
              <a:t>Project Results: Recommendations </a:t>
            </a:r>
            <a:r>
              <a:rPr lang="en-US" i="1" dirty="0">
                <a:latin typeface="+mj-lt"/>
                <a:ea typeface="ＭＳ Ｐゴシック"/>
              </a:rPr>
              <a:t>continued</a:t>
            </a:r>
            <a:r>
              <a:rPr lang="en-US" dirty="0">
                <a:latin typeface="+mj-lt"/>
                <a:ea typeface="ＭＳ Ｐゴシック"/>
              </a:rPr>
              <a:t>…</a:t>
            </a:r>
            <a:endParaRPr lang="en-US" dirty="0">
              <a:latin typeface="+mj-lt"/>
            </a:endParaRPr>
          </a:p>
        </p:txBody>
      </p:sp>
      <p:sp>
        <p:nvSpPr>
          <p:cNvPr id="3" name="Content Placeholder 2">
            <a:extLst>
              <a:ext uri="{FF2B5EF4-FFF2-40B4-BE49-F238E27FC236}">
                <a16:creationId xmlns:a16="http://schemas.microsoft.com/office/drawing/2014/main" id="{C51D3995-7DFE-5575-56CB-1BBE8015E705}"/>
              </a:ext>
            </a:extLst>
          </p:cNvPr>
          <p:cNvSpPr>
            <a:spLocks noGrp="1"/>
          </p:cNvSpPr>
          <p:nvPr>
            <p:ph idx="1"/>
          </p:nvPr>
        </p:nvSpPr>
        <p:spPr>
          <a:xfrm>
            <a:off x="281422" y="1371600"/>
            <a:ext cx="6376675" cy="5378505"/>
          </a:xfrm>
        </p:spPr>
        <p:txBody>
          <a:bodyPr/>
          <a:lstStyle/>
          <a:p>
            <a:pPr marL="0" indent="0" algn="l">
              <a:buNone/>
            </a:pPr>
            <a:endParaRPr lang="en-US" sz="1650" b="0" i="0" u="none" strike="noStrike" baseline="0" dirty="0">
              <a:latin typeface="+mj-lt"/>
            </a:endParaRPr>
          </a:p>
          <a:p>
            <a:pPr>
              <a:buFont typeface="Wingdings" panose="05000000000000000000" pitchFamily="2" charset="2"/>
              <a:buChar char="ü"/>
            </a:pPr>
            <a:r>
              <a:rPr lang="en-US" sz="1650" b="1" i="0" u="none" strike="noStrike" baseline="0" dirty="0">
                <a:latin typeface="+mj-lt"/>
              </a:rPr>
              <a:t>Provide young people with ongoing engagement, outreach, and recruitment opportunities </a:t>
            </a:r>
          </a:p>
          <a:p>
            <a:pPr lvl="1">
              <a:buFont typeface="Arial" panose="020B0604020202020204" pitchFamily="34" charset="0"/>
              <a:buChar char="•"/>
            </a:pPr>
            <a:r>
              <a:rPr lang="en-US" sz="1650" i="0" u="none" strike="noStrike" baseline="0" dirty="0">
                <a:latin typeface="+mj-lt"/>
              </a:rPr>
              <a:t>Ensure young people receive results and products that stem fro</a:t>
            </a:r>
            <a:r>
              <a:rPr lang="en-US" sz="1650" dirty="0">
                <a:latin typeface="+mj-lt"/>
              </a:rPr>
              <a:t>m their involvement</a:t>
            </a:r>
          </a:p>
          <a:p>
            <a:pPr lvl="1">
              <a:buFont typeface="Arial" panose="020B0604020202020204" pitchFamily="34" charset="0"/>
              <a:buChar char="•"/>
            </a:pPr>
            <a:r>
              <a:rPr lang="en-US" sz="1650" dirty="0">
                <a:latin typeface="+mj-lt"/>
              </a:rPr>
              <a:t>Advertise opportunities in places where young people are</a:t>
            </a:r>
          </a:p>
          <a:p>
            <a:pPr lvl="1">
              <a:buFont typeface="Arial" panose="020B0604020202020204" pitchFamily="34" charset="0"/>
              <a:buChar char="•"/>
            </a:pPr>
            <a:r>
              <a:rPr lang="en-US" sz="1650" dirty="0">
                <a:latin typeface="+mj-lt"/>
              </a:rPr>
              <a:t>Use various methods to contact young people</a:t>
            </a:r>
          </a:p>
          <a:p>
            <a:pPr lvl="1">
              <a:buFont typeface="Arial" panose="020B0604020202020204" pitchFamily="34" charset="0"/>
              <a:buChar char="•"/>
            </a:pPr>
            <a:r>
              <a:rPr lang="en-US" sz="1650" dirty="0">
                <a:latin typeface="+mj-lt"/>
              </a:rPr>
              <a:t>Partner with peer networks and those who have relationships with young people</a:t>
            </a:r>
          </a:p>
          <a:p>
            <a:pPr marL="457200" lvl="1" indent="0">
              <a:buNone/>
            </a:pPr>
            <a:endParaRPr lang="en-US" sz="1650" b="1" i="0" u="none" strike="noStrike" baseline="0" dirty="0">
              <a:solidFill>
                <a:srgbClr val="255F6E"/>
              </a:solidFill>
              <a:latin typeface="+mj-lt"/>
            </a:endParaRPr>
          </a:p>
          <a:p>
            <a:pPr marL="342900" lvl="1" indent="-342900">
              <a:buClr>
                <a:srgbClr val="C00000"/>
              </a:buClr>
              <a:buFont typeface="Wingdings" panose="05000000000000000000" pitchFamily="2" charset="2"/>
              <a:buChar char="ü"/>
            </a:pPr>
            <a:r>
              <a:rPr lang="en-US" sz="1650" b="1" dirty="0">
                <a:latin typeface="+mj-lt"/>
              </a:rPr>
              <a:t>Engage more than one young person for diverse perspectives</a:t>
            </a:r>
          </a:p>
          <a:p>
            <a:pPr marL="742950" lvl="2" indent="-342900">
              <a:buClr>
                <a:schemeClr val="bg2"/>
              </a:buClr>
              <a:buFont typeface="Arial" panose="020B0604020202020204" pitchFamily="34" charset="0"/>
              <a:buChar char="•"/>
            </a:pPr>
            <a:r>
              <a:rPr lang="en-US" sz="1650" i="0" u="none" strike="noStrike" baseline="0" dirty="0">
                <a:latin typeface="+mj-lt"/>
              </a:rPr>
              <a:t>Include multiple young people to prevent tokenization </a:t>
            </a:r>
          </a:p>
          <a:p>
            <a:pPr marL="742950" lvl="2" indent="-342900">
              <a:buClr>
                <a:schemeClr val="bg2"/>
              </a:buClr>
              <a:buFont typeface="Arial" panose="020B0604020202020204" pitchFamily="34" charset="0"/>
              <a:buChar char="•"/>
            </a:pPr>
            <a:r>
              <a:rPr lang="en-US" sz="1650" dirty="0">
                <a:latin typeface="+mj-lt"/>
              </a:rPr>
              <a:t>Use peer networks to recruit, train, and retain young people </a:t>
            </a:r>
          </a:p>
          <a:p>
            <a:pPr marL="742950" lvl="2" indent="-342900">
              <a:buClr>
                <a:schemeClr val="bg2"/>
              </a:buClr>
              <a:buFont typeface="Arial" panose="020B0604020202020204" pitchFamily="34" charset="0"/>
              <a:buChar char="•"/>
            </a:pPr>
            <a:r>
              <a:rPr lang="en-US" sz="1650" i="0" u="none" strike="noStrike" baseline="0" dirty="0">
                <a:latin typeface="+mj-lt"/>
              </a:rPr>
              <a:t>Create opportunities for young people to build a sense of community and peer-to-peer connections</a:t>
            </a:r>
          </a:p>
          <a:p>
            <a:pPr marL="0" indent="0">
              <a:buNone/>
            </a:pPr>
            <a:endParaRPr lang="en-US" sz="1650" dirty="0">
              <a:latin typeface="+mj-lt"/>
            </a:endParaRPr>
          </a:p>
          <a:p>
            <a:pPr marL="0" indent="0">
              <a:buNone/>
            </a:pPr>
            <a:endParaRPr lang="en-US" sz="1650" dirty="0">
              <a:latin typeface="+mj-lt"/>
            </a:endParaRPr>
          </a:p>
          <a:p>
            <a:pPr marL="342900" lvl="1" indent="-342900">
              <a:buClr>
                <a:srgbClr val="C00000"/>
              </a:buClr>
              <a:buFont typeface="Wingdings" panose="05000000000000000000" pitchFamily="2" charset="2"/>
              <a:buChar char="ü"/>
            </a:pPr>
            <a:endParaRPr lang="en-US" sz="1650" dirty="0">
              <a:latin typeface="+mj-lt"/>
            </a:endParaRPr>
          </a:p>
          <a:p>
            <a:endParaRPr lang="en-US" sz="1650" dirty="0">
              <a:latin typeface="+mj-lt"/>
            </a:endParaRPr>
          </a:p>
        </p:txBody>
      </p:sp>
      <p:grpSp>
        <p:nvGrpSpPr>
          <p:cNvPr id="4" name="Group 3">
            <a:extLst>
              <a:ext uri="{FF2B5EF4-FFF2-40B4-BE49-F238E27FC236}">
                <a16:creationId xmlns:a16="http://schemas.microsoft.com/office/drawing/2014/main" id="{42A649CD-3A6A-6AE9-B719-FE7DA5807571}"/>
              </a:ext>
            </a:extLst>
          </p:cNvPr>
          <p:cNvGrpSpPr/>
          <p:nvPr/>
        </p:nvGrpSpPr>
        <p:grpSpPr>
          <a:xfrm>
            <a:off x="6658097" y="1638133"/>
            <a:ext cx="4185920" cy="3760132"/>
            <a:chOff x="9005512" y="350612"/>
            <a:chExt cx="4185920" cy="3559700"/>
          </a:xfrm>
        </p:grpSpPr>
        <p:sp>
          <p:nvSpPr>
            <p:cNvPr id="5" name="Rectangle 4">
              <a:extLst>
                <a:ext uri="{FF2B5EF4-FFF2-40B4-BE49-F238E27FC236}">
                  <a16:creationId xmlns:a16="http://schemas.microsoft.com/office/drawing/2014/main" id="{BF9944EF-5E15-E893-ED3D-0449CB17CDD3}"/>
                </a:ext>
              </a:extLst>
            </p:cNvPr>
            <p:cNvSpPr/>
            <p:nvPr/>
          </p:nvSpPr>
          <p:spPr>
            <a:xfrm>
              <a:off x="9005512" y="2180047"/>
              <a:ext cx="4185920" cy="1730265"/>
            </a:xfrm>
            <a:prstGeom prst="rect">
              <a:avLst/>
            </a:prstGeom>
            <a:solidFill>
              <a:srgbClr val="0061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1200" i="1">
                  <a:solidFill>
                    <a:schemeClr val="bg1"/>
                  </a:solidFill>
                  <a:effectLst/>
                  <a:latin typeface="Arial-ItalicMT"/>
                  <a:ea typeface="Calibri" panose="020F0502020204030204" pitchFamily="34" charset="0"/>
                  <a:cs typeface="Arial-ItalicMT"/>
                </a:rPr>
                <a:t>“Recruiting young people for one-time things [engagement opportunities] is great. But I think maintaining the relationship with youth throughout, not even just throughout a particular project, but throughout the duration of the whole time it takes to improve the child welfare system…can be a benefit to the states.”</a:t>
              </a:r>
              <a:br>
                <a:rPr lang="en-US" sz="1200" i="1">
                  <a:solidFill>
                    <a:schemeClr val="bg1"/>
                  </a:solidFill>
                  <a:effectLst/>
                  <a:latin typeface="Arial-ItalicMT"/>
                  <a:ea typeface="Calibri" panose="020F0502020204030204" pitchFamily="34" charset="0"/>
                  <a:cs typeface="Arial-ItalicMT"/>
                </a:rPr>
              </a:br>
              <a:endParaRPr lang="en-US" sz="1200" i="1">
                <a:solidFill>
                  <a:schemeClr val="bg1"/>
                </a:solidFill>
                <a:effectLst/>
                <a:latin typeface="Arial-ItalicMT"/>
                <a:ea typeface="Calibri" panose="020F0502020204030204" pitchFamily="34" charset="0"/>
                <a:cs typeface="Arial-ItalicMT"/>
              </a:endParaRPr>
            </a:p>
            <a:p>
              <a:pPr marL="0" marR="0" algn="ctr">
                <a:lnSpc>
                  <a:spcPct val="107000"/>
                </a:lnSpc>
                <a:spcBef>
                  <a:spcPts val="0"/>
                </a:spcBef>
                <a:spcAft>
                  <a:spcPts val="0"/>
                </a:spcAft>
              </a:pPr>
              <a:r>
                <a:rPr lang="en-US" sz="1200" i="1">
                  <a:solidFill>
                    <a:schemeClr val="bg1"/>
                  </a:solidFill>
                  <a:latin typeface="Arial-ItalicMT"/>
                  <a:ea typeface="Calibri" panose="020F0502020204030204" pitchFamily="34" charset="0"/>
                  <a:cs typeface="Arial" panose="020B0604020202020204" pitchFamily="34" charset="0"/>
                </a:rPr>
                <a:t>-Focus group participant/lived experience expert</a:t>
              </a:r>
              <a:endParaRPr lang="en-US" sz="12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6A0E06A-86E0-A8F1-F3AB-8F9189B24CBB}"/>
                </a:ext>
              </a:extLst>
            </p:cNvPr>
            <p:cNvPicPr>
              <a:picLocks noChangeAspect="1"/>
            </p:cNvPicPr>
            <p:nvPr/>
          </p:nvPicPr>
          <p:blipFill>
            <a:blip r:embed="rId3"/>
            <a:stretch>
              <a:fillRect/>
            </a:stretch>
          </p:blipFill>
          <p:spPr>
            <a:xfrm>
              <a:off x="9804381" y="350612"/>
              <a:ext cx="2344342" cy="1829435"/>
            </a:xfrm>
            <a:prstGeom prst="rect">
              <a:avLst/>
            </a:prstGeom>
          </p:spPr>
        </p:pic>
      </p:grpSp>
    </p:spTree>
    <p:extLst>
      <p:ext uri="{BB962C8B-B14F-4D97-AF65-F5344CB8AC3E}">
        <p14:creationId xmlns:p14="http://schemas.microsoft.com/office/powerpoint/2010/main" val="2167254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C5AFDF-4FA2-097E-5DCB-6B28059B234E}"/>
              </a:ext>
            </a:extLst>
          </p:cNvPr>
          <p:cNvSpPr/>
          <p:nvPr/>
        </p:nvSpPr>
        <p:spPr>
          <a:xfrm>
            <a:off x="0" y="1285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CA383-E616-681C-D856-D2982B75EDC9}"/>
              </a:ext>
            </a:extLst>
          </p:cNvPr>
          <p:cNvSpPr>
            <a:spLocks noGrp="1"/>
          </p:cNvSpPr>
          <p:nvPr>
            <p:ph type="title"/>
          </p:nvPr>
        </p:nvSpPr>
        <p:spPr>
          <a:xfrm>
            <a:off x="406400" y="75482"/>
            <a:ext cx="9855200" cy="1096962"/>
          </a:xfrm>
        </p:spPr>
        <p:txBody>
          <a:bodyPr/>
          <a:lstStyle/>
          <a:p>
            <a:r>
              <a:rPr lang="en-US">
                <a:latin typeface="+mj-lt"/>
              </a:rPr>
              <a:t>Activity 3: Talking Wall</a:t>
            </a:r>
          </a:p>
        </p:txBody>
      </p:sp>
      <p:sp>
        <p:nvSpPr>
          <p:cNvPr id="3" name="Content Placeholder 2">
            <a:extLst>
              <a:ext uri="{FF2B5EF4-FFF2-40B4-BE49-F238E27FC236}">
                <a16:creationId xmlns:a16="http://schemas.microsoft.com/office/drawing/2014/main" id="{3DE19019-0283-F655-4D1E-EC9E93079DCC}"/>
              </a:ext>
            </a:extLst>
          </p:cNvPr>
          <p:cNvSpPr>
            <a:spLocks noGrp="1"/>
          </p:cNvSpPr>
          <p:nvPr>
            <p:ph idx="1"/>
          </p:nvPr>
        </p:nvSpPr>
        <p:spPr>
          <a:xfrm>
            <a:off x="406400" y="966691"/>
            <a:ext cx="11379200" cy="690750"/>
          </a:xfrm>
        </p:spPr>
        <p:txBody>
          <a:bodyPr/>
          <a:lstStyle/>
          <a:p>
            <a:pPr marL="0" indent="0">
              <a:buNone/>
            </a:pPr>
            <a:r>
              <a:rPr lang="en-US" sz="2000">
                <a:latin typeface="+mj-lt"/>
              </a:rPr>
              <a:t>Pause and consider the “why” that drives you: check in with yourself and ask if engaging a lived experience expert is simply to mark a checkbox or if its purpose goes beyond that. </a:t>
            </a:r>
          </a:p>
          <a:p>
            <a:pPr>
              <a:buFont typeface="Wingdings" panose="05000000000000000000" pitchFamily="2" charset="2"/>
              <a:buChar char="Ø"/>
            </a:pPr>
            <a:endParaRPr lang="en-US" sz="2000">
              <a:latin typeface="+mj-lt"/>
            </a:endParaRPr>
          </a:p>
        </p:txBody>
      </p:sp>
      <p:pic>
        <p:nvPicPr>
          <p:cNvPr id="5" name="Graphic 4" descr="Postit Notes 3 with solid fill">
            <a:extLst>
              <a:ext uri="{FF2B5EF4-FFF2-40B4-BE49-F238E27FC236}">
                <a16:creationId xmlns:a16="http://schemas.microsoft.com/office/drawing/2014/main" id="{958C1CBC-51B7-2DAD-8FD4-A24B529DF0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448" y="2998423"/>
            <a:ext cx="4777837" cy="3789378"/>
          </a:xfrm>
          <a:prstGeom prst="rect">
            <a:avLst/>
          </a:prstGeom>
        </p:spPr>
      </p:pic>
      <p:sp>
        <p:nvSpPr>
          <p:cNvPr id="6" name="TextBox 5">
            <a:extLst>
              <a:ext uri="{FF2B5EF4-FFF2-40B4-BE49-F238E27FC236}">
                <a16:creationId xmlns:a16="http://schemas.microsoft.com/office/drawing/2014/main" id="{4271BA40-9C8A-A35E-7D8F-E42B60858A56}"/>
              </a:ext>
            </a:extLst>
          </p:cNvPr>
          <p:cNvSpPr txBox="1"/>
          <p:nvPr/>
        </p:nvSpPr>
        <p:spPr>
          <a:xfrm>
            <a:off x="1032153" y="3963017"/>
            <a:ext cx="2433669" cy="1221062"/>
          </a:xfrm>
          <a:prstGeom prst="rect">
            <a:avLst/>
          </a:prstGeom>
          <a:noFill/>
        </p:spPr>
        <p:txBody>
          <a:bodyPr wrap="square" rtlCol="0">
            <a:spAutoFit/>
          </a:bodyPr>
          <a:lstStyle/>
          <a:p>
            <a:pPr algn="ctr"/>
            <a:r>
              <a:rPr lang="en-US" dirty="0">
                <a:latin typeface="+mj-lt"/>
              </a:rPr>
              <a:t>What is it that you want to achieve when including lived- experience experts? </a:t>
            </a:r>
          </a:p>
        </p:txBody>
      </p:sp>
      <p:pic>
        <p:nvPicPr>
          <p:cNvPr id="7" name="Graphic 6" descr="Postit Notes 3 with solid fill">
            <a:extLst>
              <a:ext uri="{FF2B5EF4-FFF2-40B4-BE49-F238E27FC236}">
                <a16:creationId xmlns:a16="http://schemas.microsoft.com/office/drawing/2014/main" id="{7CF349A8-C45B-E3E2-9775-759C4F2659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71584" y="2997870"/>
            <a:ext cx="4771873" cy="3784648"/>
          </a:xfrm>
          <a:prstGeom prst="rect">
            <a:avLst/>
          </a:prstGeom>
        </p:spPr>
      </p:pic>
      <p:sp>
        <p:nvSpPr>
          <p:cNvPr id="8" name="TextBox 7">
            <a:extLst>
              <a:ext uri="{FF2B5EF4-FFF2-40B4-BE49-F238E27FC236}">
                <a16:creationId xmlns:a16="http://schemas.microsoft.com/office/drawing/2014/main" id="{FC0C40F8-FB3D-C945-9C06-9DEDA07F2D29}"/>
              </a:ext>
            </a:extLst>
          </p:cNvPr>
          <p:cNvSpPr txBox="1"/>
          <p:nvPr/>
        </p:nvSpPr>
        <p:spPr>
          <a:xfrm>
            <a:off x="8783027" y="3798910"/>
            <a:ext cx="2519413" cy="2246769"/>
          </a:xfrm>
          <a:prstGeom prst="rect">
            <a:avLst/>
          </a:prstGeom>
          <a:noFill/>
        </p:spPr>
        <p:txBody>
          <a:bodyPr wrap="square" rtlCol="0">
            <a:spAutoFit/>
          </a:bodyPr>
          <a:lstStyle/>
          <a:p>
            <a:pPr algn="ctr"/>
            <a:r>
              <a:rPr lang="en-US" dirty="0">
                <a:latin typeface="+mj-lt"/>
              </a:rPr>
              <a:t>How might you ensure that lived-experience experts have a say in the work throughout the course of a project?</a:t>
            </a:r>
          </a:p>
          <a:p>
            <a:pPr algn="ctr"/>
            <a:endParaRPr lang="en-US" sz="1600" dirty="0">
              <a:latin typeface="+mj-lt"/>
            </a:endParaRPr>
          </a:p>
          <a:p>
            <a:endParaRPr lang="en-US" sz="1600" dirty="0"/>
          </a:p>
        </p:txBody>
      </p:sp>
      <p:pic>
        <p:nvPicPr>
          <p:cNvPr id="11" name="Graphic 10" descr="Postit Notes 3 with solid fill">
            <a:extLst>
              <a:ext uri="{FF2B5EF4-FFF2-40B4-BE49-F238E27FC236}">
                <a16:creationId xmlns:a16="http://schemas.microsoft.com/office/drawing/2014/main" id="{7AE46E6C-7DDC-318E-B26B-FCE69263D5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42349" y="1519463"/>
            <a:ext cx="4777838" cy="3789378"/>
          </a:xfrm>
          <a:prstGeom prst="rect">
            <a:avLst/>
          </a:prstGeom>
        </p:spPr>
      </p:pic>
      <p:sp>
        <p:nvSpPr>
          <p:cNvPr id="9" name="TextBox 8">
            <a:extLst>
              <a:ext uri="{FF2B5EF4-FFF2-40B4-BE49-F238E27FC236}">
                <a16:creationId xmlns:a16="http://schemas.microsoft.com/office/drawing/2014/main" id="{23660377-3E4A-F824-74B5-E3AF4884982E}"/>
              </a:ext>
            </a:extLst>
          </p:cNvPr>
          <p:cNvSpPr txBox="1"/>
          <p:nvPr/>
        </p:nvSpPr>
        <p:spPr>
          <a:xfrm>
            <a:off x="5050823" y="2226125"/>
            <a:ext cx="2457921" cy="2031325"/>
          </a:xfrm>
          <a:prstGeom prst="rect">
            <a:avLst/>
          </a:prstGeom>
          <a:noFill/>
        </p:spPr>
        <p:txBody>
          <a:bodyPr wrap="square" rtlCol="0">
            <a:spAutoFit/>
          </a:bodyPr>
          <a:lstStyle/>
          <a:p>
            <a:pPr algn="ctr"/>
            <a:r>
              <a:rPr lang="en-US" sz="1800" dirty="0">
                <a:latin typeface="+mj-lt"/>
              </a:rPr>
              <a:t>How might</a:t>
            </a:r>
            <a:r>
              <a:rPr lang="en-US" dirty="0">
                <a:latin typeface="+mj-lt"/>
              </a:rPr>
              <a:t> you</a:t>
            </a:r>
            <a:r>
              <a:rPr lang="en-US" sz="1800" dirty="0">
                <a:latin typeface="+mj-lt"/>
              </a:rPr>
              <a:t> provide lived- experience experts with the agency and power to authentically participate?</a:t>
            </a:r>
          </a:p>
          <a:p>
            <a:pPr algn="ctr"/>
            <a:endParaRPr lang="en-US" dirty="0"/>
          </a:p>
        </p:txBody>
      </p:sp>
    </p:spTree>
    <p:extLst>
      <p:ext uri="{BB962C8B-B14F-4D97-AF65-F5344CB8AC3E}">
        <p14:creationId xmlns:p14="http://schemas.microsoft.com/office/powerpoint/2010/main" val="411849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C662949-7502-E9FE-9C77-9A29D3484B5D}"/>
              </a:ext>
            </a:extLst>
          </p:cNvPr>
          <p:cNvGrpSpPr/>
          <p:nvPr/>
        </p:nvGrpSpPr>
        <p:grpSpPr>
          <a:xfrm>
            <a:off x="2605528" y="4074078"/>
            <a:ext cx="2604937" cy="2528584"/>
            <a:chOff x="4771797" y="439902"/>
            <a:chExt cx="2919639" cy="2855496"/>
          </a:xfrm>
        </p:grpSpPr>
        <p:pic>
          <p:nvPicPr>
            <p:cNvPr id="15" name="Picture 14" descr="Shape&#10;&#10;Description automatically generated">
              <a:extLst>
                <a:ext uri="{FF2B5EF4-FFF2-40B4-BE49-F238E27FC236}">
                  <a16:creationId xmlns:a16="http://schemas.microsoft.com/office/drawing/2014/main" id="{CB91A2A4-EDA4-4D68-E8F0-F8D201843738}"/>
                </a:ext>
              </a:extLst>
            </p:cNvPr>
            <p:cNvPicPr>
              <a:picLocks noChangeAspect="1"/>
            </p:cNvPicPr>
            <p:nvPr/>
          </p:nvPicPr>
          <p:blipFill rotWithShape="1">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l="5873" r="8051" b="4078"/>
            <a:stretch/>
          </p:blipFill>
          <p:spPr>
            <a:xfrm>
              <a:off x="4771797" y="439902"/>
              <a:ext cx="2919639" cy="2855496"/>
            </a:xfrm>
            <a:prstGeom prst="rect">
              <a:avLst/>
            </a:prstGeom>
          </p:spPr>
        </p:pic>
        <p:sp>
          <p:nvSpPr>
            <p:cNvPr id="16" name="TextBox 15">
              <a:extLst>
                <a:ext uri="{FF2B5EF4-FFF2-40B4-BE49-F238E27FC236}">
                  <a16:creationId xmlns:a16="http://schemas.microsoft.com/office/drawing/2014/main" id="{ADFE1A54-3430-E386-CB0C-FE2AA86C2D71}"/>
                </a:ext>
              </a:extLst>
            </p:cNvPr>
            <p:cNvSpPr txBox="1"/>
            <p:nvPr/>
          </p:nvSpPr>
          <p:spPr>
            <a:xfrm>
              <a:off x="5042579" y="1452152"/>
              <a:ext cx="2496457" cy="830997"/>
            </a:xfrm>
            <a:prstGeom prst="rect">
              <a:avLst/>
            </a:prstGeom>
            <a:noFill/>
          </p:spPr>
          <p:txBody>
            <a:bodyPr wrap="square" rtlCol="0">
              <a:spAutoFit/>
            </a:bodyPr>
            <a:lstStyle/>
            <a:p>
              <a:pPr algn="ctr"/>
              <a:r>
                <a:rPr lang="en-US" sz="2400" b="1">
                  <a:latin typeface="Dreaming Outloud Pro" panose="03050502040302030504" pitchFamily="66" charset="0"/>
                  <a:cs typeface="Dreaming Outloud Pro" panose="03050502040302030504" pitchFamily="66" charset="0"/>
                </a:rPr>
                <a:t>Use technology to your advantage</a:t>
              </a:r>
            </a:p>
          </p:txBody>
        </p:sp>
      </p:grpSp>
      <p:grpSp>
        <p:nvGrpSpPr>
          <p:cNvPr id="25" name="Group 24">
            <a:extLst>
              <a:ext uri="{FF2B5EF4-FFF2-40B4-BE49-F238E27FC236}">
                <a16:creationId xmlns:a16="http://schemas.microsoft.com/office/drawing/2014/main" id="{E52E1FE3-2F58-AC15-C4F8-F3C059B7944C}"/>
              </a:ext>
            </a:extLst>
          </p:cNvPr>
          <p:cNvGrpSpPr/>
          <p:nvPr/>
        </p:nvGrpSpPr>
        <p:grpSpPr>
          <a:xfrm>
            <a:off x="895051" y="1516426"/>
            <a:ext cx="2604937" cy="2528584"/>
            <a:chOff x="5644098" y="3519783"/>
            <a:chExt cx="2919639" cy="2855496"/>
          </a:xfrm>
        </p:grpSpPr>
        <p:pic>
          <p:nvPicPr>
            <p:cNvPr id="20" name="Picture 19" descr="Shape&#10;&#10;Description automatically generated">
              <a:extLst>
                <a:ext uri="{FF2B5EF4-FFF2-40B4-BE49-F238E27FC236}">
                  <a16:creationId xmlns:a16="http://schemas.microsoft.com/office/drawing/2014/main" id="{BD914596-4B9A-55D3-BD27-DB0892FAC268}"/>
                </a:ext>
              </a:extLst>
            </p:cNvPr>
            <p:cNvPicPr>
              <a:picLocks noChangeAspect="1"/>
            </p:cNvPicPr>
            <p:nvPr/>
          </p:nvPicPr>
          <p:blipFill rotWithShape="1">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l="5873" r="8051" b="4078"/>
            <a:stretch/>
          </p:blipFill>
          <p:spPr>
            <a:xfrm>
              <a:off x="5644098" y="3519783"/>
              <a:ext cx="2919639" cy="2855496"/>
            </a:xfrm>
            <a:prstGeom prst="rect">
              <a:avLst/>
            </a:prstGeom>
          </p:spPr>
        </p:pic>
        <p:sp>
          <p:nvSpPr>
            <p:cNvPr id="21" name="TextBox 20">
              <a:extLst>
                <a:ext uri="{FF2B5EF4-FFF2-40B4-BE49-F238E27FC236}">
                  <a16:creationId xmlns:a16="http://schemas.microsoft.com/office/drawing/2014/main" id="{F40178CC-72DF-0B00-89F0-8E291392FCD6}"/>
                </a:ext>
              </a:extLst>
            </p:cNvPr>
            <p:cNvSpPr txBox="1"/>
            <p:nvPr/>
          </p:nvSpPr>
          <p:spPr>
            <a:xfrm>
              <a:off x="5964236" y="4729441"/>
              <a:ext cx="2496457" cy="461665"/>
            </a:xfrm>
            <a:prstGeom prst="rect">
              <a:avLst/>
            </a:prstGeom>
            <a:noFill/>
          </p:spPr>
          <p:txBody>
            <a:bodyPr wrap="square" rtlCol="0">
              <a:spAutoFit/>
            </a:bodyPr>
            <a:lstStyle/>
            <a:p>
              <a:pPr algn="ctr"/>
              <a:r>
                <a:rPr lang="en-US" sz="2400" b="1">
                  <a:latin typeface="Dreaming Outloud Pro" panose="03050502040302030504" pitchFamily="66" charset="0"/>
                  <a:cs typeface="Dreaming Outloud Pro" panose="03050502040302030504" pitchFamily="66" charset="0"/>
                </a:rPr>
                <a:t>Build rapport</a:t>
              </a:r>
            </a:p>
          </p:txBody>
        </p:sp>
      </p:grpSp>
      <p:grpSp>
        <p:nvGrpSpPr>
          <p:cNvPr id="35" name="Group 34">
            <a:extLst>
              <a:ext uri="{FF2B5EF4-FFF2-40B4-BE49-F238E27FC236}">
                <a16:creationId xmlns:a16="http://schemas.microsoft.com/office/drawing/2014/main" id="{76C87668-3716-9738-CD26-BF2A4DA4E966}"/>
              </a:ext>
            </a:extLst>
          </p:cNvPr>
          <p:cNvGrpSpPr/>
          <p:nvPr/>
        </p:nvGrpSpPr>
        <p:grpSpPr>
          <a:xfrm>
            <a:off x="6318041" y="4074078"/>
            <a:ext cx="2604937" cy="2528584"/>
            <a:chOff x="1108069" y="3304515"/>
            <a:chExt cx="2919639" cy="2855496"/>
          </a:xfrm>
        </p:grpSpPr>
        <p:pic>
          <p:nvPicPr>
            <p:cNvPr id="26" name="Picture 25" descr="Shape&#10;&#10;Description automatically generated">
              <a:extLst>
                <a:ext uri="{FF2B5EF4-FFF2-40B4-BE49-F238E27FC236}">
                  <a16:creationId xmlns:a16="http://schemas.microsoft.com/office/drawing/2014/main" id="{677D2E2F-6A99-2FF2-71A8-CD2A3541D2C8}"/>
                </a:ext>
              </a:extLst>
            </p:cNvPr>
            <p:cNvPicPr>
              <a:picLocks noChangeAspect="1"/>
            </p:cNvPicPr>
            <p:nvPr/>
          </p:nvPicPr>
          <p:blipFill rotWithShape="1">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l="5873" r="8051" b="4078"/>
            <a:stretch/>
          </p:blipFill>
          <p:spPr>
            <a:xfrm>
              <a:off x="1108069" y="3304515"/>
              <a:ext cx="2919639" cy="2855496"/>
            </a:xfrm>
            <a:prstGeom prst="rect">
              <a:avLst/>
            </a:prstGeom>
          </p:spPr>
        </p:pic>
        <p:sp>
          <p:nvSpPr>
            <p:cNvPr id="19" name="TextBox 18">
              <a:extLst>
                <a:ext uri="{FF2B5EF4-FFF2-40B4-BE49-F238E27FC236}">
                  <a16:creationId xmlns:a16="http://schemas.microsoft.com/office/drawing/2014/main" id="{751320DC-1606-53B2-DF8A-E6C1A9FE019B}"/>
                </a:ext>
              </a:extLst>
            </p:cNvPr>
            <p:cNvSpPr txBox="1"/>
            <p:nvPr/>
          </p:nvSpPr>
          <p:spPr>
            <a:xfrm>
              <a:off x="1319661" y="4264359"/>
              <a:ext cx="2496457" cy="1200329"/>
            </a:xfrm>
            <a:prstGeom prst="rect">
              <a:avLst/>
            </a:prstGeom>
            <a:noFill/>
          </p:spPr>
          <p:txBody>
            <a:bodyPr wrap="square" rtlCol="0">
              <a:spAutoFit/>
            </a:bodyPr>
            <a:lstStyle/>
            <a:p>
              <a:pPr algn="ctr"/>
              <a:r>
                <a:rPr lang="en-US" sz="2400" b="1">
                  <a:latin typeface="Dreaming Outloud Pro" panose="03050502040302030504" pitchFamily="66" charset="0"/>
                  <a:cs typeface="Dreaming Outloud Pro" panose="03050502040302030504" pitchFamily="66" charset="0"/>
                </a:rPr>
                <a:t>Solicit and respond to feedback</a:t>
              </a:r>
            </a:p>
          </p:txBody>
        </p:sp>
      </p:grpSp>
      <p:grpSp>
        <p:nvGrpSpPr>
          <p:cNvPr id="34" name="Group 33">
            <a:extLst>
              <a:ext uri="{FF2B5EF4-FFF2-40B4-BE49-F238E27FC236}">
                <a16:creationId xmlns:a16="http://schemas.microsoft.com/office/drawing/2014/main" id="{4977B116-CD7E-F9BE-0379-B794CAD27B5C}"/>
              </a:ext>
            </a:extLst>
          </p:cNvPr>
          <p:cNvGrpSpPr/>
          <p:nvPr/>
        </p:nvGrpSpPr>
        <p:grpSpPr>
          <a:xfrm>
            <a:off x="4417791" y="1527709"/>
            <a:ext cx="2604937" cy="2528584"/>
            <a:chOff x="7901894" y="200844"/>
            <a:chExt cx="2919639" cy="2855496"/>
          </a:xfrm>
        </p:grpSpPr>
        <p:pic>
          <p:nvPicPr>
            <p:cNvPr id="28" name="Picture 27" descr="Shape&#10;&#10;Description automatically generated">
              <a:extLst>
                <a:ext uri="{FF2B5EF4-FFF2-40B4-BE49-F238E27FC236}">
                  <a16:creationId xmlns:a16="http://schemas.microsoft.com/office/drawing/2014/main" id="{AC2AB54B-8BED-B570-CC91-417EB67C2A6F}"/>
                </a:ext>
              </a:extLst>
            </p:cNvPr>
            <p:cNvPicPr>
              <a:picLocks noChangeAspect="1"/>
            </p:cNvPicPr>
            <p:nvPr/>
          </p:nvPicPr>
          <p:blipFill rotWithShape="1">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l="5873" r="8051" b="4078"/>
            <a:stretch/>
          </p:blipFill>
          <p:spPr>
            <a:xfrm>
              <a:off x="7901894" y="200844"/>
              <a:ext cx="2919639" cy="2855496"/>
            </a:xfrm>
            <a:prstGeom prst="rect">
              <a:avLst/>
            </a:prstGeom>
          </p:spPr>
        </p:pic>
        <p:sp>
          <p:nvSpPr>
            <p:cNvPr id="29" name="TextBox 28">
              <a:extLst>
                <a:ext uri="{FF2B5EF4-FFF2-40B4-BE49-F238E27FC236}">
                  <a16:creationId xmlns:a16="http://schemas.microsoft.com/office/drawing/2014/main" id="{AC45DD22-CF6A-F6A5-02AD-4AC5EC291F9F}"/>
                </a:ext>
              </a:extLst>
            </p:cNvPr>
            <p:cNvSpPr txBox="1"/>
            <p:nvPr/>
          </p:nvSpPr>
          <p:spPr>
            <a:xfrm>
              <a:off x="8113484" y="1314871"/>
              <a:ext cx="2496457" cy="830997"/>
            </a:xfrm>
            <a:prstGeom prst="rect">
              <a:avLst/>
            </a:prstGeom>
            <a:noFill/>
          </p:spPr>
          <p:txBody>
            <a:bodyPr wrap="square" rtlCol="0">
              <a:spAutoFit/>
            </a:bodyPr>
            <a:lstStyle/>
            <a:p>
              <a:pPr algn="ctr"/>
              <a:r>
                <a:rPr lang="en-US" sz="2400" b="1">
                  <a:latin typeface="Dreaming Outloud Pro" panose="03050502040302030504" pitchFamily="66" charset="0"/>
                  <a:cs typeface="Dreaming Outloud Pro" panose="03050502040302030504" pitchFamily="66" charset="0"/>
                </a:rPr>
                <a:t>Engage early and continuously</a:t>
              </a:r>
            </a:p>
          </p:txBody>
        </p:sp>
      </p:grpSp>
      <p:grpSp>
        <p:nvGrpSpPr>
          <p:cNvPr id="33" name="Group 32">
            <a:extLst>
              <a:ext uri="{FF2B5EF4-FFF2-40B4-BE49-F238E27FC236}">
                <a16:creationId xmlns:a16="http://schemas.microsoft.com/office/drawing/2014/main" id="{763C629D-43BE-1371-34A9-C756C3ACD44D}"/>
              </a:ext>
            </a:extLst>
          </p:cNvPr>
          <p:cNvGrpSpPr/>
          <p:nvPr/>
        </p:nvGrpSpPr>
        <p:grpSpPr>
          <a:xfrm>
            <a:off x="7940531" y="1487358"/>
            <a:ext cx="2604937" cy="2528584"/>
            <a:chOff x="963597" y="239146"/>
            <a:chExt cx="2919639" cy="2855496"/>
          </a:xfrm>
        </p:grpSpPr>
        <p:pic>
          <p:nvPicPr>
            <p:cNvPr id="31" name="Picture 30" descr="Shape&#10;&#10;Description automatically generated">
              <a:extLst>
                <a:ext uri="{FF2B5EF4-FFF2-40B4-BE49-F238E27FC236}">
                  <a16:creationId xmlns:a16="http://schemas.microsoft.com/office/drawing/2014/main" id="{69038082-6CFF-5C4B-B91F-F95F9651C4F6}"/>
                </a:ext>
              </a:extLst>
            </p:cNvPr>
            <p:cNvPicPr>
              <a:picLocks noChangeAspect="1"/>
            </p:cNvPicPr>
            <p:nvPr/>
          </p:nvPicPr>
          <p:blipFill rotWithShape="1">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l="5873" r="8051" b="4078"/>
            <a:stretch/>
          </p:blipFill>
          <p:spPr>
            <a:xfrm>
              <a:off x="963597" y="239146"/>
              <a:ext cx="2919639" cy="2855496"/>
            </a:xfrm>
            <a:prstGeom prst="rect">
              <a:avLst/>
            </a:prstGeom>
          </p:spPr>
        </p:pic>
        <p:sp>
          <p:nvSpPr>
            <p:cNvPr id="32" name="TextBox 31">
              <a:extLst>
                <a:ext uri="{FF2B5EF4-FFF2-40B4-BE49-F238E27FC236}">
                  <a16:creationId xmlns:a16="http://schemas.microsoft.com/office/drawing/2014/main" id="{647306CE-0A73-98CD-3BC1-F170738AC59F}"/>
                </a:ext>
              </a:extLst>
            </p:cNvPr>
            <p:cNvSpPr txBox="1"/>
            <p:nvPr/>
          </p:nvSpPr>
          <p:spPr>
            <a:xfrm>
              <a:off x="1175187" y="1314871"/>
              <a:ext cx="2496457" cy="830997"/>
            </a:xfrm>
            <a:prstGeom prst="rect">
              <a:avLst/>
            </a:prstGeom>
            <a:noFill/>
          </p:spPr>
          <p:txBody>
            <a:bodyPr wrap="square" rtlCol="0">
              <a:spAutoFit/>
            </a:bodyPr>
            <a:lstStyle/>
            <a:p>
              <a:pPr algn="ctr"/>
              <a:r>
                <a:rPr lang="en-US" sz="2400" b="1">
                  <a:latin typeface="Dreaming Outloud Pro" panose="03050502040302030504" pitchFamily="66" charset="0"/>
                  <a:cs typeface="Dreaming Outloud Pro" panose="03050502040302030504" pitchFamily="66" charset="0"/>
                </a:rPr>
                <a:t>Plan ahead and be flexible</a:t>
              </a:r>
            </a:p>
          </p:txBody>
        </p:sp>
      </p:grpSp>
      <p:sp>
        <p:nvSpPr>
          <p:cNvPr id="38" name="Title 1">
            <a:extLst>
              <a:ext uri="{FF2B5EF4-FFF2-40B4-BE49-F238E27FC236}">
                <a16:creationId xmlns:a16="http://schemas.microsoft.com/office/drawing/2014/main" id="{72C3F15B-38ED-691F-C086-4073AE09B41C}"/>
              </a:ext>
            </a:extLst>
          </p:cNvPr>
          <p:cNvSpPr>
            <a:spLocks noGrp="1"/>
          </p:cNvSpPr>
          <p:nvPr>
            <p:ph type="title"/>
          </p:nvPr>
        </p:nvSpPr>
        <p:spPr>
          <a:xfrm>
            <a:off x="383108" y="188250"/>
            <a:ext cx="10618721" cy="1240972"/>
          </a:xfrm>
        </p:spPr>
        <p:txBody>
          <a:bodyPr/>
          <a:lstStyle/>
          <a:p>
            <a:r>
              <a:rPr lang="en-US" sz="3200">
                <a:latin typeface="+mj-lt"/>
              </a:rPr>
              <a:t>Lessons learned when advocating for</a:t>
            </a:r>
            <a:r>
              <a:rPr lang="en-US" sz="3200">
                <a:latin typeface="+mj-lt"/>
                <a:ea typeface="ＭＳ Ｐゴシック"/>
              </a:rPr>
              <a:t> the importance of establishing young people with lived expertise as experts </a:t>
            </a:r>
            <a:endParaRPr lang="en-US" sz="3200">
              <a:latin typeface="+mj-lt"/>
            </a:endParaRPr>
          </a:p>
        </p:txBody>
      </p:sp>
    </p:spTree>
    <p:extLst>
      <p:ext uri="{BB962C8B-B14F-4D97-AF65-F5344CB8AC3E}">
        <p14:creationId xmlns:p14="http://schemas.microsoft.com/office/powerpoint/2010/main" val="1898232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6A4CB0A-B255-A951-589D-3097446D858A}"/>
              </a:ext>
            </a:extLst>
          </p:cNvPr>
          <p:cNvGrpSpPr/>
          <p:nvPr/>
        </p:nvGrpSpPr>
        <p:grpSpPr>
          <a:xfrm>
            <a:off x="6587543" y="3952056"/>
            <a:ext cx="2606040" cy="2532888"/>
            <a:chOff x="4313334" y="84656"/>
            <a:chExt cx="2919639" cy="2855496"/>
          </a:xfrm>
        </p:grpSpPr>
        <p:pic>
          <p:nvPicPr>
            <p:cNvPr id="15" name="Picture 14" descr="Shape&#10;&#10;Description automatically generated">
              <a:extLst>
                <a:ext uri="{FF2B5EF4-FFF2-40B4-BE49-F238E27FC236}">
                  <a16:creationId xmlns:a16="http://schemas.microsoft.com/office/drawing/2014/main" id="{CB91A2A4-EDA4-4D68-E8F0-F8D201843738}"/>
                </a:ext>
              </a:extLst>
            </p:cNvPr>
            <p:cNvPicPr>
              <a:picLocks noChangeAspect="1"/>
            </p:cNvPicPr>
            <p:nvPr/>
          </p:nvPicPr>
          <p:blipFill rotWithShape="1">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l="5873" r="8051" b="4078"/>
            <a:stretch/>
          </p:blipFill>
          <p:spPr>
            <a:xfrm>
              <a:off x="4313334" y="84656"/>
              <a:ext cx="2919639" cy="2855496"/>
            </a:xfrm>
            <a:prstGeom prst="rect">
              <a:avLst/>
            </a:prstGeom>
          </p:spPr>
        </p:pic>
        <p:sp>
          <p:nvSpPr>
            <p:cNvPr id="16" name="TextBox 15">
              <a:extLst>
                <a:ext uri="{FF2B5EF4-FFF2-40B4-BE49-F238E27FC236}">
                  <a16:creationId xmlns:a16="http://schemas.microsoft.com/office/drawing/2014/main" id="{ADFE1A54-3430-E386-CB0C-FE2AA86C2D71}"/>
                </a:ext>
              </a:extLst>
            </p:cNvPr>
            <p:cNvSpPr txBox="1"/>
            <p:nvPr/>
          </p:nvSpPr>
          <p:spPr>
            <a:xfrm>
              <a:off x="4524924" y="1096905"/>
              <a:ext cx="2496457" cy="830997"/>
            </a:xfrm>
            <a:prstGeom prst="rect">
              <a:avLst/>
            </a:prstGeom>
            <a:noFill/>
          </p:spPr>
          <p:txBody>
            <a:bodyPr wrap="square" rtlCol="0">
              <a:spAutoFit/>
            </a:bodyPr>
            <a:lstStyle/>
            <a:p>
              <a:pPr algn="ctr"/>
              <a:r>
                <a:rPr lang="en-US" sz="2400" b="1">
                  <a:latin typeface="Dreaming Outloud Pro" panose="03050502040302030504" pitchFamily="66" charset="0"/>
                  <a:cs typeface="Dreaming Outloud Pro" panose="03050502040302030504" pitchFamily="66" charset="0"/>
                </a:rPr>
                <a:t>Always keep learning</a:t>
              </a:r>
            </a:p>
          </p:txBody>
        </p:sp>
      </p:grpSp>
      <p:grpSp>
        <p:nvGrpSpPr>
          <p:cNvPr id="8" name="Group 7">
            <a:extLst>
              <a:ext uri="{FF2B5EF4-FFF2-40B4-BE49-F238E27FC236}">
                <a16:creationId xmlns:a16="http://schemas.microsoft.com/office/drawing/2014/main" id="{BEDE52E2-9429-F1BF-3F9B-3CD53B3C128E}"/>
              </a:ext>
            </a:extLst>
          </p:cNvPr>
          <p:cNvGrpSpPr/>
          <p:nvPr/>
        </p:nvGrpSpPr>
        <p:grpSpPr>
          <a:xfrm>
            <a:off x="1963463" y="3952056"/>
            <a:ext cx="2606040" cy="2532888"/>
            <a:chOff x="7513213" y="3453694"/>
            <a:chExt cx="2919639" cy="2855496"/>
          </a:xfrm>
        </p:grpSpPr>
        <p:pic>
          <p:nvPicPr>
            <p:cNvPr id="20" name="Picture 19" descr="Shape&#10;&#10;Description automatically generated">
              <a:extLst>
                <a:ext uri="{FF2B5EF4-FFF2-40B4-BE49-F238E27FC236}">
                  <a16:creationId xmlns:a16="http://schemas.microsoft.com/office/drawing/2014/main" id="{BD914596-4B9A-55D3-BD27-DB0892FAC268}"/>
                </a:ext>
              </a:extLst>
            </p:cNvPr>
            <p:cNvPicPr>
              <a:picLocks noChangeAspect="1"/>
            </p:cNvPicPr>
            <p:nvPr/>
          </p:nvPicPr>
          <p:blipFill rotWithShape="1">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l="5873" r="8051" b="4078"/>
            <a:stretch/>
          </p:blipFill>
          <p:spPr>
            <a:xfrm>
              <a:off x="7513213" y="3453694"/>
              <a:ext cx="2919639" cy="2855496"/>
            </a:xfrm>
            <a:prstGeom prst="rect">
              <a:avLst/>
            </a:prstGeom>
          </p:spPr>
        </p:pic>
        <p:sp>
          <p:nvSpPr>
            <p:cNvPr id="19" name="TextBox 18">
              <a:extLst>
                <a:ext uri="{FF2B5EF4-FFF2-40B4-BE49-F238E27FC236}">
                  <a16:creationId xmlns:a16="http://schemas.microsoft.com/office/drawing/2014/main" id="{751320DC-1606-53B2-DF8A-E6C1A9FE019B}"/>
                </a:ext>
              </a:extLst>
            </p:cNvPr>
            <p:cNvSpPr txBox="1"/>
            <p:nvPr/>
          </p:nvSpPr>
          <p:spPr>
            <a:xfrm>
              <a:off x="7793994" y="4650609"/>
              <a:ext cx="2496457" cy="461665"/>
            </a:xfrm>
            <a:prstGeom prst="rect">
              <a:avLst/>
            </a:prstGeom>
            <a:noFill/>
          </p:spPr>
          <p:txBody>
            <a:bodyPr wrap="square" rtlCol="0">
              <a:spAutoFit/>
            </a:bodyPr>
            <a:lstStyle/>
            <a:p>
              <a:pPr algn="ctr"/>
              <a:r>
                <a:rPr lang="en-US" sz="2400" b="1">
                  <a:latin typeface="Dreaming Outloud Pro" panose="03050502040302030504" pitchFamily="66" charset="0"/>
                  <a:cs typeface="Dreaming Outloud Pro" panose="03050502040302030504" pitchFamily="66" charset="0"/>
                </a:rPr>
                <a:t>Be supportive</a:t>
              </a:r>
            </a:p>
          </p:txBody>
        </p:sp>
      </p:grpSp>
      <p:pic>
        <p:nvPicPr>
          <p:cNvPr id="9" name="Picture 8" descr="Shape&#10;&#10;Description automatically generated">
            <a:extLst>
              <a:ext uri="{FF2B5EF4-FFF2-40B4-BE49-F238E27FC236}">
                <a16:creationId xmlns:a16="http://schemas.microsoft.com/office/drawing/2014/main" id="{B3E9748F-6B8E-D5FB-F26F-2BD441ED6BA6}"/>
              </a:ext>
            </a:extLst>
          </p:cNvPr>
          <p:cNvPicPr>
            <a:picLocks noChangeAspect="1"/>
          </p:cNvPicPr>
          <p:nvPr/>
        </p:nvPicPr>
        <p:blipFill rotWithShape="1">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l="5873" r="8051" b="4078"/>
          <a:stretch/>
        </p:blipFill>
        <p:spPr>
          <a:xfrm>
            <a:off x="6597194" y="1185012"/>
            <a:ext cx="2606040" cy="2548786"/>
          </a:xfrm>
          <a:prstGeom prst="rect">
            <a:avLst/>
          </a:prstGeom>
        </p:spPr>
      </p:pic>
      <p:sp>
        <p:nvSpPr>
          <p:cNvPr id="17" name="TextBox 16">
            <a:extLst>
              <a:ext uri="{FF2B5EF4-FFF2-40B4-BE49-F238E27FC236}">
                <a16:creationId xmlns:a16="http://schemas.microsoft.com/office/drawing/2014/main" id="{1D21CDD9-F28E-B0B6-00FC-AD8D2DC5B57E}"/>
              </a:ext>
            </a:extLst>
          </p:cNvPr>
          <p:cNvSpPr txBox="1"/>
          <p:nvPr/>
        </p:nvSpPr>
        <p:spPr>
          <a:xfrm>
            <a:off x="6651986" y="2253090"/>
            <a:ext cx="2496457" cy="461665"/>
          </a:xfrm>
          <a:prstGeom prst="rect">
            <a:avLst/>
          </a:prstGeom>
          <a:noFill/>
        </p:spPr>
        <p:txBody>
          <a:bodyPr wrap="square" rtlCol="0">
            <a:spAutoFit/>
          </a:bodyPr>
          <a:lstStyle/>
          <a:p>
            <a:pPr algn="ctr"/>
            <a:r>
              <a:rPr lang="en-US" sz="2400" b="1">
                <a:latin typeface="Dreaming Outloud Pro" panose="03050502040302030504" pitchFamily="66" charset="0"/>
                <a:cs typeface="Dreaming Outloud Pro" panose="03050502040302030504" pitchFamily="66" charset="0"/>
              </a:rPr>
              <a:t>Be ethical</a:t>
            </a:r>
          </a:p>
        </p:txBody>
      </p:sp>
      <p:grpSp>
        <p:nvGrpSpPr>
          <p:cNvPr id="2" name="Group 1">
            <a:extLst>
              <a:ext uri="{FF2B5EF4-FFF2-40B4-BE49-F238E27FC236}">
                <a16:creationId xmlns:a16="http://schemas.microsoft.com/office/drawing/2014/main" id="{9E69254A-1335-CBCF-0133-9D3962D8464C}"/>
              </a:ext>
            </a:extLst>
          </p:cNvPr>
          <p:cNvGrpSpPr/>
          <p:nvPr/>
        </p:nvGrpSpPr>
        <p:grpSpPr>
          <a:xfrm>
            <a:off x="1963463" y="1192961"/>
            <a:ext cx="2606040" cy="2532888"/>
            <a:chOff x="967920" y="171181"/>
            <a:chExt cx="2919639" cy="2855496"/>
          </a:xfrm>
        </p:grpSpPr>
        <p:pic>
          <p:nvPicPr>
            <p:cNvPr id="3" name="Picture 2" descr="Shape&#10;&#10;Description automatically generated">
              <a:extLst>
                <a:ext uri="{FF2B5EF4-FFF2-40B4-BE49-F238E27FC236}">
                  <a16:creationId xmlns:a16="http://schemas.microsoft.com/office/drawing/2014/main" id="{A9E4AD87-0FCE-1639-FBA0-8DC74365D112}"/>
                </a:ext>
              </a:extLst>
            </p:cNvPr>
            <p:cNvPicPr>
              <a:picLocks noChangeAspect="1"/>
            </p:cNvPicPr>
            <p:nvPr/>
          </p:nvPicPr>
          <p:blipFill rotWithShape="1">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l="5873" r="8051" b="4078"/>
            <a:stretch/>
          </p:blipFill>
          <p:spPr>
            <a:xfrm>
              <a:off x="967920" y="171181"/>
              <a:ext cx="2919639" cy="2855496"/>
            </a:xfrm>
            <a:prstGeom prst="rect">
              <a:avLst/>
            </a:prstGeom>
          </p:spPr>
        </p:pic>
        <p:sp>
          <p:nvSpPr>
            <p:cNvPr id="4" name="TextBox 3">
              <a:extLst>
                <a:ext uri="{FF2B5EF4-FFF2-40B4-BE49-F238E27FC236}">
                  <a16:creationId xmlns:a16="http://schemas.microsoft.com/office/drawing/2014/main" id="{283CCDA7-DE7F-4E62-6BD0-126532CAB224}"/>
                </a:ext>
              </a:extLst>
            </p:cNvPr>
            <p:cNvSpPr txBox="1"/>
            <p:nvPr/>
          </p:nvSpPr>
          <p:spPr>
            <a:xfrm>
              <a:off x="1279055" y="1384077"/>
              <a:ext cx="2496457" cy="461665"/>
            </a:xfrm>
            <a:prstGeom prst="rect">
              <a:avLst/>
            </a:prstGeom>
            <a:noFill/>
          </p:spPr>
          <p:txBody>
            <a:bodyPr wrap="square" rtlCol="0">
              <a:spAutoFit/>
            </a:bodyPr>
            <a:lstStyle/>
            <a:p>
              <a:pPr algn="ctr"/>
              <a:r>
                <a:rPr lang="en-US" sz="2400" b="1">
                  <a:latin typeface="Dreaming Outloud Pro" panose="03050502040302030504" pitchFamily="66" charset="0"/>
                  <a:cs typeface="Dreaming Outloud Pro" panose="03050502040302030504" pitchFamily="66" charset="0"/>
                </a:rPr>
                <a:t>Show respect</a:t>
              </a:r>
            </a:p>
          </p:txBody>
        </p:sp>
      </p:grpSp>
      <p:sp>
        <p:nvSpPr>
          <p:cNvPr id="7" name="TextBox 6">
            <a:extLst>
              <a:ext uri="{FF2B5EF4-FFF2-40B4-BE49-F238E27FC236}">
                <a16:creationId xmlns:a16="http://schemas.microsoft.com/office/drawing/2014/main" id="{1C0999F4-B5BE-1539-0FA9-101C91783F1F}"/>
              </a:ext>
            </a:extLst>
          </p:cNvPr>
          <p:cNvSpPr txBox="1"/>
          <p:nvPr/>
        </p:nvSpPr>
        <p:spPr>
          <a:xfrm>
            <a:off x="2781922" y="266746"/>
            <a:ext cx="6096000" cy="584775"/>
          </a:xfrm>
          <a:prstGeom prst="rect">
            <a:avLst/>
          </a:prstGeom>
          <a:noFill/>
        </p:spPr>
        <p:txBody>
          <a:bodyPr wrap="square">
            <a:spAutoFit/>
          </a:bodyPr>
          <a:lstStyle/>
          <a:p>
            <a:r>
              <a:rPr lang="en-US" sz="3200">
                <a:solidFill>
                  <a:srgbClr val="006177"/>
                </a:solidFill>
                <a:latin typeface="+mj-lt"/>
              </a:rPr>
              <a:t>Lessons learned continued </a:t>
            </a:r>
            <a:endParaRPr lang="en-US" sz="3200">
              <a:solidFill>
                <a:srgbClr val="006177"/>
              </a:solidFill>
            </a:endParaRPr>
          </a:p>
        </p:txBody>
      </p:sp>
    </p:spTree>
    <p:extLst>
      <p:ext uri="{BB962C8B-B14F-4D97-AF65-F5344CB8AC3E}">
        <p14:creationId xmlns:p14="http://schemas.microsoft.com/office/powerpoint/2010/main" val="1099179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9830C-FC57-6872-F1EB-B44E9D526EF8}"/>
              </a:ext>
            </a:extLst>
          </p:cNvPr>
          <p:cNvSpPr>
            <a:spLocks noGrp="1"/>
          </p:cNvSpPr>
          <p:nvPr>
            <p:ph type="title"/>
          </p:nvPr>
        </p:nvSpPr>
        <p:spPr/>
        <p:txBody>
          <a:bodyPr/>
          <a:lstStyle/>
          <a:p>
            <a:r>
              <a:rPr lang="en-US">
                <a:latin typeface="+mj-lt"/>
                <a:ea typeface="ＭＳ Ｐゴシック"/>
              </a:rPr>
              <a:t>Activity 4: This or That</a:t>
            </a:r>
          </a:p>
        </p:txBody>
      </p:sp>
      <p:graphicFrame>
        <p:nvGraphicFramePr>
          <p:cNvPr id="4" name="Table 4">
            <a:extLst>
              <a:ext uri="{FF2B5EF4-FFF2-40B4-BE49-F238E27FC236}">
                <a16:creationId xmlns:a16="http://schemas.microsoft.com/office/drawing/2014/main" id="{B819983E-9A97-0E07-A3A7-1F13A20CAD68}"/>
              </a:ext>
            </a:extLst>
          </p:cNvPr>
          <p:cNvGraphicFramePr>
            <a:graphicFrameLocks noGrp="1"/>
          </p:cNvGraphicFramePr>
          <p:nvPr>
            <p:ph idx="1"/>
            <p:extLst>
              <p:ext uri="{D42A27DB-BD31-4B8C-83A1-F6EECF244321}">
                <p14:modId xmlns:p14="http://schemas.microsoft.com/office/powerpoint/2010/main" val="1570941180"/>
              </p:ext>
            </p:extLst>
          </p:nvPr>
        </p:nvGraphicFramePr>
        <p:xfrm>
          <a:off x="518695" y="1082842"/>
          <a:ext cx="9855200" cy="5352562"/>
        </p:xfrm>
        <a:graphic>
          <a:graphicData uri="http://schemas.openxmlformats.org/drawingml/2006/table">
            <a:tbl>
              <a:tblPr firstRow="1" bandRow="1">
                <a:tableStyleId>{5C22544A-7EE6-4342-B048-85BDC9FD1C3A}</a:tableStyleId>
              </a:tblPr>
              <a:tblGrid>
                <a:gridCol w="4927600">
                  <a:extLst>
                    <a:ext uri="{9D8B030D-6E8A-4147-A177-3AD203B41FA5}">
                      <a16:colId xmlns:a16="http://schemas.microsoft.com/office/drawing/2014/main" val="36936847"/>
                    </a:ext>
                  </a:extLst>
                </a:gridCol>
                <a:gridCol w="4927600">
                  <a:extLst>
                    <a:ext uri="{9D8B030D-6E8A-4147-A177-3AD203B41FA5}">
                      <a16:colId xmlns:a16="http://schemas.microsoft.com/office/drawing/2014/main" val="3635014139"/>
                    </a:ext>
                  </a:extLst>
                </a:gridCol>
              </a:tblGrid>
              <a:tr h="524486">
                <a:tc>
                  <a:txBody>
                    <a:bodyPr/>
                    <a:lstStyle/>
                    <a:p>
                      <a:r>
                        <a:rPr lang="en-US">
                          <a:solidFill>
                            <a:schemeClr val="tx1"/>
                          </a:solidFill>
                          <a:latin typeface="+mj-lt"/>
                        </a:rPr>
                        <a:t>This</a:t>
                      </a:r>
                    </a:p>
                  </a:txBody>
                  <a:tcPr/>
                </a:tc>
                <a:tc>
                  <a:txBody>
                    <a:bodyPr/>
                    <a:lstStyle/>
                    <a:p>
                      <a:r>
                        <a:rPr lang="en-US">
                          <a:solidFill>
                            <a:schemeClr val="tx1"/>
                          </a:solidFill>
                          <a:latin typeface="+mj-lt"/>
                        </a:rPr>
                        <a:t>That</a:t>
                      </a:r>
                    </a:p>
                  </a:txBody>
                  <a:tcPr/>
                </a:tc>
                <a:extLst>
                  <a:ext uri="{0D108BD9-81ED-4DB2-BD59-A6C34878D82A}">
                    <a16:rowId xmlns:a16="http://schemas.microsoft.com/office/drawing/2014/main" val="3602554145"/>
                  </a:ext>
                </a:extLst>
              </a:tr>
              <a:tr h="905278">
                <a:tc>
                  <a:txBody>
                    <a:bodyPr/>
                    <a:lstStyle/>
                    <a:p>
                      <a:r>
                        <a:rPr lang="en-US" dirty="0">
                          <a:solidFill>
                            <a:schemeClr val="tx1"/>
                          </a:solidFill>
                          <a:latin typeface="+mj-lt"/>
                        </a:rPr>
                        <a:t>Provide hands-on preparation before an engagement opportunity.</a:t>
                      </a:r>
                    </a:p>
                  </a:txBody>
                  <a:tcPr/>
                </a:tc>
                <a:tc>
                  <a:txBody>
                    <a:bodyPr/>
                    <a:lstStyle/>
                    <a:p>
                      <a:r>
                        <a:rPr lang="en-US" dirty="0">
                          <a:solidFill>
                            <a:schemeClr val="tx1"/>
                          </a:solidFill>
                          <a:latin typeface="+mj-lt"/>
                        </a:rPr>
                        <a:t>Email a 10-minute summary of the engagement opportunity the same day.</a:t>
                      </a:r>
                    </a:p>
                  </a:txBody>
                  <a:tcPr/>
                </a:tc>
                <a:extLst>
                  <a:ext uri="{0D108BD9-81ED-4DB2-BD59-A6C34878D82A}">
                    <a16:rowId xmlns:a16="http://schemas.microsoft.com/office/drawing/2014/main" val="2125118151"/>
                  </a:ext>
                </a:extLst>
              </a:tr>
              <a:tr h="905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211E1F"/>
                          </a:solidFill>
                          <a:latin typeface="+mj-lt"/>
                        </a:rPr>
                        <a:t>Ensure that young people receive results or products that stem from their involvement. </a:t>
                      </a:r>
                    </a:p>
                  </a:txBody>
                  <a:tcPr/>
                </a:tc>
                <a:tc>
                  <a:txBody>
                    <a:bodyPr/>
                    <a:lstStyle/>
                    <a:p>
                      <a:r>
                        <a:rPr lang="en-US" dirty="0">
                          <a:solidFill>
                            <a:schemeClr val="tx1"/>
                          </a:solidFill>
                          <a:latin typeface="+mj-lt"/>
                        </a:rPr>
                        <a:t>Post a brief thank-you for involvement without closing the feedback loop.</a:t>
                      </a:r>
                    </a:p>
                  </a:txBody>
                  <a:tcPr/>
                </a:tc>
                <a:extLst>
                  <a:ext uri="{0D108BD9-81ED-4DB2-BD59-A6C34878D82A}">
                    <a16:rowId xmlns:a16="http://schemas.microsoft.com/office/drawing/2014/main" val="3782739936"/>
                  </a:ext>
                </a:extLst>
              </a:tr>
              <a:tr h="524486">
                <a:tc>
                  <a:txBody>
                    <a:bodyPr/>
                    <a:lstStyle/>
                    <a:p>
                      <a:r>
                        <a:rPr lang="en-US">
                          <a:solidFill>
                            <a:schemeClr val="tx1"/>
                          </a:solidFill>
                          <a:latin typeface="+mj-lt"/>
                        </a:rPr>
                        <a:t>Provide cash as compensation for engagement</a:t>
                      </a:r>
                    </a:p>
                  </a:txBody>
                  <a:tcPr/>
                </a:tc>
                <a:tc>
                  <a:txBody>
                    <a:bodyPr/>
                    <a:lstStyle/>
                    <a:p>
                      <a:r>
                        <a:rPr lang="en-US">
                          <a:solidFill>
                            <a:schemeClr val="tx1"/>
                          </a:solidFill>
                          <a:latin typeface="+mj-lt"/>
                        </a:rPr>
                        <a:t>Provide gift cards that are easily redeemable at most retailors as compensation for engagement</a:t>
                      </a:r>
                    </a:p>
                  </a:txBody>
                  <a:tcPr/>
                </a:tc>
                <a:extLst>
                  <a:ext uri="{0D108BD9-81ED-4DB2-BD59-A6C34878D82A}">
                    <a16:rowId xmlns:a16="http://schemas.microsoft.com/office/drawing/2014/main" val="3212032027"/>
                  </a:ext>
                </a:extLst>
              </a:tr>
              <a:tr h="524486">
                <a:tc>
                  <a:txBody>
                    <a:bodyPr/>
                    <a:lstStyle/>
                    <a:p>
                      <a:r>
                        <a:rPr lang="en-US">
                          <a:solidFill>
                            <a:schemeClr val="tx1"/>
                          </a:solidFill>
                          <a:latin typeface="+mj-lt"/>
                        </a:rPr>
                        <a:t>Most young people who were asked say they do not wish to have much involvement in child welfare work, therefore, plan for minimal engagement. </a:t>
                      </a:r>
                    </a:p>
                  </a:txBody>
                  <a:tcPr/>
                </a:tc>
                <a:tc>
                  <a:txBody>
                    <a:bodyPr/>
                    <a:lstStyle/>
                    <a:p>
                      <a:r>
                        <a:rPr lang="en-US">
                          <a:solidFill>
                            <a:schemeClr val="tx1"/>
                          </a:solidFill>
                          <a:latin typeface="+mj-lt"/>
                        </a:rPr>
                        <a:t>Most young people who were asked say they wish to have involvement in all aspects of child welfare work, therefore, plan for involvement at all ages, stages, and phases of child welfare work. </a:t>
                      </a:r>
                    </a:p>
                  </a:txBody>
                  <a:tcPr/>
                </a:tc>
                <a:extLst>
                  <a:ext uri="{0D108BD9-81ED-4DB2-BD59-A6C34878D82A}">
                    <a16:rowId xmlns:a16="http://schemas.microsoft.com/office/drawing/2014/main" val="1838754524"/>
                  </a:ext>
                </a:extLst>
              </a:tr>
              <a:tr h="524486">
                <a:tc>
                  <a:txBody>
                    <a:bodyPr/>
                    <a:lstStyle/>
                    <a:p>
                      <a:r>
                        <a:rPr lang="en-US">
                          <a:solidFill>
                            <a:schemeClr val="tx1"/>
                          </a:solidFill>
                          <a:latin typeface="+mj-lt"/>
                        </a:rPr>
                        <a:t>Start recording a Teams meeting as soon as the meeting starts</a:t>
                      </a:r>
                    </a:p>
                  </a:txBody>
                  <a:tcPr/>
                </a:tc>
                <a:tc>
                  <a:txBody>
                    <a:bodyPr/>
                    <a:lstStyle/>
                    <a:p>
                      <a:r>
                        <a:rPr lang="en-US" dirty="0">
                          <a:solidFill>
                            <a:schemeClr val="tx1"/>
                          </a:solidFill>
                          <a:latin typeface="+mj-lt"/>
                        </a:rPr>
                        <a:t>Ask people for permission before you begin recording</a:t>
                      </a:r>
                    </a:p>
                  </a:txBody>
                  <a:tcPr/>
                </a:tc>
                <a:extLst>
                  <a:ext uri="{0D108BD9-81ED-4DB2-BD59-A6C34878D82A}">
                    <a16:rowId xmlns:a16="http://schemas.microsoft.com/office/drawing/2014/main" val="1118544069"/>
                  </a:ext>
                </a:extLst>
              </a:tr>
            </a:tbl>
          </a:graphicData>
        </a:graphic>
      </p:graphicFrame>
    </p:spTree>
    <p:extLst>
      <p:ext uri="{BB962C8B-B14F-4D97-AF65-F5344CB8AC3E}">
        <p14:creationId xmlns:p14="http://schemas.microsoft.com/office/powerpoint/2010/main" val="2875512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3054-1F47-2879-F531-C0A5F09DECDC}"/>
              </a:ext>
            </a:extLst>
          </p:cNvPr>
          <p:cNvSpPr>
            <a:spLocks noGrp="1"/>
          </p:cNvSpPr>
          <p:nvPr>
            <p:ph type="title"/>
          </p:nvPr>
        </p:nvSpPr>
        <p:spPr/>
        <p:txBody>
          <a:bodyPr/>
          <a:lstStyle/>
          <a:p>
            <a:r>
              <a:rPr lang="en-US">
                <a:latin typeface="+mj-lt"/>
              </a:rPr>
              <a:t>Conclusion</a:t>
            </a:r>
          </a:p>
        </p:txBody>
      </p:sp>
      <p:sp>
        <p:nvSpPr>
          <p:cNvPr id="3" name="Content Placeholder 2">
            <a:extLst>
              <a:ext uri="{FF2B5EF4-FFF2-40B4-BE49-F238E27FC236}">
                <a16:creationId xmlns:a16="http://schemas.microsoft.com/office/drawing/2014/main" id="{9C0D9C72-5BE4-A76F-0EA4-9001B0081E46}"/>
              </a:ext>
            </a:extLst>
          </p:cNvPr>
          <p:cNvSpPr>
            <a:spLocks noGrp="1"/>
          </p:cNvSpPr>
          <p:nvPr>
            <p:ph idx="1"/>
          </p:nvPr>
        </p:nvSpPr>
        <p:spPr>
          <a:xfrm>
            <a:off x="406400" y="1371600"/>
            <a:ext cx="9855200" cy="4525963"/>
          </a:xfrm>
        </p:spPr>
        <p:txBody>
          <a:bodyPr/>
          <a:lstStyle/>
          <a:p>
            <a:pPr marL="0" indent="0">
              <a:buNone/>
            </a:pPr>
            <a:r>
              <a:rPr lang="en-US" sz="1800">
                <a:effectLst/>
                <a:latin typeface="+mj-lt"/>
              </a:rPr>
              <a:t>The engagement of young people should occur across all: </a:t>
            </a:r>
            <a:br>
              <a:rPr lang="en-US" sz="1800">
                <a:effectLst/>
                <a:latin typeface="Segoe UI" panose="020B0502040204020203" pitchFamily="34" charset="0"/>
              </a:rPr>
            </a:br>
            <a:endParaRPr lang="en-US"/>
          </a:p>
        </p:txBody>
      </p:sp>
      <p:graphicFrame>
        <p:nvGraphicFramePr>
          <p:cNvPr id="4" name="Diagram 3">
            <a:extLst>
              <a:ext uri="{FF2B5EF4-FFF2-40B4-BE49-F238E27FC236}">
                <a16:creationId xmlns:a16="http://schemas.microsoft.com/office/drawing/2014/main" id="{25F3944C-1EFE-9894-4FAD-9700A959A9FD}"/>
              </a:ext>
            </a:extLst>
          </p:cNvPr>
          <p:cNvGraphicFramePr/>
          <p:nvPr>
            <p:extLst>
              <p:ext uri="{D42A27DB-BD31-4B8C-83A1-F6EECF244321}">
                <p14:modId xmlns:p14="http://schemas.microsoft.com/office/powerpoint/2010/main" val="3524504360"/>
              </p:ext>
            </p:extLst>
          </p:nvPr>
        </p:nvGraphicFramePr>
        <p:xfrm>
          <a:off x="-1722474" y="1796903"/>
          <a:ext cx="10643191" cy="5061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EC0582F6-DDEF-4C36-D79C-E1A3D0CE8812}"/>
              </a:ext>
            </a:extLst>
          </p:cNvPr>
          <p:cNvPicPr>
            <a:picLocks noChangeAspect="1"/>
          </p:cNvPicPr>
          <p:nvPr/>
        </p:nvPicPr>
        <p:blipFill>
          <a:blip r:embed="rId8"/>
          <a:stretch>
            <a:fillRect/>
          </a:stretch>
        </p:blipFill>
        <p:spPr>
          <a:xfrm>
            <a:off x="7936074" y="1669190"/>
            <a:ext cx="1656485" cy="1686242"/>
          </a:xfrm>
          <a:prstGeom prst="rect">
            <a:avLst/>
          </a:prstGeom>
        </p:spPr>
      </p:pic>
      <p:sp>
        <p:nvSpPr>
          <p:cNvPr id="6" name="Rectangle 5">
            <a:extLst>
              <a:ext uri="{FF2B5EF4-FFF2-40B4-BE49-F238E27FC236}">
                <a16:creationId xmlns:a16="http://schemas.microsoft.com/office/drawing/2014/main" id="{25B76DF1-A53A-BFA8-583B-06AECF74726A}"/>
              </a:ext>
            </a:extLst>
          </p:cNvPr>
          <p:cNvSpPr/>
          <p:nvPr/>
        </p:nvSpPr>
        <p:spPr>
          <a:xfrm>
            <a:off x="6571143" y="3364311"/>
            <a:ext cx="3969485" cy="2533252"/>
          </a:xfrm>
          <a:prstGeom prst="rect">
            <a:avLst/>
          </a:prstGeom>
          <a:solidFill>
            <a:srgbClr val="0061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1600" i="1">
                <a:solidFill>
                  <a:schemeClr val="bg1"/>
                </a:solidFill>
                <a:effectLst/>
                <a:latin typeface="Arial-ItalicMT"/>
                <a:ea typeface="Calibri" panose="020F0502020204030204" pitchFamily="34" charset="0"/>
                <a:cs typeface="Arial-ItalicMT"/>
              </a:rPr>
              <a:t>“I think bringing our own stories and knowledge…to the table would be very beneficial to help states...”</a:t>
            </a:r>
          </a:p>
          <a:p>
            <a:pPr marL="0" marR="0" algn="ctr">
              <a:lnSpc>
                <a:spcPct val="107000"/>
              </a:lnSpc>
              <a:spcBef>
                <a:spcPts val="0"/>
              </a:spcBef>
              <a:spcAft>
                <a:spcPts val="0"/>
              </a:spcAft>
            </a:pPr>
            <a:endParaRPr lang="en-US" sz="1600" i="1" dirty="0">
              <a:solidFill>
                <a:schemeClr val="bg1"/>
              </a:solidFill>
              <a:effectLst/>
              <a:latin typeface="Arial-ItalicMT"/>
              <a:ea typeface="Calibri" panose="020F0502020204030204" pitchFamily="34" charset="0"/>
              <a:cs typeface="Arial-ItalicMT"/>
            </a:endParaRPr>
          </a:p>
          <a:p>
            <a:pPr marL="0" marR="0" algn="ctr">
              <a:lnSpc>
                <a:spcPct val="107000"/>
              </a:lnSpc>
              <a:spcBef>
                <a:spcPts val="0"/>
              </a:spcBef>
              <a:spcAft>
                <a:spcPts val="0"/>
              </a:spcAft>
            </a:pPr>
            <a:r>
              <a:rPr lang="en-US" sz="1400" i="1" dirty="0">
                <a:solidFill>
                  <a:schemeClr val="bg1"/>
                </a:solidFill>
                <a:effectLst/>
                <a:latin typeface="Arial-ItalicMT"/>
                <a:ea typeface="Calibri" panose="020F0502020204030204" pitchFamily="34" charset="0"/>
                <a:cs typeface="Arial-ItalicMT"/>
              </a:rPr>
              <a:t>—Focus group participant/lived experience expert</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4053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25C6-19FE-E0ED-36E6-B2F46693F673}"/>
              </a:ext>
            </a:extLst>
          </p:cNvPr>
          <p:cNvSpPr>
            <a:spLocks noGrp="1"/>
          </p:cNvSpPr>
          <p:nvPr>
            <p:ph type="title"/>
          </p:nvPr>
        </p:nvSpPr>
        <p:spPr/>
        <p:txBody>
          <a:bodyPr/>
          <a:lstStyle/>
          <a:p>
            <a:r>
              <a:rPr lang="en-US">
                <a:latin typeface="+mj-lt"/>
              </a:rPr>
              <a:t>Questions and Answers</a:t>
            </a:r>
          </a:p>
        </p:txBody>
      </p:sp>
      <p:pic>
        <p:nvPicPr>
          <p:cNvPr id="5" name="Content Placeholder 4">
            <a:extLst>
              <a:ext uri="{FF2B5EF4-FFF2-40B4-BE49-F238E27FC236}">
                <a16:creationId xmlns:a16="http://schemas.microsoft.com/office/drawing/2014/main" id="{BAA2E9B9-A60D-BE78-60CF-4CA09C9E861A}"/>
              </a:ext>
            </a:extLst>
          </p:cNvPr>
          <p:cNvPicPr>
            <a:picLocks noGrp="1" noChangeAspect="1"/>
          </p:cNvPicPr>
          <p:nvPr>
            <p:ph idx="1"/>
          </p:nvPr>
        </p:nvPicPr>
        <p:blipFill>
          <a:blip r:embed="rId3"/>
          <a:stretch>
            <a:fillRect/>
          </a:stretch>
        </p:blipFill>
        <p:spPr>
          <a:xfrm>
            <a:off x="0" y="3256613"/>
            <a:ext cx="10882859" cy="3601387"/>
          </a:xfrm>
        </p:spPr>
      </p:pic>
      <p:pic>
        <p:nvPicPr>
          <p:cNvPr id="4" name="Picture 3">
            <a:extLst>
              <a:ext uri="{FF2B5EF4-FFF2-40B4-BE49-F238E27FC236}">
                <a16:creationId xmlns:a16="http://schemas.microsoft.com/office/drawing/2014/main" id="{1A42BAE9-A630-67CF-46D0-A72F7EC2DFBF}"/>
              </a:ext>
            </a:extLst>
          </p:cNvPr>
          <p:cNvPicPr>
            <a:picLocks noChangeAspect="1"/>
          </p:cNvPicPr>
          <p:nvPr/>
        </p:nvPicPr>
        <p:blipFill>
          <a:blip r:embed="rId4"/>
          <a:stretch>
            <a:fillRect/>
          </a:stretch>
        </p:blipFill>
        <p:spPr>
          <a:xfrm>
            <a:off x="6096000" y="259517"/>
            <a:ext cx="4781550" cy="1085850"/>
          </a:xfrm>
          <a:prstGeom prst="rect">
            <a:avLst/>
          </a:prstGeom>
        </p:spPr>
      </p:pic>
    </p:spTree>
    <p:extLst>
      <p:ext uri="{BB962C8B-B14F-4D97-AF65-F5344CB8AC3E}">
        <p14:creationId xmlns:p14="http://schemas.microsoft.com/office/powerpoint/2010/main" val="1988156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6400" y="1922"/>
            <a:ext cx="9855200" cy="1096962"/>
          </a:xfrm>
        </p:spPr>
        <p:txBody>
          <a:bodyPr/>
          <a:lstStyle/>
          <a:p>
            <a:r>
              <a:rPr lang="en-US">
                <a:latin typeface="+mj-lt"/>
              </a:rPr>
              <a:t>Agenda</a:t>
            </a:r>
          </a:p>
        </p:txBody>
      </p:sp>
      <p:sp>
        <p:nvSpPr>
          <p:cNvPr id="4099" name="TextBox 25"/>
          <p:cNvSpPr>
            <a:spLocks noGrp="1" noChangeArrowheads="1"/>
          </p:cNvSpPr>
          <p:nvPr>
            <p:ph idx="1"/>
          </p:nvPr>
        </p:nvSpPr>
        <p:spPr>
          <a:xfrm>
            <a:off x="406400" y="1371600"/>
            <a:ext cx="98552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lgn="ctr">
              <a:buNone/>
              <a:defRPr/>
            </a:pPr>
            <a:r>
              <a:rPr lang="en-US" sz="1100">
                <a:solidFill>
                  <a:schemeClr val="bg1"/>
                </a:solidFill>
              </a:rPr>
              <a:t>Sign-off and send recommendations to HR</a:t>
            </a:r>
            <a:endParaRPr lang="en-US">
              <a:solidFill>
                <a:schemeClr val="bg1"/>
              </a:solidFill>
            </a:endParaRPr>
          </a:p>
        </p:txBody>
      </p:sp>
      <p:sp>
        <p:nvSpPr>
          <p:cNvPr id="2" name="Content Placeholder 2">
            <a:extLst>
              <a:ext uri="{FF2B5EF4-FFF2-40B4-BE49-F238E27FC236}">
                <a16:creationId xmlns:a16="http://schemas.microsoft.com/office/drawing/2014/main" id="{300A1C4E-87AC-99C0-150C-BC3BE7333A98}"/>
              </a:ext>
            </a:extLst>
          </p:cNvPr>
          <p:cNvSpPr txBox="1">
            <a:spLocks/>
          </p:cNvSpPr>
          <p:nvPr/>
        </p:nvSpPr>
        <p:spPr bwMode="auto">
          <a:xfrm>
            <a:off x="506315" y="827111"/>
            <a:ext cx="4827685" cy="592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00000"/>
              </a:buClr>
              <a:buChar char="•"/>
              <a:defRPr sz="2800">
                <a:solidFill>
                  <a:schemeClr val="tx1"/>
                </a:solidFill>
                <a:latin typeface="Georgia Pro" panose="02040502050405020303" pitchFamily="18" charset="0"/>
                <a:ea typeface="ＭＳ Ｐゴシック" charset="0"/>
                <a:cs typeface="+mn-cs"/>
              </a:defRPr>
            </a:lvl1pPr>
            <a:lvl2pPr marL="742950" indent="-285750" algn="l" rtl="0" eaLnBrk="1" fontAlgn="base" hangingPunct="1">
              <a:spcBef>
                <a:spcPct val="20000"/>
              </a:spcBef>
              <a:spcAft>
                <a:spcPct val="0"/>
              </a:spcAft>
              <a:buClr>
                <a:schemeClr val="bg1">
                  <a:lumMod val="50000"/>
                </a:schemeClr>
              </a:buClr>
              <a:buFont typeface="Arial" charset="0"/>
              <a:buChar char="–"/>
              <a:defRPr sz="2800">
                <a:solidFill>
                  <a:schemeClr val="tx1"/>
                </a:solidFill>
                <a:latin typeface="Georgia Pro" panose="02040502050405020303" pitchFamily="18" charset="0"/>
                <a:ea typeface="Arial" charset="0"/>
                <a:cs typeface="+mn-cs"/>
              </a:defRPr>
            </a:lvl2pPr>
            <a:lvl3pPr marL="1143000" indent="-228600" algn="l" rtl="0" eaLnBrk="1" fontAlgn="base" hangingPunct="1">
              <a:spcBef>
                <a:spcPct val="20000"/>
              </a:spcBef>
              <a:spcAft>
                <a:spcPct val="0"/>
              </a:spcAft>
              <a:buClr>
                <a:srgbClr val="006177"/>
              </a:buClr>
              <a:buSzPct val="75000"/>
              <a:buFont typeface="Wingdings" pitchFamily="2" charset="2"/>
              <a:buChar char="§"/>
              <a:defRPr sz="2800">
                <a:solidFill>
                  <a:schemeClr val="tx1"/>
                </a:solidFill>
                <a:latin typeface="Georgia Pro" panose="02040502050405020303" pitchFamily="18" charset="0"/>
                <a:ea typeface="Arial" charset="0"/>
                <a:cs typeface="+mn-cs"/>
              </a:defRPr>
            </a:lvl3pPr>
            <a:lvl4pPr marL="1600200" indent="-228600" algn="l" rtl="0" eaLnBrk="1" fontAlgn="base" hangingPunct="1">
              <a:spcBef>
                <a:spcPct val="20000"/>
              </a:spcBef>
              <a:spcAft>
                <a:spcPct val="0"/>
              </a:spcAft>
              <a:buClr>
                <a:srgbClr val="FF9900"/>
              </a:buClr>
              <a:buChar char="•"/>
              <a:defRPr sz="2800">
                <a:solidFill>
                  <a:schemeClr val="tx1"/>
                </a:solidFill>
                <a:latin typeface="Georgia Pro" panose="02040502050405020303" pitchFamily="18" charset="0"/>
                <a:ea typeface="Arial" charset="0"/>
                <a:cs typeface="+mn-cs"/>
              </a:defRPr>
            </a:lvl4pPr>
            <a:lvl5pPr marL="2057400" indent="-228600" algn="l" rtl="0" eaLnBrk="1" fontAlgn="base" hangingPunct="1">
              <a:spcBef>
                <a:spcPct val="20000"/>
              </a:spcBef>
              <a:spcAft>
                <a:spcPct val="0"/>
              </a:spcAft>
              <a:buClr>
                <a:srgbClr val="99CC00"/>
              </a:buClr>
              <a:buChar char="•"/>
              <a:defRPr sz="2800">
                <a:solidFill>
                  <a:schemeClr val="tx1"/>
                </a:solidFill>
                <a:latin typeface="Georgia Pro" panose="02040502050405020303" pitchFamily="18" charset="0"/>
                <a:ea typeface="Arial" charset="0"/>
                <a:cs typeface="+mn-cs"/>
              </a:defRPr>
            </a:lvl5pPr>
            <a:lvl6pPr marL="2514600" indent="-228600" algn="l" rtl="0" eaLnBrk="1" fontAlgn="base" hangingPunct="1">
              <a:spcBef>
                <a:spcPct val="20000"/>
              </a:spcBef>
              <a:spcAft>
                <a:spcPct val="0"/>
              </a:spcAft>
              <a:buClr>
                <a:srgbClr val="800000"/>
              </a:buClr>
              <a:buChar char="•"/>
              <a:defRPr sz="2800">
                <a:solidFill>
                  <a:schemeClr val="tx1"/>
                </a:solidFill>
                <a:latin typeface="+mn-lt"/>
                <a:cs typeface="+mn-cs"/>
              </a:defRPr>
            </a:lvl6pPr>
            <a:lvl7pPr marL="2971800" indent="-228600" algn="l" rtl="0" eaLnBrk="1" fontAlgn="base" hangingPunct="1">
              <a:spcBef>
                <a:spcPct val="20000"/>
              </a:spcBef>
              <a:spcAft>
                <a:spcPct val="0"/>
              </a:spcAft>
              <a:buClr>
                <a:srgbClr val="800000"/>
              </a:buClr>
              <a:buChar char="•"/>
              <a:defRPr sz="2800">
                <a:solidFill>
                  <a:schemeClr val="tx1"/>
                </a:solidFill>
                <a:latin typeface="+mn-lt"/>
                <a:cs typeface="+mn-cs"/>
              </a:defRPr>
            </a:lvl7pPr>
            <a:lvl8pPr marL="3429000" indent="-228600" algn="l" rtl="0" eaLnBrk="1" fontAlgn="base" hangingPunct="1">
              <a:spcBef>
                <a:spcPct val="20000"/>
              </a:spcBef>
              <a:spcAft>
                <a:spcPct val="0"/>
              </a:spcAft>
              <a:buClr>
                <a:srgbClr val="800000"/>
              </a:buClr>
              <a:buChar char="•"/>
              <a:defRPr sz="2800">
                <a:solidFill>
                  <a:schemeClr val="tx1"/>
                </a:solidFill>
                <a:latin typeface="+mn-lt"/>
                <a:cs typeface="+mn-cs"/>
              </a:defRPr>
            </a:lvl8pPr>
            <a:lvl9pPr marL="3886200" indent="-228600" algn="l" rtl="0" eaLnBrk="1" fontAlgn="base" hangingPunct="1">
              <a:spcBef>
                <a:spcPct val="20000"/>
              </a:spcBef>
              <a:spcAft>
                <a:spcPct val="0"/>
              </a:spcAft>
              <a:buClr>
                <a:srgbClr val="800000"/>
              </a:buClr>
              <a:buChar char="•"/>
              <a:defRPr sz="2800">
                <a:solidFill>
                  <a:schemeClr val="tx1"/>
                </a:solidFill>
                <a:latin typeface="+mn-lt"/>
                <a:cs typeface="+mn-cs"/>
              </a:defRPr>
            </a:lvl9pPr>
          </a:lstStyle>
          <a:p>
            <a:pPr>
              <a:buFont typeface="Arial" panose="020B0604020202020204" pitchFamily="34" charset="0"/>
              <a:buChar char="•"/>
            </a:pPr>
            <a:r>
              <a:rPr lang="en-US" sz="2400" kern="0" dirty="0">
                <a:solidFill>
                  <a:srgbClr val="000000"/>
                </a:solidFill>
                <a:latin typeface="+mj-lt"/>
              </a:rPr>
              <a:t>Introductions</a:t>
            </a:r>
          </a:p>
          <a:p>
            <a:r>
              <a:rPr lang="en-US" sz="2400" kern="0" dirty="0">
                <a:solidFill>
                  <a:srgbClr val="000000"/>
                </a:solidFill>
                <a:latin typeface="+mj-lt"/>
              </a:rPr>
              <a:t>Background</a:t>
            </a:r>
          </a:p>
          <a:p>
            <a:r>
              <a:rPr lang="en-US" sz="2400" kern="0" dirty="0">
                <a:solidFill>
                  <a:srgbClr val="000000"/>
                </a:solidFill>
                <a:latin typeface="+mj-lt"/>
              </a:rPr>
              <a:t>Activity </a:t>
            </a:r>
          </a:p>
          <a:p>
            <a:pPr>
              <a:buFont typeface="Arial" panose="020B0604020202020204" pitchFamily="34" charset="0"/>
              <a:buChar char="•"/>
            </a:pPr>
            <a:r>
              <a:rPr lang="en-US" sz="2400" kern="0" dirty="0">
                <a:solidFill>
                  <a:srgbClr val="000000"/>
                </a:solidFill>
                <a:latin typeface="+mj-lt"/>
              </a:rPr>
              <a:t>Project results</a:t>
            </a:r>
          </a:p>
          <a:p>
            <a:pPr lvl="1">
              <a:buFont typeface="Arial" panose="020B0604020202020204" pitchFamily="34" charset="0"/>
              <a:buChar char="−"/>
            </a:pPr>
            <a:r>
              <a:rPr lang="en-US" sz="2400" kern="0" dirty="0">
                <a:latin typeface="+mj-lt"/>
              </a:rPr>
              <a:t>Key considerations</a:t>
            </a:r>
          </a:p>
          <a:p>
            <a:pPr lvl="1">
              <a:buFont typeface="Arial" panose="020B0604020202020204" pitchFamily="34" charset="0"/>
              <a:buChar char="−"/>
            </a:pPr>
            <a:r>
              <a:rPr lang="en-US" sz="2400" kern="0" dirty="0">
                <a:latin typeface="+mj-lt"/>
              </a:rPr>
              <a:t>Roles</a:t>
            </a:r>
          </a:p>
          <a:p>
            <a:pPr lvl="1"/>
            <a:r>
              <a:rPr lang="en-US" sz="2400" kern="0" dirty="0">
                <a:latin typeface="+mj-lt"/>
              </a:rPr>
              <a:t>Activity  </a:t>
            </a:r>
          </a:p>
          <a:p>
            <a:pPr lvl="1">
              <a:buFont typeface="Arial" panose="020B0604020202020204" pitchFamily="34" charset="0"/>
              <a:buChar char="−"/>
            </a:pPr>
            <a:r>
              <a:rPr lang="en-US" sz="2400" kern="0" dirty="0">
                <a:latin typeface="+mj-lt"/>
              </a:rPr>
              <a:t>Recommendations</a:t>
            </a:r>
          </a:p>
          <a:p>
            <a:pPr lvl="1"/>
            <a:r>
              <a:rPr lang="en-US" sz="2400" kern="0" dirty="0">
                <a:latin typeface="+mj-lt"/>
              </a:rPr>
              <a:t>Activity </a:t>
            </a:r>
          </a:p>
          <a:p>
            <a:pPr>
              <a:buFont typeface="Arial" panose="020B0604020202020204" pitchFamily="34" charset="0"/>
              <a:buChar char="•"/>
            </a:pPr>
            <a:r>
              <a:rPr lang="en-US" sz="2400" kern="0" dirty="0">
                <a:latin typeface="+mj-lt"/>
              </a:rPr>
              <a:t>Lessons learned</a:t>
            </a:r>
          </a:p>
          <a:p>
            <a:r>
              <a:rPr lang="en-US" sz="2400" kern="0" dirty="0">
                <a:latin typeface="+mj-lt"/>
              </a:rPr>
              <a:t>Activity </a:t>
            </a:r>
          </a:p>
          <a:p>
            <a:pPr>
              <a:buFont typeface="Arial" panose="020B0604020202020204" pitchFamily="34" charset="0"/>
              <a:buChar char="•"/>
            </a:pPr>
            <a:r>
              <a:rPr lang="en-US" sz="2400" kern="0" dirty="0">
                <a:latin typeface="+mj-lt"/>
              </a:rPr>
              <a:t>Conclusion</a:t>
            </a:r>
          </a:p>
          <a:p>
            <a:pPr>
              <a:buFont typeface="Arial" panose="020B0604020202020204" pitchFamily="34" charset="0"/>
              <a:buChar char="•"/>
            </a:pPr>
            <a:r>
              <a:rPr lang="en-US" sz="2400" kern="0" dirty="0">
                <a:latin typeface="+mj-lt"/>
              </a:rPr>
              <a:t>Q&amp;A</a:t>
            </a:r>
          </a:p>
        </p:txBody>
      </p:sp>
      <p:pic>
        <p:nvPicPr>
          <p:cNvPr id="4" name="Picture 3">
            <a:extLst>
              <a:ext uri="{FF2B5EF4-FFF2-40B4-BE49-F238E27FC236}">
                <a16:creationId xmlns:a16="http://schemas.microsoft.com/office/drawing/2014/main" id="{1E4CDA6A-7BE5-F32B-2CF3-6EF7AF69C08C}"/>
              </a:ext>
            </a:extLst>
          </p:cNvPr>
          <p:cNvPicPr>
            <a:picLocks noChangeAspect="1"/>
          </p:cNvPicPr>
          <p:nvPr/>
        </p:nvPicPr>
        <p:blipFill>
          <a:blip r:embed="rId3"/>
          <a:stretch>
            <a:fillRect/>
          </a:stretch>
        </p:blipFill>
        <p:spPr>
          <a:xfrm>
            <a:off x="5034255" y="404428"/>
            <a:ext cx="5127430" cy="6289312"/>
          </a:xfrm>
          <a:prstGeom prst="rect">
            <a:avLst/>
          </a:prstGeom>
        </p:spPr>
      </p:pic>
      <p:pic>
        <p:nvPicPr>
          <p:cNvPr id="11" name="Graphic 10" descr="Badge 1 with solid fill">
            <a:extLst>
              <a:ext uri="{FF2B5EF4-FFF2-40B4-BE49-F238E27FC236}">
                <a16:creationId xmlns:a16="http://schemas.microsoft.com/office/drawing/2014/main" id="{1545582A-82EF-1209-A9C7-778250609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89595" y="1730542"/>
            <a:ext cx="457200" cy="457200"/>
          </a:xfrm>
          <a:prstGeom prst="rect">
            <a:avLst/>
          </a:prstGeom>
        </p:spPr>
      </p:pic>
      <p:pic>
        <p:nvPicPr>
          <p:cNvPr id="13" name="Graphic 12" descr="Badge with solid fill">
            <a:extLst>
              <a:ext uri="{FF2B5EF4-FFF2-40B4-BE49-F238E27FC236}">
                <a16:creationId xmlns:a16="http://schemas.microsoft.com/office/drawing/2014/main" id="{4A886F75-223A-0CBE-4708-799CDCD6A1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10556" y="3461084"/>
            <a:ext cx="457200" cy="457200"/>
          </a:xfrm>
          <a:prstGeom prst="rect">
            <a:avLst/>
          </a:prstGeom>
        </p:spPr>
      </p:pic>
      <p:pic>
        <p:nvPicPr>
          <p:cNvPr id="15" name="Graphic 14" descr="Badge 3 with solid fill">
            <a:extLst>
              <a:ext uri="{FF2B5EF4-FFF2-40B4-BE49-F238E27FC236}">
                <a16:creationId xmlns:a16="http://schemas.microsoft.com/office/drawing/2014/main" id="{1B398F15-D4B7-AC60-E504-C8350A850F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17429" y="4333940"/>
            <a:ext cx="457200" cy="457200"/>
          </a:xfrm>
          <a:prstGeom prst="rect">
            <a:avLst/>
          </a:prstGeom>
        </p:spPr>
      </p:pic>
      <p:pic>
        <p:nvPicPr>
          <p:cNvPr id="17" name="Graphic 16" descr="Badge 4 with solid fill">
            <a:extLst>
              <a:ext uri="{FF2B5EF4-FFF2-40B4-BE49-F238E27FC236}">
                <a16:creationId xmlns:a16="http://schemas.microsoft.com/office/drawing/2014/main" id="{B7E11553-49A1-8F3D-CF8D-5C53BC75C1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12367" y="5238880"/>
            <a:ext cx="457200" cy="45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6EB5AB-1FB0-7776-B95A-2D0750FA1D93}"/>
              </a:ext>
            </a:extLst>
          </p:cNvPr>
          <p:cNvPicPr>
            <a:picLocks noChangeAspect="1"/>
          </p:cNvPicPr>
          <p:nvPr/>
        </p:nvPicPr>
        <p:blipFill>
          <a:blip r:embed="rId3"/>
          <a:stretch>
            <a:fillRect/>
          </a:stretch>
        </p:blipFill>
        <p:spPr>
          <a:xfrm>
            <a:off x="7629525" y="0"/>
            <a:ext cx="3276600" cy="1571625"/>
          </a:xfrm>
          <a:prstGeom prst="rect">
            <a:avLst/>
          </a:prstGeom>
        </p:spPr>
      </p:pic>
      <p:sp>
        <p:nvSpPr>
          <p:cNvPr id="2" name="Title 1">
            <a:extLst>
              <a:ext uri="{FF2B5EF4-FFF2-40B4-BE49-F238E27FC236}">
                <a16:creationId xmlns:a16="http://schemas.microsoft.com/office/drawing/2014/main" id="{C927D070-BA09-C61B-8AD6-2C6D29ED8691}"/>
              </a:ext>
            </a:extLst>
          </p:cNvPr>
          <p:cNvSpPr>
            <a:spLocks noGrp="1"/>
          </p:cNvSpPr>
          <p:nvPr>
            <p:ph type="title"/>
          </p:nvPr>
        </p:nvSpPr>
        <p:spPr/>
        <p:txBody>
          <a:bodyPr/>
          <a:lstStyle/>
          <a:p>
            <a:r>
              <a:rPr lang="en-US">
                <a:latin typeface="+mj-lt"/>
              </a:rPr>
              <a:t>Background</a:t>
            </a:r>
          </a:p>
        </p:txBody>
      </p:sp>
      <p:sp>
        <p:nvSpPr>
          <p:cNvPr id="3" name="Content Placeholder 2">
            <a:extLst>
              <a:ext uri="{FF2B5EF4-FFF2-40B4-BE49-F238E27FC236}">
                <a16:creationId xmlns:a16="http://schemas.microsoft.com/office/drawing/2014/main" id="{9FE0C8F0-BFC3-3417-35E5-995FE75A0E84}"/>
              </a:ext>
            </a:extLst>
          </p:cNvPr>
          <p:cNvSpPr>
            <a:spLocks noGrp="1"/>
          </p:cNvSpPr>
          <p:nvPr>
            <p:ph idx="1"/>
          </p:nvPr>
        </p:nvSpPr>
        <p:spPr/>
        <p:txBody>
          <a:bodyPr/>
          <a:lstStyle/>
          <a:p>
            <a:r>
              <a:rPr lang="en-US" sz="2000" b="0" i="0" u="none" strike="noStrike" baseline="0">
                <a:solidFill>
                  <a:srgbClr val="211E1F"/>
                </a:solidFill>
                <a:latin typeface="+mj-lt"/>
              </a:rPr>
              <a:t>One of the ways in which the Children’s Bureau (CB) helps states achieve positive outcomes for children and families is by monitoring state child welfare services.</a:t>
            </a:r>
          </a:p>
          <a:p>
            <a:pPr marL="0" indent="0">
              <a:buNone/>
            </a:pPr>
            <a:endParaRPr lang="en-US" sz="1050" b="0" i="0" u="none" strike="noStrike" baseline="0">
              <a:solidFill>
                <a:srgbClr val="211E1F"/>
              </a:solidFill>
              <a:latin typeface="+mj-lt"/>
            </a:endParaRPr>
          </a:p>
          <a:p>
            <a:r>
              <a:rPr lang="en-US" sz="2000" b="0" i="0">
                <a:solidFill>
                  <a:srgbClr val="000000"/>
                </a:solidFill>
                <a:effectLst/>
                <a:latin typeface="+mj-lt"/>
              </a:rPr>
              <a:t>Young people with lived child welfare experience are important partners when monitoring state child welfare services (e.g., through the Child and Family Services Reviews (CFSRs)).</a:t>
            </a:r>
          </a:p>
          <a:p>
            <a:endParaRPr lang="en-US" sz="1050">
              <a:solidFill>
                <a:srgbClr val="000000"/>
              </a:solidFill>
              <a:latin typeface="+mj-lt"/>
            </a:endParaRPr>
          </a:p>
          <a:p>
            <a:r>
              <a:rPr lang="en-US" sz="2000" b="0" i="0">
                <a:solidFill>
                  <a:srgbClr val="000000"/>
                </a:solidFill>
                <a:effectLst/>
                <a:latin typeface="+mj-lt"/>
              </a:rPr>
              <a:t>Young people with lived experience often understand how the system works (or doesn’t work) and have ideas about how to improve it because they have experienced the child welfare system first-hand.</a:t>
            </a:r>
          </a:p>
          <a:p>
            <a:pPr marL="0" indent="0">
              <a:buNone/>
            </a:pPr>
            <a:endParaRPr lang="en-US" sz="1800">
              <a:solidFill>
                <a:srgbClr val="211E1F"/>
              </a:solidFill>
              <a:latin typeface="+mj-lt"/>
            </a:endParaRPr>
          </a:p>
        </p:txBody>
      </p:sp>
      <p:pic>
        <p:nvPicPr>
          <p:cNvPr id="5" name="Picture 4">
            <a:extLst>
              <a:ext uri="{FF2B5EF4-FFF2-40B4-BE49-F238E27FC236}">
                <a16:creationId xmlns:a16="http://schemas.microsoft.com/office/drawing/2014/main" id="{23901813-D1E6-7CAF-D110-2CB9D5E5A181}"/>
              </a:ext>
            </a:extLst>
          </p:cNvPr>
          <p:cNvPicPr>
            <a:picLocks noChangeAspect="1"/>
          </p:cNvPicPr>
          <p:nvPr/>
        </p:nvPicPr>
        <p:blipFill>
          <a:blip r:embed="rId4"/>
          <a:stretch>
            <a:fillRect/>
          </a:stretch>
        </p:blipFill>
        <p:spPr>
          <a:xfrm>
            <a:off x="3038475" y="4770711"/>
            <a:ext cx="4591050" cy="1971675"/>
          </a:xfrm>
          <a:prstGeom prst="rect">
            <a:avLst/>
          </a:prstGeom>
        </p:spPr>
      </p:pic>
    </p:spTree>
    <p:extLst>
      <p:ext uri="{BB962C8B-B14F-4D97-AF65-F5344CB8AC3E}">
        <p14:creationId xmlns:p14="http://schemas.microsoft.com/office/powerpoint/2010/main" val="3494779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CF1C-79ED-C6E7-F0BB-59ECB89827FD}"/>
              </a:ext>
            </a:extLst>
          </p:cNvPr>
          <p:cNvSpPr>
            <a:spLocks noGrp="1"/>
          </p:cNvSpPr>
          <p:nvPr>
            <p:ph type="title"/>
          </p:nvPr>
        </p:nvSpPr>
        <p:spPr>
          <a:xfrm>
            <a:off x="406400" y="83719"/>
            <a:ext cx="9855200" cy="1096962"/>
          </a:xfrm>
        </p:spPr>
        <p:txBody>
          <a:bodyPr/>
          <a:lstStyle/>
          <a:p>
            <a:r>
              <a:rPr lang="en-US">
                <a:latin typeface="+mj-lt"/>
              </a:rPr>
              <a:t>Activity 1: Polling</a:t>
            </a:r>
          </a:p>
        </p:txBody>
      </p:sp>
      <p:sp>
        <p:nvSpPr>
          <p:cNvPr id="3" name="Content Placeholder 2">
            <a:extLst>
              <a:ext uri="{FF2B5EF4-FFF2-40B4-BE49-F238E27FC236}">
                <a16:creationId xmlns:a16="http://schemas.microsoft.com/office/drawing/2014/main" id="{88114B18-D670-6081-3F6E-A3D42A759531}"/>
              </a:ext>
            </a:extLst>
          </p:cNvPr>
          <p:cNvSpPr>
            <a:spLocks noGrp="1"/>
          </p:cNvSpPr>
          <p:nvPr>
            <p:ph idx="1"/>
          </p:nvPr>
        </p:nvSpPr>
        <p:spPr>
          <a:xfrm>
            <a:off x="406400" y="1044422"/>
            <a:ext cx="10729511" cy="5644658"/>
          </a:xfrm>
        </p:spPr>
        <p:txBody>
          <a:bodyPr/>
          <a:lstStyle/>
          <a:p>
            <a:pPr marL="0" indent="0">
              <a:buNone/>
            </a:pPr>
            <a:r>
              <a:rPr lang="en-US" sz="1600" b="1" dirty="0">
                <a:latin typeface="+mj-lt"/>
              </a:rPr>
              <a:t>Question 1: </a:t>
            </a:r>
          </a:p>
          <a:p>
            <a:pPr marL="457200" lvl="1" indent="0">
              <a:buNone/>
            </a:pPr>
            <a:r>
              <a:rPr lang="en-US" sz="1600" dirty="0">
                <a:latin typeface="+mj-lt"/>
              </a:rPr>
              <a:t>How many years have you been engaging young people in your work?</a:t>
            </a:r>
          </a:p>
          <a:p>
            <a:pPr marL="914400" lvl="2" indent="0">
              <a:buNone/>
            </a:pPr>
            <a:r>
              <a:rPr lang="en-US" sz="1600" dirty="0">
                <a:latin typeface="+mj-lt"/>
              </a:rPr>
              <a:t>Scale with range</a:t>
            </a:r>
            <a:br>
              <a:rPr lang="en-US" sz="1600" dirty="0">
                <a:latin typeface="+mj-lt"/>
              </a:rPr>
            </a:br>
            <a:endParaRPr lang="en-US" sz="1600" dirty="0">
              <a:latin typeface="+mj-lt"/>
            </a:endParaRPr>
          </a:p>
          <a:p>
            <a:pPr marL="0" indent="0">
              <a:buNone/>
            </a:pPr>
            <a:r>
              <a:rPr lang="en-US" sz="1600" b="1" dirty="0">
                <a:latin typeface="+mj-lt"/>
              </a:rPr>
              <a:t>Question 2: </a:t>
            </a:r>
          </a:p>
          <a:p>
            <a:pPr marL="457200" lvl="1" indent="0">
              <a:buNone/>
            </a:pPr>
            <a:r>
              <a:rPr lang="en-US" sz="1600" dirty="0">
                <a:latin typeface="+mj-lt"/>
              </a:rPr>
              <a:t>Do you feel you are doing well at engaging young people with lived experience in your work?</a:t>
            </a:r>
          </a:p>
          <a:p>
            <a:pPr marL="914400" lvl="2" indent="0">
              <a:buNone/>
            </a:pPr>
            <a:r>
              <a:rPr lang="en-US" sz="1600" dirty="0">
                <a:latin typeface="+mj-lt"/>
              </a:rPr>
              <a:t>No</a:t>
            </a:r>
          </a:p>
          <a:p>
            <a:pPr marL="914400" lvl="2" indent="0">
              <a:buNone/>
            </a:pPr>
            <a:r>
              <a:rPr lang="en-US" sz="1600" dirty="0">
                <a:latin typeface="+mj-lt"/>
              </a:rPr>
              <a:t>Somewhat</a:t>
            </a:r>
          </a:p>
          <a:p>
            <a:pPr marL="914400" lvl="2" indent="0">
              <a:buNone/>
            </a:pPr>
            <a:r>
              <a:rPr lang="en-US" sz="1600" dirty="0">
                <a:latin typeface="+mj-lt"/>
              </a:rPr>
              <a:t>Yes</a:t>
            </a:r>
          </a:p>
          <a:p>
            <a:pPr marL="0" indent="0">
              <a:buNone/>
            </a:pPr>
            <a:endParaRPr lang="en-US" sz="1600" dirty="0">
              <a:latin typeface="+mj-lt"/>
            </a:endParaRPr>
          </a:p>
          <a:p>
            <a:pPr marL="0" lvl="1" indent="0">
              <a:buClr>
                <a:srgbClr val="C00000"/>
              </a:buClr>
              <a:buNone/>
            </a:pPr>
            <a:r>
              <a:rPr lang="en-US" sz="1600" b="1" dirty="0">
                <a:latin typeface="+mj-lt"/>
                <a:ea typeface="ＭＳ Ｐゴシック" charset="0"/>
              </a:rPr>
              <a:t>Question 3: </a:t>
            </a:r>
          </a:p>
          <a:p>
            <a:pPr marL="457200" lvl="1" indent="0">
              <a:buNone/>
            </a:pPr>
            <a:r>
              <a:rPr lang="en-US" sz="1600" dirty="0">
                <a:latin typeface="+mj-lt"/>
              </a:rPr>
              <a:t>Do you feel prepared to advocate for engaging young people with lived experience? </a:t>
            </a:r>
          </a:p>
          <a:p>
            <a:pPr marL="914400" lvl="2" indent="0">
              <a:buNone/>
            </a:pPr>
            <a:r>
              <a:rPr lang="en-US" sz="1600" dirty="0">
                <a:latin typeface="+mj-lt"/>
              </a:rPr>
              <a:t>No</a:t>
            </a:r>
          </a:p>
          <a:p>
            <a:pPr marL="914400" lvl="2" indent="0">
              <a:buNone/>
            </a:pPr>
            <a:r>
              <a:rPr lang="en-US" sz="1600" dirty="0">
                <a:latin typeface="+mj-lt"/>
              </a:rPr>
              <a:t>Somewhat</a:t>
            </a:r>
          </a:p>
          <a:p>
            <a:pPr marL="914400" lvl="2" indent="0">
              <a:buNone/>
            </a:pPr>
            <a:r>
              <a:rPr lang="en-US" sz="1600" dirty="0">
                <a:latin typeface="+mj-lt"/>
              </a:rPr>
              <a:t>Yes</a:t>
            </a:r>
            <a:endParaRPr lang="en-US" sz="1600" dirty="0">
              <a:latin typeface="+mj-lt"/>
              <a:ea typeface="ＭＳ Ｐゴシック" charset="0"/>
            </a:endParaRPr>
          </a:p>
          <a:p>
            <a:pPr marL="0" indent="0">
              <a:buNone/>
            </a:pPr>
            <a:endParaRPr lang="en-US" sz="1600" dirty="0">
              <a:latin typeface="+mj-lt"/>
            </a:endParaRPr>
          </a:p>
          <a:p>
            <a:pPr marL="0" indent="0">
              <a:buNone/>
            </a:pPr>
            <a:r>
              <a:rPr lang="en-US" sz="1600" b="1" dirty="0">
                <a:latin typeface="+mj-lt"/>
              </a:rPr>
              <a:t>Think-Pair-Share</a:t>
            </a:r>
          </a:p>
          <a:p>
            <a:pPr marL="457200" lvl="1" indent="0">
              <a:buNone/>
            </a:pPr>
            <a:r>
              <a:rPr lang="en-US" sz="1600" dirty="0">
                <a:latin typeface="+mj-lt"/>
              </a:rPr>
              <a:t>Why would you like to include young people with lived experience in your work, project, or team?</a:t>
            </a:r>
          </a:p>
        </p:txBody>
      </p:sp>
    </p:spTree>
    <p:extLst>
      <p:ext uri="{BB962C8B-B14F-4D97-AF65-F5344CB8AC3E}">
        <p14:creationId xmlns:p14="http://schemas.microsoft.com/office/powerpoint/2010/main" val="257095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B843-0AE0-0B3E-95E6-840CF81988B5}"/>
              </a:ext>
            </a:extLst>
          </p:cNvPr>
          <p:cNvSpPr>
            <a:spLocks noGrp="1"/>
          </p:cNvSpPr>
          <p:nvPr>
            <p:ph type="title"/>
          </p:nvPr>
        </p:nvSpPr>
        <p:spPr>
          <a:xfrm>
            <a:off x="406400" y="120581"/>
            <a:ext cx="9855200" cy="837078"/>
          </a:xfrm>
        </p:spPr>
        <p:txBody>
          <a:bodyPr/>
          <a:lstStyle/>
          <a:p>
            <a:r>
              <a:rPr lang="en-US">
                <a:latin typeface="+mj-lt"/>
                <a:ea typeface="ＭＳ Ｐゴシック"/>
              </a:rPr>
              <a:t>Our Project</a:t>
            </a:r>
            <a:endParaRPr lang="en-US">
              <a:latin typeface="+mj-lt"/>
            </a:endParaRPr>
          </a:p>
        </p:txBody>
      </p:sp>
      <p:sp>
        <p:nvSpPr>
          <p:cNvPr id="3" name="Content Placeholder 2">
            <a:extLst>
              <a:ext uri="{FF2B5EF4-FFF2-40B4-BE49-F238E27FC236}">
                <a16:creationId xmlns:a16="http://schemas.microsoft.com/office/drawing/2014/main" id="{EA7BFE27-E3E4-B008-0285-46714FD36AA7}"/>
              </a:ext>
            </a:extLst>
          </p:cNvPr>
          <p:cNvSpPr>
            <a:spLocks noGrp="1"/>
          </p:cNvSpPr>
          <p:nvPr>
            <p:ph idx="1"/>
          </p:nvPr>
        </p:nvSpPr>
        <p:spPr>
          <a:xfrm>
            <a:off x="406400" y="1024513"/>
            <a:ext cx="9855200" cy="5228351"/>
          </a:xfrm>
        </p:spPr>
        <p:txBody>
          <a:bodyPr/>
          <a:lstStyle/>
          <a:p>
            <a:r>
              <a:rPr lang="en-US" sz="2000" dirty="0">
                <a:latin typeface="+mj-lt"/>
              </a:rPr>
              <a:t>Orientation, Preparation, and Focus Group Sessions were held in January and February 2022.</a:t>
            </a:r>
          </a:p>
          <a:p>
            <a:r>
              <a:rPr lang="en-US" sz="2000" dirty="0">
                <a:latin typeface="+mj-lt"/>
              </a:rPr>
              <a:t>The project consisted of 8 focus groups with 18 lived-experience experts.</a:t>
            </a:r>
          </a:p>
          <a:p>
            <a:r>
              <a:rPr lang="en-US" sz="2000" dirty="0">
                <a:latin typeface="+mj-lt"/>
                <a:ea typeface="ＭＳ Ｐゴシック"/>
              </a:rPr>
              <a:t>Lived-Experience Expert Consultants referred to as “coaches” helped develop all materials and co-facilitated each session.</a:t>
            </a:r>
            <a:endParaRPr lang="en-US" sz="2000" dirty="0">
              <a:latin typeface="+mj-lt"/>
            </a:endParaRPr>
          </a:p>
          <a:p>
            <a:endParaRPr lang="en-US" sz="2000" dirty="0">
              <a:latin typeface="Georgia Pro" panose="02040502050405020303" pitchFamily="18" charset="0"/>
              <a:ea typeface="ＭＳ Ｐゴシック"/>
            </a:endParaRPr>
          </a:p>
          <a:p>
            <a:endParaRPr lang="en-US" sz="2000" dirty="0">
              <a:latin typeface="Georgia Pro"/>
              <a:ea typeface="ＭＳ Ｐゴシック"/>
            </a:endParaRPr>
          </a:p>
          <a:p>
            <a:pPr marL="0" indent="0">
              <a:buNone/>
            </a:pPr>
            <a:endParaRPr lang="en-US" sz="1200" dirty="0"/>
          </a:p>
        </p:txBody>
      </p:sp>
      <p:graphicFrame>
        <p:nvGraphicFramePr>
          <p:cNvPr id="6" name="Diagram 5">
            <a:extLst>
              <a:ext uri="{FF2B5EF4-FFF2-40B4-BE49-F238E27FC236}">
                <a16:creationId xmlns:a16="http://schemas.microsoft.com/office/drawing/2014/main" id="{939D9B88-C77E-3C17-5E05-321D8D6EC4C3}"/>
              </a:ext>
            </a:extLst>
          </p:cNvPr>
          <p:cNvGraphicFramePr/>
          <p:nvPr>
            <p:extLst>
              <p:ext uri="{D42A27DB-BD31-4B8C-83A1-F6EECF244321}">
                <p14:modId xmlns:p14="http://schemas.microsoft.com/office/powerpoint/2010/main" val="3576058470"/>
              </p:ext>
            </p:extLst>
          </p:nvPr>
        </p:nvGraphicFramePr>
        <p:xfrm>
          <a:off x="0" y="2787723"/>
          <a:ext cx="10507505" cy="3531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907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0FC0-6300-6D6F-8993-09312C48A351}"/>
              </a:ext>
            </a:extLst>
          </p:cNvPr>
          <p:cNvSpPr>
            <a:spLocks noGrp="1"/>
          </p:cNvSpPr>
          <p:nvPr>
            <p:ph type="title"/>
          </p:nvPr>
        </p:nvSpPr>
        <p:spPr>
          <a:xfrm>
            <a:off x="166204" y="264133"/>
            <a:ext cx="9855200" cy="1096962"/>
          </a:xfrm>
        </p:spPr>
        <p:txBody>
          <a:bodyPr/>
          <a:lstStyle/>
          <a:p>
            <a:r>
              <a:rPr lang="en-US">
                <a:latin typeface="+mj-lt"/>
              </a:rPr>
              <a:t>Project Results: Key Considerations</a:t>
            </a:r>
          </a:p>
        </p:txBody>
      </p:sp>
      <p:sp>
        <p:nvSpPr>
          <p:cNvPr id="3" name="Content Placeholder 2">
            <a:extLst>
              <a:ext uri="{FF2B5EF4-FFF2-40B4-BE49-F238E27FC236}">
                <a16:creationId xmlns:a16="http://schemas.microsoft.com/office/drawing/2014/main" id="{2AE77D60-751B-8231-3790-13BF97E70D2F}"/>
              </a:ext>
            </a:extLst>
          </p:cNvPr>
          <p:cNvSpPr>
            <a:spLocks noGrp="1"/>
          </p:cNvSpPr>
          <p:nvPr>
            <p:ph idx="1"/>
          </p:nvPr>
        </p:nvSpPr>
        <p:spPr>
          <a:xfrm>
            <a:off x="300232" y="1533312"/>
            <a:ext cx="10581127" cy="4525963"/>
          </a:xfrm>
        </p:spPr>
        <p:txBody>
          <a:bodyPr/>
          <a:lstStyle/>
          <a:p>
            <a:pPr marL="0" indent="0">
              <a:buNone/>
            </a:pPr>
            <a:r>
              <a:rPr lang="en-US" sz="2400">
                <a:latin typeface="+mj-lt"/>
              </a:rPr>
              <a:t>Young people with lived experience provided consistent answers across all 8 focus groups. Results from our project demonstrate that </a:t>
            </a:r>
            <a:r>
              <a:rPr lang="en-US" sz="2400" b="1">
                <a:solidFill>
                  <a:srgbClr val="C00000"/>
                </a:solidFill>
                <a:latin typeface="+mj-lt"/>
              </a:rPr>
              <a:t>young people want to be engaged in all aspects of the CFSRs</a:t>
            </a:r>
            <a:r>
              <a:rPr lang="en-US" sz="2400">
                <a:latin typeface="+mj-lt"/>
              </a:rPr>
              <a:t>. </a:t>
            </a:r>
          </a:p>
          <a:p>
            <a:pPr marL="0" indent="0">
              <a:buNone/>
            </a:pPr>
            <a:endParaRPr lang="en-US" sz="2400">
              <a:latin typeface="+mj-lt"/>
            </a:endParaRPr>
          </a:p>
          <a:p>
            <a:pPr marL="0" indent="0">
              <a:buNone/>
            </a:pPr>
            <a:r>
              <a:rPr lang="en-US" sz="2400" u="sng">
                <a:latin typeface="+mj-lt"/>
              </a:rPr>
              <a:t>Key considerations for engagement include:</a:t>
            </a:r>
          </a:p>
          <a:p>
            <a:pPr>
              <a:buFont typeface="Wingdings" panose="05000000000000000000" pitchFamily="2" charset="2"/>
              <a:buChar char="ü"/>
            </a:pPr>
            <a:r>
              <a:rPr lang="en-US" sz="2400">
                <a:latin typeface="+mj-lt"/>
              </a:rPr>
              <a:t>Intentionality, authenticity, and equal partnership</a:t>
            </a:r>
          </a:p>
          <a:p>
            <a:pPr>
              <a:buFont typeface="Wingdings" panose="05000000000000000000" pitchFamily="2" charset="2"/>
              <a:buChar char="ü"/>
            </a:pPr>
            <a:r>
              <a:rPr lang="en-US" sz="2400">
                <a:latin typeface="+mj-lt"/>
              </a:rPr>
              <a:t>Early and ongoing engagement </a:t>
            </a:r>
          </a:p>
          <a:p>
            <a:pPr>
              <a:buFont typeface="Wingdings" panose="05000000000000000000" pitchFamily="2" charset="2"/>
              <a:buChar char="ü"/>
            </a:pPr>
            <a:r>
              <a:rPr lang="en-US" sz="2400">
                <a:latin typeface="+mj-lt"/>
              </a:rPr>
              <a:t>Diversity, equity, and inclusion</a:t>
            </a:r>
          </a:p>
          <a:p>
            <a:pPr marL="0" indent="0">
              <a:buNone/>
            </a:pPr>
            <a:endParaRPr lang="en-US" sz="2000">
              <a:latin typeface="+mj-lt"/>
            </a:endParaRPr>
          </a:p>
        </p:txBody>
      </p:sp>
      <p:grpSp>
        <p:nvGrpSpPr>
          <p:cNvPr id="6" name="Group 5">
            <a:extLst>
              <a:ext uri="{FF2B5EF4-FFF2-40B4-BE49-F238E27FC236}">
                <a16:creationId xmlns:a16="http://schemas.microsoft.com/office/drawing/2014/main" id="{3F5D2264-7FB4-52C3-D761-D9146BC3F1D3}"/>
              </a:ext>
            </a:extLst>
          </p:cNvPr>
          <p:cNvGrpSpPr/>
          <p:nvPr/>
        </p:nvGrpSpPr>
        <p:grpSpPr>
          <a:xfrm>
            <a:off x="6871063" y="2756262"/>
            <a:ext cx="4010296" cy="3837606"/>
            <a:chOff x="7403134" y="2879826"/>
            <a:chExt cx="3169920" cy="3465046"/>
          </a:xfrm>
        </p:grpSpPr>
        <p:sp>
          <p:nvSpPr>
            <p:cNvPr id="4" name="Rectangle 3">
              <a:extLst>
                <a:ext uri="{FF2B5EF4-FFF2-40B4-BE49-F238E27FC236}">
                  <a16:creationId xmlns:a16="http://schemas.microsoft.com/office/drawing/2014/main" id="{CC482AF5-1DD4-7674-5991-40E5C4409C0E}"/>
                </a:ext>
              </a:extLst>
            </p:cNvPr>
            <p:cNvSpPr/>
            <p:nvPr/>
          </p:nvSpPr>
          <p:spPr>
            <a:xfrm>
              <a:off x="7403134" y="4408805"/>
              <a:ext cx="3169920" cy="1936067"/>
            </a:xfrm>
            <a:prstGeom prst="rect">
              <a:avLst/>
            </a:prstGeom>
            <a:solidFill>
              <a:srgbClr val="0061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1600" i="1" dirty="0">
                  <a:solidFill>
                    <a:schemeClr val="bg1"/>
                  </a:solidFill>
                  <a:effectLst/>
                  <a:latin typeface="Arial-ItalicMT"/>
                  <a:ea typeface="Calibri" panose="020F0502020204030204" pitchFamily="34" charset="0"/>
                  <a:cs typeface="Arial-ItalicMT"/>
                </a:rPr>
                <a:t>“[T]he </a:t>
              </a:r>
              <a:r>
                <a:rPr lang="en-US" sz="1600" i="1" dirty="0">
                  <a:solidFill>
                    <a:schemeClr val="bg1"/>
                  </a:solidFill>
                  <a:latin typeface="Arial-ItalicMT"/>
                  <a:ea typeface="Calibri" panose="020F0502020204030204" pitchFamily="34" charset="0"/>
                  <a:cs typeface="Arial-ItalicMT"/>
                </a:rPr>
                <a:t>federal government needs to know that we want to do it. We know </a:t>
              </a:r>
              <a:r>
                <a:rPr lang="en-US" sz="1600" i="1" dirty="0">
                  <a:solidFill>
                    <a:schemeClr val="bg1"/>
                  </a:solidFill>
                  <a:effectLst/>
                  <a:latin typeface="Arial-ItalicMT"/>
                  <a:ea typeface="Calibri" panose="020F0502020204030204" pitchFamily="34" charset="0"/>
                  <a:cs typeface="Arial-ItalicMT"/>
                </a:rPr>
                <a:t>the ins and outs of it. … Let’s get people who’ve actually experienced the system in charge of changing the system.”</a:t>
              </a:r>
              <a:br>
                <a:rPr lang="en-US" sz="1400" i="1" dirty="0">
                  <a:solidFill>
                    <a:schemeClr val="bg1"/>
                  </a:solidFill>
                  <a:effectLst/>
                  <a:latin typeface="Arial-ItalicMT"/>
                  <a:ea typeface="Calibri" panose="020F0502020204030204" pitchFamily="34" charset="0"/>
                  <a:cs typeface="Arial-ItalicMT"/>
                </a:rPr>
              </a:br>
              <a:endParaRPr lang="en-US" sz="1200" i="1" dirty="0">
                <a:solidFill>
                  <a:schemeClr val="bg1"/>
                </a:solidFill>
                <a:effectLst/>
                <a:latin typeface="Arial-ItalicMT"/>
                <a:ea typeface="Calibri" panose="020F0502020204030204" pitchFamily="34" charset="0"/>
                <a:cs typeface="Arial-ItalicMT"/>
              </a:endParaRPr>
            </a:p>
            <a:p>
              <a:pPr>
                <a:lnSpc>
                  <a:spcPct val="107000"/>
                </a:lnSpc>
                <a:spcBef>
                  <a:spcPts val="0"/>
                </a:spcBef>
                <a:spcAft>
                  <a:spcPts val="0"/>
                </a:spcAft>
              </a:pPr>
              <a:r>
                <a:rPr lang="en-US" sz="1200" i="1" dirty="0">
                  <a:solidFill>
                    <a:schemeClr val="bg1"/>
                  </a:solidFill>
                  <a:latin typeface="Arial-ItalicMT"/>
                  <a:ea typeface="Calibri" panose="020F0502020204030204" pitchFamily="34" charset="0"/>
                  <a:cs typeface="Arial" panose="020B0604020202020204" pitchFamily="34" charset="0"/>
                </a:rPr>
                <a:t>-Focus group participant/lived experience expert</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43490BE-35B0-1375-B951-ED0A2A0CC07E}"/>
                </a:ext>
              </a:extLst>
            </p:cNvPr>
            <p:cNvPicPr>
              <a:picLocks noChangeAspect="1"/>
            </p:cNvPicPr>
            <p:nvPr/>
          </p:nvPicPr>
          <p:blipFill>
            <a:blip r:embed="rId3"/>
            <a:stretch>
              <a:fillRect/>
            </a:stretch>
          </p:blipFill>
          <p:spPr>
            <a:xfrm>
              <a:off x="7965109" y="2879826"/>
              <a:ext cx="2045970" cy="1528978"/>
            </a:xfrm>
            <a:prstGeom prst="rect">
              <a:avLst/>
            </a:prstGeom>
          </p:spPr>
        </p:pic>
      </p:grpSp>
    </p:spTree>
    <p:extLst>
      <p:ext uri="{BB962C8B-B14F-4D97-AF65-F5344CB8AC3E}">
        <p14:creationId xmlns:p14="http://schemas.microsoft.com/office/powerpoint/2010/main" val="3153993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82DB1-ADA4-F9C3-D40E-97A6AE1361BC}"/>
              </a:ext>
            </a:extLst>
          </p:cNvPr>
          <p:cNvSpPr>
            <a:spLocks noGrp="1"/>
          </p:cNvSpPr>
          <p:nvPr>
            <p:ph type="title"/>
          </p:nvPr>
        </p:nvSpPr>
        <p:spPr>
          <a:xfrm>
            <a:off x="168141" y="71274"/>
            <a:ext cx="9855200" cy="1096962"/>
          </a:xfrm>
        </p:spPr>
        <p:txBody>
          <a:bodyPr/>
          <a:lstStyle/>
          <a:p>
            <a:r>
              <a:rPr lang="en-US">
                <a:latin typeface="+mj-lt"/>
              </a:rPr>
              <a:t>Project Results: Roles</a:t>
            </a:r>
          </a:p>
        </p:txBody>
      </p:sp>
      <p:grpSp>
        <p:nvGrpSpPr>
          <p:cNvPr id="5" name="Group 4">
            <a:extLst>
              <a:ext uri="{FF2B5EF4-FFF2-40B4-BE49-F238E27FC236}">
                <a16:creationId xmlns:a16="http://schemas.microsoft.com/office/drawing/2014/main" id="{580FB421-F98A-ED35-583D-839EA362BB42}"/>
              </a:ext>
            </a:extLst>
          </p:cNvPr>
          <p:cNvGrpSpPr/>
          <p:nvPr/>
        </p:nvGrpSpPr>
        <p:grpSpPr>
          <a:xfrm>
            <a:off x="214944" y="1113950"/>
            <a:ext cx="2489775" cy="2468880"/>
            <a:chOff x="4765641" y="3383614"/>
            <a:chExt cx="2220633" cy="2171847"/>
          </a:xfrm>
        </p:grpSpPr>
        <p:pic>
          <p:nvPicPr>
            <p:cNvPr id="6" name="Picture 5" descr="Shape&#10;&#10;Description automatically generated">
              <a:extLst>
                <a:ext uri="{FF2B5EF4-FFF2-40B4-BE49-F238E27FC236}">
                  <a16:creationId xmlns:a16="http://schemas.microsoft.com/office/drawing/2014/main" id="{3FA0BB8A-2489-E648-BE7B-2F44A5531FC1}"/>
                </a:ext>
              </a:extLst>
            </p:cNvPr>
            <p:cNvPicPr>
              <a:picLocks noChangeAspect="1"/>
            </p:cNvPicPr>
            <p:nvPr/>
          </p:nvPicPr>
          <p:blipFill rotWithShape="1">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l="5873" r="8051" b="4078"/>
            <a:stretch/>
          </p:blipFill>
          <p:spPr>
            <a:xfrm>
              <a:off x="4765641" y="3383614"/>
              <a:ext cx="2220633" cy="2171847"/>
            </a:xfrm>
            <a:prstGeom prst="rect">
              <a:avLst/>
            </a:prstGeom>
          </p:spPr>
        </p:pic>
        <p:sp>
          <p:nvSpPr>
            <p:cNvPr id="7" name="TextBox 6">
              <a:extLst>
                <a:ext uri="{FF2B5EF4-FFF2-40B4-BE49-F238E27FC236}">
                  <a16:creationId xmlns:a16="http://schemas.microsoft.com/office/drawing/2014/main" id="{F71EDC31-92FF-25B2-FC79-7CF8C55ED95F}"/>
                </a:ext>
              </a:extLst>
            </p:cNvPr>
            <p:cNvSpPr txBox="1"/>
            <p:nvPr/>
          </p:nvSpPr>
          <p:spPr>
            <a:xfrm>
              <a:off x="4831912" y="4030281"/>
              <a:ext cx="2112306" cy="1055916"/>
            </a:xfrm>
            <a:prstGeom prst="rect">
              <a:avLst/>
            </a:prstGeom>
            <a:noFill/>
          </p:spPr>
          <p:txBody>
            <a:bodyPr wrap="square" rtlCol="0">
              <a:spAutoFit/>
            </a:bodyPr>
            <a:lstStyle/>
            <a:p>
              <a:pPr lvl="0" algn="ctr"/>
              <a:r>
                <a:rPr lang="en-US" b="1" i="0" u="none">
                  <a:latin typeface="Dreaming Outloud Pro" panose="03050502040302030504" pitchFamily="66" charset="0"/>
                  <a:cs typeface="Dreaming Outloud Pro" panose="03050502040302030504" pitchFamily="66" charset="0"/>
                </a:rPr>
                <a:t>Helping to gather data and evidence (e.g., from</a:t>
              </a:r>
              <a:endParaRPr lang="en-US" b="1">
                <a:latin typeface="Dreaming Outloud Pro" panose="03050502040302030504" pitchFamily="66" charset="0"/>
                <a:cs typeface="Dreaming Outloud Pro" panose="03050502040302030504" pitchFamily="66" charset="0"/>
              </a:endParaRPr>
            </a:p>
            <a:p>
              <a:pPr lvl="0" algn="ctr"/>
              <a:r>
                <a:rPr lang="en-US" b="1" i="0" u="none">
                  <a:latin typeface="Dreaming Outloud Pro" panose="03050502040302030504" pitchFamily="66" charset="0"/>
                  <a:cs typeface="Dreaming Outloud Pro" panose="03050502040302030504" pitchFamily="66" charset="0"/>
                </a:rPr>
                <a:t>young people in care)</a:t>
              </a:r>
              <a:endParaRPr lang="en-US" b="1">
                <a:latin typeface="Dreaming Outloud Pro" panose="03050502040302030504" pitchFamily="66" charset="0"/>
                <a:cs typeface="Dreaming Outloud Pro" panose="03050502040302030504" pitchFamily="66" charset="0"/>
              </a:endParaRPr>
            </a:p>
          </p:txBody>
        </p:sp>
      </p:grpSp>
      <p:grpSp>
        <p:nvGrpSpPr>
          <p:cNvPr id="8" name="Group 7">
            <a:extLst>
              <a:ext uri="{FF2B5EF4-FFF2-40B4-BE49-F238E27FC236}">
                <a16:creationId xmlns:a16="http://schemas.microsoft.com/office/drawing/2014/main" id="{FFAC4541-5F48-E808-F9A8-09F4893B4BFA}"/>
              </a:ext>
            </a:extLst>
          </p:cNvPr>
          <p:cNvGrpSpPr/>
          <p:nvPr/>
        </p:nvGrpSpPr>
        <p:grpSpPr>
          <a:xfrm>
            <a:off x="8225600" y="3636580"/>
            <a:ext cx="2487168" cy="2468880"/>
            <a:chOff x="4744842" y="3412034"/>
            <a:chExt cx="2115282" cy="2065899"/>
          </a:xfrm>
        </p:grpSpPr>
        <p:pic>
          <p:nvPicPr>
            <p:cNvPr id="9" name="Picture 8" descr="Shape&#10;&#10;Description automatically generated">
              <a:extLst>
                <a:ext uri="{FF2B5EF4-FFF2-40B4-BE49-F238E27FC236}">
                  <a16:creationId xmlns:a16="http://schemas.microsoft.com/office/drawing/2014/main" id="{B8746442-C38A-60E8-68A8-F2144C803267}"/>
                </a:ext>
              </a:extLst>
            </p:cNvPr>
            <p:cNvPicPr>
              <a:picLocks noChangeAspect="1"/>
            </p:cNvPicPr>
            <p:nvPr/>
          </p:nvPicPr>
          <p:blipFill rotWithShape="1">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l="5873" r="8051" b="4078"/>
            <a:stretch/>
          </p:blipFill>
          <p:spPr>
            <a:xfrm>
              <a:off x="4747819" y="3412034"/>
              <a:ext cx="2112305" cy="2065899"/>
            </a:xfrm>
            <a:prstGeom prst="rect">
              <a:avLst/>
            </a:prstGeom>
          </p:spPr>
        </p:pic>
        <p:sp>
          <p:nvSpPr>
            <p:cNvPr id="10" name="TextBox 9">
              <a:extLst>
                <a:ext uri="{FF2B5EF4-FFF2-40B4-BE49-F238E27FC236}">
                  <a16:creationId xmlns:a16="http://schemas.microsoft.com/office/drawing/2014/main" id="{6B3FE07B-9F03-CC56-D930-A875D4006572}"/>
                </a:ext>
              </a:extLst>
            </p:cNvPr>
            <p:cNvSpPr txBox="1"/>
            <p:nvPr/>
          </p:nvSpPr>
          <p:spPr>
            <a:xfrm>
              <a:off x="4744842" y="4018019"/>
              <a:ext cx="2061875" cy="1035194"/>
            </a:xfrm>
            <a:prstGeom prst="rect">
              <a:avLst/>
            </a:prstGeom>
            <a:noFill/>
          </p:spPr>
          <p:txBody>
            <a:bodyPr wrap="square" rtlCol="0">
              <a:spAutoFit/>
            </a:bodyPr>
            <a:lstStyle/>
            <a:p>
              <a:pPr lvl="0" algn="ctr"/>
              <a:r>
                <a:rPr lang="en-US" b="1" i="0" u="none">
                  <a:latin typeface="Dreaming Outloud Pro" panose="03050502040302030504" pitchFamily="66" charset="0"/>
                  <a:cs typeface="Dreaming Outloud Pro" panose="03050502040302030504" pitchFamily="66" charset="0"/>
                </a:rPr>
                <a:t>Designing engaging visuals to present data</a:t>
              </a:r>
              <a:endParaRPr lang="en-US" b="1">
                <a:latin typeface="Dreaming Outloud Pro" panose="03050502040302030504" pitchFamily="66" charset="0"/>
                <a:cs typeface="Dreaming Outloud Pro" panose="03050502040302030504" pitchFamily="66" charset="0"/>
              </a:endParaRPr>
            </a:p>
            <a:p>
              <a:pPr lvl="0" algn="ctr"/>
              <a:r>
                <a:rPr lang="en-US" b="1" i="0" u="none">
                  <a:latin typeface="Dreaming Outloud Pro" panose="03050502040302030504" pitchFamily="66" charset="0"/>
                  <a:cs typeface="Dreaming Outloud Pro" panose="03050502040302030504" pitchFamily="66" charset="0"/>
                </a:rPr>
                <a:t>using language for the general population</a:t>
              </a:r>
              <a:endParaRPr lang="en-US" b="1">
                <a:latin typeface="Dreaming Outloud Pro" panose="03050502040302030504" pitchFamily="66" charset="0"/>
                <a:cs typeface="Dreaming Outloud Pro" panose="03050502040302030504" pitchFamily="66" charset="0"/>
              </a:endParaRPr>
            </a:p>
          </p:txBody>
        </p:sp>
      </p:grpSp>
      <p:grpSp>
        <p:nvGrpSpPr>
          <p:cNvPr id="4" name="Group 3">
            <a:extLst>
              <a:ext uri="{FF2B5EF4-FFF2-40B4-BE49-F238E27FC236}">
                <a16:creationId xmlns:a16="http://schemas.microsoft.com/office/drawing/2014/main" id="{8E42CD8F-4583-DB87-C258-95D2D283CFEA}"/>
              </a:ext>
            </a:extLst>
          </p:cNvPr>
          <p:cNvGrpSpPr/>
          <p:nvPr/>
        </p:nvGrpSpPr>
        <p:grpSpPr>
          <a:xfrm>
            <a:off x="5538114" y="1113950"/>
            <a:ext cx="2518262" cy="2468880"/>
            <a:chOff x="5451577" y="1113950"/>
            <a:chExt cx="2518262" cy="2468880"/>
          </a:xfrm>
        </p:grpSpPr>
        <p:pic>
          <p:nvPicPr>
            <p:cNvPr id="3" name="Picture 2" descr="Shape&#10;&#10;Description automatically generated">
              <a:extLst>
                <a:ext uri="{FF2B5EF4-FFF2-40B4-BE49-F238E27FC236}">
                  <a16:creationId xmlns:a16="http://schemas.microsoft.com/office/drawing/2014/main" id="{85D21EAC-F013-B3E7-C9AC-EBF70DFE02A3}"/>
                </a:ext>
              </a:extLst>
            </p:cNvPr>
            <p:cNvPicPr>
              <a:picLocks noChangeAspect="1"/>
            </p:cNvPicPr>
            <p:nvPr/>
          </p:nvPicPr>
          <p:blipFill rotWithShape="1">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l="5873" r="8051" b="4078"/>
            <a:stretch/>
          </p:blipFill>
          <p:spPr>
            <a:xfrm>
              <a:off x="5482672" y="1113950"/>
              <a:ext cx="2487167" cy="2468880"/>
            </a:xfrm>
            <a:prstGeom prst="rect">
              <a:avLst/>
            </a:prstGeom>
          </p:spPr>
        </p:pic>
        <p:sp>
          <p:nvSpPr>
            <p:cNvPr id="13" name="TextBox 12">
              <a:extLst>
                <a:ext uri="{FF2B5EF4-FFF2-40B4-BE49-F238E27FC236}">
                  <a16:creationId xmlns:a16="http://schemas.microsoft.com/office/drawing/2014/main" id="{891D9B23-70AB-9B1C-2C76-9992E9404125}"/>
                </a:ext>
              </a:extLst>
            </p:cNvPr>
            <p:cNvSpPr txBox="1"/>
            <p:nvPr/>
          </p:nvSpPr>
          <p:spPr>
            <a:xfrm>
              <a:off x="5451577" y="1701716"/>
              <a:ext cx="2518262" cy="1754327"/>
            </a:xfrm>
            <a:prstGeom prst="rect">
              <a:avLst/>
            </a:prstGeom>
            <a:noFill/>
          </p:spPr>
          <p:txBody>
            <a:bodyPr wrap="square" rtlCol="0">
              <a:spAutoFit/>
            </a:bodyPr>
            <a:lstStyle/>
            <a:p>
              <a:pPr lvl="0" algn="ctr"/>
              <a:r>
                <a:rPr lang="en-US" b="1" i="0" u="none">
                  <a:latin typeface="Dreaming Outloud Pro" panose="03050502040302030504" pitchFamily="66" charset="0"/>
                  <a:cs typeface="Dreaming Outloud Pro" panose="03050502040302030504" pitchFamily="66" charset="0"/>
                </a:rPr>
                <a:t>Helping to develop training materials that are</a:t>
              </a:r>
              <a:endParaRPr lang="en-US" b="1">
                <a:latin typeface="Dreaming Outloud Pro" panose="03050502040302030504" pitchFamily="66" charset="0"/>
                <a:cs typeface="Dreaming Outloud Pro" panose="03050502040302030504" pitchFamily="66" charset="0"/>
              </a:endParaRPr>
            </a:p>
            <a:p>
              <a:pPr lvl="0" algn="ctr"/>
              <a:r>
                <a:rPr lang="en-US" b="1" i="0" u="none">
                  <a:latin typeface="Dreaming Outloud Pro" panose="03050502040302030504" pitchFamily="66" charset="0"/>
                  <a:cs typeface="Dreaming Outloud Pro" panose="03050502040302030504" pitchFamily="66" charset="0"/>
                </a:rPr>
                <a:t>young-people-friendly and young-people-sensitive</a:t>
              </a:r>
              <a:endParaRPr lang="en-US" b="1">
                <a:latin typeface="Dreaming Outloud Pro" panose="03050502040302030504" pitchFamily="66" charset="0"/>
                <a:cs typeface="Dreaming Outloud Pro" panose="03050502040302030504" pitchFamily="66" charset="0"/>
              </a:endParaRPr>
            </a:p>
          </p:txBody>
        </p:sp>
      </p:grpSp>
      <p:grpSp>
        <p:nvGrpSpPr>
          <p:cNvPr id="14" name="Group 13">
            <a:extLst>
              <a:ext uri="{FF2B5EF4-FFF2-40B4-BE49-F238E27FC236}">
                <a16:creationId xmlns:a16="http://schemas.microsoft.com/office/drawing/2014/main" id="{BF226811-4ACE-5B94-38FE-EF1F6A755824}"/>
              </a:ext>
            </a:extLst>
          </p:cNvPr>
          <p:cNvGrpSpPr/>
          <p:nvPr/>
        </p:nvGrpSpPr>
        <p:grpSpPr>
          <a:xfrm>
            <a:off x="8225600" y="1113950"/>
            <a:ext cx="2487168" cy="2468880"/>
            <a:chOff x="8182731" y="1113950"/>
            <a:chExt cx="2487168" cy="2468880"/>
          </a:xfrm>
        </p:grpSpPr>
        <p:grpSp>
          <p:nvGrpSpPr>
            <p:cNvPr id="16" name="Group 15">
              <a:extLst>
                <a:ext uri="{FF2B5EF4-FFF2-40B4-BE49-F238E27FC236}">
                  <a16:creationId xmlns:a16="http://schemas.microsoft.com/office/drawing/2014/main" id="{5240D9DF-E7BB-2FE4-95F3-704EF48E8B62}"/>
                </a:ext>
              </a:extLst>
            </p:cNvPr>
            <p:cNvGrpSpPr/>
            <p:nvPr/>
          </p:nvGrpSpPr>
          <p:grpSpPr>
            <a:xfrm>
              <a:off x="8182731" y="1113950"/>
              <a:ext cx="2487168" cy="2468880"/>
              <a:chOff x="6861363" y="3218050"/>
              <a:chExt cx="2112306" cy="2065899"/>
            </a:xfrm>
          </p:grpSpPr>
          <p:pic>
            <p:nvPicPr>
              <p:cNvPr id="17" name="Picture 16" descr="Shape&#10;&#10;Description automatically generated">
                <a:extLst>
                  <a:ext uri="{FF2B5EF4-FFF2-40B4-BE49-F238E27FC236}">
                    <a16:creationId xmlns:a16="http://schemas.microsoft.com/office/drawing/2014/main" id="{E2D8833B-FC27-4162-F6D1-642AF860465C}"/>
                  </a:ext>
                </a:extLst>
              </p:cNvPr>
              <p:cNvPicPr>
                <a:picLocks noChangeAspect="1"/>
              </p:cNvPicPr>
              <p:nvPr/>
            </p:nvPicPr>
            <p:blipFill rotWithShape="1">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l="5873" r="8051" b="4078"/>
              <a:stretch/>
            </p:blipFill>
            <p:spPr>
              <a:xfrm>
                <a:off x="6861364" y="3218050"/>
                <a:ext cx="2112305" cy="2065899"/>
              </a:xfrm>
              <a:prstGeom prst="rect">
                <a:avLst/>
              </a:prstGeom>
            </p:spPr>
          </p:pic>
          <p:sp>
            <p:nvSpPr>
              <p:cNvPr id="18" name="TextBox 17">
                <a:extLst>
                  <a:ext uri="{FF2B5EF4-FFF2-40B4-BE49-F238E27FC236}">
                    <a16:creationId xmlns:a16="http://schemas.microsoft.com/office/drawing/2014/main" id="{2CCB9106-3014-6994-00EE-4FC62F1D58B3}"/>
                  </a:ext>
                </a:extLst>
              </p:cNvPr>
              <p:cNvSpPr txBox="1"/>
              <p:nvPr/>
            </p:nvSpPr>
            <p:spPr>
              <a:xfrm>
                <a:off x="6861363" y="3563996"/>
                <a:ext cx="2112306" cy="382324"/>
              </a:xfrm>
              <a:prstGeom prst="rect">
                <a:avLst/>
              </a:prstGeom>
              <a:noFill/>
            </p:spPr>
            <p:txBody>
              <a:bodyPr wrap="square" rtlCol="0">
                <a:spAutoFit/>
              </a:bodyPr>
              <a:lstStyle/>
              <a:p>
                <a:pPr lvl="0"/>
                <a:endParaRPr lang="en-US" sz="1600" b="0"/>
              </a:p>
            </p:txBody>
          </p:sp>
        </p:grpSp>
        <p:sp>
          <p:nvSpPr>
            <p:cNvPr id="20" name="TextBox 19">
              <a:extLst>
                <a:ext uri="{FF2B5EF4-FFF2-40B4-BE49-F238E27FC236}">
                  <a16:creationId xmlns:a16="http://schemas.microsoft.com/office/drawing/2014/main" id="{B6AC688B-E12A-4096-1E1D-10F4E85B3D52}"/>
                </a:ext>
              </a:extLst>
            </p:cNvPr>
            <p:cNvSpPr txBox="1"/>
            <p:nvPr/>
          </p:nvSpPr>
          <p:spPr>
            <a:xfrm>
              <a:off x="8331036" y="1642214"/>
              <a:ext cx="2127762" cy="1786786"/>
            </a:xfrm>
            <a:prstGeom prst="rect">
              <a:avLst/>
            </a:prstGeom>
            <a:noFill/>
          </p:spPr>
          <p:txBody>
            <a:bodyPr wrap="square">
              <a:spAutoFit/>
            </a:bodyPr>
            <a:lstStyle/>
            <a:p>
              <a:pPr lvl="0" algn="ctr"/>
              <a:r>
                <a:rPr lang="en-US" b="1" i="0" u="none">
                  <a:latin typeface="Dreaming Outloud Pro" panose="03050502040302030504" pitchFamily="66" charset="0"/>
                  <a:cs typeface="Dreaming Outloud Pro" panose="03050502040302030504" pitchFamily="66" charset="0"/>
                </a:rPr>
                <a:t>Providing training to interviewers on how to speak</a:t>
              </a:r>
              <a:endParaRPr lang="en-US" b="1">
                <a:latin typeface="Dreaming Outloud Pro" panose="03050502040302030504" pitchFamily="66" charset="0"/>
                <a:cs typeface="Dreaming Outloud Pro" panose="03050502040302030504" pitchFamily="66" charset="0"/>
              </a:endParaRPr>
            </a:p>
            <a:p>
              <a:pPr lvl="0" algn="ctr"/>
              <a:r>
                <a:rPr lang="en-US" b="1">
                  <a:latin typeface="Dreaming Outloud Pro" panose="03050502040302030504" pitchFamily="66" charset="0"/>
                  <a:cs typeface="Dreaming Outloud Pro" panose="03050502040302030504" pitchFamily="66" charset="0"/>
                </a:rPr>
                <a:t>with</a:t>
              </a:r>
              <a:r>
                <a:rPr lang="en-US" b="1" i="0" u="none">
                  <a:latin typeface="Dreaming Outloud Pro" panose="03050502040302030504" pitchFamily="66" charset="0"/>
                  <a:cs typeface="Dreaming Outloud Pro" panose="03050502040302030504" pitchFamily="66" charset="0"/>
                </a:rPr>
                <a:t> young people in care regarding their experiences</a:t>
              </a:r>
              <a:endParaRPr lang="en-US" b="1">
                <a:latin typeface="Dreaming Outloud Pro" panose="03050502040302030504" pitchFamily="66" charset="0"/>
                <a:cs typeface="Dreaming Outloud Pro" panose="03050502040302030504" pitchFamily="66" charset="0"/>
              </a:endParaRPr>
            </a:p>
          </p:txBody>
        </p:sp>
      </p:grpSp>
      <p:grpSp>
        <p:nvGrpSpPr>
          <p:cNvPr id="21" name="Group 20">
            <a:extLst>
              <a:ext uri="{FF2B5EF4-FFF2-40B4-BE49-F238E27FC236}">
                <a16:creationId xmlns:a16="http://schemas.microsoft.com/office/drawing/2014/main" id="{680E7999-EB18-7C4E-728D-145A8D97DE09}"/>
              </a:ext>
            </a:extLst>
          </p:cNvPr>
          <p:cNvGrpSpPr/>
          <p:nvPr/>
        </p:nvGrpSpPr>
        <p:grpSpPr>
          <a:xfrm>
            <a:off x="189815" y="3636580"/>
            <a:ext cx="2540032" cy="2468880"/>
            <a:chOff x="4722890" y="3383614"/>
            <a:chExt cx="2155055" cy="2065899"/>
          </a:xfrm>
        </p:grpSpPr>
        <p:pic>
          <p:nvPicPr>
            <p:cNvPr id="22" name="Picture 21" descr="Shape&#10;&#10;Description automatically generated">
              <a:extLst>
                <a:ext uri="{FF2B5EF4-FFF2-40B4-BE49-F238E27FC236}">
                  <a16:creationId xmlns:a16="http://schemas.microsoft.com/office/drawing/2014/main" id="{D256E4CF-2CC0-A523-9E43-B112A2A1AC11}"/>
                </a:ext>
              </a:extLst>
            </p:cNvPr>
            <p:cNvPicPr>
              <a:picLocks noChangeAspect="1"/>
            </p:cNvPicPr>
            <p:nvPr/>
          </p:nvPicPr>
          <p:blipFill rotWithShape="1">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l="5873" r="8051" b="4078"/>
            <a:stretch/>
          </p:blipFill>
          <p:spPr>
            <a:xfrm>
              <a:off x="4765640" y="3383614"/>
              <a:ext cx="2112305" cy="2065899"/>
            </a:xfrm>
            <a:prstGeom prst="rect">
              <a:avLst/>
            </a:prstGeom>
          </p:spPr>
        </p:pic>
        <p:sp>
          <p:nvSpPr>
            <p:cNvPr id="23" name="TextBox 22">
              <a:extLst>
                <a:ext uri="{FF2B5EF4-FFF2-40B4-BE49-F238E27FC236}">
                  <a16:creationId xmlns:a16="http://schemas.microsoft.com/office/drawing/2014/main" id="{EED2068F-1D65-DA47-7FD1-9AC470F89966}"/>
                </a:ext>
              </a:extLst>
            </p:cNvPr>
            <p:cNvSpPr txBox="1"/>
            <p:nvPr/>
          </p:nvSpPr>
          <p:spPr>
            <a:xfrm>
              <a:off x="4722890" y="4154897"/>
              <a:ext cx="2112306" cy="772620"/>
            </a:xfrm>
            <a:prstGeom prst="rect">
              <a:avLst/>
            </a:prstGeom>
            <a:noFill/>
          </p:spPr>
          <p:txBody>
            <a:bodyPr wrap="square" rtlCol="0">
              <a:spAutoFit/>
            </a:bodyPr>
            <a:lstStyle/>
            <a:p>
              <a:pPr lvl="0" algn="ctr"/>
              <a:r>
                <a:rPr lang="en-US" b="1" i="0" u="none">
                  <a:latin typeface="Dreaming Outloud Pro" panose="03050502040302030504" pitchFamily="66" charset="0"/>
                  <a:cs typeface="Dreaming Outloud Pro" panose="03050502040302030504" pitchFamily="66" charset="0"/>
                </a:rPr>
                <a:t>Supporting states with outreach to provide more diverse voices</a:t>
              </a:r>
              <a:endParaRPr lang="en-US" b="1">
                <a:latin typeface="Dreaming Outloud Pro" panose="03050502040302030504" pitchFamily="66" charset="0"/>
                <a:cs typeface="Dreaming Outloud Pro" panose="03050502040302030504" pitchFamily="66" charset="0"/>
              </a:endParaRPr>
            </a:p>
          </p:txBody>
        </p:sp>
      </p:grpSp>
      <p:grpSp>
        <p:nvGrpSpPr>
          <p:cNvPr id="26" name="Group 25">
            <a:extLst>
              <a:ext uri="{FF2B5EF4-FFF2-40B4-BE49-F238E27FC236}">
                <a16:creationId xmlns:a16="http://schemas.microsoft.com/office/drawing/2014/main" id="{04293A85-6BA3-74C9-1BD5-4BDB140E15A0}"/>
              </a:ext>
            </a:extLst>
          </p:cNvPr>
          <p:cNvGrpSpPr/>
          <p:nvPr/>
        </p:nvGrpSpPr>
        <p:grpSpPr>
          <a:xfrm>
            <a:off x="2914078" y="3636580"/>
            <a:ext cx="2458696" cy="2468880"/>
            <a:chOff x="4765639" y="3383614"/>
            <a:chExt cx="2112306" cy="2065899"/>
          </a:xfrm>
        </p:grpSpPr>
        <p:pic>
          <p:nvPicPr>
            <p:cNvPr id="27" name="Picture 26" descr="Shape&#10;&#10;Description automatically generated">
              <a:extLst>
                <a:ext uri="{FF2B5EF4-FFF2-40B4-BE49-F238E27FC236}">
                  <a16:creationId xmlns:a16="http://schemas.microsoft.com/office/drawing/2014/main" id="{A9C1ABC9-001B-A4F6-BD5D-B80EBCC3367B}"/>
                </a:ext>
              </a:extLst>
            </p:cNvPr>
            <p:cNvPicPr>
              <a:picLocks noChangeAspect="1"/>
            </p:cNvPicPr>
            <p:nvPr/>
          </p:nvPicPr>
          <p:blipFill rotWithShape="1">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l="5873" r="8051" b="4078"/>
            <a:stretch/>
          </p:blipFill>
          <p:spPr>
            <a:xfrm>
              <a:off x="4765640" y="3383614"/>
              <a:ext cx="2112305" cy="2065899"/>
            </a:xfrm>
            <a:prstGeom prst="rect">
              <a:avLst/>
            </a:prstGeom>
          </p:spPr>
        </p:pic>
        <p:sp>
          <p:nvSpPr>
            <p:cNvPr id="28" name="TextBox 27">
              <a:extLst>
                <a:ext uri="{FF2B5EF4-FFF2-40B4-BE49-F238E27FC236}">
                  <a16:creationId xmlns:a16="http://schemas.microsoft.com/office/drawing/2014/main" id="{09A94883-2439-4F2F-C410-33A61F9B5E7D}"/>
                </a:ext>
              </a:extLst>
            </p:cNvPr>
            <p:cNvSpPr txBox="1"/>
            <p:nvPr/>
          </p:nvSpPr>
          <p:spPr>
            <a:xfrm>
              <a:off x="4765639" y="4038794"/>
              <a:ext cx="2112306" cy="1004406"/>
            </a:xfrm>
            <a:prstGeom prst="rect">
              <a:avLst/>
            </a:prstGeom>
            <a:noFill/>
          </p:spPr>
          <p:txBody>
            <a:bodyPr wrap="square" rtlCol="0">
              <a:spAutoFit/>
            </a:bodyPr>
            <a:lstStyle/>
            <a:p>
              <a:pPr algn="ctr"/>
              <a:r>
                <a:rPr lang="en-US" b="1" i="0" u="none">
                  <a:latin typeface="Dreaming Outloud Pro" panose="03050502040302030504" pitchFamily="66" charset="0"/>
                  <a:cs typeface="Dreaming Outloud Pro" panose="03050502040302030504" pitchFamily="66" charset="0"/>
                </a:rPr>
                <a:t>Gathering information from young people in care about what is and is not working well</a:t>
              </a:r>
              <a:endParaRPr lang="en-US" b="1">
                <a:latin typeface="Dreaming Outloud Pro" panose="03050502040302030504" pitchFamily="66" charset="0"/>
                <a:cs typeface="Dreaming Outloud Pro" panose="03050502040302030504" pitchFamily="66" charset="0"/>
              </a:endParaRPr>
            </a:p>
          </p:txBody>
        </p:sp>
      </p:grpSp>
      <p:grpSp>
        <p:nvGrpSpPr>
          <p:cNvPr id="29" name="Group 28">
            <a:extLst>
              <a:ext uri="{FF2B5EF4-FFF2-40B4-BE49-F238E27FC236}">
                <a16:creationId xmlns:a16="http://schemas.microsoft.com/office/drawing/2014/main" id="{10155E93-75C3-B3C4-460C-7B62C5DD6D6F}"/>
              </a:ext>
            </a:extLst>
          </p:cNvPr>
          <p:cNvGrpSpPr/>
          <p:nvPr/>
        </p:nvGrpSpPr>
        <p:grpSpPr>
          <a:xfrm>
            <a:off x="5555209" y="3640679"/>
            <a:ext cx="2501167" cy="2464781"/>
            <a:chOff x="4753750" y="3383614"/>
            <a:chExt cx="2124195" cy="2065899"/>
          </a:xfrm>
        </p:grpSpPr>
        <p:pic>
          <p:nvPicPr>
            <p:cNvPr id="30" name="Picture 29" descr="Shape&#10;&#10;Description automatically generated">
              <a:extLst>
                <a:ext uri="{FF2B5EF4-FFF2-40B4-BE49-F238E27FC236}">
                  <a16:creationId xmlns:a16="http://schemas.microsoft.com/office/drawing/2014/main" id="{70055C81-8898-9152-14D7-9895284F2F3F}"/>
                </a:ext>
              </a:extLst>
            </p:cNvPr>
            <p:cNvPicPr>
              <a:picLocks noChangeAspect="1"/>
            </p:cNvPicPr>
            <p:nvPr/>
          </p:nvPicPr>
          <p:blipFill rotWithShape="1">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l="5873" r="8051" b="4078"/>
            <a:stretch/>
          </p:blipFill>
          <p:spPr>
            <a:xfrm>
              <a:off x="4765640" y="3383614"/>
              <a:ext cx="2112305" cy="2065899"/>
            </a:xfrm>
            <a:prstGeom prst="rect">
              <a:avLst/>
            </a:prstGeom>
          </p:spPr>
        </p:pic>
        <p:sp>
          <p:nvSpPr>
            <p:cNvPr id="31" name="TextBox 30">
              <a:extLst>
                <a:ext uri="{FF2B5EF4-FFF2-40B4-BE49-F238E27FC236}">
                  <a16:creationId xmlns:a16="http://schemas.microsoft.com/office/drawing/2014/main" id="{F0C5A9BB-8C14-F555-84A5-B0180C262FE4}"/>
                </a:ext>
              </a:extLst>
            </p:cNvPr>
            <p:cNvSpPr txBox="1"/>
            <p:nvPr/>
          </p:nvSpPr>
          <p:spPr>
            <a:xfrm>
              <a:off x="4753750" y="3954342"/>
              <a:ext cx="2112306" cy="1238248"/>
            </a:xfrm>
            <a:prstGeom prst="rect">
              <a:avLst/>
            </a:prstGeom>
            <a:noFill/>
          </p:spPr>
          <p:txBody>
            <a:bodyPr wrap="square" rtlCol="0">
              <a:spAutoFit/>
            </a:bodyPr>
            <a:lstStyle/>
            <a:p>
              <a:pPr algn="ctr"/>
              <a:r>
                <a:rPr lang="en-US" b="1" i="0" u="none">
                  <a:latin typeface="Dreaming Outloud Pro" panose="03050502040302030504" pitchFamily="66" charset="0"/>
                  <a:cs typeface="Dreaming Outloud Pro" panose="03050502040302030504" pitchFamily="66" charset="0"/>
                </a:rPr>
                <a:t>Working with the state to determine whether strategies and activities are making a positive difference</a:t>
              </a:r>
              <a:endParaRPr lang="en-US" b="1">
                <a:latin typeface="Dreaming Outloud Pro" panose="03050502040302030504" pitchFamily="66" charset="0"/>
                <a:cs typeface="Dreaming Outloud Pro" panose="03050502040302030504" pitchFamily="66" charset="0"/>
              </a:endParaRPr>
            </a:p>
          </p:txBody>
        </p:sp>
      </p:grpSp>
      <p:grpSp>
        <p:nvGrpSpPr>
          <p:cNvPr id="32" name="Group 31">
            <a:extLst>
              <a:ext uri="{FF2B5EF4-FFF2-40B4-BE49-F238E27FC236}">
                <a16:creationId xmlns:a16="http://schemas.microsoft.com/office/drawing/2014/main" id="{99481D1C-00AB-7AB6-54CD-2DA85CB91A7B}"/>
              </a:ext>
            </a:extLst>
          </p:cNvPr>
          <p:cNvGrpSpPr/>
          <p:nvPr/>
        </p:nvGrpSpPr>
        <p:grpSpPr>
          <a:xfrm>
            <a:off x="2870059" y="1113950"/>
            <a:ext cx="2502715" cy="2468880"/>
            <a:chOff x="4899894" y="3431011"/>
            <a:chExt cx="2125510" cy="2065899"/>
          </a:xfrm>
        </p:grpSpPr>
        <p:pic>
          <p:nvPicPr>
            <p:cNvPr id="33" name="Picture 32" descr="Shape&#10;&#10;Description automatically generated">
              <a:extLst>
                <a:ext uri="{FF2B5EF4-FFF2-40B4-BE49-F238E27FC236}">
                  <a16:creationId xmlns:a16="http://schemas.microsoft.com/office/drawing/2014/main" id="{F7068BB9-EBEC-1574-D08C-0952D4FA4FDE}"/>
                </a:ext>
              </a:extLst>
            </p:cNvPr>
            <p:cNvPicPr>
              <a:picLocks noChangeAspect="1"/>
            </p:cNvPicPr>
            <p:nvPr/>
          </p:nvPicPr>
          <p:blipFill rotWithShape="1">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l="5873" r="8051" b="4078"/>
            <a:stretch/>
          </p:blipFill>
          <p:spPr>
            <a:xfrm>
              <a:off x="4913099" y="3431011"/>
              <a:ext cx="2112305" cy="2065899"/>
            </a:xfrm>
            <a:prstGeom prst="rect">
              <a:avLst/>
            </a:prstGeom>
          </p:spPr>
        </p:pic>
        <p:sp>
          <p:nvSpPr>
            <p:cNvPr id="34" name="TextBox 33">
              <a:extLst>
                <a:ext uri="{FF2B5EF4-FFF2-40B4-BE49-F238E27FC236}">
                  <a16:creationId xmlns:a16="http://schemas.microsoft.com/office/drawing/2014/main" id="{51160B7E-37DB-5EEA-52F7-BDDC552FA0DE}"/>
                </a:ext>
              </a:extLst>
            </p:cNvPr>
            <p:cNvSpPr txBox="1"/>
            <p:nvPr/>
          </p:nvSpPr>
          <p:spPr>
            <a:xfrm>
              <a:off x="4899894" y="4249492"/>
              <a:ext cx="2112306" cy="746866"/>
            </a:xfrm>
            <a:prstGeom prst="rect">
              <a:avLst/>
            </a:prstGeom>
            <a:noFill/>
          </p:spPr>
          <p:txBody>
            <a:bodyPr wrap="square" rtlCol="0">
              <a:spAutoFit/>
            </a:bodyPr>
            <a:lstStyle/>
            <a:p>
              <a:pPr algn="ctr"/>
              <a:r>
                <a:rPr lang="en-US" b="1" i="0" u="none">
                  <a:latin typeface="Dreaming Outloud Pro" panose="03050502040302030504" pitchFamily="66" charset="0"/>
                  <a:cs typeface="Dreaming Outloud Pro" panose="03050502040302030504" pitchFamily="66" charset="0"/>
                </a:rPr>
                <a:t>Reviewing data and identifying themes</a:t>
              </a:r>
              <a:endParaRPr lang="en-US" b="1">
                <a:latin typeface="Dreaming Outloud Pro" panose="03050502040302030504" pitchFamily="66" charset="0"/>
                <a:cs typeface="Dreaming Outloud Pro" panose="03050502040302030504" pitchFamily="66" charset="0"/>
              </a:endParaRPr>
            </a:p>
            <a:p>
              <a:pPr lvl="0" algn="ctr"/>
              <a:endParaRPr lang="en-US" sz="1600" b="0"/>
            </a:p>
          </p:txBody>
        </p:sp>
      </p:grpSp>
    </p:spTree>
    <p:extLst>
      <p:ext uri="{BB962C8B-B14F-4D97-AF65-F5344CB8AC3E}">
        <p14:creationId xmlns:p14="http://schemas.microsoft.com/office/powerpoint/2010/main" val="22568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C875B49-C1BA-77EF-75A1-74F47B2340FC}"/>
              </a:ext>
            </a:extLst>
          </p:cNvPr>
          <p:cNvSpPr/>
          <p:nvPr/>
        </p:nvSpPr>
        <p:spPr>
          <a:xfrm>
            <a:off x="903551" y="2323115"/>
            <a:ext cx="9430775" cy="1926456"/>
          </a:xfrm>
          <a:prstGeom prst="roundRect">
            <a:avLst/>
          </a:prstGeom>
          <a:solidFill>
            <a:srgbClr val="0061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EB33D6-420D-3340-523D-52E3C975E7C2}"/>
              </a:ext>
            </a:extLst>
          </p:cNvPr>
          <p:cNvSpPr>
            <a:spLocks noGrp="1"/>
          </p:cNvSpPr>
          <p:nvPr>
            <p:ph type="title"/>
          </p:nvPr>
        </p:nvSpPr>
        <p:spPr>
          <a:xfrm>
            <a:off x="342492" y="503739"/>
            <a:ext cx="9855200" cy="1096962"/>
          </a:xfrm>
        </p:spPr>
        <p:txBody>
          <a:bodyPr/>
          <a:lstStyle/>
          <a:p>
            <a:r>
              <a:rPr lang="en-US">
                <a:latin typeface="+mj-lt"/>
              </a:rPr>
              <a:t>Activity 2: Word Cloud</a:t>
            </a:r>
            <a:br>
              <a:rPr lang="en-US">
                <a:latin typeface="+mj-lt"/>
              </a:rPr>
            </a:br>
            <a:endParaRPr lang="en-US">
              <a:latin typeface="+mj-lt"/>
            </a:endParaRPr>
          </a:p>
        </p:txBody>
      </p:sp>
      <p:sp>
        <p:nvSpPr>
          <p:cNvPr id="3" name="Content Placeholder 2">
            <a:extLst>
              <a:ext uri="{FF2B5EF4-FFF2-40B4-BE49-F238E27FC236}">
                <a16:creationId xmlns:a16="http://schemas.microsoft.com/office/drawing/2014/main" id="{54A1A6D5-AF49-61D0-AF6E-5C3D57DA7200}"/>
              </a:ext>
            </a:extLst>
          </p:cNvPr>
          <p:cNvSpPr>
            <a:spLocks noGrp="1"/>
          </p:cNvSpPr>
          <p:nvPr>
            <p:ph idx="1"/>
          </p:nvPr>
        </p:nvSpPr>
        <p:spPr>
          <a:xfrm>
            <a:off x="1994308" y="2576386"/>
            <a:ext cx="7757652" cy="2403986"/>
          </a:xfrm>
        </p:spPr>
        <p:txBody>
          <a:bodyPr/>
          <a:lstStyle/>
          <a:p>
            <a:pPr marL="0" indent="0">
              <a:buNone/>
            </a:pPr>
            <a:r>
              <a:rPr lang="en-US">
                <a:solidFill>
                  <a:schemeClr val="bg1"/>
                </a:solidFill>
                <a:latin typeface="Arial"/>
                <a:ea typeface="ＭＳ Ｐゴシック"/>
                <a:cs typeface="Arial"/>
              </a:rPr>
              <a:t>When considering roles for people with lived experience in child welfare work, what roles have you seen, or would you like to add?</a:t>
            </a:r>
            <a:endParaRPr lang="en-US">
              <a:solidFill>
                <a:schemeClr val="bg1"/>
              </a:solidFill>
            </a:endParaRPr>
          </a:p>
        </p:txBody>
      </p:sp>
    </p:spTree>
    <p:extLst>
      <p:ext uri="{BB962C8B-B14F-4D97-AF65-F5344CB8AC3E}">
        <p14:creationId xmlns:p14="http://schemas.microsoft.com/office/powerpoint/2010/main" val="271990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9983-AC3B-E278-CE36-85B81713A111}"/>
              </a:ext>
            </a:extLst>
          </p:cNvPr>
          <p:cNvSpPr>
            <a:spLocks noGrp="1"/>
          </p:cNvSpPr>
          <p:nvPr>
            <p:ph type="title"/>
          </p:nvPr>
        </p:nvSpPr>
        <p:spPr>
          <a:xfrm>
            <a:off x="406400" y="102515"/>
            <a:ext cx="9855200" cy="1096962"/>
          </a:xfrm>
        </p:spPr>
        <p:txBody>
          <a:bodyPr/>
          <a:lstStyle/>
          <a:p>
            <a:r>
              <a:rPr lang="en-US">
                <a:latin typeface="+mj-lt"/>
              </a:rPr>
              <a:t>Project Results: Recommendations</a:t>
            </a:r>
          </a:p>
        </p:txBody>
      </p:sp>
      <p:sp>
        <p:nvSpPr>
          <p:cNvPr id="3" name="Content Placeholder 2">
            <a:extLst>
              <a:ext uri="{FF2B5EF4-FFF2-40B4-BE49-F238E27FC236}">
                <a16:creationId xmlns:a16="http://schemas.microsoft.com/office/drawing/2014/main" id="{5233E43C-403B-7F31-2C49-3C5606A2AC06}"/>
              </a:ext>
            </a:extLst>
          </p:cNvPr>
          <p:cNvSpPr>
            <a:spLocks noGrp="1"/>
          </p:cNvSpPr>
          <p:nvPr>
            <p:ph idx="1"/>
          </p:nvPr>
        </p:nvSpPr>
        <p:spPr>
          <a:xfrm>
            <a:off x="232582" y="1199477"/>
            <a:ext cx="10544275" cy="5556008"/>
          </a:xfrm>
        </p:spPr>
        <p:txBody>
          <a:bodyPr/>
          <a:lstStyle/>
          <a:p>
            <a:pPr>
              <a:buFont typeface="Wingdings" panose="05000000000000000000" pitchFamily="2" charset="2"/>
              <a:buChar char="ü"/>
            </a:pPr>
            <a:r>
              <a:rPr lang="en-US" sz="2100" b="1" i="0" u="none" strike="noStrike" baseline="0">
                <a:latin typeface="+mj-lt"/>
              </a:rPr>
              <a:t>Prepare, support, and train young people </a:t>
            </a:r>
          </a:p>
          <a:p>
            <a:pPr lvl="1">
              <a:buFont typeface="Arial" panose="020B0604020202020204" pitchFamily="34" charset="0"/>
              <a:buChar char="•"/>
            </a:pPr>
            <a:r>
              <a:rPr lang="en-US" sz="2100">
                <a:latin typeface="+mj-lt"/>
                <a:ea typeface="ＭＳ Ｐゴシック"/>
              </a:rPr>
              <a:t>Provide clear expectations to help young people understand the purpose of their involvement </a:t>
            </a:r>
          </a:p>
          <a:p>
            <a:pPr lvl="1">
              <a:buFont typeface="Arial" panose="020B0604020202020204" pitchFamily="34" charset="0"/>
              <a:buChar char="•"/>
            </a:pPr>
            <a:r>
              <a:rPr lang="en-US" sz="2100">
                <a:latin typeface="+mj-lt"/>
                <a:ea typeface="ＭＳ Ｐゴシック"/>
              </a:rPr>
              <a:t>Create a safe and supportive environment </a:t>
            </a:r>
          </a:p>
          <a:p>
            <a:pPr lvl="1">
              <a:buFont typeface="Arial" panose="020B0604020202020204" pitchFamily="34" charset="0"/>
              <a:buChar char="•"/>
            </a:pPr>
            <a:r>
              <a:rPr lang="en-US" sz="2100">
                <a:latin typeface="+mj-lt"/>
                <a:ea typeface="ＭＳ Ｐゴシック"/>
              </a:rPr>
              <a:t>Provide hands-on training before all opportunities </a:t>
            </a:r>
          </a:p>
          <a:p>
            <a:pPr lvl="1">
              <a:buFont typeface="Arial" panose="020B0604020202020204" pitchFamily="34" charset="0"/>
              <a:buChar char="•"/>
            </a:pPr>
            <a:r>
              <a:rPr lang="en-US" sz="2100">
                <a:latin typeface="+mj-lt"/>
                <a:ea typeface="ＭＳ Ｐゴシック"/>
              </a:rPr>
              <a:t>Allow young people to train other young people</a:t>
            </a:r>
            <a:br>
              <a:rPr lang="en-US" sz="2100" b="1">
                <a:latin typeface="+mj-lt"/>
                <a:ea typeface="ＭＳ Ｐゴシック"/>
              </a:rPr>
            </a:br>
            <a:endParaRPr lang="en-US" sz="2100" b="1">
              <a:latin typeface="+mj-lt"/>
              <a:ea typeface="ＭＳ Ｐゴシック"/>
            </a:endParaRPr>
          </a:p>
          <a:p>
            <a:pPr>
              <a:buFont typeface="Wingdings" panose="05000000000000000000" pitchFamily="2" charset="2"/>
              <a:buChar char="ü"/>
            </a:pPr>
            <a:r>
              <a:rPr lang="en-US" sz="2100" b="1">
                <a:latin typeface="+mj-lt"/>
                <a:ea typeface="ＭＳ Ｐゴシック"/>
              </a:rPr>
              <a:t>Provide young-people-friendly data visualizations and materials</a:t>
            </a:r>
          </a:p>
          <a:p>
            <a:pPr lvl="1">
              <a:buFont typeface="Arial" panose="020B0604020202020204" pitchFamily="34" charset="0"/>
              <a:buChar char="•"/>
            </a:pPr>
            <a:r>
              <a:rPr lang="en-US" sz="2100">
                <a:latin typeface="+mj-lt"/>
                <a:ea typeface="ＭＳ Ｐゴシック"/>
              </a:rPr>
              <a:t>Invite young people take part in data collection</a:t>
            </a:r>
          </a:p>
          <a:p>
            <a:pPr lvl="1">
              <a:buFont typeface="Arial" panose="020B0604020202020204" pitchFamily="34" charset="0"/>
              <a:buChar char="•"/>
            </a:pPr>
            <a:r>
              <a:rPr lang="en-US" sz="2100">
                <a:latin typeface="+mj-lt"/>
                <a:ea typeface="ＭＳ Ｐゴシック"/>
              </a:rPr>
              <a:t>Encourage young people to help create materials/resources </a:t>
            </a:r>
          </a:p>
          <a:p>
            <a:pPr lvl="1">
              <a:buFont typeface="Arial" panose="020B0604020202020204" pitchFamily="34" charset="0"/>
              <a:buChar char="•"/>
            </a:pPr>
            <a:r>
              <a:rPr lang="en-US" sz="2100">
                <a:latin typeface="+mj-lt"/>
                <a:ea typeface="ＭＳ Ｐゴシック"/>
              </a:rPr>
              <a:t>Develop engaging briefs and summaries for a non-technical audience (e.g., young people with lived experience)</a:t>
            </a:r>
            <a:br>
              <a:rPr lang="en-US" sz="2100" b="1">
                <a:latin typeface="+mj-lt"/>
                <a:ea typeface="ＭＳ Ｐゴシック"/>
              </a:rPr>
            </a:br>
            <a:endParaRPr lang="en-US" sz="2100" b="1">
              <a:latin typeface="+mj-lt"/>
              <a:ea typeface="ＭＳ Ｐゴシック"/>
            </a:endParaRPr>
          </a:p>
        </p:txBody>
      </p:sp>
    </p:spTree>
    <p:extLst>
      <p:ext uri="{BB962C8B-B14F-4D97-AF65-F5344CB8AC3E}">
        <p14:creationId xmlns:p14="http://schemas.microsoft.com/office/powerpoint/2010/main" val="372502130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B2372D2B6A864AB749CEA5211B7483" ma:contentTypeVersion="11" ma:contentTypeDescription="Create a new document." ma:contentTypeScope="" ma:versionID="b0bae4df5816589b8c1a97c070644e7e">
  <xsd:schema xmlns:xsd="http://www.w3.org/2001/XMLSchema" xmlns:xs="http://www.w3.org/2001/XMLSchema" xmlns:p="http://schemas.microsoft.com/office/2006/metadata/properties" xmlns:ns2="f5cdb77b-954b-4aeb-99e0-5d4732413e81" xmlns:ns3="a62e0524-5483-4d18-bb42-82d44a7baf0d" targetNamespace="http://schemas.microsoft.com/office/2006/metadata/properties" ma:root="true" ma:fieldsID="cb4631113a324648aee91003fc15e67a" ns2:_="" ns3:_="">
    <xsd:import namespace="f5cdb77b-954b-4aeb-99e0-5d4732413e81"/>
    <xsd:import namespace="a62e0524-5483-4d18-bb42-82d44a7baf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cdb77b-954b-4aeb-99e0-5d4732413e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2e0524-5483-4d18-bb42-82d44a7baf0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9D60A-32D8-4A88-8E59-5A3C55BADBDE}">
  <ds:schemaRefs>
    <ds:schemaRef ds:uri="http://schemas.microsoft.com/office/infopath/2007/PartnerControls"/>
    <ds:schemaRef ds:uri="http://purl.org/dc/terms/"/>
    <ds:schemaRef ds:uri="a62e0524-5483-4d18-bb42-82d44a7baf0d"/>
    <ds:schemaRef ds:uri="http://schemas.microsoft.com/office/2006/documentManagement/types"/>
    <ds:schemaRef ds:uri="http://schemas.microsoft.com/office/2006/metadata/properties"/>
    <ds:schemaRef ds:uri="http://purl.org/dc/dcmitype/"/>
    <ds:schemaRef ds:uri="http://www.w3.org/XML/1998/namespace"/>
    <ds:schemaRef ds:uri="http://purl.org/dc/elements/1.1/"/>
    <ds:schemaRef ds:uri="http://schemas.openxmlformats.org/package/2006/metadata/core-properties"/>
    <ds:schemaRef ds:uri="f5cdb77b-954b-4aeb-99e0-5d4732413e81"/>
  </ds:schemaRefs>
</ds:datastoreItem>
</file>

<file path=customXml/itemProps2.xml><?xml version="1.0" encoding="utf-8"?>
<ds:datastoreItem xmlns:ds="http://schemas.openxmlformats.org/officeDocument/2006/customXml" ds:itemID="{67AB17F1-172C-4CED-9F73-A5177608E615}">
  <ds:schemaRefs>
    <ds:schemaRef ds:uri="http://schemas.microsoft.com/sharepoint/v3/contenttype/forms"/>
  </ds:schemaRefs>
</ds:datastoreItem>
</file>

<file path=customXml/itemProps3.xml><?xml version="1.0" encoding="utf-8"?>
<ds:datastoreItem xmlns:ds="http://schemas.openxmlformats.org/officeDocument/2006/customXml" ds:itemID="{1180279D-710A-4227-87F2-09377F461BCF}">
  <ds:schemaRefs>
    <ds:schemaRef ds:uri="a62e0524-5483-4d18-bb42-82d44a7baf0d"/>
    <ds:schemaRef ds:uri="f5cdb77b-954b-4aeb-99e0-5d4732413e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Default Design</Template>
  <TotalTime>48</TotalTime>
  <Words>5231</Words>
  <Application>Microsoft Office PowerPoint</Application>
  <PresentationFormat>Widescreen</PresentationFormat>
  <Paragraphs>325</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Arial-ItalicMT</vt:lpstr>
      <vt:lpstr>ArialMT</vt:lpstr>
      <vt:lpstr>Calibri</vt:lpstr>
      <vt:lpstr>Dreaming Outloud Pro</vt:lpstr>
      <vt:lpstr>Georgia</vt:lpstr>
      <vt:lpstr>Georgia Pro</vt:lpstr>
      <vt:lpstr>HelveticaNeueLT Std Lt</vt:lpstr>
      <vt:lpstr>Segoe UI</vt:lpstr>
      <vt:lpstr>Wingdings</vt:lpstr>
      <vt:lpstr>Default Design</vt:lpstr>
      <vt:lpstr>Promising Practices to Strengthen Engagement With Young People With Lived Experience in Child Welfare </vt:lpstr>
      <vt:lpstr>Agenda</vt:lpstr>
      <vt:lpstr>Background</vt:lpstr>
      <vt:lpstr>Activity 1: Polling</vt:lpstr>
      <vt:lpstr>Our Project</vt:lpstr>
      <vt:lpstr>Project Results: Key Considerations</vt:lpstr>
      <vt:lpstr>Project Results: Roles</vt:lpstr>
      <vt:lpstr>Activity 2: Word Cloud </vt:lpstr>
      <vt:lpstr>Project Results: Recommendations</vt:lpstr>
      <vt:lpstr>Project Results: Recommendations continued…</vt:lpstr>
      <vt:lpstr>Project Results: Recommendations continued…</vt:lpstr>
      <vt:lpstr>Activity 3: Talking Wall</vt:lpstr>
      <vt:lpstr>Lessons learned when advocating for the importance of establishing young people with lived expertise as experts </vt:lpstr>
      <vt:lpstr>PowerPoint Presentation</vt:lpstr>
      <vt:lpstr>Activity 4: This or That</vt:lpstr>
      <vt:lpstr>Conclusion</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Walter</dc:creator>
  <cp:lastModifiedBy>Katelyn Franke</cp:lastModifiedBy>
  <cp:revision>5</cp:revision>
  <dcterms:created xsi:type="dcterms:W3CDTF">2018-11-26T21:09:24Z</dcterms:created>
  <dcterms:modified xsi:type="dcterms:W3CDTF">2023-03-07T16:39:16Z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0x01010017B2372D2B6A864AB749CEA5211B7483</vt:lpwstr>
  </property>
  <property fmtid="{D5CDD505-2E9C-101B-9397-08002B2CF9AE}" pid="3" name="_dlc_DocIdItemGuid">
    <vt:lpwstr>7139eccb-7c14-48fe-af85-fb9bed959962</vt:lpwstr>
  </property>
</Properties>
</file>