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Lst>
  <p:notesMasterIdLst>
    <p:notesMasterId r:id="rId17"/>
  </p:notesMasterIdLst>
  <p:sldIdLst>
    <p:sldId id="278" r:id="rId2"/>
    <p:sldId id="295" r:id="rId3"/>
    <p:sldId id="279" r:id="rId4"/>
    <p:sldId id="280" r:id="rId5"/>
    <p:sldId id="294" r:id="rId6"/>
    <p:sldId id="296" r:id="rId7"/>
    <p:sldId id="297" r:id="rId8"/>
    <p:sldId id="298" r:id="rId9"/>
    <p:sldId id="299" r:id="rId10"/>
    <p:sldId id="300" r:id="rId11"/>
    <p:sldId id="301" r:id="rId12"/>
    <p:sldId id="302" r:id="rId13"/>
    <p:sldId id="292" r:id="rId14"/>
    <p:sldId id="303" r:id="rId15"/>
    <p:sldId id="304" r:id="rId16"/>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BF6"/>
    <a:srgbClr val="202C8F"/>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09" autoAdjust="0"/>
  </p:normalViewPr>
  <p:slideViewPr>
    <p:cSldViewPr snapToGrid="0" snapToObjects="1">
      <p:cViewPr varScale="1">
        <p:scale>
          <a:sx n="67" d="100"/>
          <a:sy n="67" d="100"/>
        </p:scale>
        <p:origin x="568" y="44"/>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A6E54-8C9D-41CB-9870-957B0929D57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452EE27-0650-44E9-BF1C-CDEC30F2E545}">
      <dgm:prSet/>
      <dgm:spPr/>
      <dgm:t>
        <a:bodyPr/>
        <a:lstStyle/>
        <a:p>
          <a:r>
            <a:rPr lang="en-US" b="1"/>
            <a:t>COSTS –</a:t>
          </a:r>
          <a:endParaRPr lang="en-US"/>
        </a:p>
      </dgm:t>
    </dgm:pt>
    <dgm:pt modelId="{D5D2EDBA-2E29-4E56-94F1-73D7BC440ECF}" type="parTrans" cxnId="{29C4961B-25E2-44EC-9FD9-8F7268530E86}">
      <dgm:prSet/>
      <dgm:spPr/>
      <dgm:t>
        <a:bodyPr/>
        <a:lstStyle/>
        <a:p>
          <a:endParaRPr lang="en-US"/>
        </a:p>
      </dgm:t>
    </dgm:pt>
    <dgm:pt modelId="{856B5C66-FBEA-42D3-B99E-28DDFFF74C89}" type="sibTrans" cxnId="{29C4961B-25E2-44EC-9FD9-8F7268530E86}">
      <dgm:prSet/>
      <dgm:spPr/>
      <dgm:t>
        <a:bodyPr/>
        <a:lstStyle/>
        <a:p>
          <a:endParaRPr lang="en-US"/>
        </a:p>
      </dgm:t>
    </dgm:pt>
    <dgm:pt modelId="{6CE614F1-0141-4EBF-BEC8-49043F1801E5}">
      <dgm:prSet custT="1"/>
      <dgm:spPr/>
      <dgm:t>
        <a:bodyPr/>
        <a:lstStyle/>
        <a:p>
          <a:r>
            <a:rPr lang="en-US" sz="2500" dirty="0"/>
            <a:t>$600 --$3200</a:t>
          </a:r>
          <a:r>
            <a:rPr lang="en-US" sz="1600" dirty="0"/>
            <a:t> </a:t>
          </a:r>
          <a:r>
            <a:rPr lang="en-US" sz="1600" b="1" dirty="0"/>
            <a:t>per month</a:t>
          </a:r>
          <a:endParaRPr lang="en-US" sz="2500" b="1" dirty="0"/>
        </a:p>
      </dgm:t>
    </dgm:pt>
    <dgm:pt modelId="{E8D88C5B-984E-4F41-A9AE-29ECBD0607AF}" type="parTrans" cxnId="{CFE4C154-A42D-4160-B7F7-8FBFA5666EE7}">
      <dgm:prSet/>
      <dgm:spPr/>
      <dgm:t>
        <a:bodyPr/>
        <a:lstStyle/>
        <a:p>
          <a:endParaRPr lang="en-US"/>
        </a:p>
      </dgm:t>
    </dgm:pt>
    <dgm:pt modelId="{29E88C7A-A965-4F5A-BD9E-A18AD254B511}" type="sibTrans" cxnId="{CFE4C154-A42D-4160-B7F7-8FBFA5666EE7}">
      <dgm:prSet/>
      <dgm:spPr/>
      <dgm:t>
        <a:bodyPr/>
        <a:lstStyle/>
        <a:p>
          <a:endParaRPr lang="en-US"/>
        </a:p>
      </dgm:t>
    </dgm:pt>
    <dgm:pt modelId="{A676F6AF-5AC0-4598-9207-4BAD7ABAD14A}">
      <dgm:prSet custT="1"/>
      <dgm:spPr/>
      <dgm:t>
        <a:bodyPr/>
        <a:lstStyle/>
        <a:p>
          <a:r>
            <a:rPr lang="en-US" sz="2500" dirty="0"/>
            <a:t>6 weeks---18 </a:t>
          </a:r>
          <a:r>
            <a:rPr lang="en-US" sz="1600" b="1" dirty="0"/>
            <a:t>months</a:t>
          </a:r>
        </a:p>
      </dgm:t>
    </dgm:pt>
    <dgm:pt modelId="{6C86D1AC-6E42-4846-A331-B88D2C128BCB}" type="parTrans" cxnId="{690BA4BF-BD9E-46A7-B094-CE55E32FF4FD}">
      <dgm:prSet/>
      <dgm:spPr/>
      <dgm:t>
        <a:bodyPr/>
        <a:lstStyle/>
        <a:p>
          <a:endParaRPr lang="en-US"/>
        </a:p>
      </dgm:t>
    </dgm:pt>
    <dgm:pt modelId="{D984F122-BBA4-43D9-A803-8EFE78FD5DFA}" type="sibTrans" cxnId="{690BA4BF-BD9E-46A7-B094-CE55E32FF4FD}">
      <dgm:prSet/>
      <dgm:spPr/>
      <dgm:t>
        <a:bodyPr/>
        <a:lstStyle/>
        <a:p>
          <a:endParaRPr lang="en-US"/>
        </a:p>
      </dgm:t>
    </dgm:pt>
    <dgm:pt modelId="{4858D919-DB07-4265-A183-C781EAAF9DFB}" type="pres">
      <dgm:prSet presAssocID="{A89A6E54-8C9D-41CB-9870-957B0929D57C}" presName="root" presStyleCnt="0">
        <dgm:presLayoutVars>
          <dgm:dir/>
          <dgm:resizeHandles val="exact"/>
        </dgm:presLayoutVars>
      </dgm:prSet>
      <dgm:spPr/>
    </dgm:pt>
    <dgm:pt modelId="{F7643A9E-DE78-484E-B54A-D441ABE0415D}" type="pres">
      <dgm:prSet presAssocID="{C452EE27-0650-44E9-BF1C-CDEC30F2E545}" presName="compNode" presStyleCnt="0"/>
      <dgm:spPr/>
    </dgm:pt>
    <dgm:pt modelId="{6C23D335-C042-4ECE-9289-5EFD5154B587}" type="pres">
      <dgm:prSet presAssocID="{C452EE27-0650-44E9-BF1C-CDEC30F2E545}" presName="bgRect" presStyleLbl="bgShp" presStyleIdx="0" presStyleCnt="3"/>
      <dgm:spPr/>
    </dgm:pt>
    <dgm:pt modelId="{AFF7E4CF-2503-49DB-AA77-EC6920DB825A}" type="pres">
      <dgm:prSet presAssocID="{C452EE27-0650-44E9-BF1C-CDEC30F2E54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88811004-6533-4C0E-BBFB-EBA7F58AC59D}" type="pres">
      <dgm:prSet presAssocID="{C452EE27-0650-44E9-BF1C-CDEC30F2E545}" presName="spaceRect" presStyleCnt="0"/>
      <dgm:spPr/>
    </dgm:pt>
    <dgm:pt modelId="{84E08BC7-D05C-4357-8838-78F756E41FE0}" type="pres">
      <dgm:prSet presAssocID="{C452EE27-0650-44E9-BF1C-CDEC30F2E545}" presName="parTx" presStyleLbl="revTx" presStyleIdx="0" presStyleCnt="3">
        <dgm:presLayoutVars>
          <dgm:chMax val="0"/>
          <dgm:chPref val="0"/>
        </dgm:presLayoutVars>
      </dgm:prSet>
      <dgm:spPr/>
    </dgm:pt>
    <dgm:pt modelId="{DBAA5825-8DBE-46AE-83B4-AA4B7528FE76}" type="pres">
      <dgm:prSet presAssocID="{856B5C66-FBEA-42D3-B99E-28DDFFF74C89}" presName="sibTrans" presStyleCnt="0"/>
      <dgm:spPr/>
    </dgm:pt>
    <dgm:pt modelId="{4ED82C00-C612-4C6F-B22A-30AF5D7DDC55}" type="pres">
      <dgm:prSet presAssocID="{6CE614F1-0141-4EBF-BEC8-49043F1801E5}" presName="compNode" presStyleCnt="0"/>
      <dgm:spPr/>
    </dgm:pt>
    <dgm:pt modelId="{2B525EDF-40CC-441D-98C5-E4C4395807AE}" type="pres">
      <dgm:prSet presAssocID="{6CE614F1-0141-4EBF-BEC8-49043F1801E5}" presName="bgRect" presStyleLbl="bgShp" presStyleIdx="1" presStyleCnt="3"/>
      <dgm:spPr/>
    </dgm:pt>
    <dgm:pt modelId="{0E39AF6B-2490-4E98-A45F-6047E0ECDA81}" type="pres">
      <dgm:prSet presAssocID="{6CE614F1-0141-4EBF-BEC8-49043F1801E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wspaper"/>
        </a:ext>
      </dgm:extLst>
    </dgm:pt>
    <dgm:pt modelId="{C83243A4-9137-43EC-B901-206B79974231}" type="pres">
      <dgm:prSet presAssocID="{6CE614F1-0141-4EBF-BEC8-49043F1801E5}" presName="spaceRect" presStyleCnt="0"/>
      <dgm:spPr/>
    </dgm:pt>
    <dgm:pt modelId="{8423DECF-09B6-4EA9-9C8E-B0F4415CABF9}" type="pres">
      <dgm:prSet presAssocID="{6CE614F1-0141-4EBF-BEC8-49043F1801E5}" presName="parTx" presStyleLbl="revTx" presStyleIdx="1" presStyleCnt="3">
        <dgm:presLayoutVars>
          <dgm:chMax val="0"/>
          <dgm:chPref val="0"/>
        </dgm:presLayoutVars>
      </dgm:prSet>
      <dgm:spPr/>
    </dgm:pt>
    <dgm:pt modelId="{13EE8F0D-8677-4C51-9FFD-0DEEFDBDC6D8}" type="pres">
      <dgm:prSet presAssocID="{29E88C7A-A965-4F5A-BD9E-A18AD254B511}" presName="sibTrans" presStyleCnt="0"/>
      <dgm:spPr/>
    </dgm:pt>
    <dgm:pt modelId="{96D1586A-75A4-4B26-8EB7-8C6EA60355AD}" type="pres">
      <dgm:prSet presAssocID="{A676F6AF-5AC0-4598-9207-4BAD7ABAD14A}" presName="compNode" presStyleCnt="0"/>
      <dgm:spPr/>
    </dgm:pt>
    <dgm:pt modelId="{49DDE332-F053-4137-A4E8-6B5824F703DC}" type="pres">
      <dgm:prSet presAssocID="{A676F6AF-5AC0-4598-9207-4BAD7ABAD14A}" presName="bgRect" presStyleLbl="bgShp" presStyleIdx="2" presStyleCnt="3"/>
      <dgm:spPr/>
    </dgm:pt>
    <dgm:pt modelId="{58969212-CEC9-4561-A72D-F5C557BC3446}" type="pres">
      <dgm:prSet presAssocID="{A676F6AF-5AC0-4598-9207-4BAD7ABAD14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C1C863A6-7D32-49F7-A490-741B08238282}" type="pres">
      <dgm:prSet presAssocID="{A676F6AF-5AC0-4598-9207-4BAD7ABAD14A}" presName="spaceRect" presStyleCnt="0"/>
      <dgm:spPr/>
    </dgm:pt>
    <dgm:pt modelId="{C6673F82-BC6B-47C2-8504-FD2B440A84AD}" type="pres">
      <dgm:prSet presAssocID="{A676F6AF-5AC0-4598-9207-4BAD7ABAD14A}" presName="parTx" presStyleLbl="revTx" presStyleIdx="2" presStyleCnt="3">
        <dgm:presLayoutVars>
          <dgm:chMax val="0"/>
          <dgm:chPref val="0"/>
        </dgm:presLayoutVars>
      </dgm:prSet>
      <dgm:spPr/>
    </dgm:pt>
  </dgm:ptLst>
  <dgm:cxnLst>
    <dgm:cxn modelId="{550DF312-0DEC-4148-A696-2E15A78D80D7}" type="presOf" srcId="{A89A6E54-8C9D-41CB-9870-957B0929D57C}" destId="{4858D919-DB07-4265-A183-C781EAAF9DFB}" srcOrd="0" destOrd="0" presId="urn:microsoft.com/office/officeart/2018/2/layout/IconVerticalSolidList"/>
    <dgm:cxn modelId="{29C4961B-25E2-44EC-9FD9-8F7268530E86}" srcId="{A89A6E54-8C9D-41CB-9870-957B0929D57C}" destId="{C452EE27-0650-44E9-BF1C-CDEC30F2E545}" srcOrd="0" destOrd="0" parTransId="{D5D2EDBA-2E29-4E56-94F1-73D7BC440ECF}" sibTransId="{856B5C66-FBEA-42D3-B99E-28DDFFF74C89}"/>
    <dgm:cxn modelId="{50EE0E67-12ED-42C2-8594-EE4A32CF994D}" type="presOf" srcId="{A676F6AF-5AC0-4598-9207-4BAD7ABAD14A}" destId="{C6673F82-BC6B-47C2-8504-FD2B440A84AD}" srcOrd="0" destOrd="0" presId="urn:microsoft.com/office/officeart/2018/2/layout/IconVerticalSolidList"/>
    <dgm:cxn modelId="{6706936B-852F-4C64-B2F2-BA2EF02BCC6D}" type="presOf" srcId="{C452EE27-0650-44E9-BF1C-CDEC30F2E545}" destId="{84E08BC7-D05C-4357-8838-78F756E41FE0}" srcOrd="0" destOrd="0" presId="urn:microsoft.com/office/officeart/2018/2/layout/IconVerticalSolidList"/>
    <dgm:cxn modelId="{CFE4C154-A42D-4160-B7F7-8FBFA5666EE7}" srcId="{A89A6E54-8C9D-41CB-9870-957B0929D57C}" destId="{6CE614F1-0141-4EBF-BEC8-49043F1801E5}" srcOrd="1" destOrd="0" parTransId="{E8D88C5B-984E-4F41-A9AE-29ECBD0607AF}" sibTransId="{29E88C7A-A965-4F5A-BD9E-A18AD254B511}"/>
    <dgm:cxn modelId="{F7CFB285-721D-4E63-ADCF-AC7BCC9EC6EA}" type="presOf" srcId="{6CE614F1-0141-4EBF-BEC8-49043F1801E5}" destId="{8423DECF-09B6-4EA9-9C8E-B0F4415CABF9}" srcOrd="0" destOrd="0" presId="urn:microsoft.com/office/officeart/2018/2/layout/IconVerticalSolidList"/>
    <dgm:cxn modelId="{690BA4BF-BD9E-46A7-B094-CE55E32FF4FD}" srcId="{A89A6E54-8C9D-41CB-9870-957B0929D57C}" destId="{A676F6AF-5AC0-4598-9207-4BAD7ABAD14A}" srcOrd="2" destOrd="0" parTransId="{6C86D1AC-6E42-4846-A331-B88D2C128BCB}" sibTransId="{D984F122-BBA4-43D9-A803-8EFE78FD5DFA}"/>
    <dgm:cxn modelId="{15833BCD-0101-4DB8-997D-443B5F194575}" type="presParOf" srcId="{4858D919-DB07-4265-A183-C781EAAF9DFB}" destId="{F7643A9E-DE78-484E-B54A-D441ABE0415D}" srcOrd="0" destOrd="0" presId="urn:microsoft.com/office/officeart/2018/2/layout/IconVerticalSolidList"/>
    <dgm:cxn modelId="{22318E6C-D019-45E1-B7ED-F730D9D6705F}" type="presParOf" srcId="{F7643A9E-DE78-484E-B54A-D441ABE0415D}" destId="{6C23D335-C042-4ECE-9289-5EFD5154B587}" srcOrd="0" destOrd="0" presId="urn:microsoft.com/office/officeart/2018/2/layout/IconVerticalSolidList"/>
    <dgm:cxn modelId="{EDC27F7D-4047-4B5E-8255-3EB710E48702}" type="presParOf" srcId="{F7643A9E-DE78-484E-B54A-D441ABE0415D}" destId="{AFF7E4CF-2503-49DB-AA77-EC6920DB825A}" srcOrd="1" destOrd="0" presId="urn:microsoft.com/office/officeart/2018/2/layout/IconVerticalSolidList"/>
    <dgm:cxn modelId="{3508FA68-7CC0-4D77-8B17-606E90531866}" type="presParOf" srcId="{F7643A9E-DE78-484E-B54A-D441ABE0415D}" destId="{88811004-6533-4C0E-BBFB-EBA7F58AC59D}" srcOrd="2" destOrd="0" presId="urn:microsoft.com/office/officeart/2018/2/layout/IconVerticalSolidList"/>
    <dgm:cxn modelId="{0D54F1E8-1E5F-4AAD-BF6E-D2068DEA43BB}" type="presParOf" srcId="{F7643A9E-DE78-484E-B54A-D441ABE0415D}" destId="{84E08BC7-D05C-4357-8838-78F756E41FE0}" srcOrd="3" destOrd="0" presId="urn:microsoft.com/office/officeart/2018/2/layout/IconVerticalSolidList"/>
    <dgm:cxn modelId="{85E65B26-A730-45CD-B0B4-7EF69C3C595B}" type="presParOf" srcId="{4858D919-DB07-4265-A183-C781EAAF9DFB}" destId="{DBAA5825-8DBE-46AE-83B4-AA4B7528FE76}" srcOrd="1" destOrd="0" presId="urn:microsoft.com/office/officeart/2018/2/layout/IconVerticalSolidList"/>
    <dgm:cxn modelId="{84C1AACF-5A6B-4268-975A-7B9F7161BE8E}" type="presParOf" srcId="{4858D919-DB07-4265-A183-C781EAAF9DFB}" destId="{4ED82C00-C612-4C6F-B22A-30AF5D7DDC55}" srcOrd="2" destOrd="0" presId="urn:microsoft.com/office/officeart/2018/2/layout/IconVerticalSolidList"/>
    <dgm:cxn modelId="{3084E077-6B75-46CA-8D60-1DD27D3A287E}" type="presParOf" srcId="{4ED82C00-C612-4C6F-B22A-30AF5D7DDC55}" destId="{2B525EDF-40CC-441D-98C5-E4C4395807AE}" srcOrd="0" destOrd="0" presId="urn:microsoft.com/office/officeart/2018/2/layout/IconVerticalSolidList"/>
    <dgm:cxn modelId="{EDE5EC35-D29E-4FC1-8C3F-49E02A3D89C1}" type="presParOf" srcId="{4ED82C00-C612-4C6F-B22A-30AF5D7DDC55}" destId="{0E39AF6B-2490-4E98-A45F-6047E0ECDA81}" srcOrd="1" destOrd="0" presId="urn:microsoft.com/office/officeart/2018/2/layout/IconVerticalSolidList"/>
    <dgm:cxn modelId="{1FEEE238-B3AF-4A7C-A4D2-30A8B1B6DD76}" type="presParOf" srcId="{4ED82C00-C612-4C6F-B22A-30AF5D7DDC55}" destId="{C83243A4-9137-43EC-B901-206B79974231}" srcOrd="2" destOrd="0" presId="urn:microsoft.com/office/officeart/2018/2/layout/IconVerticalSolidList"/>
    <dgm:cxn modelId="{FDC197FD-74FD-4B48-A858-AF6BC553701D}" type="presParOf" srcId="{4ED82C00-C612-4C6F-B22A-30AF5D7DDC55}" destId="{8423DECF-09B6-4EA9-9C8E-B0F4415CABF9}" srcOrd="3" destOrd="0" presId="urn:microsoft.com/office/officeart/2018/2/layout/IconVerticalSolidList"/>
    <dgm:cxn modelId="{31722945-57C4-4CB7-B5E6-E8E4B31A9642}" type="presParOf" srcId="{4858D919-DB07-4265-A183-C781EAAF9DFB}" destId="{13EE8F0D-8677-4C51-9FFD-0DEEFDBDC6D8}" srcOrd="3" destOrd="0" presId="urn:microsoft.com/office/officeart/2018/2/layout/IconVerticalSolidList"/>
    <dgm:cxn modelId="{FBC60BDC-9C6C-4F9A-8C84-CF393BCC6653}" type="presParOf" srcId="{4858D919-DB07-4265-A183-C781EAAF9DFB}" destId="{96D1586A-75A4-4B26-8EB7-8C6EA60355AD}" srcOrd="4" destOrd="0" presId="urn:microsoft.com/office/officeart/2018/2/layout/IconVerticalSolidList"/>
    <dgm:cxn modelId="{6484AED7-8688-419E-82B1-04AF443ADF6A}" type="presParOf" srcId="{96D1586A-75A4-4B26-8EB7-8C6EA60355AD}" destId="{49DDE332-F053-4137-A4E8-6B5824F703DC}" srcOrd="0" destOrd="0" presId="urn:microsoft.com/office/officeart/2018/2/layout/IconVerticalSolidList"/>
    <dgm:cxn modelId="{1060FAD7-B003-4496-8E9B-ABE2086E0126}" type="presParOf" srcId="{96D1586A-75A4-4B26-8EB7-8C6EA60355AD}" destId="{58969212-CEC9-4561-A72D-F5C557BC3446}" srcOrd="1" destOrd="0" presId="urn:microsoft.com/office/officeart/2018/2/layout/IconVerticalSolidList"/>
    <dgm:cxn modelId="{B6DE12CB-8E60-46BE-A655-7A164AAEE4D5}" type="presParOf" srcId="{96D1586A-75A4-4B26-8EB7-8C6EA60355AD}" destId="{C1C863A6-7D32-49F7-A490-741B08238282}" srcOrd="2" destOrd="0" presId="urn:microsoft.com/office/officeart/2018/2/layout/IconVerticalSolidList"/>
    <dgm:cxn modelId="{C9F0F1D7-85DE-4625-B8CA-2AA8D34D7967}" type="presParOf" srcId="{96D1586A-75A4-4B26-8EB7-8C6EA60355AD}" destId="{C6673F82-BC6B-47C2-8504-FD2B440A84A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3D335-C042-4ECE-9289-5EFD5154B587}">
      <dsp:nvSpPr>
        <dsp:cNvPr id="0" name=""/>
        <dsp:cNvSpPr/>
      </dsp:nvSpPr>
      <dsp:spPr>
        <a:xfrm>
          <a:off x="0" y="529"/>
          <a:ext cx="5643563" cy="1237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F7E4CF-2503-49DB-AA77-EC6920DB825A}">
      <dsp:nvSpPr>
        <dsp:cNvPr id="0" name=""/>
        <dsp:cNvSpPr/>
      </dsp:nvSpPr>
      <dsp:spPr>
        <a:xfrm>
          <a:off x="374479" y="279067"/>
          <a:ext cx="680871" cy="6808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E08BC7-D05C-4357-8838-78F756E41FE0}">
      <dsp:nvSpPr>
        <dsp:cNvPr id="0" name=""/>
        <dsp:cNvSpPr/>
      </dsp:nvSpPr>
      <dsp:spPr>
        <a:xfrm>
          <a:off x="1429829" y="529"/>
          <a:ext cx="4213733" cy="1237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16" tIns="131016" rIns="131016" bIns="131016" numCol="1" spcCol="1270" anchor="ctr" anchorCtr="0">
          <a:noAutofit/>
        </a:bodyPr>
        <a:lstStyle/>
        <a:p>
          <a:pPr marL="0" lvl="0" indent="0" algn="l" defTabSz="1111250">
            <a:lnSpc>
              <a:spcPct val="90000"/>
            </a:lnSpc>
            <a:spcBef>
              <a:spcPct val="0"/>
            </a:spcBef>
            <a:spcAft>
              <a:spcPct val="35000"/>
            </a:spcAft>
            <a:buNone/>
          </a:pPr>
          <a:r>
            <a:rPr lang="en-US" sz="2500" b="1" kern="1200"/>
            <a:t>COSTS –</a:t>
          </a:r>
          <a:endParaRPr lang="en-US" sz="2500" kern="1200"/>
        </a:p>
      </dsp:txBody>
      <dsp:txXfrm>
        <a:off x="1429829" y="529"/>
        <a:ext cx="4213733" cy="1237947"/>
      </dsp:txXfrm>
    </dsp:sp>
    <dsp:sp modelId="{2B525EDF-40CC-441D-98C5-E4C4395807AE}">
      <dsp:nvSpPr>
        <dsp:cNvPr id="0" name=""/>
        <dsp:cNvSpPr/>
      </dsp:nvSpPr>
      <dsp:spPr>
        <a:xfrm>
          <a:off x="0" y="1547963"/>
          <a:ext cx="5643563" cy="1237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39AF6B-2490-4E98-A45F-6047E0ECDA81}">
      <dsp:nvSpPr>
        <dsp:cNvPr id="0" name=""/>
        <dsp:cNvSpPr/>
      </dsp:nvSpPr>
      <dsp:spPr>
        <a:xfrm>
          <a:off x="374479" y="1826501"/>
          <a:ext cx="680871" cy="6808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23DECF-09B6-4EA9-9C8E-B0F4415CABF9}">
      <dsp:nvSpPr>
        <dsp:cNvPr id="0" name=""/>
        <dsp:cNvSpPr/>
      </dsp:nvSpPr>
      <dsp:spPr>
        <a:xfrm>
          <a:off x="1429829" y="1547963"/>
          <a:ext cx="4213733" cy="1237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16" tIns="131016" rIns="131016" bIns="131016" numCol="1" spcCol="1270" anchor="ctr" anchorCtr="0">
          <a:noAutofit/>
        </a:bodyPr>
        <a:lstStyle/>
        <a:p>
          <a:pPr marL="0" lvl="0" indent="0" algn="l" defTabSz="1111250">
            <a:lnSpc>
              <a:spcPct val="90000"/>
            </a:lnSpc>
            <a:spcBef>
              <a:spcPct val="0"/>
            </a:spcBef>
            <a:spcAft>
              <a:spcPct val="35000"/>
            </a:spcAft>
            <a:buNone/>
          </a:pPr>
          <a:r>
            <a:rPr lang="en-US" sz="2500" kern="1200" dirty="0"/>
            <a:t>$600 --$3200</a:t>
          </a:r>
          <a:r>
            <a:rPr lang="en-US" sz="1600" kern="1200" dirty="0"/>
            <a:t> </a:t>
          </a:r>
          <a:r>
            <a:rPr lang="en-US" sz="1600" b="1" kern="1200" dirty="0"/>
            <a:t>per month</a:t>
          </a:r>
          <a:endParaRPr lang="en-US" sz="2500" b="1" kern="1200" dirty="0"/>
        </a:p>
      </dsp:txBody>
      <dsp:txXfrm>
        <a:off x="1429829" y="1547963"/>
        <a:ext cx="4213733" cy="1237947"/>
      </dsp:txXfrm>
    </dsp:sp>
    <dsp:sp modelId="{49DDE332-F053-4137-A4E8-6B5824F703DC}">
      <dsp:nvSpPr>
        <dsp:cNvPr id="0" name=""/>
        <dsp:cNvSpPr/>
      </dsp:nvSpPr>
      <dsp:spPr>
        <a:xfrm>
          <a:off x="0" y="3095398"/>
          <a:ext cx="5643563" cy="1237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969212-CEC9-4561-A72D-F5C557BC3446}">
      <dsp:nvSpPr>
        <dsp:cNvPr id="0" name=""/>
        <dsp:cNvSpPr/>
      </dsp:nvSpPr>
      <dsp:spPr>
        <a:xfrm>
          <a:off x="374479" y="3373936"/>
          <a:ext cx="680871" cy="6808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673F82-BC6B-47C2-8504-FD2B440A84AD}">
      <dsp:nvSpPr>
        <dsp:cNvPr id="0" name=""/>
        <dsp:cNvSpPr/>
      </dsp:nvSpPr>
      <dsp:spPr>
        <a:xfrm>
          <a:off x="1429829" y="3095398"/>
          <a:ext cx="4213733" cy="1237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16" tIns="131016" rIns="131016" bIns="131016" numCol="1" spcCol="1270" anchor="ctr" anchorCtr="0">
          <a:noAutofit/>
        </a:bodyPr>
        <a:lstStyle/>
        <a:p>
          <a:pPr marL="0" lvl="0" indent="0" algn="l" defTabSz="1111250">
            <a:lnSpc>
              <a:spcPct val="90000"/>
            </a:lnSpc>
            <a:spcBef>
              <a:spcPct val="0"/>
            </a:spcBef>
            <a:spcAft>
              <a:spcPct val="35000"/>
            </a:spcAft>
            <a:buNone/>
          </a:pPr>
          <a:r>
            <a:rPr lang="en-US" sz="2500" kern="1200" dirty="0"/>
            <a:t>6 weeks---18 </a:t>
          </a:r>
          <a:r>
            <a:rPr lang="en-US" sz="1600" b="1" kern="1200" dirty="0"/>
            <a:t>months</a:t>
          </a:r>
        </a:p>
      </dsp:txBody>
      <dsp:txXfrm>
        <a:off x="1429829" y="3095398"/>
        <a:ext cx="4213733" cy="123794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7" name="Freeform: Shape 6">
            <a:extLst>
              <a:ext uri="{FF2B5EF4-FFF2-40B4-BE49-F238E27FC236}">
                <a16:creationId xmlns:a16="http://schemas.microsoft.com/office/drawing/2014/main" id="{B697E087-EDEC-00D6-EB0D-094C58E67191}"/>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5A93537F-4CD2-697F-6CB0-851B19958E97}"/>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02025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C35BB1C6-BF8F-4481-8AB2-603A1C8A906A}" type="datetimeFigureOut">
              <a:rPr lang="en-US" smtClean="0"/>
              <a:t>4/3/2023</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7571700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4/3/2023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8937288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4/3/2023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8935671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4/3/2023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4875455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4/3/2023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0619544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4/3/2023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46194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4/3/2023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8701388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4/3/2023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12115850"/>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62263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0709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4/3/2023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28719156"/>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Freeform: Shape 6">
            <a:extLst>
              <a:ext uri="{FF2B5EF4-FFF2-40B4-BE49-F238E27FC236}">
                <a16:creationId xmlns:a16="http://schemas.microsoft.com/office/drawing/2014/main" id="{AE732A7A-ABC8-E044-7CEA-B35D25BDB511}"/>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FB1C27B8-879E-5BBA-F059-77DED16E283A}"/>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C2AC1D75-4E7B-A93C-7166-99A637FA635E}"/>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C4BA79DE-9A1F-1781-AAF2-E194382E261E}"/>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21D9430D-CEEC-5B2B-7B0C-648FDBAAB7D5}"/>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6535BB5E-F7F7-61CC-2E8F-903072825FB7}"/>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420506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4/3/2023</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4839610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4/3/2023</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7827059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4/3/2023</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6" name="Freeform: Shape 5">
            <a:extLst>
              <a:ext uri="{FF2B5EF4-FFF2-40B4-BE49-F238E27FC236}">
                <a16:creationId xmlns:a16="http://schemas.microsoft.com/office/drawing/2014/main" id="{32A626D8-979C-0CCD-E708-B1F782C57117}"/>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7442E005-9A0A-F170-DE87-769241833500}"/>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9530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4/3/2023</a:t>
            </a:fld>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
        <p:nvSpPr>
          <p:cNvPr id="5" name="Freeform: Shape 4">
            <a:extLst>
              <a:ext uri="{FF2B5EF4-FFF2-40B4-BE49-F238E27FC236}">
                <a16:creationId xmlns:a16="http://schemas.microsoft.com/office/drawing/2014/main" id="{E24816C7-E358-228D-F314-AB321808D0C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5">
            <a:extLst>
              <a:ext uri="{FF2B5EF4-FFF2-40B4-BE49-F238E27FC236}">
                <a16:creationId xmlns:a16="http://schemas.microsoft.com/office/drawing/2014/main" id="{79DCE138-A75D-9934-82A5-D9A121D6717E}"/>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10661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4/3/2023</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5063214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4/3/2023</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3" name="Freeform: Shape 2">
            <a:extLst>
              <a:ext uri="{FF2B5EF4-FFF2-40B4-BE49-F238E27FC236}">
                <a16:creationId xmlns:a16="http://schemas.microsoft.com/office/drawing/2014/main" id="{2DB92A55-B174-346F-CC33-34F26799F71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15626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35BB1C6-BF8F-4481-8AB2-603A1C8A906A}" type="datetimeFigureOut">
              <a:rPr lang="en-US" smtClean="0"/>
              <a:t>4/3/2023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Presentation title</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79512813"/>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60" r:id="rId19"/>
    <p:sldLayoutId id="2147483654" r:id="rId20"/>
  </p:sldLayoutIdLst>
  <p:hf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hildwelfare.gov/fostercaremonth/awareness/facts/" TargetMode="External"/><Relationship Id="rId2" Type="http://schemas.openxmlformats.org/officeDocument/2006/relationships/hyperlink" Target="https://www.aecf.org/blog/child-welfare-and-foster-care-statistics"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title"/>
          </p:nvPr>
        </p:nvSpPr>
        <p:spPr>
          <a:xfrm>
            <a:off x="751326" y="231597"/>
            <a:ext cx="6106674" cy="1522776"/>
          </a:xfrm>
        </p:spPr>
        <p:txBody>
          <a:bodyPr anchor="t">
            <a:normAutofit fontScale="90000"/>
          </a:bodyPr>
          <a:lstStyle/>
          <a:p>
            <a:pPr>
              <a:lnSpc>
                <a:spcPct val="90000"/>
              </a:lnSpc>
            </a:pPr>
            <a:r>
              <a:rPr lang="en-US" sz="2000" cap="none" dirty="0"/>
              <a:t>                </a:t>
            </a:r>
            <a:r>
              <a:rPr lang="en-US" sz="2000" cap="none" dirty="0">
                <a:latin typeface="Berlin Sans FB Demi" panose="020E0802020502020306" pitchFamily="34" charset="0"/>
              </a:rPr>
              <a:t> </a:t>
            </a:r>
            <a:r>
              <a:rPr lang="en-US" sz="2200" cap="none" dirty="0">
                <a:latin typeface="Berlin Sans FB Demi" panose="020E0802020502020306" pitchFamily="34" charset="0"/>
              </a:rPr>
              <a:t>          </a:t>
            </a:r>
            <a:r>
              <a:rPr lang="en-US" sz="2200" cap="none" dirty="0">
                <a:latin typeface="Arial Rounded MT Bold" panose="020F0704030504030204" pitchFamily="34" charset="0"/>
              </a:rPr>
              <a:t>It Takes a Village :</a:t>
            </a:r>
            <a:br>
              <a:rPr lang="en-US" sz="2200" cap="none" dirty="0">
                <a:latin typeface="Arial Rounded MT Bold" panose="020F0704030504030204" pitchFamily="34" charset="0"/>
              </a:rPr>
            </a:br>
            <a:r>
              <a:rPr lang="en-US" sz="2200" cap="none" dirty="0">
                <a:latin typeface="Arial Rounded MT Bold" panose="020F0704030504030204" pitchFamily="34" charset="0"/>
              </a:rPr>
              <a:t> </a:t>
            </a:r>
            <a:br>
              <a:rPr lang="en-US" sz="2200" cap="none" dirty="0">
                <a:latin typeface="Arial Rounded MT Bold" panose="020F0704030504030204" pitchFamily="34" charset="0"/>
              </a:rPr>
            </a:br>
            <a:r>
              <a:rPr lang="en-US" sz="2200" cap="none" dirty="0">
                <a:latin typeface="Arial Rounded MT Bold" panose="020F0704030504030204" pitchFamily="34" charset="0"/>
              </a:rPr>
              <a:t>         Using a Wraparound Paradigm for  </a:t>
            </a:r>
            <a:br>
              <a:rPr lang="en-US" sz="2200" cap="none" dirty="0">
                <a:latin typeface="Arial Rounded MT Bold" panose="020F0704030504030204" pitchFamily="34" charset="0"/>
              </a:rPr>
            </a:br>
            <a:br>
              <a:rPr lang="en-US" sz="2200" cap="none" dirty="0">
                <a:latin typeface="Arial Rounded MT Bold" panose="020F0704030504030204" pitchFamily="34" charset="0"/>
              </a:rPr>
            </a:br>
            <a:r>
              <a:rPr lang="en-US" sz="2200" cap="none" dirty="0">
                <a:latin typeface="Arial Rounded MT Bold" panose="020F0704030504030204" pitchFamily="34" charset="0"/>
              </a:rPr>
              <a:t>  Healing,  Reunification, and Permanency</a:t>
            </a:r>
            <a:br>
              <a:rPr lang="en-US" sz="2200" cap="none" dirty="0">
                <a:latin typeface="Arial Rounded MT Bold" panose="020F0704030504030204" pitchFamily="34" charset="0"/>
              </a:rPr>
            </a:br>
            <a:br>
              <a:rPr lang="en-US" sz="2200" cap="none" dirty="0">
                <a:latin typeface="Berlin Sans FB Demi" panose="020E0802020502020306" pitchFamily="34" charset="0"/>
              </a:rPr>
            </a:br>
            <a:r>
              <a:rPr lang="en-US" sz="2200" cap="none" dirty="0">
                <a:latin typeface="Berlin Sans FB Demi" panose="020E0802020502020306" pitchFamily="34" charset="0"/>
              </a:rPr>
              <a:t>          </a:t>
            </a:r>
            <a:br>
              <a:rPr lang="en-US" sz="2200" cap="none" dirty="0">
                <a:latin typeface="Berlin Sans FB Demi" panose="020E0802020502020306" pitchFamily="34" charset="0"/>
              </a:rPr>
            </a:br>
            <a:br>
              <a:rPr lang="en-US" sz="2000" cap="none" dirty="0">
                <a:latin typeface="Copperplate Gothic Light" panose="020E0507020206020404" pitchFamily="34" charset="0"/>
              </a:rPr>
            </a:br>
            <a:br>
              <a:rPr lang="en-US" sz="2000" cap="none" dirty="0">
                <a:latin typeface="Copperplate Gothic Light" panose="020E0507020206020404" pitchFamily="34" charset="0"/>
              </a:rPr>
            </a:br>
            <a:br>
              <a:rPr lang="en-US" sz="2000" cap="none" dirty="0">
                <a:latin typeface="Copperplate Gothic Light" panose="020E0507020206020404" pitchFamily="34" charset="0"/>
              </a:rPr>
            </a:br>
            <a:br>
              <a:rPr lang="en-US" sz="2000" cap="none" dirty="0">
                <a:latin typeface="Copperplate Gothic Light" panose="020E0507020206020404" pitchFamily="34" charset="0"/>
              </a:rPr>
            </a:br>
            <a:r>
              <a:rPr lang="en-US" sz="2000" cap="none" dirty="0">
                <a:latin typeface="Copperplate Gothic Light" panose="020E0507020206020404" pitchFamily="34" charset="0"/>
              </a:rPr>
              <a:t>                      </a:t>
            </a:r>
            <a:br>
              <a:rPr lang="en-US" sz="2000" cap="none" dirty="0">
                <a:latin typeface="Copperplate Gothic Light" panose="020E0507020206020404" pitchFamily="34" charset="0"/>
              </a:rPr>
            </a:br>
            <a:br>
              <a:rPr lang="en-US" sz="2000" cap="none" dirty="0">
                <a:latin typeface="Copperplate Gothic Light" panose="020E0507020206020404" pitchFamily="34" charset="0"/>
              </a:rPr>
            </a:br>
            <a:br>
              <a:rPr lang="en-US" sz="2000" cap="none" dirty="0">
                <a:latin typeface="Copperplate Gothic Light" panose="020E0507020206020404" pitchFamily="34" charset="0"/>
              </a:rPr>
            </a:br>
            <a:br>
              <a:rPr lang="en-US" sz="2000" cap="none" dirty="0">
                <a:latin typeface="Copperplate Gothic Light" panose="020E0507020206020404" pitchFamily="34" charset="0"/>
              </a:rPr>
            </a:br>
            <a:br>
              <a:rPr lang="en-US" sz="2000" cap="none" dirty="0">
                <a:latin typeface="Copperplate Gothic Light" panose="020E0507020206020404" pitchFamily="34" charset="0"/>
              </a:rPr>
            </a:br>
            <a:r>
              <a:rPr lang="en-US" sz="2000" cap="none" dirty="0">
                <a:latin typeface="Copperplate Gothic Light" panose="020E0507020206020404" pitchFamily="34" charset="0"/>
              </a:rPr>
              <a:t>                    </a:t>
            </a:r>
            <a:r>
              <a:rPr lang="en-US" sz="2000" b="1" cap="none" dirty="0">
                <a:latin typeface="Copperplate Gothic Light" panose="020E0507020206020404" pitchFamily="34" charset="0"/>
              </a:rPr>
              <a:t> </a:t>
            </a:r>
            <a:r>
              <a:rPr lang="en-US" sz="2000" b="1" cap="none" dirty="0">
                <a:solidFill>
                  <a:schemeClr val="tx1"/>
                </a:solidFill>
                <a:latin typeface="Copperplate Gothic Light" panose="020E0507020206020404" pitchFamily="34" charset="0"/>
              </a:rPr>
              <a:t>Dr. Anne Cornell</a:t>
            </a:r>
            <a:br>
              <a:rPr lang="en-US" sz="2000" b="1" cap="none" dirty="0">
                <a:solidFill>
                  <a:schemeClr val="tx1"/>
                </a:solidFill>
                <a:latin typeface="Copperplate Gothic Light" panose="020E0507020206020404" pitchFamily="34" charset="0"/>
              </a:rPr>
            </a:br>
            <a:r>
              <a:rPr lang="en-US" sz="2000" b="1" cap="none" dirty="0">
                <a:solidFill>
                  <a:schemeClr val="tx1"/>
                </a:solidFill>
                <a:latin typeface="Copperplate Gothic Light" panose="020E0507020206020404" pitchFamily="34" charset="0"/>
              </a:rPr>
              <a:t>                              CHRIS 180</a:t>
            </a:r>
            <a:br>
              <a:rPr lang="en-US" sz="2000" b="1" cap="none" dirty="0">
                <a:solidFill>
                  <a:schemeClr val="tx1"/>
                </a:solidFill>
                <a:latin typeface="Copperplate Gothic Light" panose="020E0507020206020404" pitchFamily="34" charset="0"/>
              </a:rPr>
            </a:br>
            <a:r>
              <a:rPr lang="en-US" sz="2000" b="1" cap="none" dirty="0">
                <a:solidFill>
                  <a:schemeClr val="tx1"/>
                </a:solidFill>
                <a:latin typeface="Copperplate Gothic Light" panose="020E0507020206020404" pitchFamily="34" charset="0"/>
              </a:rPr>
              <a:t>                        Atlanta , Georgia</a:t>
            </a:r>
            <a:br>
              <a:rPr lang="en-US" sz="2000" b="1" cap="none" dirty="0">
                <a:solidFill>
                  <a:schemeClr val="tx1"/>
                </a:solidFill>
                <a:latin typeface="Copperplate Gothic Light" panose="020E0507020206020404" pitchFamily="34" charset="0"/>
              </a:rPr>
            </a:br>
            <a:r>
              <a:rPr lang="en-US" sz="2000" b="1" cap="none" dirty="0">
                <a:solidFill>
                  <a:schemeClr val="tx1"/>
                </a:solidFill>
                <a:latin typeface="Copperplate Gothic Light" panose="020E0507020206020404" pitchFamily="34" charset="0"/>
              </a:rPr>
              <a:t>               CWLA Conference 2023</a:t>
            </a:r>
          </a:p>
        </p:txBody>
      </p:sp>
      <p:sp>
        <p:nvSpPr>
          <p:cNvPr id="3" name="Subtitle 2">
            <a:extLst>
              <a:ext uri="{FF2B5EF4-FFF2-40B4-BE49-F238E27FC236}">
                <a16:creationId xmlns:a16="http://schemas.microsoft.com/office/drawing/2014/main" id="{86C1060B-300F-3CE3-E5AA-D8E29791C960}"/>
              </a:ext>
            </a:extLst>
          </p:cNvPr>
          <p:cNvSpPr>
            <a:spLocks noGrp="1"/>
          </p:cNvSpPr>
          <p:nvPr>
            <p:ph idx="1"/>
          </p:nvPr>
        </p:nvSpPr>
        <p:spPr>
          <a:xfrm>
            <a:off x="1477022" y="4356786"/>
            <a:ext cx="4310634" cy="1952420"/>
          </a:xfrm>
        </p:spPr>
        <p:txBody>
          <a:bodyPr>
            <a:normAutofit fontScale="85000" lnSpcReduction="20000"/>
          </a:bodyPr>
          <a:lstStyle/>
          <a:p>
            <a:pPr>
              <a:spcAft>
                <a:spcPts val="600"/>
              </a:spcAft>
            </a:pPr>
            <a:endParaRPr lang="en-US" dirty="0"/>
          </a:p>
          <a:p>
            <a:pPr>
              <a:spcAft>
                <a:spcPts val="600"/>
              </a:spcAft>
            </a:pPr>
            <a:r>
              <a:rPr lang="en-US" dirty="0"/>
              <a:t>  </a:t>
            </a:r>
          </a:p>
          <a:p>
            <a:pPr>
              <a:spcAft>
                <a:spcPts val="600"/>
              </a:spcAft>
            </a:pPr>
            <a:r>
              <a:rPr lang="en-US" dirty="0"/>
              <a:t>                </a:t>
            </a:r>
          </a:p>
          <a:p>
            <a:pPr>
              <a:spcAft>
                <a:spcPts val="600"/>
              </a:spcAft>
            </a:pPr>
            <a:r>
              <a:rPr lang="en-US" dirty="0"/>
              <a:t> </a:t>
            </a:r>
          </a:p>
        </p:txBody>
      </p:sp>
      <p:pic>
        <p:nvPicPr>
          <p:cNvPr id="6" name="Picture 5">
            <a:extLst>
              <a:ext uri="{FF2B5EF4-FFF2-40B4-BE49-F238E27FC236}">
                <a16:creationId xmlns:a16="http://schemas.microsoft.com/office/drawing/2014/main" id="{A58060D2-4833-9988-5372-59AA635CE3A5}"/>
              </a:ext>
            </a:extLst>
          </p:cNvPr>
          <p:cNvPicPr>
            <a:picLocks noChangeAspect="1"/>
          </p:cNvPicPr>
          <p:nvPr/>
        </p:nvPicPr>
        <p:blipFill>
          <a:blip r:embed="rId2"/>
          <a:stretch>
            <a:fillRect/>
          </a:stretch>
        </p:blipFill>
        <p:spPr>
          <a:xfrm>
            <a:off x="1477022" y="1991212"/>
            <a:ext cx="3911026" cy="2063098"/>
          </a:xfrm>
          <a:prstGeom prst="rect">
            <a:avLst/>
          </a:prstGeom>
        </p:spPr>
      </p:pic>
    </p:spTree>
    <p:extLst>
      <p:ext uri="{BB962C8B-B14F-4D97-AF65-F5344CB8AC3E}">
        <p14:creationId xmlns:p14="http://schemas.microsoft.com/office/powerpoint/2010/main" val="213156849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20">
            <a:extLst>
              <a:ext uri="{FF2B5EF4-FFF2-40B4-BE49-F238E27FC236}">
                <a16:creationId xmlns:a16="http://schemas.microsoft.com/office/drawing/2014/main" id="{B455B88A-C127-47B3-B317-724BD4EAAD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2" name="Straight Connector 21">
              <a:extLst>
                <a:ext uri="{FF2B5EF4-FFF2-40B4-BE49-F238E27FC236}">
                  <a16:creationId xmlns:a16="http://schemas.microsoft.com/office/drawing/2014/main" id="{3F07A923-368D-45E6-AACC-9ECE4057AA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FE16B44-FE3C-4330-AF20-E869FC7B78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1CB6733-6A12-4A1C-87C3-B676FB381D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754CCFD-DC5E-453F-B95A-F045ED9B29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E826A39-89EA-44EA-ABC5-F446934921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9" name="Rectangle 27">
            <a:extLst>
              <a:ext uri="{FF2B5EF4-FFF2-40B4-BE49-F238E27FC236}">
                <a16:creationId xmlns:a16="http://schemas.microsoft.com/office/drawing/2014/main" id="{44C5530E-85F5-4469-A5C9-54B113C11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F0DE1B50-0E55-C10B-3B1D-1AE528B0974C}"/>
              </a:ext>
            </a:extLst>
          </p:cNvPr>
          <p:cNvSpPr>
            <a:spLocks noGrp="1"/>
          </p:cNvSpPr>
          <p:nvPr>
            <p:ph type="title"/>
          </p:nvPr>
        </p:nvSpPr>
        <p:spPr>
          <a:xfrm>
            <a:off x="7532710" y="620722"/>
            <a:ext cx="3654099" cy="3532989"/>
          </a:xfrm>
        </p:spPr>
        <p:txBody>
          <a:bodyPr vert="horz" lIns="91440" tIns="45720" rIns="91440" bIns="45720" rtlCol="0" anchor="b">
            <a:normAutofit/>
          </a:bodyPr>
          <a:lstStyle/>
          <a:p>
            <a:r>
              <a:rPr lang="en-US" sz="3600" kern="1200" cap="all">
                <a:ln w="3175" cmpd="sng">
                  <a:noFill/>
                </a:ln>
                <a:solidFill>
                  <a:srgbClr val="FFFFFF"/>
                </a:solidFill>
                <a:effectLst/>
                <a:latin typeface="+mj-lt"/>
                <a:ea typeface="+mj-ea"/>
                <a:cs typeface="+mj-cs"/>
              </a:rPr>
              <a:t>Billing &amp; costs continued</a:t>
            </a:r>
          </a:p>
        </p:txBody>
      </p:sp>
      <p:sp useBgFill="1">
        <p:nvSpPr>
          <p:cNvPr id="40" name="Snip Diagonal Corner Rectangle 21">
            <a:extLst>
              <a:ext uri="{FF2B5EF4-FFF2-40B4-BE49-F238E27FC236}">
                <a16:creationId xmlns:a16="http://schemas.microsoft.com/office/drawing/2014/main" id="{A9CEB52D-0D40-45E3-94F9-CDB2083A9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ADCD25A6-6FA7-A4EE-F25C-1F7B621ECBEC}"/>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a:spcAft>
                <a:spcPts val="600"/>
              </a:spcAft>
            </a:pPr>
            <a:fld id="{48F63A3B-78C7-47BE-AE5E-E10140E04643}" type="slidenum">
              <a:rPr lang="en-US" b="0" i="0" kern="1200">
                <a:solidFill>
                  <a:srgbClr val="0A304A"/>
                </a:solidFill>
                <a:effectLst/>
                <a:latin typeface="+mn-lt"/>
                <a:ea typeface="+mn-ea"/>
                <a:cs typeface="+mn-cs"/>
              </a:rPr>
              <a:pPr>
                <a:spcAft>
                  <a:spcPts val="600"/>
                </a:spcAft>
              </a:pPr>
              <a:t>10</a:t>
            </a:fld>
            <a:endParaRPr lang="en-US" b="0" i="0" kern="1200">
              <a:solidFill>
                <a:srgbClr val="0A304A"/>
              </a:solidFill>
              <a:effectLst/>
              <a:latin typeface="+mn-lt"/>
              <a:ea typeface="+mn-ea"/>
              <a:cs typeface="+mn-cs"/>
            </a:endParaRPr>
          </a:p>
        </p:txBody>
      </p:sp>
      <p:grpSp>
        <p:nvGrpSpPr>
          <p:cNvPr id="32" name="Group 31">
            <a:extLst>
              <a:ext uri="{FF2B5EF4-FFF2-40B4-BE49-F238E27FC236}">
                <a16:creationId xmlns:a16="http://schemas.microsoft.com/office/drawing/2014/main" id="{0F7EB202-DE79-4E39-BCF0-D9855DA173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3" name="Straight Connector 32">
              <a:extLst>
                <a:ext uri="{FF2B5EF4-FFF2-40B4-BE49-F238E27FC236}">
                  <a16:creationId xmlns:a16="http://schemas.microsoft.com/office/drawing/2014/main" id="{4DF8FC51-F3B0-4D84-A367-A14707163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B3C3EDB-3DD5-4F8C-84C2-B598DB12A2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C9DD3267-7A88-4810-94C1-0176A11D9C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A9F7E30E-9755-4BB4-B799-15752AE275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2A0A74F5-C569-4A54-9AA8-8F85E9E7E0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41" name="Text Placeholder 14">
            <a:extLst>
              <a:ext uri="{FF2B5EF4-FFF2-40B4-BE49-F238E27FC236}">
                <a16:creationId xmlns:a16="http://schemas.microsoft.com/office/drawing/2014/main" id="{5CA5A0BB-27A3-7817-9B52-CA3B41F306D5}"/>
              </a:ext>
            </a:extLst>
          </p:cNvPr>
          <p:cNvGraphicFramePr/>
          <p:nvPr>
            <p:extLst>
              <p:ext uri="{D42A27DB-BD31-4B8C-83A1-F6EECF244321}">
                <p14:modId xmlns:p14="http://schemas.microsoft.com/office/powerpoint/2010/main" val="1757388489"/>
              </p:ext>
            </p:extLst>
          </p:nvPr>
        </p:nvGraphicFramePr>
        <p:xfrm>
          <a:off x="1098550" y="1096963"/>
          <a:ext cx="5643563" cy="4333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127744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97EF45-4543-117A-8422-D94547F81A94}"/>
              </a:ext>
            </a:extLst>
          </p:cNvPr>
          <p:cNvSpPr>
            <a:spLocks noGrp="1"/>
          </p:cNvSpPr>
          <p:nvPr>
            <p:ph type="title"/>
          </p:nvPr>
        </p:nvSpPr>
        <p:spPr>
          <a:xfrm>
            <a:off x="3671316" y="461772"/>
            <a:ext cx="8165592" cy="768096"/>
          </a:xfrm>
        </p:spPr>
        <p:txBody>
          <a:bodyPr/>
          <a:lstStyle/>
          <a:p>
            <a:r>
              <a:rPr lang="en-US" dirty="0"/>
              <a:t>Why wraparound?</a:t>
            </a:r>
          </a:p>
        </p:txBody>
      </p:sp>
      <p:sp>
        <p:nvSpPr>
          <p:cNvPr id="7" name="Text Placeholder 6">
            <a:extLst>
              <a:ext uri="{FF2B5EF4-FFF2-40B4-BE49-F238E27FC236}">
                <a16:creationId xmlns:a16="http://schemas.microsoft.com/office/drawing/2014/main" id="{FCA72BBC-F4D2-07D5-5009-A0096454D4AC}"/>
              </a:ext>
            </a:extLst>
          </p:cNvPr>
          <p:cNvSpPr>
            <a:spLocks noGrp="1"/>
          </p:cNvSpPr>
          <p:nvPr>
            <p:ph type="body" idx="1"/>
          </p:nvPr>
        </p:nvSpPr>
        <p:spPr>
          <a:xfrm>
            <a:off x="3721608" y="1242674"/>
            <a:ext cx="3822192" cy="411480"/>
          </a:xfrm>
        </p:spPr>
        <p:txBody>
          <a:bodyPr/>
          <a:lstStyle/>
          <a:p>
            <a:r>
              <a:rPr lang="en-US" dirty="0"/>
              <a:t>Pros				</a:t>
            </a:r>
          </a:p>
        </p:txBody>
      </p:sp>
      <p:sp>
        <p:nvSpPr>
          <p:cNvPr id="8" name="Content Placeholder 7">
            <a:extLst>
              <a:ext uri="{FF2B5EF4-FFF2-40B4-BE49-F238E27FC236}">
                <a16:creationId xmlns:a16="http://schemas.microsoft.com/office/drawing/2014/main" id="{B0318A5D-9CA8-63FD-A876-E63B187CB313}"/>
              </a:ext>
            </a:extLst>
          </p:cNvPr>
          <p:cNvSpPr>
            <a:spLocks noGrp="1"/>
          </p:cNvSpPr>
          <p:nvPr>
            <p:ph sz="half" idx="2"/>
          </p:nvPr>
        </p:nvSpPr>
        <p:spPr>
          <a:xfrm>
            <a:off x="3557442" y="1654153"/>
            <a:ext cx="3741928" cy="4427669"/>
          </a:xfrm>
        </p:spPr>
        <p:txBody>
          <a:bodyPr/>
          <a:lstStyle/>
          <a:p>
            <a:pPr>
              <a:buFont typeface="Wingdings" panose="05000000000000000000" pitchFamily="2" charset="2"/>
              <a:buChar char="Ø"/>
            </a:pPr>
            <a:r>
              <a:rPr lang="en-US" dirty="0">
                <a:solidFill>
                  <a:schemeClr val="tx1"/>
                </a:solidFill>
              </a:rPr>
              <a:t>Family-Centered</a:t>
            </a:r>
          </a:p>
          <a:p>
            <a:pPr>
              <a:buFont typeface="Wingdings" panose="05000000000000000000" pitchFamily="2" charset="2"/>
              <a:buChar char="Ø"/>
            </a:pPr>
            <a:r>
              <a:rPr lang="en-US" dirty="0">
                <a:solidFill>
                  <a:schemeClr val="tx1"/>
                </a:solidFill>
              </a:rPr>
              <a:t>Family stays together</a:t>
            </a:r>
          </a:p>
          <a:p>
            <a:pPr>
              <a:buFont typeface="Wingdings" panose="05000000000000000000" pitchFamily="2" charset="2"/>
              <a:buChar char="Ø"/>
            </a:pPr>
            <a:r>
              <a:rPr lang="en-US" dirty="0">
                <a:solidFill>
                  <a:schemeClr val="tx1"/>
                </a:solidFill>
              </a:rPr>
              <a:t>Culturally relevant and responsive</a:t>
            </a:r>
          </a:p>
          <a:p>
            <a:pPr>
              <a:buFont typeface="Wingdings" panose="05000000000000000000" pitchFamily="2" charset="2"/>
              <a:buChar char="Ø"/>
            </a:pPr>
            <a:r>
              <a:rPr lang="en-US" dirty="0">
                <a:solidFill>
                  <a:schemeClr val="tx1"/>
                </a:solidFill>
              </a:rPr>
              <a:t>Individual to each family</a:t>
            </a:r>
          </a:p>
          <a:p>
            <a:pPr>
              <a:buFont typeface="Wingdings" panose="05000000000000000000" pitchFamily="2" charset="2"/>
              <a:buChar char="Ø"/>
            </a:pPr>
            <a:r>
              <a:rPr lang="en-US" dirty="0">
                <a:solidFill>
                  <a:schemeClr val="tx1"/>
                </a:solidFill>
              </a:rPr>
              <a:t>Holistic</a:t>
            </a:r>
          </a:p>
          <a:p>
            <a:pPr>
              <a:buFont typeface="Wingdings" panose="05000000000000000000" pitchFamily="2" charset="2"/>
              <a:buChar char="Ø"/>
            </a:pPr>
            <a:r>
              <a:rPr lang="en-US" dirty="0">
                <a:solidFill>
                  <a:schemeClr val="tx1"/>
                </a:solidFill>
              </a:rPr>
              <a:t>Impacts whole family and all members</a:t>
            </a:r>
          </a:p>
          <a:p>
            <a:pPr>
              <a:buFont typeface="Wingdings" panose="05000000000000000000" pitchFamily="2" charset="2"/>
              <a:buChar char="Ø"/>
            </a:pPr>
            <a:r>
              <a:rPr lang="en-US" dirty="0">
                <a:solidFill>
                  <a:schemeClr val="tx1"/>
                </a:solidFill>
              </a:rPr>
              <a:t>Inclusive</a:t>
            </a:r>
          </a:p>
          <a:p>
            <a:pPr>
              <a:buFont typeface="Wingdings" panose="05000000000000000000" pitchFamily="2" charset="2"/>
              <a:buChar char="Ø"/>
            </a:pPr>
            <a:r>
              <a:rPr lang="en-US" dirty="0">
                <a:solidFill>
                  <a:schemeClr val="tx1"/>
                </a:solidFill>
              </a:rPr>
              <a:t>Flexible</a:t>
            </a:r>
          </a:p>
          <a:p>
            <a:pPr>
              <a:buFont typeface="Wingdings" panose="05000000000000000000" pitchFamily="2" charset="2"/>
              <a:buChar char="Ø"/>
            </a:pPr>
            <a:r>
              <a:rPr lang="en-US" dirty="0">
                <a:solidFill>
                  <a:schemeClr val="tx1"/>
                </a:solidFill>
              </a:rPr>
              <a:t>Mix of professional and ‘natural’ supports</a:t>
            </a:r>
          </a:p>
          <a:p>
            <a:pPr>
              <a:buFont typeface="Wingdings" panose="05000000000000000000" pitchFamily="2" charset="2"/>
              <a:buChar char="Ø"/>
            </a:pPr>
            <a:r>
              <a:rPr lang="en-US" dirty="0">
                <a:solidFill>
                  <a:schemeClr val="tx1"/>
                </a:solidFill>
              </a:rPr>
              <a:t>Cost effective</a:t>
            </a:r>
          </a:p>
          <a:p>
            <a:pPr>
              <a:buFont typeface="Wingdings" panose="05000000000000000000" pitchFamily="2" charset="2"/>
              <a:buChar char="Ø"/>
            </a:pPr>
            <a:r>
              <a:rPr lang="en-US" dirty="0">
                <a:solidFill>
                  <a:schemeClr val="tx1"/>
                </a:solidFill>
              </a:rPr>
              <a:t>“teach to fish”</a:t>
            </a:r>
          </a:p>
        </p:txBody>
      </p:sp>
      <p:sp>
        <p:nvSpPr>
          <p:cNvPr id="9" name="Text Placeholder 8">
            <a:extLst>
              <a:ext uri="{FF2B5EF4-FFF2-40B4-BE49-F238E27FC236}">
                <a16:creationId xmlns:a16="http://schemas.microsoft.com/office/drawing/2014/main" id="{4F43596A-85BE-BB76-9D38-436D40C1943E}"/>
              </a:ext>
            </a:extLst>
          </p:cNvPr>
          <p:cNvSpPr>
            <a:spLocks noGrp="1"/>
          </p:cNvSpPr>
          <p:nvPr>
            <p:ph type="body" sz="quarter" idx="3"/>
          </p:nvPr>
        </p:nvSpPr>
        <p:spPr>
          <a:xfrm>
            <a:off x="7754112" y="1242674"/>
            <a:ext cx="3822192" cy="411480"/>
          </a:xfrm>
        </p:spPr>
        <p:txBody>
          <a:bodyPr/>
          <a:lstStyle/>
          <a:p>
            <a:r>
              <a:rPr lang="en-US" dirty="0"/>
              <a:t>challenges</a:t>
            </a:r>
          </a:p>
        </p:txBody>
      </p:sp>
      <p:sp>
        <p:nvSpPr>
          <p:cNvPr id="10" name="Content Placeholder 9">
            <a:extLst>
              <a:ext uri="{FF2B5EF4-FFF2-40B4-BE49-F238E27FC236}">
                <a16:creationId xmlns:a16="http://schemas.microsoft.com/office/drawing/2014/main" id="{2C196D9D-A9A7-0058-C03E-C1168A4AEB62}"/>
              </a:ext>
            </a:extLst>
          </p:cNvPr>
          <p:cNvSpPr>
            <a:spLocks noGrp="1"/>
          </p:cNvSpPr>
          <p:nvPr>
            <p:ph sz="quarter" idx="4"/>
          </p:nvPr>
        </p:nvSpPr>
        <p:spPr>
          <a:xfrm>
            <a:off x="7794244" y="1435430"/>
            <a:ext cx="3741928" cy="3684588"/>
          </a:xfrm>
        </p:spPr>
        <p:txBody>
          <a:bodyPr/>
          <a:lstStyle/>
          <a:p>
            <a:r>
              <a:rPr lang="en-US" dirty="0">
                <a:solidFill>
                  <a:schemeClr val="tx1"/>
                </a:solidFill>
              </a:rPr>
              <a:t>System biases</a:t>
            </a:r>
          </a:p>
          <a:p>
            <a:r>
              <a:rPr lang="en-US" dirty="0">
                <a:solidFill>
                  <a:schemeClr val="tx1"/>
                </a:solidFill>
              </a:rPr>
              <a:t>Concrete services</a:t>
            </a:r>
          </a:p>
          <a:p>
            <a:r>
              <a:rPr lang="en-US" dirty="0">
                <a:solidFill>
                  <a:schemeClr val="tx1"/>
                </a:solidFill>
              </a:rPr>
              <a:t>Unfunded needs</a:t>
            </a:r>
          </a:p>
          <a:p>
            <a:r>
              <a:rPr lang="en-US" dirty="0">
                <a:solidFill>
                  <a:schemeClr val="tx1"/>
                </a:solidFill>
              </a:rPr>
              <a:t>High acuity definitions-autism/IDD/SUD</a:t>
            </a:r>
          </a:p>
          <a:p>
            <a:r>
              <a:rPr lang="en-US" dirty="0">
                <a:solidFill>
                  <a:schemeClr val="tx1"/>
                </a:solidFill>
              </a:rPr>
              <a:t>No home for family</a:t>
            </a:r>
          </a:p>
          <a:p>
            <a:r>
              <a:rPr lang="en-US" dirty="0">
                <a:solidFill>
                  <a:schemeClr val="tx1"/>
                </a:solidFill>
              </a:rPr>
              <a:t>System limitations</a:t>
            </a:r>
          </a:p>
          <a:p>
            <a:r>
              <a:rPr lang="en-US" dirty="0">
                <a:solidFill>
                  <a:schemeClr val="tx1"/>
                </a:solidFill>
              </a:rPr>
              <a:t>Safety limitations</a:t>
            </a:r>
          </a:p>
          <a:p>
            <a:r>
              <a:rPr lang="en-US" dirty="0">
                <a:solidFill>
                  <a:schemeClr val="tx1"/>
                </a:solidFill>
              </a:rPr>
              <a:t>Safety concerns</a:t>
            </a:r>
          </a:p>
        </p:txBody>
      </p:sp>
      <p:sp>
        <p:nvSpPr>
          <p:cNvPr id="5" name="Slide Number Placeholder 4">
            <a:extLst>
              <a:ext uri="{FF2B5EF4-FFF2-40B4-BE49-F238E27FC236}">
                <a16:creationId xmlns:a16="http://schemas.microsoft.com/office/drawing/2014/main" id="{CCEEDA8D-DDD8-B622-04AE-631B7A1EA2FD}"/>
              </a:ext>
            </a:extLst>
          </p:cNvPr>
          <p:cNvSpPr>
            <a:spLocks noGrp="1"/>
          </p:cNvSpPr>
          <p:nvPr>
            <p:ph type="sldNum" sz="quarter" idx="12"/>
          </p:nvPr>
        </p:nvSpPr>
        <p:spPr/>
        <p:txBody>
          <a:bodyPr/>
          <a:lstStyle/>
          <a:p>
            <a:fld id="{48F63A3B-78C7-47BE-AE5E-E10140E04643}" type="slidenum">
              <a:rPr lang="en-US" smtClean="0"/>
              <a:pPr/>
              <a:t>11</a:t>
            </a:fld>
            <a:endParaRPr lang="en-US" dirty="0"/>
          </a:p>
        </p:txBody>
      </p:sp>
      <p:sp>
        <p:nvSpPr>
          <p:cNvPr id="4" name="Footer Placeholder 3">
            <a:extLst>
              <a:ext uri="{FF2B5EF4-FFF2-40B4-BE49-F238E27FC236}">
                <a16:creationId xmlns:a16="http://schemas.microsoft.com/office/drawing/2014/main" id="{0C14A044-5E0F-9739-D4FF-546D8D4E8720}"/>
              </a:ext>
            </a:extLst>
          </p:cNvPr>
          <p:cNvSpPr>
            <a:spLocks noGrp="1"/>
          </p:cNvSpPr>
          <p:nvPr>
            <p:ph type="ftr" sz="quarter" idx="4294967295"/>
          </p:nvPr>
        </p:nvSpPr>
        <p:spPr>
          <a:xfrm>
            <a:off x="0" y="6172200"/>
            <a:ext cx="7543800" cy="365125"/>
          </a:xfrm>
        </p:spPr>
        <p:txBody>
          <a:bodyPr/>
          <a:lstStyle/>
          <a:p>
            <a:r>
              <a:rPr lang="en-US"/>
              <a:t>Presentation title</a:t>
            </a:r>
            <a:endParaRPr lang="en-US" dirty="0"/>
          </a:p>
        </p:txBody>
      </p:sp>
    </p:spTree>
    <p:extLst>
      <p:ext uri="{BB962C8B-B14F-4D97-AF65-F5344CB8AC3E}">
        <p14:creationId xmlns:p14="http://schemas.microsoft.com/office/powerpoint/2010/main" val="5565466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down)">
                                      <p:cBhvr>
                                        <p:cTn id="14" dur="580">
                                          <p:stCondLst>
                                            <p:cond delay="0"/>
                                          </p:stCondLst>
                                        </p:cTn>
                                        <p:tgtEl>
                                          <p:spTgt spid="8">
                                            <p:txEl>
                                              <p:pRg st="0" end="0"/>
                                            </p:txEl>
                                          </p:spTgt>
                                        </p:tgtEl>
                                      </p:cBhvr>
                                    </p:animEffect>
                                    <p:anim calcmode="lin" valueType="num">
                                      <p:cBhvr>
                                        <p:cTn id="15"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xEl>
                                              <p:pRg st="0" end="0"/>
                                            </p:txEl>
                                          </p:spTgt>
                                        </p:tgtEl>
                                      </p:cBhvr>
                                      <p:to x="100000" y="60000"/>
                                    </p:animScale>
                                    <p:animScale>
                                      <p:cBhvr>
                                        <p:cTn id="21" dur="166" decel="50000">
                                          <p:stCondLst>
                                            <p:cond delay="676"/>
                                          </p:stCondLst>
                                        </p:cTn>
                                        <p:tgtEl>
                                          <p:spTgt spid="8">
                                            <p:txEl>
                                              <p:pRg st="0" end="0"/>
                                            </p:txEl>
                                          </p:spTgt>
                                        </p:tgtEl>
                                      </p:cBhvr>
                                      <p:to x="100000" y="100000"/>
                                    </p:animScale>
                                    <p:animScale>
                                      <p:cBhvr>
                                        <p:cTn id="22" dur="26">
                                          <p:stCondLst>
                                            <p:cond delay="1312"/>
                                          </p:stCondLst>
                                        </p:cTn>
                                        <p:tgtEl>
                                          <p:spTgt spid="8">
                                            <p:txEl>
                                              <p:pRg st="0" end="0"/>
                                            </p:txEl>
                                          </p:spTgt>
                                        </p:tgtEl>
                                      </p:cBhvr>
                                      <p:to x="100000" y="80000"/>
                                    </p:animScale>
                                    <p:animScale>
                                      <p:cBhvr>
                                        <p:cTn id="23" dur="166" decel="50000">
                                          <p:stCondLst>
                                            <p:cond delay="1338"/>
                                          </p:stCondLst>
                                        </p:cTn>
                                        <p:tgtEl>
                                          <p:spTgt spid="8">
                                            <p:txEl>
                                              <p:pRg st="0" end="0"/>
                                            </p:txEl>
                                          </p:spTgt>
                                        </p:tgtEl>
                                      </p:cBhvr>
                                      <p:to x="100000" y="100000"/>
                                    </p:animScale>
                                    <p:animScale>
                                      <p:cBhvr>
                                        <p:cTn id="24" dur="26">
                                          <p:stCondLst>
                                            <p:cond delay="1642"/>
                                          </p:stCondLst>
                                        </p:cTn>
                                        <p:tgtEl>
                                          <p:spTgt spid="8">
                                            <p:txEl>
                                              <p:pRg st="0" end="0"/>
                                            </p:txEl>
                                          </p:spTgt>
                                        </p:tgtEl>
                                      </p:cBhvr>
                                      <p:to x="100000" y="90000"/>
                                    </p:animScale>
                                    <p:animScale>
                                      <p:cBhvr>
                                        <p:cTn id="25" dur="166" decel="50000">
                                          <p:stCondLst>
                                            <p:cond delay="1668"/>
                                          </p:stCondLst>
                                        </p:cTn>
                                        <p:tgtEl>
                                          <p:spTgt spid="8">
                                            <p:txEl>
                                              <p:pRg st="0" end="0"/>
                                            </p:txEl>
                                          </p:spTgt>
                                        </p:tgtEl>
                                      </p:cBhvr>
                                      <p:to x="100000" y="100000"/>
                                    </p:animScale>
                                    <p:animScale>
                                      <p:cBhvr>
                                        <p:cTn id="26" dur="26">
                                          <p:stCondLst>
                                            <p:cond delay="1808"/>
                                          </p:stCondLst>
                                        </p:cTn>
                                        <p:tgtEl>
                                          <p:spTgt spid="8">
                                            <p:txEl>
                                              <p:pRg st="0" end="0"/>
                                            </p:txEl>
                                          </p:spTgt>
                                        </p:tgtEl>
                                      </p:cBhvr>
                                      <p:to x="100000" y="95000"/>
                                    </p:animScale>
                                    <p:animScale>
                                      <p:cBhvr>
                                        <p:cTn id="27" dur="166" decel="50000">
                                          <p:stCondLst>
                                            <p:cond delay="1834"/>
                                          </p:stCondLst>
                                        </p:cTn>
                                        <p:tgtEl>
                                          <p:spTgt spid="8">
                                            <p:txEl>
                                              <p:pRg st="0" end="0"/>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80">
                                          <p:stCondLst>
                                            <p:cond delay="0"/>
                                          </p:stCondLst>
                                        </p:cTn>
                                        <p:tgtEl>
                                          <p:spTgt spid="8">
                                            <p:txEl>
                                              <p:pRg st="1" end="1"/>
                                            </p:txEl>
                                          </p:spTgt>
                                        </p:tgtEl>
                                      </p:cBhvr>
                                    </p:animEffect>
                                    <p:anim calcmode="lin" valueType="num">
                                      <p:cBhvr>
                                        <p:cTn id="31"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xEl>
                                              <p:pRg st="1" end="1"/>
                                            </p:txEl>
                                          </p:spTgt>
                                        </p:tgtEl>
                                      </p:cBhvr>
                                      <p:to x="100000" y="60000"/>
                                    </p:animScale>
                                    <p:animScale>
                                      <p:cBhvr>
                                        <p:cTn id="37" dur="166" decel="50000">
                                          <p:stCondLst>
                                            <p:cond delay="676"/>
                                          </p:stCondLst>
                                        </p:cTn>
                                        <p:tgtEl>
                                          <p:spTgt spid="8">
                                            <p:txEl>
                                              <p:pRg st="1" end="1"/>
                                            </p:txEl>
                                          </p:spTgt>
                                        </p:tgtEl>
                                      </p:cBhvr>
                                      <p:to x="100000" y="100000"/>
                                    </p:animScale>
                                    <p:animScale>
                                      <p:cBhvr>
                                        <p:cTn id="38" dur="26">
                                          <p:stCondLst>
                                            <p:cond delay="1312"/>
                                          </p:stCondLst>
                                        </p:cTn>
                                        <p:tgtEl>
                                          <p:spTgt spid="8">
                                            <p:txEl>
                                              <p:pRg st="1" end="1"/>
                                            </p:txEl>
                                          </p:spTgt>
                                        </p:tgtEl>
                                      </p:cBhvr>
                                      <p:to x="100000" y="80000"/>
                                    </p:animScale>
                                    <p:animScale>
                                      <p:cBhvr>
                                        <p:cTn id="39" dur="166" decel="50000">
                                          <p:stCondLst>
                                            <p:cond delay="1338"/>
                                          </p:stCondLst>
                                        </p:cTn>
                                        <p:tgtEl>
                                          <p:spTgt spid="8">
                                            <p:txEl>
                                              <p:pRg st="1" end="1"/>
                                            </p:txEl>
                                          </p:spTgt>
                                        </p:tgtEl>
                                      </p:cBhvr>
                                      <p:to x="100000" y="100000"/>
                                    </p:animScale>
                                    <p:animScale>
                                      <p:cBhvr>
                                        <p:cTn id="40" dur="26">
                                          <p:stCondLst>
                                            <p:cond delay="1642"/>
                                          </p:stCondLst>
                                        </p:cTn>
                                        <p:tgtEl>
                                          <p:spTgt spid="8">
                                            <p:txEl>
                                              <p:pRg st="1" end="1"/>
                                            </p:txEl>
                                          </p:spTgt>
                                        </p:tgtEl>
                                      </p:cBhvr>
                                      <p:to x="100000" y="90000"/>
                                    </p:animScale>
                                    <p:animScale>
                                      <p:cBhvr>
                                        <p:cTn id="41" dur="166" decel="50000">
                                          <p:stCondLst>
                                            <p:cond delay="1668"/>
                                          </p:stCondLst>
                                        </p:cTn>
                                        <p:tgtEl>
                                          <p:spTgt spid="8">
                                            <p:txEl>
                                              <p:pRg st="1" end="1"/>
                                            </p:txEl>
                                          </p:spTgt>
                                        </p:tgtEl>
                                      </p:cBhvr>
                                      <p:to x="100000" y="100000"/>
                                    </p:animScale>
                                    <p:animScale>
                                      <p:cBhvr>
                                        <p:cTn id="42" dur="26">
                                          <p:stCondLst>
                                            <p:cond delay="1808"/>
                                          </p:stCondLst>
                                        </p:cTn>
                                        <p:tgtEl>
                                          <p:spTgt spid="8">
                                            <p:txEl>
                                              <p:pRg st="1" end="1"/>
                                            </p:txEl>
                                          </p:spTgt>
                                        </p:tgtEl>
                                      </p:cBhvr>
                                      <p:to x="100000" y="95000"/>
                                    </p:animScale>
                                    <p:animScale>
                                      <p:cBhvr>
                                        <p:cTn id="43" dur="166" decel="50000">
                                          <p:stCondLst>
                                            <p:cond delay="1834"/>
                                          </p:stCondLst>
                                        </p:cTn>
                                        <p:tgtEl>
                                          <p:spTgt spid="8">
                                            <p:txEl>
                                              <p:pRg st="1" end="1"/>
                                            </p:txEl>
                                          </p:spTgt>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8">
                                            <p:txEl>
                                              <p:pRg st="2" end="2"/>
                                            </p:txEl>
                                          </p:spTgt>
                                        </p:tgtEl>
                                        <p:attrNameLst>
                                          <p:attrName>style.visibility</p:attrName>
                                        </p:attrNameLst>
                                      </p:cBhvr>
                                      <p:to>
                                        <p:strVal val="visible"/>
                                      </p:to>
                                    </p:set>
                                    <p:animEffect transition="in" filter="wipe(down)">
                                      <p:cBhvr>
                                        <p:cTn id="46" dur="580">
                                          <p:stCondLst>
                                            <p:cond delay="0"/>
                                          </p:stCondLst>
                                        </p:cTn>
                                        <p:tgtEl>
                                          <p:spTgt spid="8">
                                            <p:txEl>
                                              <p:pRg st="2" end="2"/>
                                            </p:txEl>
                                          </p:spTgt>
                                        </p:tgtEl>
                                      </p:cBhvr>
                                    </p:animEffect>
                                    <p:anim calcmode="lin" valueType="num">
                                      <p:cBhvr>
                                        <p:cTn id="47"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8">
                                            <p:txEl>
                                              <p:pRg st="2" end="2"/>
                                            </p:txEl>
                                          </p:spTgt>
                                        </p:tgtEl>
                                      </p:cBhvr>
                                      <p:to x="100000" y="60000"/>
                                    </p:animScale>
                                    <p:animScale>
                                      <p:cBhvr>
                                        <p:cTn id="53" dur="166" decel="50000">
                                          <p:stCondLst>
                                            <p:cond delay="676"/>
                                          </p:stCondLst>
                                        </p:cTn>
                                        <p:tgtEl>
                                          <p:spTgt spid="8">
                                            <p:txEl>
                                              <p:pRg st="2" end="2"/>
                                            </p:txEl>
                                          </p:spTgt>
                                        </p:tgtEl>
                                      </p:cBhvr>
                                      <p:to x="100000" y="100000"/>
                                    </p:animScale>
                                    <p:animScale>
                                      <p:cBhvr>
                                        <p:cTn id="54" dur="26">
                                          <p:stCondLst>
                                            <p:cond delay="1312"/>
                                          </p:stCondLst>
                                        </p:cTn>
                                        <p:tgtEl>
                                          <p:spTgt spid="8">
                                            <p:txEl>
                                              <p:pRg st="2" end="2"/>
                                            </p:txEl>
                                          </p:spTgt>
                                        </p:tgtEl>
                                      </p:cBhvr>
                                      <p:to x="100000" y="80000"/>
                                    </p:animScale>
                                    <p:animScale>
                                      <p:cBhvr>
                                        <p:cTn id="55" dur="166" decel="50000">
                                          <p:stCondLst>
                                            <p:cond delay="1338"/>
                                          </p:stCondLst>
                                        </p:cTn>
                                        <p:tgtEl>
                                          <p:spTgt spid="8">
                                            <p:txEl>
                                              <p:pRg st="2" end="2"/>
                                            </p:txEl>
                                          </p:spTgt>
                                        </p:tgtEl>
                                      </p:cBhvr>
                                      <p:to x="100000" y="100000"/>
                                    </p:animScale>
                                    <p:animScale>
                                      <p:cBhvr>
                                        <p:cTn id="56" dur="26">
                                          <p:stCondLst>
                                            <p:cond delay="1642"/>
                                          </p:stCondLst>
                                        </p:cTn>
                                        <p:tgtEl>
                                          <p:spTgt spid="8">
                                            <p:txEl>
                                              <p:pRg st="2" end="2"/>
                                            </p:txEl>
                                          </p:spTgt>
                                        </p:tgtEl>
                                      </p:cBhvr>
                                      <p:to x="100000" y="90000"/>
                                    </p:animScale>
                                    <p:animScale>
                                      <p:cBhvr>
                                        <p:cTn id="57" dur="166" decel="50000">
                                          <p:stCondLst>
                                            <p:cond delay="1668"/>
                                          </p:stCondLst>
                                        </p:cTn>
                                        <p:tgtEl>
                                          <p:spTgt spid="8">
                                            <p:txEl>
                                              <p:pRg st="2" end="2"/>
                                            </p:txEl>
                                          </p:spTgt>
                                        </p:tgtEl>
                                      </p:cBhvr>
                                      <p:to x="100000" y="100000"/>
                                    </p:animScale>
                                    <p:animScale>
                                      <p:cBhvr>
                                        <p:cTn id="58" dur="26">
                                          <p:stCondLst>
                                            <p:cond delay="1808"/>
                                          </p:stCondLst>
                                        </p:cTn>
                                        <p:tgtEl>
                                          <p:spTgt spid="8">
                                            <p:txEl>
                                              <p:pRg st="2" end="2"/>
                                            </p:txEl>
                                          </p:spTgt>
                                        </p:tgtEl>
                                      </p:cBhvr>
                                      <p:to x="100000" y="95000"/>
                                    </p:animScale>
                                    <p:animScale>
                                      <p:cBhvr>
                                        <p:cTn id="59" dur="166" decel="50000">
                                          <p:stCondLst>
                                            <p:cond delay="1834"/>
                                          </p:stCondLst>
                                        </p:cTn>
                                        <p:tgtEl>
                                          <p:spTgt spid="8">
                                            <p:txEl>
                                              <p:pRg st="2" end="2"/>
                                            </p:txEl>
                                          </p:spTgt>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8">
                                            <p:txEl>
                                              <p:pRg st="3" end="3"/>
                                            </p:txEl>
                                          </p:spTgt>
                                        </p:tgtEl>
                                        <p:attrNameLst>
                                          <p:attrName>style.visibility</p:attrName>
                                        </p:attrNameLst>
                                      </p:cBhvr>
                                      <p:to>
                                        <p:strVal val="visible"/>
                                      </p:to>
                                    </p:set>
                                    <p:animEffect transition="in" filter="wipe(down)">
                                      <p:cBhvr>
                                        <p:cTn id="62" dur="580">
                                          <p:stCondLst>
                                            <p:cond delay="0"/>
                                          </p:stCondLst>
                                        </p:cTn>
                                        <p:tgtEl>
                                          <p:spTgt spid="8">
                                            <p:txEl>
                                              <p:pRg st="3" end="3"/>
                                            </p:txEl>
                                          </p:spTgt>
                                        </p:tgtEl>
                                      </p:cBhvr>
                                    </p:animEffect>
                                    <p:anim calcmode="lin" valueType="num">
                                      <p:cBhvr>
                                        <p:cTn id="63" dur="1822" tmFilter="0,0; 0.14,0.36; 0.43,0.73; 0.71,0.91; 1.0,1.0">
                                          <p:stCondLst>
                                            <p:cond delay="0"/>
                                          </p:stCondLst>
                                        </p:cTn>
                                        <p:tgtEl>
                                          <p:spTgt spid="8">
                                            <p:txEl>
                                              <p:pRg st="3" end="3"/>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8">
                                            <p:txEl>
                                              <p:pRg st="3" end="3"/>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8">
                                            <p:txEl>
                                              <p:pRg st="3" end="3"/>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8">
                                            <p:txEl>
                                              <p:pRg st="3" end="3"/>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8">
                                            <p:txEl>
                                              <p:pRg st="3" end="3"/>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8">
                                            <p:txEl>
                                              <p:pRg st="3" end="3"/>
                                            </p:txEl>
                                          </p:spTgt>
                                        </p:tgtEl>
                                      </p:cBhvr>
                                      <p:to x="100000" y="60000"/>
                                    </p:animScale>
                                    <p:animScale>
                                      <p:cBhvr>
                                        <p:cTn id="69" dur="166" decel="50000">
                                          <p:stCondLst>
                                            <p:cond delay="676"/>
                                          </p:stCondLst>
                                        </p:cTn>
                                        <p:tgtEl>
                                          <p:spTgt spid="8">
                                            <p:txEl>
                                              <p:pRg st="3" end="3"/>
                                            </p:txEl>
                                          </p:spTgt>
                                        </p:tgtEl>
                                      </p:cBhvr>
                                      <p:to x="100000" y="100000"/>
                                    </p:animScale>
                                    <p:animScale>
                                      <p:cBhvr>
                                        <p:cTn id="70" dur="26">
                                          <p:stCondLst>
                                            <p:cond delay="1312"/>
                                          </p:stCondLst>
                                        </p:cTn>
                                        <p:tgtEl>
                                          <p:spTgt spid="8">
                                            <p:txEl>
                                              <p:pRg st="3" end="3"/>
                                            </p:txEl>
                                          </p:spTgt>
                                        </p:tgtEl>
                                      </p:cBhvr>
                                      <p:to x="100000" y="80000"/>
                                    </p:animScale>
                                    <p:animScale>
                                      <p:cBhvr>
                                        <p:cTn id="71" dur="166" decel="50000">
                                          <p:stCondLst>
                                            <p:cond delay="1338"/>
                                          </p:stCondLst>
                                        </p:cTn>
                                        <p:tgtEl>
                                          <p:spTgt spid="8">
                                            <p:txEl>
                                              <p:pRg st="3" end="3"/>
                                            </p:txEl>
                                          </p:spTgt>
                                        </p:tgtEl>
                                      </p:cBhvr>
                                      <p:to x="100000" y="100000"/>
                                    </p:animScale>
                                    <p:animScale>
                                      <p:cBhvr>
                                        <p:cTn id="72" dur="26">
                                          <p:stCondLst>
                                            <p:cond delay="1642"/>
                                          </p:stCondLst>
                                        </p:cTn>
                                        <p:tgtEl>
                                          <p:spTgt spid="8">
                                            <p:txEl>
                                              <p:pRg st="3" end="3"/>
                                            </p:txEl>
                                          </p:spTgt>
                                        </p:tgtEl>
                                      </p:cBhvr>
                                      <p:to x="100000" y="90000"/>
                                    </p:animScale>
                                    <p:animScale>
                                      <p:cBhvr>
                                        <p:cTn id="73" dur="166" decel="50000">
                                          <p:stCondLst>
                                            <p:cond delay="1668"/>
                                          </p:stCondLst>
                                        </p:cTn>
                                        <p:tgtEl>
                                          <p:spTgt spid="8">
                                            <p:txEl>
                                              <p:pRg st="3" end="3"/>
                                            </p:txEl>
                                          </p:spTgt>
                                        </p:tgtEl>
                                      </p:cBhvr>
                                      <p:to x="100000" y="100000"/>
                                    </p:animScale>
                                    <p:animScale>
                                      <p:cBhvr>
                                        <p:cTn id="74" dur="26">
                                          <p:stCondLst>
                                            <p:cond delay="1808"/>
                                          </p:stCondLst>
                                        </p:cTn>
                                        <p:tgtEl>
                                          <p:spTgt spid="8">
                                            <p:txEl>
                                              <p:pRg st="3" end="3"/>
                                            </p:txEl>
                                          </p:spTgt>
                                        </p:tgtEl>
                                      </p:cBhvr>
                                      <p:to x="100000" y="95000"/>
                                    </p:animScale>
                                    <p:animScale>
                                      <p:cBhvr>
                                        <p:cTn id="75" dur="166" decel="50000">
                                          <p:stCondLst>
                                            <p:cond delay="1834"/>
                                          </p:stCondLst>
                                        </p:cTn>
                                        <p:tgtEl>
                                          <p:spTgt spid="8">
                                            <p:txEl>
                                              <p:pRg st="3" end="3"/>
                                            </p:txEl>
                                          </p:spTgt>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8">
                                            <p:txEl>
                                              <p:pRg st="4" end="4"/>
                                            </p:txEl>
                                          </p:spTgt>
                                        </p:tgtEl>
                                        <p:attrNameLst>
                                          <p:attrName>style.visibility</p:attrName>
                                        </p:attrNameLst>
                                      </p:cBhvr>
                                      <p:to>
                                        <p:strVal val="visible"/>
                                      </p:to>
                                    </p:set>
                                    <p:animEffect transition="in" filter="wipe(down)">
                                      <p:cBhvr>
                                        <p:cTn id="78" dur="580">
                                          <p:stCondLst>
                                            <p:cond delay="0"/>
                                          </p:stCondLst>
                                        </p:cTn>
                                        <p:tgtEl>
                                          <p:spTgt spid="8">
                                            <p:txEl>
                                              <p:pRg st="4" end="4"/>
                                            </p:txEl>
                                          </p:spTgt>
                                        </p:tgtEl>
                                      </p:cBhvr>
                                    </p:animEffect>
                                    <p:anim calcmode="lin" valueType="num">
                                      <p:cBhvr>
                                        <p:cTn id="79" dur="1822" tmFilter="0,0; 0.14,0.36; 0.43,0.73; 0.71,0.91; 1.0,1.0">
                                          <p:stCondLst>
                                            <p:cond delay="0"/>
                                          </p:stCondLst>
                                        </p:cTn>
                                        <p:tgtEl>
                                          <p:spTgt spid="8">
                                            <p:txEl>
                                              <p:pRg st="4" end="4"/>
                                            </p:tx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8">
                                            <p:txEl>
                                              <p:pRg st="4" end="4"/>
                                            </p:tx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8">
                                            <p:txEl>
                                              <p:pRg st="4" end="4"/>
                                            </p:tx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8">
                                            <p:txEl>
                                              <p:pRg st="4" end="4"/>
                                            </p:tx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8">
                                            <p:txEl>
                                              <p:pRg st="4" end="4"/>
                                            </p:tx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8">
                                            <p:txEl>
                                              <p:pRg st="4" end="4"/>
                                            </p:txEl>
                                          </p:spTgt>
                                        </p:tgtEl>
                                      </p:cBhvr>
                                      <p:to x="100000" y="60000"/>
                                    </p:animScale>
                                    <p:animScale>
                                      <p:cBhvr>
                                        <p:cTn id="85" dur="166" decel="50000">
                                          <p:stCondLst>
                                            <p:cond delay="676"/>
                                          </p:stCondLst>
                                        </p:cTn>
                                        <p:tgtEl>
                                          <p:spTgt spid="8">
                                            <p:txEl>
                                              <p:pRg st="4" end="4"/>
                                            </p:txEl>
                                          </p:spTgt>
                                        </p:tgtEl>
                                      </p:cBhvr>
                                      <p:to x="100000" y="100000"/>
                                    </p:animScale>
                                    <p:animScale>
                                      <p:cBhvr>
                                        <p:cTn id="86" dur="26">
                                          <p:stCondLst>
                                            <p:cond delay="1312"/>
                                          </p:stCondLst>
                                        </p:cTn>
                                        <p:tgtEl>
                                          <p:spTgt spid="8">
                                            <p:txEl>
                                              <p:pRg st="4" end="4"/>
                                            </p:txEl>
                                          </p:spTgt>
                                        </p:tgtEl>
                                      </p:cBhvr>
                                      <p:to x="100000" y="80000"/>
                                    </p:animScale>
                                    <p:animScale>
                                      <p:cBhvr>
                                        <p:cTn id="87" dur="166" decel="50000">
                                          <p:stCondLst>
                                            <p:cond delay="1338"/>
                                          </p:stCondLst>
                                        </p:cTn>
                                        <p:tgtEl>
                                          <p:spTgt spid="8">
                                            <p:txEl>
                                              <p:pRg st="4" end="4"/>
                                            </p:txEl>
                                          </p:spTgt>
                                        </p:tgtEl>
                                      </p:cBhvr>
                                      <p:to x="100000" y="100000"/>
                                    </p:animScale>
                                    <p:animScale>
                                      <p:cBhvr>
                                        <p:cTn id="88" dur="26">
                                          <p:stCondLst>
                                            <p:cond delay="1642"/>
                                          </p:stCondLst>
                                        </p:cTn>
                                        <p:tgtEl>
                                          <p:spTgt spid="8">
                                            <p:txEl>
                                              <p:pRg st="4" end="4"/>
                                            </p:txEl>
                                          </p:spTgt>
                                        </p:tgtEl>
                                      </p:cBhvr>
                                      <p:to x="100000" y="90000"/>
                                    </p:animScale>
                                    <p:animScale>
                                      <p:cBhvr>
                                        <p:cTn id="89" dur="166" decel="50000">
                                          <p:stCondLst>
                                            <p:cond delay="1668"/>
                                          </p:stCondLst>
                                        </p:cTn>
                                        <p:tgtEl>
                                          <p:spTgt spid="8">
                                            <p:txEl>
                                              <p:pRg st="4" end="4"/>
                                            </p:txEl>
                                          </p:spTgt>
                                        </p:tgtEl>
                                      </p:cBhvr>
                                      <p:to x="100000" y="100000"/>
                                    </p:animScale>
                                    <p:animScale>
                                      <p:cBhvr>
                                        <p:cTn id="90" dur="26">
                                          <p:stCondLst>
                                            <p:cond delay="1808"/>
                                          </p:stCondLst>
                                        </p:cTn>
                                        <p:tgtEl>
                                          <p:spTgt spid="8">
                                            <p:txEl>
                                              <p:pRg st="4" end="4"/>
                                            </p:txEl>
                                          </p:spTgt>
                                        </p:tgtEl>
                                      </p:cBhvr>
                                      <p:to x="100000" y="95000"/>
                                    </p:animScale>
                                    <p:animScale>
                                      <p:cBhvr>
                                        <p:cTn id="91" dur="166" decel="50000">
                                          <p:stCondLst>
                                            <p:cond delay="1834"/>
                                          </p:stCondLst>
                                        </p:cTn>
                                        <p:tgtEl>
                                          <p:spTgt spid="8">
                                            <p:txEl>
                                              <p:pRg st="4" end="4"/>
                                            </p:txEl>
                                          </p:spTgt>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8">
                                            <p:txEl>
                                              <p:pRg st="5" end="5"/>
                                            </p:txEl>
                                          </p:spTgt>
                                        </p:tgtEl>
                                        <p:attrNameLst>
                                          <p:attrName>style.visibility</p:attrName>
                                        </p:attrNameLst>
                                      </p:cBhvr>
                                      <p:to>
                                        <p:strVal val="visible"/>
                                      </p:to>
                                    </p:set>
                                    <p:animEffect transition="in" filter="wipe(down)">
                                      <p:cBhvr>
                                        <p:cTn id="94" dur="580">
                                          <p:stCondLst>
                                            <p:cond delay="0"/>
                                          </p:stCondLst>
                                        </p:cTn>
                                        <p:tgtEl>
                                          <p:spTgt spid="8">
                                            <p:txEl>
                                              <p:pRg st="5" end="5"/>
                                            </p:txEl>
                                          </p:spTgt>
                                        </p:tgtEl>
                                      </p:cBhvr>
                                    </p:animEffect>
                                    <p:anim calcmode="lin" valueType="num">
                                      <p:cBhvr>
                                        <p:cTn id="95" dur="1822" tmFilter="0,0; 0.14,0.36; 0.43,0.73; 0.71,0.91; 1.0,1.0">
                                          <p:stCondLst>
                                            <p:cond delay="0"/>
                                          </p:stCondLst>
                                        </p:cTn>
                                        <p:tgtEl>
                                          <p:spTgt spid="8">
                                            <p:txEl>
                                              <p:pRg st="5" end="5"/>
                                            </p:txEl>
                                          </p:spTgt>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8">
                                            <p:txEl>
                                              <p:pRg st="5" end="5"/>
                                            </p:txEl>
                                          </p:spTgt>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8">
                                            <p:txEl>
                                              <p:pRg st="5" end="5"/>
                                            </p:txEl>
                                          </p:spTgt>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8">
                                            <p:txEl>
                                              <p:pRg st="5" end="5"/>
                                            </p:txEl>
                                          </p:spTgt>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8">
                                            <p:txEl>
                                              <p:pRg st="5" end="5"/>
                                            </p:txEl>
                                          </p:spTgt>
                                        </p:tgtEl>
                                        <p:attrNameLst>
                                          <p:attrName>ppt_y</p:attrName>
                                        </p:attrNameLst>
                                      </p:cBhvr>
                                      <p:tavLst>
                                        <p:tav tm="0" fmla="#ppt_y-sin(pi*$)/81">
                                          <p:val>
                                            <p:fltVal val="0"/>
                                          </p:val>
                                        </p:tav>
                                        <p:tav tm="100000">
                                          <p:val>
                                            <p:fltVal val="1"/>
                                          </p:val>
                                        </p:tav>
                                      </p:tavLst>
                                    </p:anim>
                                    <p:animScale>
                                      <p:cBhvr>
                                        <p:cTn id="100" dur="26">
                                          <p:stCondLst>
                                            <p:cond delay="650"/>
                                          </p:stCondLst>
                                        </p:cTn>
                                        <p:tgtEl>
                                          <p:spTgt spid="8">
                                            <p:txEl>
                                              <p:pRg st="5" end="5"/>
                                            </p:txEl>
                                          </p:spTgt>
                                        </p:tgtEl>
                                      </p:cBhvr>
                                      <p:to x="100000" y="60000"/>
                                    </p:animScale>
                                    <p:animScale>
                                      <p:cBhvr>
                                        <p:cTn id="101" dur="166" decel="50000">
                                          <p:stCondLst>
                                            <p:cond delay="676"/>
                                          </p:stCondLst>
                                        </p:cTn>
                                        <p:tgtEl>
                                          <p:spTgt spid="8">
                                            <p:txEl>
                                              <p:pRg st="5" end="5"/>
                                            </p:txEl>
                                          </p:spTgt>
                                        </p:tgtEl>
                                      </p:cBhvr>
                                      <p:to x="100000" y="100000"/>
                                    </p:animScale>
                                    <p:animScale>
                                      <p:cBhvr>
                                        <p:cTn id="102" dur="26">
                                          <p:stCondLst>
                                            <p:cond delay="1312"/>
                                          </p:stCondLst>
                                        </p:cTn>
                                        <p:tgtEl>
                                          <p:spTgt spid="8">
                                            <p:txEl>
                                              <p:pRg st="5" end="5"/>
                                            </p:txEl>
                                          </p:spTgt>
                                        </p:tgtEl>
                                      </p:cBhvr>
                                      <p:to x="100000" y="80000"/>
                                    </p:animScale>
                                    <p:animScale>
                                      <p:cBhvr>
                                        <p:cTn id="103" dur="166" decel="50000">
                                          <p:stCondLst>
                                            <p:cond delay="1338"/>
                                          </p:stCondLst>
                                        </p:cTn>
                                        <p:tgtEl>
                                          <p:spTgt spid="8">
                                            <p:txEl>
                                              <p:pRg st="5" end="5"/>
                                            </p:txEl>
                                          </p:spTgt>
                                        </p:tgtEl>
                                      </p:cBhvr>
                                      <p:to x="100000" y="100000"/>
                                    </p:animScale>
                                    <p:animScale>
                                      <p:cBhvr>
                                        <p:cTn id="104" dur="26">
                                          <p:stCondLst>
                                            <p:cond delay="1642"/>
                                          </p:stCondLst>
                                        </p:cTn>
                                        <p:tgtEl>
                                          <p:spTgt spid="8">
                                            <p:txEl>
                                              <p:pRg st="5" end="5"/>
                                            </p:txEl>
                                          </p:spTgt>
                                        </p:tgtEl>
                                      </p:cBhvr>
                                      <p:to x="100000" y="90000"/>
                                    </p:animScale>
                                    <p:animScale>
                                      <p:cBhvr>
                                        <p:cTn id="105" dur="166" decel="50000">
                                          <p:stCondLst>
                                            <p:cond delay="1668"/>
                                          </p:stCondLst>
                                        </p:cTn>
                                        <p:tgtEl>
                                          <p:spTgt spid="8">
                                            <p:txEl>
                                              <p:pRg st="5" end="5"/>
                                            </p:txEl>
                                          </p:spTgt>
                                        </p:tgtEl>
                                      </p:cBhvr>
                                      <p:to x="100000" y="100000"/>
                                    </p:animScale>
                                    <p:animScale>
                                      <p:cBhvr>
                                        <p:cTn id="106" dur="26">
                                          <p:stCondLst>
                                            <p:cond delay="1808"/>
                                          </p:stCondLst>
                                        </p:cTn>
                                        <p:tgtEl>
                                          <p:spTgt spid="8">
                                            <p:txEl>
                                              <p:pRg st="5" end="5"/>
                                            </p:txEl>
                                          </p:spTgt>
                                        </p:tgtEl>
                                      </p:cBhvr>
                                      <p:to x="100000" y="95000"/>
                                    </p:animScale>
                                    <p:animScale>
                                      <p:cBhvr>
                                        <p:cTn id="107" dur="166" decel="50000">
                                          <p:stCondLst>
                                            <p:cond delay="1834"/>
                                          </p:stCondLst>
                                        </p:cTn>
                                        <p:tgtEl>
                                          <p:spTgt spid="8">
                                            <p:txEl>
                                              <p:pRg st="5" end="5"/>
                                            </p:txEl>
                                          </p:spTgt>
                                        </p:tgtEl>
                                      </p:cBhvr>
                                      <p:to x="100000" y="100000"/>
                                    </p:animScale>
                                  </p:childTnLst>
                                </p:cTn>
                              </p:par>
                              <p:par>
                                <p:cTn id="108" presetID="26" presetClass="entr" presetSubtype="0" fill="hold" nodeType="withEffect">
                                  <p:stCondLst>
                                    <p:cond delay="0"/>
                                  </p:stCondLst>
                                  <p:childTnLst>
                                    <p:set>
                                      <p:cBhvr>
                                        <p:cTn id="109" dur="1" fill="hold">
                                          <p:stCondLst>
                                            <p:cond delay="0"/>
                                          </p:stCondLst>
                                        </p:cTn>
                                        <p:tgtEl>
                                          <p:spTgt spid="8">
                                            <p:txEl>
                                              <p:pRg st="6" end="6"/>
                                            </p:txEl>
                                          </p:spTgt>
                                        </p:tgtEl>
                                        <p:attrNameLst>
                                          <p:attrName>style.visibility</p:attrName>
                                        </p:attrNameLst>
                                      </p:cBhvr>
                                      <p:to>
                                        <p:strVal val="visible"/>
                                      </p:to>
                                    </p:set>
                                    <p:animEffect transition="in" filter="wipe(down)">
                                      <p:cBhvr>
                                        <p:cTn id="110" dur="580">
                                          <p:stCondLst>
                                            <p:cond delay="0"/>
                                          </p:stCondLst>
                                        </p:cTn>
                                        <p:tgtEl>
                                          <p:spTgt spid="8">
                                            <p:txEl>
                                              <p:pRg st="6" end="6"/>
                                            </p:txEl>
                                          </p:spTgt>
                                        </p:tgtEl>
                                      </p:cBhvr>
                                    </p:animEffect>
                                    <p:anim calcmode="lin" valueType="num">
                                      <p:cBhvr>
                                        <p:cTn id="111" dur="1822" tmFilter="0,0; 0.14,0.36; 0.43,0.73; 0.71,0.91; 1.0,1.0">
                                          <p:stCondLst>
                                            <p:cond delay="0"/>
                                          </p:stCondLst>
                                        </p:cTn>
                                        <p:tgtEl>
                                          <p:spTgt spid="8">
                                            <p:txEl>
                                              <p:pRg st="6" end="6"/>
                                            </p:txEl>
                                          </p:spTgt>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8">
                                            <p:txEl>
                                              <p:pRg st="6" end="6"/>
                                            </p:txEl>
                                          </p:spTgt>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8">
                                            <p:txEl>
                                              <p:pRg st="6" end="6"/>
                                            </p:txEl>
                                          </p:spTgt>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8">
                                            <p:txEl>
                                              <p:pRg st="6" end="6"/>
                                            </p:txEl>
                                          </p:spTgt>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8">
                                            <p:txEl>
                                              <p:pRg st="6" end="6"/>
                                            </p:txEl>
                                          </p:spTgt>
                                        </p:tgtEl>
                                        <p:attrNameLst>
                                          <p:attrName>ppt_y</p:attrName>
                                        </p:attrNameLst>
                                      </p:cBhvr>
                                      <p:tavLst>
                                        <p:tav tm="0" fmla="#ppt_y-sin(pi*$)/81">
                                          <p:val>
                                            <p:fltVal val="0"/>
                                          </p:val>
                                        </p:tav>
                                        <p:tav tm="100000">
                                          <p:val>
                                            <p:fltVal val="1"/>
                                          </p:val>
                                        </p:tav>
                                      </p:tavLst>
                                    </p:anim>
                                    <p:animScale>
                                      <p:cBhvr>
                                        <p:cTn id="116" dur="26">
                                          <p:stCondLst>
                                            <p:cond delay="650"/>
                                          </p:stCondLst>
                                        </p:cTn>
                                        <p:tgtEl>
                                          <p:spTgt spid="8">
                                            <p:txEl>
                                              <p:pRg st="6" end="6"/>
                                            </p:txEl>
                                          </p:spTgt>
                                        </p:tgtEl>
                                      </p:cBhvr>
                                      <p:to x="100000" y="60000"/>
                                    </p:animScale>
                                    <p:animScale>
                                      <p:cBhvr>
                                        <p:cTn id="117" dur="166" decel="50000">
                                          <p:stCondLst>
                                            <p:cond delay="676"/>
                                          </p:stCondLst>
                                        </p:cTn>
                                        <p:tgtEl>
                                          <p:spTgt spid="8">
                                            <p:txEl>
                                              <p:pRg st="6" end="6"/>
                                            </p:txEl>
                                          </p:spTgt>
                                        </p:tgtEl>
                                      </p:cBhvr>
                                      <p:to x="100000" y="100000"/>
                                    </p:animScale>
                                    <p:animScale>
                                      <p:cBhvr>
                                        <p:cTn id="118" dur="26">
                                          <p:stCondLst>
                                            <p:cond delay="1312"/>
                                          </p:stCondLst>
                                        </p:cTn>
                                        <p:tgtEl>
                                          <p:spTgt spid="8">
                                            <p:txEl>
                                              <p:pRg st="6" end="6"/>
                                            </p:txEl>
                                          </p:spTgt>
                                        </p:tgtEl>
                                      </p:cBhvr>
                                      <p:to x="100000" y="80000"/>
                                    </p:animScale>
                                    <p:animScale>
                                      <p:cBhvr>
                                        <p:cTn id="119" dur="166" decel="50000">
                                          <p:stCondLst>
                                            <p:cond delay="1338"/>
                                          </p:stCondLst>
                                        </p:cTn>
                                        <p:tgtEl>
                                          <p:spTgt spid="8">
                                            <p:txEl>
                                              <p:pRg st="6" end="6"/>
                                            </p:txEl>
                                          </p:spTgt>
                                        </p:tgtEl>
                                      </p:cBhvr>
                                      <p:to x="100000" y="100000"/>
                                    </p:animScale>
                                    <p:animScale>
                                      <p:cBhvr>
                                        <p:cTn id="120" dur="26">
                                          <p:stCondLst>
                                            <p:cond delay="1642"/>
                                          </p:stCondLst>
                                        </p:cTn>
                                        <p:tgtEl>
                                          <p:spTgt spid="8">
                                            <p:txEl>
                                              <p:pRg st="6" end="6"/>
                                            </p:txEl>
                                          </p:spTgt>
                                        </p:tgtEl>
                                      </p:cBhvr>
                                      <p:to x="100000" y="90000"/>
                                    </p:animScale>
                                    <p:animScale>
                                      <p:cBhvr>
                                        <p:cTn id="121" dur="166" decel="50000">
                                          <p:stCondLst>
                                            <p:cond delay="1668"/>
                                          </p:stCondLst>
                                        </p:cTn>
                                        <p:tgtEl>
                                          <p:spTgt spid="8">
                                            <p:txEl>
                                              <p:pRg st="6" end="6"/>
                                            </p:txEl>
                                          </p:spTgt>
                                        </p:tgtEl>
                                      </p:cBhvr>
                                      <p:to x="100000" y="100000"/>
                                    </p:animScale>
                                    <p:animScale>
                                      <p:cBhvr>
                                        <p:cTn id="122" dur="26">
                                          <p:stCondLst>
                                            <p:cond delay="1808"/>
                                          </p:stCondLst>
                                        </p:cTn>
                                        <p:tgtEl>
                                          <p:spTgt spid="8">
                                            <p:txEl>
                                              <p:pRg st="6" end="6"/>
                                            </p:txEl>
                                          </p:spTgt>
                                        </p:tgtEl>
                                      </p:cBhvr>
                                      <p:to x="100000" y="95000"/>
                                    </p:animScale>
                                    <p:animScale>
                                      <p:cBhvr>
                                        <p:cTn id="123" dur="166" decel="50000">
                                          <p:stCondLst>
                                            <p:cond delay="1834"/>
                                          </p:stCondLst>
                                        </p:cTn>
                                        <p:tgtEl>
                                          <p:spTgt spid="8">
                                            <p:txEl>
                                              <p:pRg st="6" end="6"/>
                                            </p:txEl>
                                          </p:spTgt>
                                        </p:tgtEl>
                                      </p:cBhvr>
                                      <p:to x="100000" y="100000"/>
                                    </p:animScale>
                                  </p:childTnLst>
                                </p:cTn>
                              </p:par>
                              <p:par>
                                <p:cTn id="124" presetID="26" presetClass="entr" presetSubtype="0" fill="hold" nodeType="withEffect">
                                  <p:stCondLst>
                                    <p:cond delay="0"/>
                                  </p:stCondLst>
                                  <p:childTnLst>
                                    <p:set>
                                      <p:cBhvr>
                                        <p:cTn id="125" dur="1" fill="hold">
                                          <p:stCondLst>
                                            <p:cond delay="0"/>
                                          </p:stCondLst>
                                        </p:cTn>
                                        <p:tgtEl>
                                          <p:spTgt spid="8">
                                            <p:txEl>
                                              <p:pRg st="7" end="7"/>
                                            </p:txEl>
                                          </p:spTgt>
                                        </p:tgtEl>
                                        <p:attrNameLst>
                                          <p:attrName>style.visibility</p:attrName>
                                        </p:attrNameLst>
                                      </p:cBhvr>
                                      <p:to>
                                        <p:strVal val="visible"/>
                                      </p:to>
                                    </p:set>
                                    <p:animEffect transition="in" filter="wipe(down)">
                                      <p:cBhvr>
                                        <p:cTn id="126" dur="580">
                                          <p:stCondLst>
                                            <p:cond delay="0"/>
                                          </p:stCondLst>
                                        </p:cTn>
                                        <p:tgtEl>
                                          <p:spTgt spid="8">
                                            <p:txEl>
                                              <p:pRg st="7" end="7"/>
                                            </p:txEl>
                                          </p:spTgt>
                                        </p:tgtEl>
                                      </p:cBhvr>
                                    </p:animEffect>
                                    <p:anim calcmode="lin" valueType="num">
                                      <p:cBhvr>
                                        <p:cTn id="127" dur="1822" tmFilter="0,0; 0.14,0.36; 0.43,0.73; 0.71,0.91; 1.0,1.0">
                                          <p:stCondLst>
                                            <p:cond delay="0"/>
                                          </p:stCondLst>
                                        </p:cTn>
                                        <p:tgtEl>
                                          <p:spTgt spid="8">
                                            <p:txEl>
                                              <p:pRg st="7" end="7"/>
                                            </p:txEl>
                                          </p:spTgt>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8">
                                            <p:txEl>
                                              <p:pRg st="7" end="7"/>
                                            </p:txEl>
                                          </p:spTgt>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8">
                                            <p:txEl>
                                              <p:pRg st="7" end="7"/>
                                            </p:txEl>
                                          </p:spTgt>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8">
                                            <p:txEl>
                                              <p:pRg st="7" end="7"/>
                                            </p:txEl>
                                          </p:spTgt>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8">
                                            <p:txEl>
                                              <p:pRg st="7" end="7"/>
                                            </p:txEl>
                                          </p:spTgt>
                                        </p:tgtEl>
                                        <p:attrNameLst>
                                          <p:attrName>ppt_y</p:attrName>
                                        </p:attrNameLst>
                                      </p:cBhvr>
                                      <p:tavLst>
                                        <p:tav tm="0" fmla="#ppt_y-sin(pi*$)/81">
                                          <p:val>
                                            <p:fltVal val="0"/>
                                          </p:val>
                                        </p:tav>
                                        <p:tav tm="100000">
                                          <p:val>
                                            <p:fltVal val="1"/>
                                          </p:val>
                                        </p:tav>
                                      </p:tavLst>
                                    </p:anim>
                                    <p:animScale>
                                      <p:cBhvr>
                                        <p:cTn id="132" dur="26">
                                          <p:stCondLst>
                                            <p:cond delay="650"/>
                                          </p:stCondLst>
                                        </p:cTn>
                                        <p:tgtEl>
                                          <p:spTgt spid="8">
                                            <p:txEl>
                                              <p:pRg st="7" end="7"/>
                                            </p:txEl>
                                          </p:spTgt>
                                        </p:tgtEl>
                                      </p:cBhvr>
                                      <p:to x="100000" y="60000"/>
                                    </p:animScale>
                                    <p:animScale>
                                      <p:cBhvr>
                                        <p:cTn id="133" dur="166" decel="50000">
                                          <p:stCondLst>
                                            <p:cond delay="676"/>
                                          </p:stCondLst>
                                        </p:cTn>
                                        <p:tgtEl>
                                          <p:spTgt spid="8">
                                            <p:txEl>
                                              <p:pRg st="7" end="7"/>
                                            </p:txEl>
                                          </p:spTgt>
                                        </p:tgtEl>
                                      </p:cBhvr>
                                      <p:to x="100000" y="100000"/>
                                    </p:animScale>
                                    <p:animScale>
                                      <p:cBhvr>
                                        <p:cTn id="134" dur="26">
                                          <p:stCondLst>
                                            <p:cond delay="1312"/>
                                          </p:stCondLst>
                                        </p:cTn>
                                        <p:tgtEl>
                                          <p:spTgt spid="8">
                                            <p:txEl>
                                              <p:pRg st="7" end="7"/>
                                            </p:txEl>
                                          </p:spTgt>
                                        </p:tgtEl>
                                      </p:cBhvr>
                                      <p:to x="100000" y="80000"/>
                                    </p:animScale>
                                    <p:animScale>
                                      <p:cBhvr>
                                        <p:cTn id="135" dur="166" decel="50000">
                                          <p:stCondLst>
                                            <p:cond delay="1338"/>
                                          </p:stCondLst>
                                        </p:cTn>
                                        <p:tgtEl>
                                          <p:spTgt spid="8">
                                            <p:txEl>
                                              <p:pRg st="7" end="7"/>
                                            </p:txEl>
                                          </p:spTgt>
                                        </p:tgtEl>
                                      </p:cBhvr>
                                      <p:to x="100000" y="100000"/>
                                    </p:animScale>
                                    <p:animScale>
                                      <p:cBhvr>
                                        <p:cTn id="136" dur="26">
                                          <p:stCondLst>
                                            <p:cond delay="1642"/>
                                          </p:stCondLst>
                                        </p:cTn>
                                        <p:tgtEl>
                                          <p:spTgt spid="8">
                                            <p:txEl>
                                              <p:pRg st="7" end="7"/>
                                            </p:txEl>
                                          </p:spTgt>
                                        </p:tgtEl>
                                      </p:cBhvr>
                                      <p:to x="100000" y="90000"/>
                                    </p:animScale>
                                    <p:animScale>
                                      <p:cBhvr>
                                        <p:cTn id="137" dur="166" decel="50000">
                                          <p:stCondLst>
                                            <p:cond delay="1668"/>
                                          </p:stCondLst>
                                        </p:cTn>
                                        <p:tgtEl>
                                          <p:spTgt spid="8">
                                            <p:txEl>
                                              <p:pRg st="7" end="7"/>
                                            </p:txEl>
                                          </p:spTgt>
                                        </p:tgtEl>
                                      </p:cBhvr>
                                      <p:to x="100000" y="100000"/>
                                    </p:animScale>
                                    <p:animScale>
                                      <p:cBhvr>
                                        <p:cTn id="138" dur="26">
                                          <p:stCondLst>
                                            <p:cond delay="1808"/>
                                          </p:stCondLst>
                                        </p:cTn>
                                        <p:tgtEl>
                                          <p:spTgt spid="8">
                                            <p:txEl>
                                              <p:pRg st="7" end="7"/>
                                            </p:txEl>
                                          </p:spTgt>
                                        </p:tgtEl>
                                      </p:cBhvr>
                                      <p:to x="100000" y="95000"/>
                                    </p:animScale>
                                    <p:animScale>
                                      <p:cBhvr>
                                        <p:cTn id="139" dur="166" decel="50000">
                                          <p:stCondLst>
                                            <p:cond delay="1834"/>
                                          </p:stCondLst>
                                        </p:cTn>
                                        <p:tgtEl>
                                          <p:spTgt spid="8">
                                            <p:txEl>
                                              <p:pRg st="7" end="7"/>
                                            </p:txEl>
                                          </p:spTgt>
                                        </p:tgtEl>
                                      </p:cBhvr>
                                      <p:to x="100000" y="100000"/>
                                    </p:animScale>
                                  </p:childTnLst>
                                </p:cTn>
                              </p:par>
                              <p:par>
                                <p:cTn id="140" presetID="26" presetClass="entr" presetSubtype="0" fill="hold" nodeType="withEffect">
                                  <p:stCondLst>
                                    <p:cond delay="0"/>
                                  </p:stCondLst>
                                  <p:childTnLst>
                                    <p:set>
                                      <p:cBhvr>
                                        <p:cTn id="141" dur="1" fill="hold">
                                          <p:stCondLst>
                                            <p:cond delay="0"/>
                                          </p:stCondLst>
                                        </p:cTn>
                                        <p:tgtEl>
                                          <p:spTgt spid="8">
                                            <p:txEl>
                                              <p:pRg st="8" end="8"/>
                                            </p:txEl>
                                          </p:spTgt>
                                        </p:tgtEl>
                                        <p:attrNameLst>
                                          <p:attrName>style.visibility</p:attrName>
                                        </p:attrNameLst>
                                      </p:cBhvr>
                                      <p:to>
                                        <p:strVal val="visible"/>
                                      </p:to>
                                    </p:set>
                                    <p:animEffect transition="in" filter="wipe(down)">
                                      <p:cBhvr>
                                        <p:cTn id="142" dur="580">
                                          <p:stCondLst>
                                            <p:cond delay="0"/>
                                          </p:stCondLst>
                                        </p:cTn>
                                        <p:tgtEl>
                                          <p:spTgt spid="8">
                                            <p:txEl>
                                              <p:pRg st="8" end="8"/>
                                            </p:txEl>
                                          </p:spTgt>
                                        </p:tgtEl>
                                      </p:cBhvr>
                                    </p:animEffect>
                                    <p:anim calcmode="lin" valueType="num">
                                      <p:cBhvr>
                                        <p:cTn id="143" dur="1822" tmFilter="0,0; 0.14,0.36; 0.43,0.73; 0.71,0.91; 1.0,1.0">
                                          <p:stCondLst>
                                            <p:cond delay="0"/>
                                          </p:stCondLst>
                                        </p:cTn>
                                        <p:tgtEl>
                                          <p:spTgt spid="8">
                                            <p:txEl>
                                              <p:pRg st="8" end="8"/>
                                            </p:txEl>
                                          </p:spTgt>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8">
                                            <p:txEl>
                                              <p:pRg st="8" end="8"/>
                                            </p:txEl>
                                          </p:spTgt>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8">
                                            <p:txEl>
                                              <p:pRg st="8" end="8"/>
                                            </p:txEl>
                                          </p:spTgt>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8">
                                            <p:txEl>
                                              <p:pRg st="8" end="8"/>
                                            </p:txEl>
                                          </p:spTgt>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8">
                                            <p:txEl>
                                              <p:pRg st="8" end="8"/>
                                            </p:txEl>
                                          </p:spTgt>
                                        </p:tgtEl>
                                        <p:attrNameLst>
                                          <p:attrName>ppt_y</p:attrName>
                                        </p:attrNameLst>
                                      </p:cBhvr>
                                      <p:tavLst>
                                        <p:tav tm="0" fmla="#ppt_y-sin(pi*$)/81">
                                          <p:val>
                                            <p:fltVal val="0"/>
                                          </p:val>
                                        </p:tav>
                                        <p:tav tm="100000">
                                          <p:val>
                                            <p:fltVal val="1"/>
                                          </p:val>
                                        </p:tav>
                                      </p:tavLst>
                                    </p:anim>
                                    <p:animScale>
                                      <p:cBhvr>
                                        <p:cTn id="148" dur="26">
                                          <p:stCondLst>
                                            <p:cond delay="650"/>
                                          </p:stCondLst>
                                        </p:cTn>
                                        <p:tgtEl>
                                          <p:spTgt spid="8">
                                            <p:txEl>
                                              <p:pRg st="8" end="8"/>
                                            </p:txEl>
                                          </p:spTgt>
                                        </p:tgtEl>
                                      </p:cBhvr>
                                      <p:to x="100000" y="60000"/>
                                    </p:animScale>
                                    <p:animScale>
                                      <p:cBhvr>
                                        <p:cTn id="149" dur="166" decel="50000">
                                          <p:stCondLst>
                                            <p:cond delay="676"/>
                                          </p:stCondLst>
                                        </p:cTn>
                                        <p:tgtEl>
                                          <p:spTgt spid="8">
                                            <p:txEl>
                                              <p:pRg st="8" end="8"/>
                                            </p:txEl>
                                          </p:spTgt>
                                        </p:tgtEl>
                                      </p:cBhvr>
                                      <p:to x="100000" y="100000"/>
                                    </p:animScale>
                                    <p:animScale>
                                      <p:cBhvr>
                                        <p:cTn id="150" dur="26">
                                          <p:stCondLst>
                                            <p:cond delay="1312"/>
                                          </p:stCondLst>
                                        </p:cTn>
                                        <p:tgtEl>
                                          <p:spTgt spid="8">
                                            <p:txEl>
                                              <p:pRg st="8" end="8"/>
                                            </p:txEl>
                                          </p:spTgt>
                                        </p:tgtEl>
                                      </p:cBhvr>
                                      <p:to x="100000" y="80000"/>
                                    </p:animScale>
                                    <p:animScale>
                                      <p:cBhvr>
                                        <p:cTn id="151" dur="166" decel="50000">
                                          <p:stCondLst>
                                            <p:cond delay="1338"/>
                                          </p:stCondLst>
                                        </p:cTn>
                                        <p:tgtEl>
                                          <p:spTgt spid="8">
                                            <p:txEl>
                                              <p:pRg st="8" end="8"/>
                                            </p:txEl>
                                          </p:spTgt>
                                        </p:tgtEl>
                                      </p:cBhvr>
                                      <p:to x="100000" y="100000"/>
                                    </p:animScale>
                                    <p:animScale>
                                      <p:cBhvr>
                                        <p:cTn id="152" dur="26">
                                          <p:stCondLst>
                                            <p:cond delay="1642"/>
                                          </p:stCondLst>
                                        </p:cTn>
                                        <p:tgtEl>
                                          <p:spTgt spid="8">
                                            <p:txEl>
                                              <p:pRg st="8" end="8"/>
                                            </p:txEl>
                                          </p:spTgt>
                                        </p:tgtEl>
                                      </p:cBhvr>
                                      <p:to x="100000" y="90000"/>
                                    </p:animScale>
                                    <p:animScale>
                                      <p:cBhvr>
                                        <p:cTn id="153" dur="166" decel="50000">
                                          <p:stCondLst>
                                            <p:cond delay="1668"/>
                                          </p:stCondLst>
                                        </p:cTn>
                                        <p:tgtEl>
                                          <p:spTgt spid="8">
                                            <p:txEl>
                                              <p:pRg st="8" end="8"/>
                                            </p:txEl>
                                          </p:spTgt>
                                        </p:tgtEl>
                                      </p:cBhvr>
                                      <p:to x="100000" y="100000"/>
                                    </p:animScale>
                                    <p:animScale>
                                      <p:cBhvr>
                                        <p:cTn id="154" dur="26">
                                          <p:stCondLst>
                                            <p:cond delay="1808"/>
                                          </p:stCondLst>
                                        </p:cTn>
                                        <p:tgtEl>
                                          <p:spTgt spid="8">
                                            <p:txEl>
                                              <p:pRg st="8" end="8"/>
                                            </p:txEl>
                                          </p:spTgt>
                                        </p:tgtEl>
                                      </p:cBhvr>
                                      <p:to x="100000" y="95000"/>
                                    </p:animScale>
                                    <p:animScale>
                                      <p:cBhvr>
                                        <p:cTn id="155" dur="166" decel="50000">
                                          <p:stCondLst>
                                            <p:cond delay="1834"/>
                                          </p:stCondLst>
                                        </p:cTn>
                                        <p:tgtEl>
                                          <p:spTgt spid="8">
                                            <p:txEl>
                                              <p:pRg st="8" end="8"/>
                                            </p:txEl>
                                          </p:spTgt>
                                        </p:tgtEl>
                                      </p:cBhvr>
                                      <p:to x="100000" y="100000"/>
                                    </p:animScale>
                                  </p:childTnLst>
                                </p:cTn>
                              </p:par>
                              <p:par>
                                <p:cTn id="156" presetID="26" presetClass="entr" presetSubtype="0" fill="hold" nodeType="withEffect">
                                  <p:stCondLst>
                                    <p:cond delay="0"/>
                                  </p:stCondLst>
                                  <p:childTnLst>
                                    <p:set>
                                      <p:cBhvr>
                                        <p:cTn id="157" dur="1" fill="hold">
                                          <p:stCondLst>
                                            <p:cond delay="0"/>
                                          </p:stCondLst>
                                        </p:cTn>
                                        <p:tgtEl>
                                          <p:spTgt spid="8">
                                            <p:txEl>
                                              <p:pRg st="9" end="9"/>
                                            </p:txEl>
                                          </p:spTgt>
                                        </p:tgtEl>
                                        <p:attrNameLst>
                                          <p:attrName>style.visibility</p:attrName>
                                        </p:attrNameLst>
                                      </p:cBhvr>
                                      <p:to>
                                        <p:strVal val="visible"/>
                                      </p:to>
                                    </p:set>
                                    <p:animEffect transition="in" filter="wipe(down)">
                                      <p:cBhvr>
                                        <p:cTn id="158" dur="580">
                                          <p:stCondLst>
                                            <p:cond delay="0"/>
                                          </p:stCondLst>
                                        </p:cTn>
                                        <p:tgtEl>
                                          <p:spTgt spid="8">
                                            <p:txEl>
                                              <p:pRg st="9" end="9"/>
                                            </p:txEl>
                                          </p:spTgt>
                                        </p:tgtEl>
                                      </p:cBhvr>
                                    </p:animEffect>
                                    <p:anim calcmode="lin" valueType="num">
                                      <p:cBhvr>
                                        <p:cTn id="159" dur="1822" tmFilter="0,0; 0.14,0.36; 0.43,0.73; 0.71,0.91; 1.0,1.0">
                                          <p:stCondLst>
                                            <p:cond delay="0"/>
                                          </p:stCondLst>
                                        </p:cTn>
                                        <p:tgtEl>
                                          <p:spTgt spid="8">
                                            <p:txEl>
                                              <p:pRg st="9" end="9"/>
                                            </p:txEl>
                                          </p:spTgt>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8">
                                            <p:txEl>
                                              <p:pRg st="9" end="9"/>
                                            </p:txEl>
                                          </p:spTgt>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8">
                                            <p:txEl>
                                              <p:pRg st="9" end="9"/>
                                            </p:txEl>
                                          </p:spTgt>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8">
                                            <p:txEl>
                                              <p:pRg st="9" end="9"/>
                                            </p:txEl>
                                          </p:spTgt>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8">
                                            <p:txEl>
                                              <p:pRg st="9" end="9"/>
                                            </p:txEl>
                                          </p:spTgt>
                                        </p:tgtEl>
                                        <p:attrNameLst>
                                          <p:attrName>ppt_y</p:attrName>
                                        </p:attrNameLst>
                                      </p:cBhvr>
                                      <p:tavLst>
                                        <p:tav tm="0" fmla="#ppt_y-sin(pi*$)/81">
                                          <p:val>
                                            <p:fltVal val="0"/>
                                          </p:val>
                                        </p:tav>
                                        <p:tav tm="100000">
                                          <p:val>
                                            <p:fltVal val="1"/>
                                          </p:val>
                                        </p:tav>
                                      </p:tavLst>
                                    </p:anim>
                                    <p:animScale>
                                      <p:cBhvr>
                                        <p:cTn id="164" dur="26">
                                          <p:stCondLst>
                                            <p:cond delay="650"/>
                                          </p:stCondLst>
                                        </p:cTn>
                                        <p:tgtEl>
                                          <p:spTgt spid="8">
                                            <p:txEl>
                                              <p:pRg st="9" end="9"/>
                                            </p:txEl>
                                          </p:spTgt>
                                        </p:tgtEl>
                                      </p:cBhvr>
                                      <p:to x="100000" y="60000"/>
                                    </p:animScale>
                                    <p:animScale>
                                      <p:cBhvr>
                                        <p:cTn id="165" dur="166" decel="50000">
                                          <p:stCondLst>
                                            <p:cond delay="676"/>
                                          </p:stCondLst>
                                        </p:cTn>
                                        <p:tgtEl>
                                          <p:spTgt spid="8">
                                            <p:txEl>
                                              <p:pRg st="9" end="9"/>
                                            </p:txEl>
                                          </p:spTgt>
                                        </p:tgtEl>
                                      </p:cBhvr>
                                      <p:to x="100000" y="100000"/>
                                    </p:animScale>
                                    <p:animScale>
                                      <p:cBhvr>
                                        <p:cTn id="166" dur="26">
                                          <p:stCondLst>
                                            <p:cond delay="1312"/>
                                          </p:stCondLst>
                                        </p:cTn>
                                        <p:tgtEl>
                                          <p:spTgt spid="8">
                                            <p:txEl>
                                              <p:pRg st="9" end="9"/>
                                            </p:txEl>
                                          </p:spTgt>
                                        </p:tgtEl>
                                      </p:cBhvr>
                                      <p:to x="100000" y="80000"/>
                                    </p:animScale>
                                    <p:animScale>
                                      <p:cBhvr>
                                        <p:cTn id="167" dur="166" decel="50000">
                                          <p:stCondLst>
                                            <p:cond delay="1338"/>
                                          </p:stCondLst>
                                        </p:cTn>
                                        <p:tgtEl>
                                          <p:spTgt spid="8">
                                            <p:txEl>
                                              <p:pRg st="9" end="9"/>
                                            </p:txEl>
                                          </p:spTgt>
                                        </p:tgtEl>
                                      </p:cBhvr>
                                      <p:to x="100000" y="100000"/>
                                    </p:animScale>
                                    <p:animScale>
                                      <p:cBhvr>
                                        <p:cTn id="168" dur="26">
                                          <p:stCondLst>
                                            <p:cond delay="1642"/>
                                          </p:stCondLst>
                                        </p:cTn>
                                        <p:tgtEl>
                                          <p:spTgt spid="8">
                                            <p:txEl>
                                              <p:pRg st="9" end="9"/>
                                            </p:txEl>
                                          </p:spTgt>
                                        </p:tgtEl>
                                      </p:cBhvr>
                                      <p:to x="100000" y="90000"/>
                                    </p:animScale>
                                    <p:animScale>
                                      <p:cBhvr>
                                        <p:cTn id="169" dur="166" decel="50000">
                                          <p:stCondLst>
                                            <p:cond delay="1668"/>
                                          </p:stCondLst>
                                        </p:cTn>
                                        <p:tgtEl>
                                          <p:spTgt spid="8">
                                            <p:txEl>
                                              <p:pRg st="9" end="9"/>
                                            </p:txEl>
                                          </p:spTgt>
                                        </p:tgtEl>
                                      </p:cBhvr>
                                      <p:to x="100000" y="100000"/>
                                    </p:animScale>
                                    <p:animScale>
                                      <p:cBhvr>
                                        <p:cTn id="170" dur="26">
                                          <p:stCondLst>
                                            <p:cond delay="1808"/>
                                          </p:stCondLst>
                                        </p:cTn>
                                        <p:tgtEl>
                                          <p:spTgt spid="8">
                                            <p:txEl>
                                              <p:pRg st="9" end="9"/>
                                            </p:txEl>
                                          </p:spTgt>
                                        </p:tgtEl>
                                      </p:cBhvr>
                                      <p:to x="100000" y="95000"/>
                                    </p:animScale>
                                    <p:animScale>
                                      <p:cBhvr>
                                        <p:cTn id="171" dur="166" decel="50000">
                                          <p:stCondLst>
                                            <p:cond delay="1834"/>
                                          </p:stCondLst>
                                        </p:cTn>
                                        <p:tgtEl>
                                          <p:spTgt spid="8">
                                            <p:txEl>
                                              <p:pRg st="9" end="9"/>
                                            </p:txEl>
                                          </p:spTgt>
                                        </p:tgtEl>
                                      </p:cBhvr>
                                      <p:to x="100000" y="100000"/>
                                    </p:animScale>
                                  </p:childTnLst>
                                </p:cTn>
                              </p:par>
                              <p:par>
                                <p:cTn id="172" presetID="26" presetClass="entr" presetSubtype="0" fill="hold" nodeType="withEffect">
                                  <p:stCondLst>
                                    <p:cond delay="0"/>
                                  </p:stCondLst>
                                  <p:childTnLst>
                                    <p:set>
                                      <p:cBhvr>
                                        <p:cTn id="173" dur="1" fill="hold">
                                          <p:stCondLst>
                                            <p:cond delay="0"/>
                                          </p:stCondLst>
                                        </p:cTn>
                                        <p:tgtEl>
                                          <p:spTgt spid="8">
                                            <p:txEl>
                                              <p:pRg st="10" end="10"/>
                                            </p:txEl>
                                          </p:spTgt>
                                        </p:tgtEl>
                                        <p:attrNameLst>
                                          <p:attrName>style.visibility</p:attrName>
                                        </p:attrNameLst>
                                      </p:cBhvr>
                                      <p:to>
                                        <p:strVal val="visible"/>
                                      </p:to>
                                    </p:set>
                                    <p:animEffect transition="in" filter="wipe(down)">
                                      <p:cBhvr>
                                        <p:cTn id="174" dur="580">
                                          <p:stCondLst>
                                            <p:cond delay="0"/>
                                          </p:stCondLst>
                                        </p:cTn>
                                        <p:tgtEl>
                                          <p:spTgt spid="8">
                                            <p:txEl>
                                              <p:pRg st="10" end="10"/>
                                            </p:txEl>
                                          </p:spTgt>
                                        </p:tgtEl>
                                      </p:cBhvr>
                                    </p:animEffect>
                                    <p:anim calcmode="lin" valueType="num">
                                      <p:cBhvr>
                                        <p:cTn id="175" dur="1822" tmFilter="0,0; 0.14,0.36; 0.43,0.73; 0.71,0.91; 1.0,1.0">
                                          <p:stCondLst>
                                            <p:cond delay="0"/>
                                          </p:stCondLst>
                                        </p:cTn>
                                        <p:tgtEl>
                                          <p:spTgt spid="8">
                                            <p:txEl>
                                              <p:pRg st="10" end="10"/>
                                            </p:txEl>
                                          </p:spTgt>
                                        </p:tgtEl>
                                        <p:attrNameLst>
                                          <p:attrName>ppt_x</p:attrName>
                                        </p:attrNameLst>
                                      </p:cBhvr>
                                      <p:tavLst>
                                        <p:tav tm="0">
                                          <p:val>
                                            <p:strVal val="#ppt_x-0.25"/>
                                          </p:val>
                                        </p:tav>
                                        <p:tav tm="100000">
                                          <p:val>
                                            <p:strVal val="#ppt_x"/>
                                          </p:val>
                                        </p:tav>
                                      </p:tavLst>
                                    </p:anim>
                                    <p:anim calcmode="lin" valueType="num">
                                      <p:cBhvr>
                                        <p:cTn id="176" dur="664" tmFilter="0.0,0.0; 0.25,0.07; 0.50,0.2; 0.75,0.467; 1.0,1.0">
                                          <p:stCondLst>
                                            <p:cond delay="0"/>
                                          </p:stCondLst>
                                        </p:cTn>
                                        <p:tgtEl>
                                          <p:spTgt spid="8">
                                            <p:txEl>
                                              <p:pRg st="10" end="10"/>
                                            </p:txEl>
                                          </p:spTgt>
                                        </p:tgtEl>
                                        <p:attrNameLst>
                                          <p:attrName>ppt_y</p:attrName>
                                        </p:attrNameLst>
                                      </p:cBhvr>
                                      <p:tavLst>
                                        <p:tav tm="0" fmla="#ppt_y-sin(pi*$)/3">
                                          <p:val>
                                            <p:fltVal val="0.5"/>
                                          </p:val>
                                        </p:tav>
                                        <p:tav tm="100000">
                                          <p:val>
                                            <p:fltVal val="1"/>
                                          </p:val>
                                        </p:tav>
                                      </p:tavLst>
                                    </p:anim>
                                    <p:anim calcmode="lin" valueType="num">
                                      <p:cBhvr>
                                        <p:cTn id="177" dur="664" tmFilter="0, 0; 0.125,0.2665; 0.25,0.4; 0.375,0.465; 0.5,0.5;  0.625,0.535; 0.75,0.6; 0.875,0.7335; 1,1">
                                          <p:stCondLst>
                                            <p:cond delay="664"/>
                                          </p:stCondLst>
                                        </p:cTn>
                                        <p:tgtEl>
                                          <p:spTgt spid="8">
                                            <p:txEl>
                                              <p:pRg st="10" end="10"/>
                                            </p:txEl>
                                          </p:spTgt>
                                        </p:tgtEl>
                                        <p:attrNameLst>
                                          <p:attrName>ppt_y</p:attrName>
                                        </p:attrNameLst>
                                      </p:cBhvr>
                                      <p:tavLst>
                                        <p:tav tm="0" fmla="#ppt_y-sin(pi*$)/9">
                                          <p:val>
                                            <p:fltVal val="0"/>
                                          </p:val>
                                        </p:tav>
                                        <p:tav tm="100000">
                                          <p:val>
                                            <p:fltVal val="1"/>
                                          </p:val>
                                        </p:tav>
                                      </p:tavLst>
                                    </p:anim>
                                    <p:anim calcmode="lin" valueType="num">
                                      <p:cBhvr>
                                        <p:cTn id="178" dur="332" tmFilter="0, 0; 0.125,0.2665; 0.25,0.4; 0.375,0.465; 0.5,0.5;  0.625,0.535; 0.75,0.6; 0.875,0.7335; 1,1">
                                          <p:stCondLst>
                                            <p:cond delay="1324"/>
                                          </p:stCondLst>
                                        </p:cTn>
                                        <p:tgtEl>
                                          <p:spTgt spid="8">
                                            <p:txEl>
                                              <p:pRg st="10" end="10"/>
                                            </p:txEl>
                                          </p:spTgt>
                                        </p:tgtEl>
                                        <p:attrNameLst>
                                          <p:attrName>ppt_y</p:attrName>
                                        </p:attrNameLst>
                                      </p:cBhvr>
                                      <p:tavLst>
                                        <p:tav tm="0" fmla="#ppt_y-sin(pi*$)/27">
                                          <p:val>
                                            <p:fltVal val="0"/>
                                          </p:val>
                                        </p:tav>
                                        <p:tav tm="100000">
                                          <p:val>
                                            <p:fltVal val="1"/>
                                          </p:val>
                                        </p:tav>
                                      </p:tavLst>
                                    </p:anim>
                                    <p:anim calcmode="lin" valueType="num">
                                      <p:cBhvr>
                                        <p:cTn id="179" dur="164" tmFilter="0, 0; 0.125,0.2665; 0.25,0.4; 0.375,0.465; 0.5,0.5;  0.625,0.535; 0.75,0.6; 0.875,0.7335; 1,1">
                                          <p:stCondLst>
                                            <p:cond delay="1656"/>
                                          </p:stCondLst>
                                        </p:cTn>
                                        <p:tgtEl>
                                          <p:spTgt spid="8">
                                            <p:txEl>
                                              <p:pRg st="10" end="10"/>
                                            </p:txEl>
                                          </p:spTgt>
                                        </p:tgtEl>
                                        <p:attrNameLst>
                                          <p:attrName>ppt_y</p:attrName>
                                        </p:attrNameLst>
                                      </p:cBhvr>
                                      <p:tavLst>
                                        <p:tav tm="0" fmla="#ppt_y-sin(pi*$)/81">
                                          <p:val>
                                            <p:fltVal val="0"/>
                                          </p:val>
                                        </p:tav>
                                        <p:tav tm="100000">
                                          <p:val>
                                            <p:fltVal val="1"/>
                                          </p:val>
                                        </p:tav>
                                      </p:tavLst>
                                    </p:anim>
                                    <p:animScale>
                                      <p:cBhvr>
                                        <p:cTn id="180" dur="26">
                                          <p:stCondLst>
                                            <p:cond delay="650"/>
                                          </p:stCondLst>
                                        </p:cTn>
                                        <p:tgtEl>
                                          <p:spTgt spid="8">
                                            <p:txEl>
                                              <p:pRg st="10" end="10"/>
                                            </p:txEl>
                                          </p:spTgt>
                                        </p:tgtEl>
                                      </p:cBhvr>
                                      <p:to x="100000" y="60000"/>
                                    </p:animScale>
                                    <p:animScale>
                                      <p:cBhvr>
                                        <p:cTn id="181" dur="166" decel="50000">
                                          <p:stCondLst>
                                            <p:cond delay="676"/>
                                          </p:stCondLst>
                                        </p:cTn>
                                        <p:tgtEl>
                                          <p:spTgt spid="8">
                                            <p:txEl>
                                              <p:pRg st="10" end="10"/>
                                            </p:txEl>
                                          </p:spTgt>
                                        </p:tgtEl>
                                      </p:cBhvr>
                                      <p:to x="100000" y="100000"/>
                                    </p:animScale>
                                    <p:animScale>
                                      <p:cBhvr>
                                        <p:cTn id="182" dur="26">
                                          <p:stCondLst>
                                            <p:cond delay="1312"/>
                                          </p:stCondLst>
                                        </p:cTn>
                                        <p:tgtEl>
                                          <p:spTgt spid="8">
                                            <p:txEl>
                                              <p:pRg st="10" end="10"/>
                                            </p:txEl>
                                          </p:spTgt>
                                        </p:tgtEl>
                                      </p:cBhvr>
                                      <p:to x="100000" y="80000"/>
                                    </p:animScale>
                                    <p:animScale>
                                      <p:cBhvr>
                                        <p:cTn id="183" dur="166" decel="50000">
                                          <p:stCondLst>
                                            <p:cond delay="1338"/>
                                          </p:stCondLst>
                                        </p:cTn>
                                        <p:tgtEl>
                                          <p:spTgt spid="8">
                                            <p:txEl>
                                              <p:pRg st="10" end="10"/>
                                            </p:txEl>
                                          </p:spTgt>
                                        </p:tgtEl>
                                      </p:cBhvr>
                                      <p:to x="100000" y="100000"/>
                                    </p:animScale>
                                    <p:animScale>
                                      <p:cBhvr>
                                        <p:cTn id="184" dur="26">
                                          <p:stCondLst>
                                            <p:cond delay="1642"/>
                                          </p:stCondLst>
                                        </p:cTn>
                                        <p:tgtEl>
                                          <p:spTgt spid="8">
                                            <p:txEl>
                                              <p:pRg st="10" end="10"/>
                                            </p:txEl>
                                          </p:spTgt>
                                        </p:tgtEl>
                                      </p:cBhvr>
                                      <p:to x="100000" y="90000"/>
                                    </p:animScale>
                                    <p:animScale>
                                      <p:cBhvr>
                                        <p:cTn id="185" dur="166" decel="50000">
                                          <p:stCondLst>
                                            <p:cond delay="1668"/>
                                          </p:stCondLst>
                                        </p:cTn>
                                        <p:tgtEl>
                                          <p:spTgt spid="8">
                                            <p:txEl>
                                              <p:pRg st="10" end="10"/>
                                            </p:txEl>
                                          </p:spTgt>
                                        </p:tgtEl>
                                      </p:cBhvr>
                                      <p:to x="100000" y="100000"/>
                                    </p:animScale>
                                    <p:animScale>
                                      <p:cBhvr>
                                        <p:cTn id="186" dur="26">
                                          <p:stCondLst>
                                            <p:cond delay="1808"/>
                                          </p:stCondLst>
                                        </p:cTn>
                                        <p:tgtEl>
                                          <p:spTgt spid="8">
                                            <p:txEl>
                                              <p:pRg st="10" end="10"/>
                                            </p:txEl>
                                          </p:spTgt>
                                        </p:tgtEl>
                                      </p:cBhvr>
                                      <p:to x="100000" y="95000"/>
                                    </p:animScale>
                                    <p:animScale>
                                      <p:cBhvr>
                                        <p:cTn id="187" dur="166" decel="50000">
                                          <p:stCondLst>
                                            <p:cond delay="1834"/>
                                          </p:stCondLst>
                                        </p:cTn>
                                        <p:tgtEl>
                                          <p:spTgt spid="8">
                                            <p:txEl>
                                              <p:pRg st="10" end="10"/>
                                            </p:txEl>
                                          </p:spTgt>
                                        </p:tgtEl>
                                      </p:cBhvr>
                                      <p:to x="100000" y="100000"/>
                                    </p:animScale>
                                  </p:childTnLst>
                                </p:cTn>
                              </p:par>
                            </p:childTnLst>
                          </p:cTn>
                        </p:par>
                      </p:childTnLst>
                    </p:cTn>
                  </p:par>
                  <p:par>
                    <p:cTn id="188" fill="hold">
                      <p:stCondLst>
                        <p:cond delay="indefinite"/>
                      </p:stCondLst>
                      <p:childTnLst>
                        <p:par>
                          <p:cTn id="189" fill="hold">
                            <p:stCondLst>
                              <p:cond delay="0"/>
                            </p:stCondLst>
                            <p:childTnLst>
                              <p:par>
                                <p:cTn id="190" presetID="42" presetClass="entr" presetSubtype="0" fill="hold" nodeType="clickEffect">
                                  <p:stCondLst>
                                    <p:cond delay="0"/>
                                  </p:stCondLst>
                                  <p:childTnLst>
                                    <p:set>
                                      <p:cBhvr>
                                        <p:cTn id="191" dur="1" fill="hold">
                                          <p:stCondLst>
                                            <p:cond delay="0"/>
                                          </p:stCondLst>
                                        </p:cTn>
                                        <p:tgtEl>
                                          <p:spTgt spid="9">
                                            <p:txEl>
                                              <p:pRg st="0" end="0"/>
                                            </p:txEl>
                                          </p:spTgt>
                                        </p:tgtEl>
                                        <p:attrNameLst>
                                          <p:attrName>style.visibility</p:attrName>
                                        </p:attrNameLst>
                                      </p:cBhvr>
                                      <p:to>
                                        <p:strVal val="visible"/>
                                      </p:to>
                                    </p:set>
                                    <p:animEffect transition="in" filter="fade">
                                      <p:cBhvr>
                                        <p:cTn id="192" dur="1000"/>
                                        <p:tgtEl>
                                          <p:spTgt spid="9">
                                            <p:txEl>
                                              <p:pRg st="0" end="0"/>
                                            </p:txEl>
                                          </p:spTgt>
                                        </p:tgtEl>
                                      </p:cBhvr>
                                    </p:animEffect>
                                    <p:anim calcmode="lin" valueType="num">
                                      <p:cBhvr>
                                        <p:cTn id="19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6" presetClass="entr" presetSubtype="0" fill="hold" nodeType="clickEffect">
                                  <p:stCondLst>
                                    <p:cond delay="0"/>
                                  </p:stCondLst>
                                  <p:childTnLst>
                                    <p:set>
                                      <p:cBhvr>
                                        <p:cTn id="198" dur="1" fill="hold">
                                          <p:stCondLst>
                                            <p:cond delay="0"/>
                                          </p:stCondLst>
                                        </p:cTn>
                                        <p:tgtEl>
                                          <p:spTgt spid="10">
                                            <p:txEl>
                                              <p:pRg st="0" end="0"/>
                                            </p:txEl>
                                          </p:spTgt>
                                        </p:tgtEl>
                                        <p:attrNameLst>
                                          <p:attrName>style.visibility</p:attrName>
                                        </p:attrNameLst>
                                      </p:cBhvr>
                                      <p:to>
                                        <p:strVal val="visible"/>
                                      </p:to>
                                    </p:set>
                                    <p:animEffect transition="in" filter="wipe(down)">
                                      <p:cBhvr>
                                        <p:cTn id="199" dur="580">
                                          <p:stCondLst>
                                            <p:cond delay="0"/>
                                          </p:stCondLst>
                                        </p:cTn>
                                        <p:tgtEl>
                                          <p:spTgt spid="10">
                                            <p:txEl>
                                              <p:pRg st="0" end="0"/>
                                            </p:txEl>
                                          </p:spTgt>
                                        </p:tgtEl>
                                      </p:cBhvr>
                                    </p:animEffect>
                                    <p:anim calcmode="lin" valueType="num">
                                      <p:cBhvr>
                                        <p:cTn id="200"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205" dur="26">
                                          <p:stCondLst>
                                            <p:cond delay="650"/>
                                          </p:stCondLst>
                                        </p:cTn>
                                        <p:tgtEl>
                                          <p:spTgt spid="10">
                                            <p:txEl>
                                              <p:pRg st="0" end="0"/>
                                            </p:txEl>
                                          </p:spTgt>
                                        </p:tgtEl>
                                      </p:cBhvr>
                                      <p:to x="100000" y="60000"/>
                                    </p:animScale>
                                    <p:animScale>
                                      <p:cBhvr>
                                        <p:cTn id="206" dur="166" decel="50000">
                                          <p:stCondLst>
                                            <p:cond delay="676"/>
                                          </p:stCondLst>
                                        </p:cTn>
                                        <p:tgtEl>
                                          <p:spTgt spid="10">
                                            <p:txEl>
                                              <p:pRg st="0" end="0"/>
                                            </p:txEl>
                                          </p:spTgt>
                                        </p:tgtEl>
                                      </p:cBhvr>
                                      <p:to x="100000" y="100000"/>
                                    </p:animScale>
                                    <p:animScale>
                                      <p:cBhvr>
                                        <p:cTn id="207" dur="26">
                                          <p:stCondLst>
                                            <p:cond delay="1312"/>
                                          </p:stCondLst>
                                        </p:cTn>
                                        <p:tgtEl>
                                          <p:spTgt spid="10">
                                            <p:txEl>
                                              <p:pRg st="0" end="0"/>
                                            </p:txEl>
                                          </p:spTgt>
                                        </p:tgtEl>
                                      </p:cBhvr>
                                      <p:to x="100000" y="80000"/>
                                    </p:animScale>
                                    <p:animScale>
                                      <p:cBhvr>
                                        <p:cTn id="208" dur="166" decel="50000">
                                          <p:stCondLst>
                                            <p:cond delay="1338"/>
                                          </p:stCondLst>
                                        </p:cTn>
                                        <p:tgtEl>
                                          <p:spTgt spid="10">
                                            <p:txEl>
                                              <p:pRg st="0" end="0"/>
                                            </p:txEl>
                                          </p:spTgt>
                                        </p:tgtEl>
                                      </p:cBhvr>
                                      <p:to x="100000" y="100000"/>
                                    </p:animScale>
                                    <p:animScale>
                                      <p:cBhvr>
                                        <p:cTn id="209" dur="26">
                                          <p:stCondLst>
                                            <p:cond delay="1642"/>
                                          </p:stCondLst>
                                        </p:cTn>
                                        <p:tgtEl>
                                          <p:spTgt spid="10">
                                            <p:txEl>
                                              <p:pRg st="0" end="0"/>
                                            </p:txEl>
                                          </p:spTgt>
                                        </p:tgtEl>
                                      </p:cBhvr>
                                      <p:to x="100000" y="90000"/>
                                    </p:animScale>
                                    <p:animScale>
                                      <p:cBhvr>
                                        <p:cTn id="210" dur="166" decel="50000">
                                          <p:stCondLst>
                                            <p:cond delay="1668"/>
                                          </p:stCondLst>
                                        </p:cTn>
                                        <p:tgtEl>
                                          <p:spTgt spid="10">
                                            <p:txEl>
                                              <p:pRg st="0" end="0"/>
                                            </p:txEl>
                                          </p:spTgt>
                                        </p:tgtEl>
                                      </p:cBhvr>
                                      <p:to x="100000" y="100000"/>
                                    </p:animScale>
                                    <p:animScale>
                                      <p:cBhvr>
                                        <p:cTn id="211" dur="26">
                                          <p:stCondLst>
                                            <p:cond delay="1808"/>
                                          </p:stCondLst>
                                        </p:cTn>
                                        <p:tgtEl>
                                          <p:spTgt spid="10">
                                            <p:txEl>
                                              <p:pRg st="0" end="0"/>
                                            </p:txEl>
                                          </p:spTgt>
                                        </p:tgtEl>
                                      </p:cBhvr>
                                      <p:to x="100000" y="95000"/>
                                    </p:animScale>
                                    <p:animScale>
                                      <p:cBhvr>
                                        <p:cTn id="212" dur="166" decel="50000">
                                          <p:stCondLst>
                                            <p:cond delay="1834"/>
                                          </p:stCondLst>
                                        </p:cTn>
                                        <p:tgtEl>
                                          <p:spTgt spid="10">
                                            <p:txEl>
                                              <p:pRg st="0" end="0"/>
                                            </p:txEl>
                                          </p:spTgt>
                                        </p:tgtEl>
                                      </p:cBhvr>
                                      <p:to x="100000" y="100000"/>
                                    </p:animScale>
                                  </p:childTnLst>
                                </p:cTn>
                              </p:par>
                              <p:par>
                                <p:cTn id="213" presetID="26" presetClass="entr" presetSubtype="0" fill="hold" nodeType="withEffect">
                                  <p:stCondLst>
                                    <p:cond delay="0"/>
                                  </p:stCondLst>
                                  <p:childTnLst>
                                    <p:set>
                                      <p:cBhvr>
                                        <p:cTn id="214" dur="1" fill="hold">
                                          <p:stCondLst>
                                            <p:cond delay="0"/>
                                          </p:stCondLst>
                                        </p:cTn>
                                        <p:tgtEl>
                                          <p:spTgt spid="10">
                                            <p:txEl>
                                              <p:pRg st="1" end="1"/>
                                            </p:txEl>
                                          </p:spTgt>
                                        </p:tgtEl>
                                        <p:attrNameLst>
                                          <p:attrName>style.visibility</p:attrName>
                                        </p:attrNameLst>
                                      </p:cBhvr>
                                      <p:to>
                                        <p:strVal val="visible"/>
                                      </p:to>
                                    </p:set>
                                    <p:animEffect transition="in" filter="wipe(down)">
                                      <p:cBhvr>
                                        <p:cTn id="215" dur="580">
                                          <p:stCondLst>
                                            <p:cond delay="0"/>
                                          </p:stCondLst>
                                        </p:cTn>
                                        <p:tgtEl>
                                          <p:spTgt spid="10">
                                            <p:txEl>
                                              <p:pRg st="1" end="1"/>
                                            </p:txEl>
                                          </p:spTgt>
                                        </p:tgtEl>
                                      </p:cBhvr>
                                    </p:animEffect>
                                    <p:anim calcmode="lin" valueType="num">
                                      <p:cBhvr>
                                        <p:cTn id="216" dur="1822" tmFilter="0,0; 0.14,0.36; 0.43,0.73; 0.71,0.91; 1.0,1.0">
                                          <p:stCondLst>
                                            <p:cond delay="0"/>
                                          </p:stCondLst>
                                        </p:cTn>
                                        <p:tgtEl>
                                          <p:spTgt spid="10">
                                            <p:txEl>
                                              <p:pRg st="1" end="1"/>
                                            </p:txEl>
                                          </p:spTgt>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0">
                                            <p:txEl>
                                              <p:pRg st="1" end="1"/>
                                            </p:txEl>
                                          </p:spTgt>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0">
                                            <p:txEl>
                                              <p:pRg st="1" end="1"/>
                                            </p:txEl>
                                          </p:spTgt>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0">
                                            <p:txEl>
                                              <p:pRg st="1" end="1"/>
                                            </p:txEl>
                                          </p:spTgt>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0">
                                            <p:txEl>
                                              <p:pRg st="1" end="1"/>
                                            </p:txEl>
                                          </p:spTgt>
                                        </p:tgtEl>
                                        <p:attrNameLst>
                                          <p:attrName>ppt_y</p:attrName>
                                        </p:attrNameLst>
                                      </p:cBhvr>
                                      <p:tavLst>
                                        <p:tav tm="0" fmla="#ppt_y-sin(pi*$)/81">
                                          <p:val>
                                            <p:fltVal val="0"/>
                                          </p:val>
                                        </p:tav>
                                        <p:tav tm="100000">
                                          <p:val>
                                            <p:fltVal val="1"/>
                                          </p:val>
                                        </p:tav>
                                      </p:tavLst>
                                    </p:anim>
                                    <p:animScale>
                                      <p:cBhvr>
                                        <p:cTn id="221" dur="26">
                                          <p:stCondLst>
                                            <p:cond delay="650"/>
                                          </p:stCondLst>
                                        </p:cTn>
                                        <p:tgtEl>
                                          <p:spTgt spid="10">
                                            <p:txEl>
                                              <p:pRg st="1" end="1"/>
                                            </p:txEl>
                                          </p:spTgt>
                                        </p:tgtEl>
                                      </p:cBhvr>
                                      <p:to x="100000" y="60000"/>
                                    </p:animScale>
                                    <p:animScale>
                                      <p:cBhvr>
                                        <p:cTn id="222" dur="166" decel="50000">
                                          <p:stCondLst>
                                            <p:cond delay="676"/>
                                          </p:stCondLst>
                                        </p:cTn>
                                        <p:tgtEl>
                                          <p:spTgt spid="10">
                                            <p:txEl>
                                              <p:pRg st="1" end="1"/>
                                            </p:txEl>
                                          </p:spTgt>
                                        </p:tgtEl>
                                      </p:cBhvr>
                                      <p:to x="100000" y="100000"/>
                                    </p:animScale>
                                    <p:animScale>
                                      <p:cBhvr>
                                        <p:cTn id="223" dur="26">
                                          <p:stCondLst>
                                            <p:cond delay="1312"/>
                                          </p:stCondLst>
                                        </p:cTn>
                                        <p:tgtEl>
                                          <p:spTgt spid="10">
                                            <p:txEl>
                                              <p:pRg st="1" end="1"/>
                                            </p:txEl>
                                          </p:spTgt>
                                        </p:tgtEl>
                                      </p:cBhvr>
                                      <p:to x="100000" y="80000"/>
                                    </p:animScale>
                                    <p:animScale>
                                      <p:cBhvr>
                                        <p:cTn id="224" dur="166" decel="50000">
                                          <p:stCondLst>
                                            <p:cond delay="1338"/>
                                          </p:stCondLst>
                                        </p:cTn>
                                        <p:tgtEl>
                                          <p:spTgt spid="10">
                                            <p:txEl>
                                              <p:pRg st="1" end="1"/>
                                            </p:txEl>
                                          </p:spTgt>
                                        </p:tgtEl>
                                      </p:cBhvr>
                                      <p:to x="100000" y="100000"/>
                                    </p:animScale>
                                    <p:animScale>
                                      <p:cBhvr>
                                        <p:cTn id="225" dur="26">
                                          <p:stCondLst>
                                            <p:cond delay="1642"/>
                                          </p:stCondLst>
                                        </p:cTn>
                                        <p:tgtEl>
                                          <p:spTgt spid="10">
                                            <p:txEl>
                                              <p:pRg st="1" end="1"/>
                                            </p:txEl>
                                          </p:spTgt>
                                        </p:tgtEl>
                                      </p:cBhvr>
                                      <p:to x="100000" y="90000"/>
                                    </p:animScale>
                                    <p:animScale>
                                      <p:cBhvr>
                                        <p:cTn id="226" dur="166" decel="50000">
                                          <p:stCondLst>
                                            <p:cond delay="1668"/>
                                          </p:stCondLst>
                                        </p:cTn>
                                        <p:tgtEl>
                                          <p:spTgt spid="10">
                                            <p:txEl>
                                              <p:pRg st="1" end="1"/>
                                            </p:txEl>
                                          </p:spTgt>
                                        </p:tgtEl>
                                      </p:cBhvr>
                                      <p:to x="100000" y="100000"/>
                                    </p:animScale>
                                    <p:animScale>
                                      <p:cBhvr>
                                        <p:cTn id="227" dur="26">
                                          <p:stCondLst>
                                            <p:cond delay="1808"/>
                                          </p:stCondLst>
                                        </p:cTn>
                                        <p:tgtEl>
                                          <p:spTgt spid="10">
                                            <p:txEl>
                                              <p:pRg st="1" end="1"/>
                                            </p:txEl>
                                          </p:spTgt>
                                        </p:tgtEl>
                                      </p:cBhvr>
                                      <p:to x="100000" y="95000"/>
                                    </p:animScale>
                                    <p:animScale>
                                      <p:cBhvr>
                                        <p:cTn id="228" dur="166" decel="50000">
                                          <p:stCondLst>
                                            <p:cond delay="1834"/>
                                          </p:stCondLst>
                                        </p:cTn>
                                        <p:tgtEl>
                                          <p:spTgt spid="10">
                                            <p:txEl>
                                              <p:pRg st="1" end="1"/>
                                            </p:txEl>
                                          </p:spTgt>
                                        </p:tgtEl>
                                      </p:cBhvr>
                                      <p:to x="100000" y="100000"/>
                                    </p:animScale>
                                  </p:childTnLst>
                                </p:cTn>
                              </p:par>
                              <p:par>
                                <p:cTn id="229" presetID="26" presetClass="entr" presetSubtype="0" fill="hold" nodeType="withEffect">
                                  <p:stCondLst>
                                    <p:cond delay="0"/>
                                  </p:stCondLst>
                                  <p:childTnLst>
                                    <p:set>
                                      <p:cBhvr>
                                        <p:cTn id="230" dur="1" fill="hold">
                                          <p:stCondLst>
                                            <p:cond delay="0"/>
                                          </p:stCondLst>
                                        </p:cTn>
                                        <p:tgtEl>
                                          <p:spTgt spid="10">
                                            <p:txEl>
                                              <p:pRg st="2" end="2"/>
                                            </p:txEl>
                                          </p:spTgt>
                                        </p:tgtEl>
                                        <p:attrNameLst>
                                          <p:attrName>style.visibility</p:attrName>
                                        </p:attrNameLst>
                                      </p:cBhvr>
                                      <p:to>
                                        <p:strVal val="visible"/>
                                      </p:to>
                                    </p:set>
                                    <p:animEffect transition="in" filter="wipe(down)">
                                      <p:cBhvr>
                                        <p:cTn id="231" dur="580">
                                          <p:stCondLst>
                                            <p:cond delay="0"/>
                                          </p:stCondLst>
                                        </p:cTn>
                                        <p:tgtEl>
                                          <p:spTgt spid="10">
                                            <p:txEl>
                                              <p:pRg st="2" end="2"/>
                                            </p:txEl>
                                          </p:spTgt>
                                        </p:tgtEl>
                                      </p:cBhvr>
                                    </p:animEffect>
                                    <p:anim calcmode="lin" valueType="num">
                                      <p:cBhvr>
                                        <p:cTn id="232" dur="1822" tmFilter="0,0; 0.14,0.36; 0.43,0.73; 0.71,0.91; 1.0,1.0">
                                          <p:stCondLst>
                                            <p:cond delay="0"/>
                                          </p:stCondLst>
                                        </p:cTn>
                                        <p:tgtEl>
                                          <p:spTgt spid="10">
                                            <p:txEl>
                                              <p:pRg st="2" end="2"/>
                                            </p:txEl>
                                          </p:spTgt>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10">
                                            <p:txEl>
                                              <p:pRg st="2" end="2"/>
                                            </p:txEl>
                                          </p:spTgt>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10">
                                            <p:txEl>
                                              <p:pRg st="2" end="2"/>
                                            </p:txEl>
                                          </p:spTgt>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10">
                                            <p:txEl>
                                              <p:pRg st="2" end="2"/>
                                            </p:txEl>
                                          </p:spTgt>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10">
                                            <p:txEl>
                                              <p:pRg st="2" end="2"/>
                                            </p:txEl>
                                          </p:spTgt>
                                        </p:tgtEl>
                                        <p:attrNameLst>
                                          <p:attrName>ppt_y</p:attrName>
                                        </p:attrNameLst>
                                      </p:cBhvr>
                                      <p:tavLst>
                                        <p:tav tm="0" fmla="#ppt_y-sin(pi*$)/81">
                                          <p:val>
                                            <p:fltVal val="0"/>
                                          </p:val>
                                        </p:tav>
                                        <p:tav tm="100000">
                                          <p:val>
                                            <p:fltVal val="1"/>
                                          </p:val>
                                        </p:tav>
                                      </p:tavLst>
                                    </p:anim>
                                    <p:animScale>
                                      <p:cBhvr>
                                        <p:cTn id="237" dur="26">
                                          <p:stCondLst>
                                            <p:cond delay="650"/>
                                          </p:stCondLst>
                                        </p:cTn>
                                        <p:tgtEl>
                                          <p:spTgt spid="10">
                                            <p:txEl>
                                              <p:pRg st="2" end="2"/>
                                            </p:txEl>
                                          </p:spTgt>
                                        </p:tgtEl>
                                      </p:cBhvr>
                                      <p:to x="100000" y="60000"/>
                                    </p:animScale>
                                    <p:animScale>
                                      <p:cBhvr>
                                        <p:cTn id="238" dur="166" decel="50000">
                                          <p:stCondLst>
                                            <p:cond delay="676"/>
                                          </p:stCondLst>
                                        </p:cTn>
                                        <p:tgtEl>
                                          <p:spTgt spid="10">
                                            <p:txEl>
                                              <p:pRg st="2" end="2"/>
                                            </p:txEl>
                                          </p:spTgt>
                                        </p:tgtEl>
                                      </p:cBhvr>
                                      <p:to x="100000" y="100000"/>
                                    </p:animScale>
                                    <p:animScale>
                                      <p:cBhvr>
                                        <p:cTn id="239" dur="26">
                                          <p:stCondLst>
                                            <p:cond delay="1312"/>
                                          </p:stCondLst>
                                        </p:cTn>
                                        <p:tgtEl>
                                          <p:spTgt spid="10">
                                            <p:txEl>
                                              <p:pRg st="2" end="2"/>
                                            </p:txEl>
                                          </p:spTgt>
                                        </p:tgtEl>
                                      </p:cBhvr>
                                      <p:to x="100000" y="80000"/>
                                    </p:animScale>
                                    <p:animScale>
                                      <p:cBhvr>
                                        <p:cTn id="240" dur="166" decel="50000">
                                          <p:stCondLst>
                                            <p:cond delay="1338"/>
                                          </p:stCondLst>
                                        </p:cTn>
                                        <p:tgtEl>
                                          <p:spTgt spid="10">
                                            <p:txEl>
                                              <p:pRg st="2" end="2"/>
                                            </p:txEl>
                                          </p:spTgt>
                                        </p:tgtEl>
                                      </p:cBhvr>
                                      <p:to x="100000" y="100000"/>
                                    </p:animScale>
                                    <p:animScale>
                                      <p:cBhvr>
                                        <p:cTn id="241" dur="26">
                                          <p:stCondLst>
                                            <p:cond delay="1642"/>
                                          </p:stCondLst>
                                        </p:cTn>
                                        <p:tgtEl>
                                          <p:spTgt spid="10">
                                            <p:txEl>
                                              <p:pRg st="2" end="2"/>
                                            </p:txEl>
                                          </p:spTgt>
                                        </p:tgtEl>
                                      </p:cBhvr>
                                      <p:to x="100000" y="90000"/>
                                    </p:animScale>
                                    <p:animScale>
                                      <p:cBhvr>
                                        <p:cTn id="242" dur="166" decel="50000">
                                          <p:stCondLst>
                                            <p:cond delay="1668"/>
                                          </p:stCondLst>
                                        </p:cTn>
                                        <p:tgtEl>
                                          <p:spTgt spid="10">
                                            <p:txEl>
                                              <p:pRg st="2" end="2"/>
                                            </p:txEl>
                                          </p:spTgt>
                                        </p:tgtEl>
                                      </p:cBhvr>
                                      <p:to x="100000" y="100000"/>
                                    </p:animScale>
                                    <p:animScale>
                                      <p:cBhvr>
                                        <p:cTn id="243" dur="26">
                                          <p:stCondLst>
                                            <p:cond delay="1808"/>
                                          </p:stCondLst>
                                        </p:cTn>
                                        <p:tgtEl>
                                          <p:spTgt spid="10">
                                            <p:txEl>
                                              <p:pRg st="2" end="2"/>
                                            </p:txEl>
                                          </p:spTgt>
                                        </p:tgtEl>
                                      </p:cBhvr>
                                      <p:to x="100000" y="95000"/>
                                    </p:animScale>
                                    <p:animScale>
                                      <p:cBhvr>
                                        <p:cTn id="244" dur="166" decel="50000">
                                          <p:stCondLst>
                                            <p:cond delay="1834"/>
                                          </p:stCondLst>
                                        </p:cTn>
                                        <p:tgtEl>
                                          <p:spTgt spid="10">
                                            <p:txEl>
                                              <p:pRg st="2" end="2"/>
                                            </p:txEl>
                                          </p:spTgt>
                                        </p:tgtEl>
                                      </p:cBhvr>
                                      <p:to x="100000" y="100000"/>
                                    </p:animScale>
                                  </p:childTnLst>
                                </p:cTn>
                              </p:par>
                              <p:par>
                                <p:cTn id="245" presetID="26" presetClass="entr" presetSubtype="0" fill="hold" nodeType="withEffect">
                                  <p:stCondLst>
                                    <p:cond delay="0"/>
                                  </p:stCondLst>
                                  <p:childTnLst>
                                    <p:set>
                                      <p:cBhvr>
                                        <p:cTn id="246" dur="1" fill="hold">
                                          <p:stCondLst>
                                            <p:cond delay="0"/>
                                          </p:stCondLst>
                                        </p:cTn>
                                        <p:tgtEl>
                                          <p:spTgt spid="10">
                                            <p:txEl>
                                              <p:pRg st="3" end="3"/>
                                            </p:txEl>
                                          </p:spTgt>
                                        </p:tgtEl>
                                        <p:attrNameLst>
                                          <p:attrName>style.visibility</p:attrName>
                                        </p:attrNameLst>
                                      </p:cBhvr>
                                      <p:to>
                                        <p:strVal val="visible"/>
                                      </p:to>
                                    </p:set>
                                    <p:animEffect transition="in" filter="wipe(down)">
                                      <p:cBhvr>
                                        <p:cTn id="247" dur="580">
                                          <p:stCondLst>
                                            <p:cond delay="0"/>
                                          </p:stCondLst>
                                        </p:cTn>
                                        <p:tgtEl>
                                          <p:spTgt spid="10">
                                            <p:txEl>
                                              <p:pRg st="3" end="3"/>
                                            </p:txEl>
                                          </p:spTgt>
                                        </p:tgtEl>
                                      </p:cBhvr>
                                    </p:animEffect>
                                    <p:anim calcmode="lin" valueType="num">
                                      <p:cBhvr>
                                        <p:cTn id="248" dur="1822" tmFilter="0,0; 0.14,0.36; 0.43,0.73; 0.71,0.91; 1.0,1.0">
                                          <p:stCondLst>
                                            <p:cond delay="0"/>
                                          </p:stCondLst>
                                        </p:cTn>
                                        <p:tgtEl>
                                          <p:spTgt spid="10">
                                            <p:txEl>
                                              <p:pRg st="3" end="3"/>
                                            </p:txEl>
                                          </p:spTgt>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10">
                                            <p:txEl>
                                              <p:pRg st="3" end="3"/>
                                            </p:txEl>
                                          </p:spTgt>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10">
                                            <p:txEl>
                                              <p:pRg st="3" end="3"/>
                                            </p:txEl>
                                          </p:spTgt>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10">
                                            <p:txEl>
                                              <p:pRg st="3" end="3"/>
                                            </p:txEl>
                                          </p:spTgt>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10">
                                            <p:txEl>
                                              <p:pRg st="3" end="3"/>
                                            </p:txEl>
                                          </p:spTgt>
                                        </p:tgtEl>
                                        <p:attrNameLst>
                                          <p:attrName>ppt_y</p:attrName>
                                        </p:attrNameLst>
                                      </p:cBhvr>
                                      <p:tavLst>
                                        <p:tav tm="0" fmla="#ppt_y-sin(pi*$)/81">
                                          <p:val>
                                            <p:fltVal val="0"/>
                                          </p:val>
                                        </p:tav>
                                        <p:tav tm="100000">
                                          <p:val>
                                            <p:fltVal val="1"/>
                                          </p:val>
                                        </p:tav>
                                      </p:tavLst>
                                    </p:anim>
                                    <p:animScale>
                                      <p:cBhvr>
                                        <p:cTn id="253" dur="26">
                                          <p:stCondLst>
                                            <p:cond delay="650"/>
                                          </p:stCondLst>
                                        </p:cTn>
                                        <p:tgtEl>
                                          <p:spTgt spid="10">
                                            <p:txEl>
                                              <p:pRg st="3" end="3"/>
                                            </p:txEl>
                                          </p:spTgt>
                                        </p:tgtEl>
                                      </p:cBhvr>
                                      <p:to x="100000" y="60000"/>
                                    </p:animScale>
                                    <p:animScale>
                                      <p:cBhvr>
                                        <p:cTn id="254" dur="166" decel="50000">
                                          <p:stCondLst>
                                            <p:cond delay="676"/>
                                          </p:stCondLst>
                                        </p:cTn>
                                        <p:tgtEl>
                                          <p:spTgt spid="10">
                                            <p:txEl>
                                              <p:pRg st="3" end="3"/>
                                            </p:txEl>
                                          </p:spTgt>
                                        </p:tgtEl>
                                      </p:cBhvr>
                                      <p:to x="100000" y="100000"/>
                                    </p:animScale>
                                    <p:animScale>
                                      <p:cBhvr>
                                        <p:cTn id="255" dur="26">
                                          <p:stCondLst>
                                            <p:cond delay="1312"/>
                                          </p:stCondLst>
                                        </p:cTn>
                                        <p:tgtEl>
                                          <p:spTgt spid="10">
                                            <p:txEl>
                                              <p:pRg st="3" end="3"/>
                                            </p:txEl>
                                          </p:spTgt>
                                        </p:tgtEl>
                                      </p:cBhvr>
                                      <p:to x="100000" y="80000"/>
                                    </p:animScale>
                                    <p:animScale>
                                      <p:cBhvr>
                                        <p:cTn id="256" dur="166" decel="50000">
                                          <p:stCondLst>
                                            <p:cond delay="1338"/>
                                          </p:stCondLst>
                                        </p:cTn>
                                        <p:tgtEl>
                                          <p:spTgt spid="10">
                                            <p:txEl>
                                              <p:pRg st="3" end="3"/>
                                            </p:txEl>
                                          </p:spTgt>
                                        </p:tgtEl>
                                      </p:cBhvr>
                                      <p:to x="100000" y="100000"/>
                                    </p:animScale>
                                    <p:animScale>
                                      <p:cBhvr>
                                        <p:cTn id="257" dur="26">
                                          <p:stCondLst>
                                            <p:cond delay="1642"/>
                                          </p:stCondLst>
                                        </p:cTn>
                                        <p:tgtEl>
                                          <p:spTgt spid="10">
                                            <p:txEl>
                                              <p:pRg st="3" end="3"/>
                                            </p:txEl>
                                          </p:spTgt>
                                        </p:tgtEl>
                                      </p:cBhvr>
                                      <p:to x="100000" y="90000"/>
                                    </p:animScale>
                                    <p:animScale>
                                      <p:cBhvr>
                                        <p:cTn id="258" dur="166" decel="50000">
                                          <p:stCondLst>
                                            <p:cond delay="1668"/>
                                          </p:stCondLst>
                                        </p:cTn>
                                        <p:tgtEl>
                                          <p:spTgt spid="10">
                                            <p:txEl>
                                              <p:pRg st="3" end="3"/>
                                            </p:txEl>
                                          </p:spTgt>
                                        </p:tgtEl>
                                      </p:cBhvr>
                                      <p:to x="100000" y="100000"/>
                                    </p:animScale>
                                    <p:animScale>
                                      <p:cBhvr>
                                        <p:cTn id="259" dur="26">
                                          <p:stCondLst>
                                            <p:cond delay="1808"/>
                                          </p:stCondLst>
                                        </p:cTn>
                                        <p:tgtEl>
                                          <p:spTgt spid="10">
                                            <p:txEl>
                                              <p:pRg st="3" end="3"/>
                                            </p:txEl>
                                          </p:spTgt>
                                        </p:tgtEl>
                                      </p:cBhvr>
                                      <p:to x="100000" y="95000"/>
                                    </p:animScale>
                                    <p:animScale>
                                      <p:cBhvr>
                                        <p:cTn id="260" dur="166" decel="50000">
                                          <p:stCondLst>
                                            <p:cond delay="1834"/>
                                          </p:stCondLst>
                                        </p:cTn>
                                        <p:tgtEl>
                                          <p:spTgt spid="10">
                                            <p:txEl>
                                              <p:pRg st="3" end="3"/>
                                            </p:txEl>
                                          </p:spTgt>
                                        </p:tgtEl>
                                      </p:cBhvr>
                                      <p:to x="100000" y="100000"/>
                                    </p:animScale>
                                  </p:childTnLst>
                                </p:cTn>
                              </p:par>
                              <p:par>
                                <p:cTn id="261" presetID="26" presetClass="entr" presetSubtype="0" fill="hold" nodeType="withEffect">
                                  <p:stCondLst>
                                    <p:cond delay="0"/>
                                  </p:stCondLst>
                                  <p:childTnLst>
                                    <p:set>
                                      <p:cBhvr>
                                        <p:cTn id="262" dur="1" fill="hold">
                                          <p:stCondLst>
                                            <p:cond delay="0"/>
                                          </p:stCondLst>
                                        </p:cTn>
                                        <p:tgtEl>
                                          <p:spTgt spid="10">
                                            <p:txEl>
                                              <p:pRg st="4" end="4"/>
                                            </p:txEl>
                                          </p:spTgt>
                                        </p:tgtEl>
                                        <p:attrNameLst>
                                          <p:attrName>style.visibility</p:attrName>
                                        </p:attrNameLst>
                                      </p:cBhvr>
                                      <p:to>
                                        <p:strVal val="visible"/>
                                      </p:to>
                                    </p:set>
                                    <p:animEffect transition="in" filter="wipe(down)">
                                      <p:cBhvr>
                                        <p:cTn id="263" dur="580">
                                          <p:stCondLst>
                                            <p:cond delay="0"/>
                                          </p:stCondLst>
                                        </p:cTn>
                                        <p:tgtEl>
                                          <p:spTgt spid="10">
                                            <p:txEl>
                                              <p:pRg st="4" end="4"/>
                                            </p:txEl>
                                          </p:spTgt>
                                        </p:tgtEl>
                                      </p:cBhvr>
                                    </p:animEffect>
                                    <p:anim calcmode="lin" valueType="num">
                                      <p:cBhvr>
                                        <p:cTn id="264" dur="1822" tmFilter="0,0; 0.14,0.36; 0.43,0.73; 0.71,0.91; 1.0,1.0">
                                          <p:stCondLst>
                                            <p:cond delay="0"/>
                                          </p:stCondLst>
                                        </p:cTn>
                                        <p:tgtEl>
                                          <p:spTgt spid="10">
                                            <p:txEl>
                                              <p:pRg st="4" end="4"/>
                                            </p:txEl>
                                          </p:spTgt>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10">
                                            <p:txEl>
                                              <p:pRg st="4" end="4"/>
                                            </p:txEl>
                                          </p:spTgt>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10">
                                            <p:txEl>
                                              <p:pRg st="4" end="4"/>
                                            </p:txEl>
                                          </p:spTgt>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10">
                                            <p:txEl>
                                              <p:pRg st="4" end="4"/>
                                            </p:txEl>
                                          </p:spTgt>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10">
                                            <p:txEl>
                                              <p:pRg st="4" end="4"/>
                                            </p:txEl>
                                          </p:spTgt>
                                        </p:tgtEl>
                                        <p:attrNameLst>
                                          <p:attrName>ppt_y</p:attrName>
                                        </p:attrNameLst>
                                      </p:cBhvr>
                                      <p:tavLst>
                                        <p:tav tm="0" fmla="#ppt_y-sin(pi*$)/81">
                                          <p:val>
                                            <p:fltVal val="0"/>
                                          </p:val>
                                        </p:tav>
                                        <p:tav tm="100000">
                                          <p:val>
                                            <p:fltVal val="1"/>
                                          </p:val>
                                        </p:tav>
                                      </p:tavLst>
                                    </p:anim>
                                    <p:animScale>
                                      <p:cBhvr>
                                        <p:cTn id="269" dur="26">
                                          <p:stCondLst>
                                            <p:cond delay="650"/>
                                          </p:stCondLst>
                                        </p:cTn>
                                        <p:tgtEl>
                                          <p:spTgt spid="10">
                                            <p:txEl>
                                              <p:pRg st="4" end="4"/>
                                            </p:txEl>
                                          </p:spTgt>
                                        </p:tgtEl>
                                      </p:cBhvr>
                                      <p:to x="100000" y="60000"/>
                                    </p:animScale>
                                    <p:animScale>
                                      <p:cBhvr>
                                        <p:cTn id="270" dur="166" decel="50000">
                                          <p:stCondLst>
                                            <p:cond delay="676"/>
                                          </p:stCondLst>
                                        </p:cTn>
                                        <p:tgtEl>
                                          <p:spTgt spid="10">
                                            <p:txEl>
                                              <p:pRg st="4" end="4"/>
                                            </p:txEl>
                                          </p:spTgt>
                                        </p:tgtEl>
                                      </p:cBhvr>
                                      <p:to x="100000" y="100000"/>
                                    </p:animScale>
                                    <p:animScale>
                                      <p:cBhvr>
                                        <p:cTn id="271" dur="26">
                                          <p:stCondLst>
                                            <p:cond delay="1312"/>
                                          </p:stCondLst>
                                        </p:cTn>
                                        <p:tgtEl>
                                          <p:spTgt spid="10">
                                            <p:txEl>
                                              <p:pRg st="4" end="4"/>
                                            </p:txEl>
                                          </p:spTgt>
                                        </p:tgtEl>
                                      </p:cBhvr>
                                      <p:to x="100000" y="80000"/>
                                    </p:animScale>
                                    <p:animScale>
                                      <p:cBhvr>
                                        <p:cTn id="272" dur="166" decel="50000">
                                          <p:stCondLst>
                                            <p:cond delay="1338"/>
                                          </p:stCondLst>
                                        </p:cTn>
                                        <p:tgtEl>
                                          <p:spTgt spid="10">
                                            <p:txEl>
                                              <p:pRg st="4" end="4"/>
                                            </p:txEl>
                                          </p:spTgt>
                                        </p:tgtEl>
                                      </p:cBhvr>
                                      <p:to x="100000" y="100000"/>
                                    </p:animScale>
                                    <p:animScale>
                                      <p:cBhvr>
                                        <p:cTn id="273" dur="26">
                                          <p:stCondLst>
                                            <p:cond delay="1642"/>
                                          </p:stCondLst>
                                        </p:cTn>
                                        <p:tgtEl>
                                          <p:spTgt spid="10">
                                            <p:txEl>
                                              <p:pRg st="4" end="4"/>
                                            </p:txEl>
                                          </p:spTgt>
                                        </p:tgtEl>
                                      </p:cBhvr>
                                      <p:to x="100000" y="90000"/>
                                    </p:animScale>
                                    <p:animScale>
                                      <p:cBhvr>
                                        <p:cTn id="274" dur="166" decel="50000">
                                          <p:stCondLst>
                                            <p:cond delay="1668"/>
                                          </p:stCondLst>
                                        </p:cTn>
                                        <p:tgtEl>
                                          <p:spTgt spid="10">
                                            <p:txEl>
                                              <p:pRg st="4" end="4"/>
                                            </p:txEl>
                                          </p:spTgt>
                                        </p:tgtEl>
                                      </p:cBhvr>
                                      <p:to x="100000" y="100000"/>
                                    </p:animScale>
                                    <p:animScale>
                                      <p:cBhvr>
                                        <p:cTn id="275" dur="26">
                                          <p:stCondLst>
                                            <p:cond delay="1808"/>
                                          </p:stCondLst>
                                        </p:cTn>
                                        <p:tgtEl>
                                          <p:spTgt spid="10">
                                            <p:txEl>
                                              <p:pRg st="4" end="4"/>
                                            </p:txEl>
                                          </p:spTgt>
                                        </p:tgtEl>
                                      </p:cBhvr>
                                      <p:to x="100000" y="95000"/>
                                    </p:animScale>
                                    <p:animScale>
                                      <p:cBhvr>
                                        <p:cTn id="276" dur="166" decel="50000">
                                          <p:stCondLst>
                                            <p:cond delay="1834"/>
                                          </p:stCondLst>
                                        </p:cTn>
                                        <p:tgtEl>
                                          <p:spTgt spid="10">
                                            <p:txEl>
                                              <p:pRg st="4" end="4"/>
                                            </p:txEl>
                                          </p:spTgt>
                                        </p:tgtEl>
                                      </p:cBhvr>
                                      <p:to x="100000" y="100000"/>
                                    </p:animScale>
                                  </p:childTnLst>
                                </p:cTn>
                              </p:par>
                              <p:par>
                                <p:cTn id="277" presetID="26" presetClass="entr" presetSubtype="0" fill="hold" nodeType="withEffect">
                                  <p:stCondLst>
                                    <p:cond delay="0"/>
                                  </p:stCondLst>
                                  <p:childTnLst>
                                    <p:set>
                                      <p:cBhvr>
                                        <p:cTn id="278" dur="1" fill="hold">
                                          <p:stCondLst>
                                            <p:cond delay="0"/>
                                          </p:stCondLst>
                                        </p:cTn>
                                        <p:tgtEl>
                                          <p:spTgt spid="10">
                                            <p:txEl>
                                              <p:pRg st="5" end="5"/>
                                            </p:txEl>
                                          </p:spTgt>
                                        </p:tgtEl>
                                        <p:attrNameLst>
                                          <p:attrName>style.visibility</p:attrName>
                                        </p:attrNameLst>
                                      </p:cBhvr>
                                      <p:to>
                                        <p:strVal val="visible"/>
                                      </p:to>
                                    </p:set>
                                    <p:animEffect transition="in" filter="wipe(down)">
                                      <p:cBhvr>
                                        <p:cTn id="279" dur="580">
                                          <p:stCondLst>
                                            <p:cond delay="0"/>
                                          </p:stCondLst>
                                        </p:cTn>
                                        <p:tgtEl>
                                          <p:spTgt spid="10">
                                            <p:txEl>
                                              <p:pRg st="5" end="5"/>
                                            </p:txEl>
                                          </p:spTgt>
                                        </p:tgtEl>
                                      </p:cBhvr>
                                    </p:animEffect>
                                    <p:anim calcmode="lin" valueType="num">
                                      <p:cBhvr>
                                        <p:cTn id="280" dur="1822" tmFilter="0,0; 0.14,0.36; 0.43,0.73; 0.71,0.91; 1.0,1.0">
                                          <p:stCondLst>
                                            <p:cond delay="0"/>
                                          </p:stCondLst>
                                        </p:cTn>
                                        <p:tgtEl>
                                          <p:spTgt spid="10">
                                            <p:txEl>
                                              <p:pRg st="5" end="5"/>
                                            </p:txEl>
                                          </p:spTgt>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10">
                                            <p:txEl>
                                              <p:pRg st="5" end="5"/>
                                            </p:txEl>
                                          </p:spTgt>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10">
                                            <p:txEl>
                                              <p:pRg st="5" end="5"/>
                                            </p:txEl>
                                          </p:spTgt>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10">
                                            <p:txEl>
                                              <p:pRg st="5" end="5"/>
                                            </p:txEl>
                                          </p:spTgt>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10">
                                            <p:txEl>
                                              <p:pRg st="5" end="5"/>
                                            </p:txEl>
                                          </p:spTgt>
                                        </p:tgtEl>
                                        <p:attrNameLst>
                                          <p:attrName>ppt_y</p:attrName>
                                        </p:attrNameLst>
                                      </p:cBhvr>
                                      <p:tavLst>
                                        <p:tav tm="0" fmla="#ppt_y-sin(pi*$)/81">
                                          <p:val>
                                            <p:fltVal val="0"/>
                                          </p:val>
                                        </p:tav>
                                        <p:tav tm="100000">
                                          <p:val>
                                            <p:fltVal val="1"/>
                                          </p:val>
                                        </p:tav>
                                      </p:tavLst>
                                    </p:anim>
                                    <p:animScale>
                                      <p:cBhvr>
                                        <p:cTn id="285" dur="26">
                                          <p:stCondLst>
                                            <p:cond delay="650"/>
                                          </p:stCondLst>
                                        </p:cTn>
                                        <p:tgtEl>
                                          <p:spTgt spid="10">
                                            <p:txEl>
                                              <p:pRg st="5" end="5"/>
                                            </p:txEl>
                                          </p:spTgt>
                                        </p:tgtEl>
                                      </p:cBhvr>
                                      <p:to x="100000" y="60000"/>
                                    </p:animScale>
                                    <p:animScale>
                                      <p:cBhvr>
                                        <p:cTn id="286" dur="166" decel="50000">
                                          <p:stCondLst>
                                            <p:cond delay="676"/>
                                          </p:stCondLst>
                                        </p:cTn>
                                        <p:tgtEl>
                                          <p:spTgt spid="10">
                                            <p:txEl>
                                              <p:pRg st="5" end="5"/>
                                            </p:txEl>
                                          </p:spTgt>
                                        </p:tgtEl>
                                      </p:cBhvr>
                                      <p:to x="100000" y="100000"/>
                                    </p:animScale>
                                    <p:animScale>
                                      <p:cBhvr>
                                        <p:cTn id="287" dur="26">
                                          <p:stCondLst>
                                            <p:cond delay="1312"/>
                                          </p:stCondLst>
                                        </p:cTn>
                                        <p:tgtEl>
                                          <p:spTgt spid="10">
                                            <p:txEl>
                                              <p:pRg st="5" end="5"/>
                                            </p:txEl>
                                          </p:spTgt>
                                        </p:tgtEl>
                                      </p:cBhvr>
                                      <p:to x="100000" y="80000"/>
                                    </p:animScale>
                                    <p:animScale>
                                      <p:cBhvr>
                                        <p:cTn id="288" dur="166" decel="50000">
                                          <p:stCondLst>
                                            <p:cond delay="1338"/>
                                          </p:stCondLst>
                                        </p:cTn>
                                        <p:tgtEl>
                                          <p:spTgt spid="10">
                                            <p:txEl>
                                              <p:pRg st="5" end="5"/>
                                            </p:txEl>
                                          </p:spTgt>
                                        </p:tgtEl>
                                      </p:cBhvr>
                                      <p:to x="100000" y="100000"/>
                                    </p:animScale>
                                    <p:animScale>
                                      <p:cBhvr>
                                        <p:cTn id="289" dur="26">
                                          <p:stCondLst>
                                            <p:cond delay="1642"/>
                                          </p:stCondLst>
                                        </p:cTn>
                                        <p:tgtEl>
                                          <p:spTgt spid="10">
                                            <p:txEl>
                                              <p:pRg st="5" end="5"/>
                                            </p:txEl>
                                          </p:spTgt>
                                        </p:tgtEl>
                                      </p:cBhvr>
                                      <p:to x="100000" y="90000"/>
                                    </p:animScale>
                                    <p:animScale>
                                      <p:cBhvr>
                                        <p:cTn id="290" dur="166" decel="50000">
                                          <p:stCondLst>
                                            <p:cond delay="1668"/>
                                          </p:stCondLst>
                                        </p:cTn>
                                        <p:tgtEl>
                                          <p:spTgt spid="10">
                                            <p:txEl>
                                              <p:pRg st="5" end="5"/>
                                            </p:txEl>
                                          </p:spTgt>
                                        </p:tgtEl>
                                      </p:cBhvr>
                                      <p:to x="100000" y="100000"/>
                                    </p:animScale>
                                    <p:animScale>
                                      <p:cBhvr>
                                        <p:cTn id="291" dur="26">
                                          <p:stCondLst>
                                            <p:cond delay="1808"/>
                                          </p:stCondLst>
                                        </p:cTn>
                                        <p:tgtEl>
                                          <p:spTgt spid="10">
                                            <p:txEl>
                                              <p:pRg st="5" end="5"/>
                                            </p:txEl>
                                          </p:spTgt>
                                        </p:tgtEl>
                                      </p:cBhvr>
                                      <p:to x="100000" y="95000"/>
                                    </p:animScale>
                                    <p:animScale>
                                      <p:cBhvr>
                                        <p:cTn id="292" dur="166" decel="50000">
                                          <p:stCondLst>
                                            <p:cond delay="1834"/>
                                          </p:stCondLst>
                                        </p:cTn>
                                        <p:tgtEl>
                                          <p:spTgt spid="10">
                                            <p:txEl>
                                              <p:pRg st="5" end="5"/>
                                            </p:txEl>
                                          </p:spTgt>
                                        </p:tgtEl>
                                      </p:cBhvr>
                                      <p:to x="100000" y="100000"/>
                                    </p:animScale>
                                  </p:childTnLst>
                                </p:cTn>
                              </p:par>
                              <p:par>
                                <p:cTn id="293" presetID="26" presetClass="entr" presetSubtype="0" fill="hold" nodeType="withEffect">
                                  <p:stCondLst>
                                    <p:cond delay="0"/>
                                  </p:stCondLst>
                                  <p:childTnLst>
                                    <p:set>
                                      <p:cBhvr>
                                        <p:cTn id="294" dur="1" fill="hold">
                                          <p:stCondLst>
                                            <p:cond delay="0"/>
                                          </p:stCondLst>
                                        </p:cTn>
                                        <p:tgtEl>
                                          <p:spTgt spid="10">
                                            <p:txEl>
                                              <p:pRg st="6" end="6"/>
                                            </p:txEl>
                                          </p:spTgt>
                                        </p:tgtEl>
                                        <p:attrNameLst>
                                          <p:attrName>style.visibility</p:attrName>
                                        </p:attrNameLst>
                                      </p:cBhvr>
                                      <p:to>
                                        <p:strVal val="visible"/>
                                      </p:to>
                                    </p:set>
                                    <p:animEffect transition="in" filter="wipe(down)">
                                      <p:cBhvr>
                                        <p:cTn id="295" dur="580">
                                          <p:stCondLst>
                                            <p:cond delay="0"/>
                                          </p:stCondLst>
                                        </p:cTn>
                                        <p:tgtEl>
                                          <p:spTgt spid="10">
                                            <p:txEl>
                                              <p:pRg st="6" end="6"/>
                                            </p:txEl>
                                          </p:spTgt>
                                        </p:tgtEl>
                                      </p:cBhvr>
                                    </p:animEffect>
                                    <p:anim calcmode="lin" valueType="num">
                                      <p:cBhvr>
                                        <p:cTn id="296" dur="1822" tmFilter="0,0; 0.14,0.36; 0.43,0.73; 0.71,0.91; 1.0,1.0">
                                          <p:stCondLst>
                                            <p:cond delay="0"/>
                                          </p:stCondLst>
                                        </p:cTn>
                                        <p:tgtEl>
                                          <p:spTgt spid="10">
                                            <p:txEl>
                                              <p:pRg st="6" end="6"/>
                                            </p:txEl>
                                          </p:spTgt>
                                        </p:tgtEl>
                                        <p:attrNameLst>
                                          <p:attrName>ppt_x</p:attrName>
                                        </p:attrNameLst>
                                      </p:cBhvr>
                                      <p:tavLst>
                                        <p:tav tm="0">
                                          <p:val>
                                            <p:strVal val="#ppt_x-0.25"/>
                                          </p:val>
                                        </p:tav>
                                        <p:tav tm="100000">
                                          <p:val>
                                            <p:strVal val="#ppt_x"/>
                                          </p:val>
                                        </p:tav>
                                      </p:tavLst>
                                    </p:anim>
                                    <p:anim calcmode="lin" valueType="num">
                                      <p:cBhvr>
                                        <p:cTn id="297" dur="664" tmFilter="0.0,0.0; 0.25,0.07; 0.50,0.2; 0.75,0.467; 1.0,1.0">
                                          <p:stCondLst>
                                            <p:cond delay="0"/>
                                          </p:stCondLst>
                                        </p:cTn>
                                        <p:tgtEl>
                                          <p:spTgt spid="10">
                                            <p:txEl>
                                              <p:pRg st="6" end="6"/>
                                            </p:txEl>
                                          </p:spTgt>
                                        </p:tgtEl>
                                        <p:attrNameLst>
                                          <p:attrName>ppt_y</p:attrName>
                                        </p:attrNameLst>
                                      </p:cBhvr>
                                      <p:tavLst>
                                        <p:tav tm="0" fmla="#ppt_y-sin(pi*$)/3">
                                          <p:val>
                                            <p:fltVal val="0.5"/>
                                          </p:val>
                                        </p:tav>
                                        <p:tav tm="100000">
                                          <p:val>
                                            <p:fltVal val="1"/>
                                          </p:val>
                                        </p:tav>
                                      </p:tavLst>
                                    </p:anim>
                                    <p:anim calcmode="lin" valueType="num">
                                      <p:cBhvr>
                                        <p:cTn id="298" dur="664" tmFilter="0, 0; 0.125,0.2665; 0.25,0.4; 0.375,0.465; 0.5,0.5;  0.625,0.535; 0.75,0.6; 0.875,0.7335; 1,1">
                                          <p:stCondLst>
                                            <p:cond delay="664"/>
                                          </p:stCondLst>
                                        </p:cTn>
                                        <p:tgtEl>
                                          <p:spTgt spid="10">
                                            <p:txEl>
                                              <p:pRg st="6" end="6"/>
                                            </p:txEl>
                                          </p:spTgt>
                                        </p:tgtEl>
                                        <p:attrNameLst>
                                          <p:attrName>ppt_y</p:attrName>
                                        </p:attrNameLst>
                                      </p:cBhvr>
                                      <p:tavLst>
                                        <p:tav tm="0" fmla="#ppt_y-sin(pi*$)/9">
                                          <p:val>
                                            <p:fltVal val="0"/>
                                          </p:val>
                                        </p:tav>
                                        <p:tav tm="100000">
                                          <p:val>
                                            <p:fltVal val="1"/>
                                          </p:val>
                                        </p:tav>
                                      </p:tavLst>
                                    </p:anim>
                                    <p:anim calcmode="lin" valueType="num">
                                      <p:cBhvr>
                                        <p:cTn id="299" dur="332" tmFilter="0, 0; 0.125,0.2665; 0.25,0.4; 0.375,0.465; 0.5,0.5;  0.625,0.535; 0.75,0.6; 0.875,0.7335; 1,1">
                                          <p:stCondLst>
                                            <p:cond delay="1324"/>
                                          </p:stCondLst>
                                        </p:cTn>
                                        <p:tgtEl>
                                          <p:spTgt spid="10">
                                            <p:txEl>
                                              <p:pRg st="6" end="6"/>
                                            </p:txEl>
                                          </p:spTgt>
                                        </p:tgtEl>
                                        <p:attrNameLst>
                                          <p:attrName>ppt_y</p:attrName>
                                        </p:attrNameLst>
                                      </p:cBhvr>
                                      <p:tavLst>
                                        <p:tav tm="0" fmla="#ppt_y-sin(pi*$)/27">
                                          <p:val>
                                            <p:fltVal val="0"/>
                                          </p:val>
                                        </p:tav>
                                        <p:tav tm="100000">
                                          <p:val>
                                            <p:fltVal val="1"/>
                                          </p:val>
                                        </p:tav>
                                      </p:tavLst>
                                    </p:anim>
                                    <p:anim calcmode="lin" valueType="num">
                                      <p:cBhvr>
                                        <p:cTn id="300" dur="164" tmFilter="0, 0; 0.125,0.2665; 0.25,0.4; 0.375,0.465; 0.5,0.5;  0.625,0.535; 0.75,0.6; 0.875,0.7335; 1,1">
                                          <p:stCondLst>
                                            <p:cond delay="1656"/>
                                          </p:stCondLst>
                                        </p:cTn>
                                        <p:tgtEl>
                                          <p:spTgt spid="10">
                                            <p:txEl>
                                              <p:pRg st="6" end="6"/>
                                            </p:txEl>
                                          </p:spTgt>
                                        </p:tgtEl>
                                        <p:attrNameLst>
                                          <p:attrName>ppt_y</p:attrName>
                                        </p:attrNameLst>
                                      </p:cBhvr>
                                      <p:tavLst>
                                        <p:tav tm="0" fmla="#ppt_y-sin(pi*$)/81">
                                          <p:val>
                                            <p:fltVal val="0"/>
                                          </p:val>
                                        </p:tav>
                                        <p:tav tm="100000">
                                          <p:val>
                                            <p:fltVal val="1"/>
                                          </p:val>
                                        </p:tav>
                                      </p:tavLst>
                                    </p:anim>
                                    <p:animScale>
                                      <p:cBhvr>
                                        <p:cTn id="301" dur="26">
                                          <p:stCondLst>
                                            <p:cond delay="650"/>
                                          </p:stCondLst>
                                        </p:cTn>
                                        <p:tgtEl>
                                          <p:spTgt spid="10">
                                            <p:txEl>
                                              <p:pRg st="6" end="6"/>
                                            </p:txEl>
                                          </p:spTgt>
                                        </p:tgtEl>
                                      </p:cBhvr>
                                      <p:to x="100000" y="60000"/>
                                    </p:animScale>
                                    <p:animScale>
                                      <p:cBhvr>
                                        <p:cTn id="302" dur="166" decel="50000">
                                          <p:stCondLst>
                                            <p:cond delay="676"/>
                                          </p:stCondLst>
                                        </p:cTn>
                                        <p:tgtEl>
                                          <p:spTgt spid="10">
                                            <p:txEl>
                                              <p:pRg st="6" end="6"/>
                                            </p:txEl>
                                          </p:spTgt>
                                        </p:tgtEl>
                                      </p:cBhvr>
                                      <p:to x="100000" y="100000"/>
                                    </p:animScale>
                                    <p:animScale>
                                      <p:cBhvr>
                                        <p:cTn id="303" dur="26">
                                          <p:stCondLst>
                                            <p:cond delay="1312"/>
                                          </p:stCondLst>
                                        </p:cTn>
                                        <p:tgtEl>
                                          <p:spTgt spid="10">
                                            <p:txEl>
                                              <p:pRg st="6" end="6"/>
                                            </p:txEl>
                                          </p:spTgt>
                                        </p:tgtEl>
                                      </p:cBhvr>
                                      <p:to x="100000" y="80000"/>
                                    </p:animScale>
                                    <p:animScale>
                                      <p:cBhvr>
                                        <p:cTn id="304" dur="166" decel="50000">
                                          <p:stCondLst>
                                            <p:cond delay="1338"/>
                                          </p:stCondLst>
                                        </p:cTn>
                                        <p:tgtEl>
                                          <p:spTgt spid="10">
                                            <p:txEl>
                                              <p:pRg st="6" end="6"/>
                                            </p:txEl>
                                          </p:spTgt>
                                        </p:tgtEl>
                                      </p:cBhvr>
                                      <p:to x="100000" y="100000"/>
                                    </p:animScale>
                                    <p:animScale>
                                      <p:cBhvr>
                                        <p:cTn id="305" dur="26">
                                          <p:stCondLst>
                                            <p:cond delay="1642"/>
                                          </p:stCondLst>
                                        </p:cTn>
                                        <p:tgtEl>
                                          <p:spTgt spid="10">
                                            <p:txEl>
                                              <p:pRg st="6" end="6"/>
                                            </p:txEl>
                                          </p:spTgt>
                                        </p:tgtEl>
                                      </p:cBhvr>
                                      <p:to x="100000" y="90000"/>
                                    </p:animScale>
                                    <p:animScale>
                                      <p:cBhvr>
                                        <p:cTn id="306" dur="166" decel="50000">
                                          <p:stCondLst>
                                            <p:cond delay="1668"/>
                                          </p:stCondLst>
                                        </p:cTn>
                                        <p:tgtEl>
                                          <p:spTgt spid="10">
                                            <p:txEl>
                                              <p:pRg st="6" end="6"/>
                                            </p:txEl>
                                          </p:spTgt>
                                        </p:tgtEl>
                                      </p:cBhvr>
                                      <p:to x="100000" y="100000"/>
                                    </p:animScale>
                                    <p:animScale>
                                      <p:cBhvr>
                                        <p:cTn id="307" dur="26">
                                          <p:stCondLst>
                                            <p:cond delay="1808"/>
                                          </p:stCondLst>
                                        </p:cTn>
                                        <p:tgtEl>
                                          <p:spTgt spid="10">
                                            <p:txEl>
                                              <p:pRg st="6" end="6"/>
                                            </p:txEl>
                                          </p:spTgt>
                                        </p:tgtEl>
                                      </p:cBhvr>
                                      <p:to x="100000" y="95000"/>
                                    </p:animScale>
                                    <p:animScale>
                                      <p:cBhvr>
                                        <p:cTn id="308" dur="166" decel="50000">
                                          <p:stCondLst>
                                            <p:cond delay="1834"/>
                                          </p:stCondLst>
                                        </p:cTn>
                                        <p:tgtEl>
                                          <p:spTgt spid="10">
                                            <p:txEl>
                                              <p:pRg st="6" end="6"/>
                                            </p:txEl>
                                          </p:spTgt>
                                        </p:tgtEl>
                                      </p:cBhvr>
                                      <p:to x="100000" y="100000"/>
                                    </p:animScale>
                                  </p:childTnLst>
                                </p:cTn>
                              </p:par>
                              <p:par>
                                <p:cTn id="309" presetID="26" presetClass="entr" presetSubtype="0" fill="hold" nodeType="withEffect">
                                  <p:stCondLst>
                                    <p:cond delay="0"/>
                                  </p:stCondLst>
                                  <p:childTnLst>
                                    <p:set>
                                      <p:cBhvr>
                                        <p:cTn id="310" dur="1" fill="hold">
                                          <p:stCondLst>
                                            <p:cond delay="0"/>
                                          </p:stCondLst>
                                        </p:cTn>
                                        <p:tgtEl>
                                          <p:spTgt spid="10">
                                            <p:txEl>
                                              <p:pRg st="7" end="7"/>
                                            </p:txEl>
                                          </p:spTgt>
                                        </p:tgtEl>
                                        <p:attrNameLst>
                                          <p:attrName>style.visibility</p:attrName>
                                        </p:attrNameLst>
                                      </p:cBhvr>
                                      <p:to>
                                        <p:strVal val="visible"/>
                                      </p:to>
                                    </p:set>
                                    <p:animEffect transition="in" filter="wipe(down)">
                                      <p:cBhvr>
                                        <p:cTn id="311" dur="580">
                                          <p:stCondLst>
                                            <p:cond delay="0"/>
                                          </p:stCondLst>
                                        </p:cTn>
                                        <p:tgtEl>
                                          <p:spTgt spid="10">
                                            <p:txEl>
                                              <p:pRg st="7" end="7"/>
                                            </p:txEl>
                                          </p:spTgt>
                                        </p:tgtEl>
                                      </p:cBhvr>
                                    </p:animEffect>
                                    <p:anim calcmode="lin" valueType="num">
                                      <p:cBhvr>
                                        <p:cTn id="312" dur="1822" tmFilter="0,0; 0.14,0.36; 0.43,0.73; 0.71,0.91; 1.0,1.0">
                                          <p:stCondLst>
                                            <p:cond delay="0"/>
                                          </p:stCondLst>
                                        </p:cTn>
                                        <p:tgtEl>
                                          <p:spTgt spid="10">
                                            <p:txEl>
                                              <p:pRg st="7" end="7"/>
                                            </p:txEl>
                                          </p:spTgt>
                                        </p:tgtEl>
                                        <p:attrNameLst>
                                          <p:attrName>ppt_x</p:attrName>
                                        </p:attrNameLst>
                                      </p:cBhvr>
                                      <p:tavLst>
                                        <p:tav tm="0">
                                          <p:val>
                                            <p:strVal val="#ppt_x-0.25"/>
                                          </p:val>
                                        </p:tav>
                                        <p:tav tm="100000">
                                          <p:val>
                                            <p:strVal val="#ppt_x"/>
                                          </p:val>
                                        </p:tav>
                                      </p:tavLst>
                                    </p:anim>
                                    <p:anim calcmode="lin" valueType="num">
                                      <p:cBhvr>
                                        <p:cTn id="313" dur="664" tmFilter="0.0,0.0; 0.25,0.07; 0.50,0.2; 0.75,0.467; 1.0,1.0">
                                          <p:stCondLst>
                                            <p:cond delay="0"/>
                                          </p:stCondLst>
                                        </p:cTn>
                                        <p:tgtEl>
                                          <p:spTgt spid="10">
                                            <p:txEl>
                                              <p:pRg st="7" end="7"/>
                                            </p:txEl>
                                          </p:spTgt>
                                        </p:tgtEl>
                                        <p:attrNameLst>
                                          <p:attrName>ppt_y</p:attrName>
                                        </p:attrNameLst>
                                      </p:cBhvr>
                                      <p:tavLst>
                                        <p:tav tm="0" fmla="#ppt_y-sin(pi*$)/3">
                                          <p:val>
                                            <p:fltVal val="0.5"/>
                                          </p:val>
                                        </p:tav>
                                        <p:tav tm="100000">
                                          <p:val>
                                            <p:fltVal val="1"/>
                                          </p:val>
                                        </p:tav>
                                      </p:tavLst>
                                    </p:anim>
                                    <p:anim calcmode="lin" valueType="num">
                                      <p:cBhvr>
                                        <p:cTn id="314" dur="664" tmFilter="0, 0; 0.125,0.2665; 0.25,0.4; 0.375,0.465; 0.5,0.5;  0.625,0.535; 0.75,0.6; 0.875,0.7335; 1,1">
                                          <p:stCondLst>
                                            <p:cond delay="664"/>
                                          </p:stCondLst>
                                        </p:cTn>
                                        <p:tgtEl>
                                          <p:spTgt spid="10">
                                            <p:txEl>
                                              <p:pRg st="7" end="7"/>
                                            </p:txEl>
                                          </p:spTgt>
                                        </p:tgtEl>
                                        <p:attrNameLst>
                                          <p:attrName>ppt_y</p:attrName>
                                        </p:attrNameLst>
                                      </p:cBhvr>
                                      <p:tavLst>
                                        <p:tav tm="0" fmla="#ppt_y-sin(pi*$)/9">
                                          <p:val>
                                            <p:fltVal val="0"/>
                                          </p:val>
                                        </p:tav>
                                        <p:tav tm="100000">
                                          <p:val>
                                            <p:fltVal val="1"/>
                                          </p:val>
                                        </p:tav>
                                      </p:tavLst>
                                    </p:anim>
                                    <p:anim calcmode="lin" valueType="num">
                                      <p:cBhvr>
                                        <p:cTn id="315" dur="332" tmFilter="0, 0; 0.125,0.2665; 0.25,0.4; 0.375,0.465; 0.5,0.5;  0.625,0.535; 0.75,0.6; 0.875,0.7335; 1,1">
                                          <p:stCondLst>
                                            <p:cond delay="1324"/>
                                          </p:stCondLst>
                                        </p:cTn>
                                        <p:tgtEl>
                                          <p:spTgt spid="10">
                                            <p:txEl>
                                              <p:pRg st="7" end="7"/>
                                            </p:txEl>
                                          </p:spTgt>
                                        </p:tgtEl>
                                        <p:attrNameLst>
                                          <p:attrName>ppt_y</p:attrName>
                                        </p:attrNameLst>
                                      </p:cBhvr>
                                      <p:tavLst>
                                        <p:tav tm="0" fmla="#ppt_y-sin(pi*$)/27">
                                          <p:val>
                                            <p:fltVal val="0"/>
                                          </p:val>
                                        </p:tav>
                                        <p:tav tm="100000">
                                          <p:val>
                                            <p:fltVal val="1"/>
                                          </p:val>
                                        </p:tav>
                                      </p:tavLst>
                                    </p:anim>
                                    <p:anim calcmode="lin" valueType="num">
                                      <p:cBhvr>
                                        <p:cTn id="316" dur="164" tmFilter="0, 0; 0.125,0.2665; 0.25,0.4; 0.375,0.465; 0.5,0.5;  0.625,0.535; 0.75,0.6; 0.875,0.7335; 1,1">
                                          <p:stCondLst>
                                            <p:cond delay="1656"/>
                                          </p:stCondLst>
                                        </p:cTn>
                                        <p:tgtEl>
                                          <p:spTgt spid="10">
                                            <p:txEl>
                                              <p:pRg st="7" end="7"/>
                                            </p:txEl>
                                          </p:spTgt>
                                        </p:tgtEl>
                                        <p:attrNameLst>
                                          <p:attrName>ppt_y</p:attrName>
                                        </p:attrNameLst>
                                      </p:cBhvr>
                                      <p:tavLst>
                                        <p:tav tm="0" fmla="#ppt_y-sin(pi*$)/81">
                                          <p:val>
                                            <p:fltVal val="0"/>
                                          </p:val>
                                        </p:tav>
                                        <p:tav tm="100000">
                                          <p:val>
                                            <p:fltVal val="1"/>
                                          </p:val>
                                        </p:tav>
                                      </p:tavLst>
                                    </p:anim>
                                    <p:animScale>
                                      <p:cBhvr>
                                        <p:cTn id="317" dur="26">
                                          <p:stCondLst>
                                            <p:cond delay="650"/>
                                          </p:stCondLst>
                                        </p:cTn>
                                        <p:tgtEl>
                                          <p:spTgt spid="10">
                                            <p:txEl>
                                              <p:pRg st="7" end="7"/>
                                            </p:txEl>
                                          </p:spTgt>
                                        </p:tgtEl>
                                      </p:cBhvr>
                                      <p:to x="100000" y="60000"/>
                                    </p:animScale>
                                    <p:animScale>
                                      <p:cBhvr>
                                        <p:cTn id="318" dur="166" decel="50000">
                                          <p:stCondLst>
                                            <p:cond delay="676"/>
                                          </p:stCondLst>
                                        </p:cTn>
                                        <p:tgtEl>
                                          <p:spTgt spid="10">
                                            <p:txEl>
                                              <p:pRg st="7" end="7"/>
                                            </p:txEl>
                                          </p:spTgt>
                                        </p:tgtEl>
                                      </p:cBhvr>
                                      <p:to x="100000" y="100000"/>
                                    </p:animScale>
                                    <p:animScale>
                                      <p:cBhvr>
                                        <p:cTn id="319" dur="26">
                                          <p:stCondLst>
                                            <p:cond delay="1312"/>
                                          </p:stCondLst>
                                        </p:cTn>
                                        <p:tgtEl>
                                          <p:spTgt spid="10">
                                            <p:txEl>
                                              <p:pRg st="7" end="7"/>
                                            </p:txEl>
                                          </p:spTgt>
                                        </p:tgtEl>
                                      </p:cBhvr>
                                      <p:to x="100000" y="80000"/>
                                    </p:animScale>
                                    <p:animScale>
                                      <p:cBhvr>
                                        <p:cTn id="320" dur="166" decel="50000">
                                          <p:stCondLst>
                                            <p:cond delay="1338"/>
                                          </p:stCondLst>
                                        </p:cTn>
                                        <p:tgtEl>
                                          <p:spTgt spid="10">
                                            <p:txEl>
                                              <p:pRg st="7" end="7"/>
                                            </p:txEl>
                                          </p:spTgt>
                                        </p:tgtEl>
                                      </p:cBhvr>
                                      <p:to x="100000" y="100000"/>
                                    </p:animScale>
                                    <p:animScale>
                                      <p:cBhvr>
                                        <p:cTn id="321" dur="26">
                                          <p:stCondLst>
                                            <p:cond delay="1642"/>
                                          </p:stCondLst>
                                        </p:cTn>
                                        <p:tgtEl>
                                          <p:spTgt spid="10">
                                            <p:txEl>
                                              <p:pRg st="7" end="7"/>
                                            </p:txEl>
                                          </p:spTgt>
                                        </p:tgtEl>
                                      </p:cBhvr>
                                      <p:to x="100000" y="90000"/>
                                    </p:animScale>
                                    <p:animScale>
                                      <p:cBhvr>
                                        <p:cTn id="322" dur="166" decel="50000">
                                          <p:stCondLst>
                                            <p:cond delay="1668"/>
                                          </p:stCondLst>
                                        </p:cTn>
                                        <p:tgtEl>
                                          <p:spTgt spid="10">
                                            <p:txEl>
                                              <p:pRg st="7" end="7"/>
                                            </p:txEl>
                                          </p:spTgt>
                                        </p:tgtEl>
                                      </p:cBhvr>
                                      <p:to x="100000" y="100000"/>
                                    </p:animScale>
                                    <p:animScale>
                                      <p:cBhvr>
                                        <p:cTn id="323" dur="26">
                                          <p:stCondLst>
                                            <p:cond delay="1808"/>
                                          </p:stCondLst>
                                        </p:cTn>
                                        <p:tgtEl>
                                          <p:spTgt spid="10">
                                            <p:txEl>
                                              <p:pRg st="7" end="7"/>
                                            </p:txEl>
                                          </p:spTgt>
                                        </p:tgtEl>
                                      </p:cBhvr>
                                      <p:to x="100000" y="95000"/>
                                    </p:animScale>
                                    <p:animScale>
                                      <p:cBhvr>
                                        <p:cTn id="324" dur="166" decel="50000">
                                          <p:stCondLst>
                                            <p:cond delay="1834"/>
                                          </p:stCondLst>
                                        </p:cTn>
                                        <p:tgtEl>
                                          <p:spTgt spid="10">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59D399-40F5-9F7E-CCC3-270956490DA7}"/>
              </a:ext>
            </a:extLst>
          </p:cNvPr>
          <p:cNvSpPr>
            <a:spLocks noGrp="1"/>
          </p:cNvSpPr>
          <p:nvPr>
            <p:ph type="title"/>
          </p:nvPr>
        </p:nvSpPr>
        <p:spPr>
          <a:xfrm>
            <a:off x="128482" y="944563"/>
            <a:ext cx="4230867" cy="1507067"/>
          </a:xfrm>
        </p:spPr>
        <p:txBody>
          <a:bodyPr>
            <a:normAutofit/>
          </a:bodyPr>
          <a:lstStyle/>
          <a:p>
            <a:r>
              <a:rPr lang="en-US" dirty="0"/>
              <a:t>Paradigm shift</a:t>
            </a:r>
          </a:p>
        </p:txBody>
      </p:sp>
      <p:pic>
        <p:nvPicPr>
          <p:cNvPr id="10" name="Picture 9">
            <a:extLst>
              <a:ext uri="{FF2B5EF4-FFF2-40B4-BE49-F238E27FC236}">
                <a16:creationId xmlns:a16="http://schemas.microsoft.com/office/drawing/2014/main" id="{9AA3263B-D9AF-DA50-F683-A1F6D01AF01F}"/>
              </a:ext>
            </a:extLst>
          </p:cNvPr>
          <p:cNvPicPr>
            <a:picLocks noChangeAspect="1"/>
          </p:cNvPicPr>
          <p:nvPr/>
        </p:nvPicPr>
        <p:blipFill>
          <a:blip r:embed="rId2"/>
          <a:stretch>
            <a:fillRect/>
          </a:stretch>
        </p:blipFill>
        <p:spPr>
          <a:xfrm>
            <a:off x="224175" y="2607811"/>
            <a:ext cx="4018267" cy="2970664"/>
          </a:xfrm>
          <a:prstGeom prst="rect">
            <a:avLst/>
          </a:prstGeom>
          <a:effectLst>
            <a:innerShdw blurRad="57150" dist="38100" dir="14460000">
              <a:prstClr val="black">
                <a:alpha val="70000"/>
              </a:prstClr>
            </a:innerShdw>
          </a:effectLst>
        </p:spPr>
      </p:pic>
      <p:sp>
        <p:nvSpPr>
          <p:cNvPr id="9" name="Content Placeholder 8">
            <a:extLst>
              <a:ext uri="{FF2B5EF4-FFF2-40B4-BE49-F238E27FC236}">
                <a16:creationId xmlns:a16="http://schemas.microsoft.com/office/drawing/2014/main" id="{A9BA3BFD-81B6-45C3-03F7-F1EAFFECF145}"/>
              </a:ext>
            </a:extLst>
          </p:cNvPr>
          <p:cNvSpPr>
            <a:spLocks noGrp="1"/>
          </p:cNvSpPr>
          <p:nvPr>
            <p:ph idx="1"/>
          </p:nvPr>
        </p:nvSpPr>
        <p:spPr>
          <a:xfrm>
            <a:off x="4548250" y="609600"/>
            <a:ext cx="6370576" cy="5303837"/>
          </a:xfrm>
        </p:spPr>
        <p:txBody>
          <a:bodyPr>
            <a:normAutofit fontScale="92500" lnSpcReduction="10000"/>
          </a:bodyPr>
          <a:lstStyle/>
          <a:p>
            <a:pPr>
              <a:lnSpc>
                <a:spcPct val="90000"/>
              </a:lnSpc>
            </a:pPr>
            <a:r>
              <a:rPr lang="en-US" sz="1700" dirty="0">
                <a:solidFill>
                  <a:schemeClr val="tx1"/>
                </a:solidFill>
              </a:rPr>
              <a:t>Removing a child causes trauma</a:t>
            </a:r>
          </a:p>
          <a:p>
            <a:pPr>
              <a:lnSpc>
                <a:spcPct val="90000"/>
              </a:lnSpc>
            </a:pPr>
            <a:r>
              <a:rPr lang="en-US" sz="1700" dirty="0">
                <a:solidFill>
                  <a:schemeClr val="tx1"/>
                </a:solidFill>
              </a:rPr>
              <a:t>Families have strengths</a:t>
            </a:r>
          </a:p>
          <a:p>
            <a:pPr>
              <a:lnSpc>
                <a:spcPct val="90000"/>
              </a:lnSpc>
            </a:pPr>
            <a:r>
              <a:rPr lang="en-US" sz="1700" dirty="0">
                <a:solidFill>
                  <a:schemeClr val="tx1"/>
                </a:solidFill>
              </a:rPr>
              <a:t>Family culture is important and an integral part of treatment</a:t>
            </a:r>
          </a:p>
          <a:p>
            <a:pPr>
              <a:lnSpc>
                <a:spcPct val="90000"/>
              </a:lnSpc>
            </a:pPr>
            <a:r>
              <a:rPr lang="en-US" sz="1700" dirty="0">
                <a:solidFill>
                  <a:schemeClr val="tx1"/>
                </a:solidFill>
              </a:rPr>
              <a:t>Families want to stay together</a:t>
            </a:r>
          </a:p>
          <a:p>
            <a:pPr>
              <a:lnSpc>
                <a:spcPct val="90000"/>
              </a:lnSpc>
            </a:pPr>
            <a:r>
              <a:rPr lang="en-US" sz="1700" dirty="0">
                <a:solidFill>
                  <a:schemeClr val="tx1"/>
                </a:solidFill>
              </a:rPr>
              <a:t>Families want to solve their own problems</a:t>
            </a:r>
          </a:p>
          <a:p>
            <a:pPr>
              <a:lnSpc>
                <a:spcPct val="90000"/>
              </a:lnSpc>
            </a:pPr>
            <a:r>
              <a:rPr lang="en-US" sz="1700" dirty="0">
                <a:solidFill>
                  <a:schemeClr val="tx1"/>
                </a:solidFill>
              </a:rPr>
              <a:t>Professionals are not always right</a:t>
            </a:r>
          </a:p>
          <a:p>
            <a:pPr>
              <a:lnSpc>
                <a:spcPct val="90000"/>
              </a:lnSpc>
            </a:pPr>
            <a:r>
              <a:rPr lang="en-US" sz="1700" dirty="0">
                <a:solidFill>
                  <a:schemeClr val="tx1"/>
                </a:solidFill>
              </a:rPr>
              <a:t>Even if they are right, it may not be right for the family</a:t>
            </a:r>
          </a:p>
          <a:p>
            <a:pPr>
              <a:lnSpc>
                <a:spcPct val="90000"/>
              </a:lnSpc>
            </a:pPr>
            <a:r>
              <a:rPr lang="en-US" sz="1700" dirty="0">
                <a:solidFill>
                  <a:schemeClr val="tx1"/>
                </a:solidFill>
              </a:rPr>
              <a:t>All services can be therapeutic for the family including community, spiritual, athletic, academic, etc.</a:t>
            </a:r>
          </a:p>
          <a:p>
            <a:pPr>
              <a:lnSpc>
                <a:spcPct val="90000"/>
              </a:lnSpc>
            </a:pPr>
            <a:r>
              <a:rPr lang="en-US" sz="1700" dirty="0">
                <a:solidFill>
                  <a:schemeClr val="tx1"/>
                </a:solidFill>
              </a:rPr>
              <a:t>Services have to be flexible and occur at different times and places, including evenings and weekends</a:t>
            </a:r>
          </a:p>
          <a:p>
            <a:pPr>
              <a:lnSpc>
                <a:spcPct val="90000"/>
              </a:lnSpc>
            </a:pPr>
            <a:r>
              <a:rPr lang="en-US" sz="1700" dirty="0">
                <a:solidFill>
                  <a:schemeClr val="tx1"/>
                </a:solidFill>
              </a:rPr>
              <a:t>The definitions of crisis and safety have to be defined for each family </a:t>
            </a:r>
          </a:p>
          <a:p>
            <a:pPr>
              <a:lnSpc>
                <a:spcPct val="90000"/>
              </a:lnSpc>
            </a:pPr>
            <a:r>
              <a:rPr lang="en-US" sz="1700" dirty="0">
                <a:solidFill>
                  <a:schemeClr val="tx1"/>
                </a:solidFill>
              </a:rPr>
              <a:t>“Natural” supports can be effective</a:t>
            </a:r>
          </a:p>
          <a:p>
            <a:pPr>
              <a:lnSpc>
                <a:spcPct val="90000"/>
              </a:lnSpc>
            </a:pPr>
            <a:r>
              <a:rPr lang="en-US" sz="1700" dirty="0">
                <a:solidFill>
                  <a:schemeClr val="tx1"/>
                </a:solidFill>
              </a:rPr>
              <a:t>Out-of-home placements do not always “solve” the issues</a:t>
            </a:r>
          </a:p>
          <a:p>
            <a:pPr>
              <a:lnSpc>
                <a:spcPct val="90000"/>
              </a:lnSpc>
            </a:pPr>
            <a:r>
              <a:rPr lang="en-US" sz="1700" dirty="0">
                <a:solidFill>
                  <a:schemeClr val="tx1"/>
                </a:solidFill>
              </a:rPr>
              <a:t>Crisis do not always have to involve law enforcement or hospitalization</a:t>
            </a:r>
          </a:p>
          <a:p>
            <a:pPr>
              <a:lnSpc>
                <a:spcPct val="90000"/>
              </a:lnSpc>
            </a:pPr>
            <a:r>
              <a:rPr lang="en-US" sz="1700" dirty="0">
                <a:solidFill>
                  <a:schemeClr val="tx1"/>
                </a:solidFill>
              </a:rPr>
              <a:t>Teamwork makes the dream work</a:t>
            </a:r>
          </a:p>
          <a:p>
            <a:pPr>
              <a:lnSpc>
                <a:spcPct val="90000"/>
              </a:lnSpc>
            </a:pPr>
            <a:endParaRPr lang="en-US" sz="800" dirty="0"/>
          </a:p>
          <a:p>
            <a:pPr>
              <a:lnSpc>
                <a:spcPct val="90000"/>
              </a:lnSpc>
            </a:pPr>
            <a:endParaRPr lang="en-US" sz="800" dirty="0"/>
          </a:p>
          <a:p>
            <a:pPr>
              <a:lnSpc>
                <a:spcPct val="90000"/>
              </a:lnSpc>
            </a:pPr>
            <a:endParaRPr lang="en-US" sz="800" dirty="0"/>
          </a:p>
        </p:txBody>
      </p:sp>
      <p:sp>
        <p:nvSpPr>
          <p:cNvPr id="7" name="Slide Number Placeholder 6">
            <a:extLst>
              <a:ext uri="{FF2B5EF4-FFF2-40B4-BE49-F238E27FC236}">
                <a16:creationId xmlns:a16="http://schemas.microsoft.com/office/drawing/2014/main" id="{A0B53AF8-2880-2556-99C4-F83AD103AA50}"/>
              </a:ext>
            </a:extLst>
          </p:cNvPr>
          <p:cNvSpPr>
            <a:spLocks noGrp="1"/>
          </p:cNvSpPr>
          <p:nvPr>
            <p:ph type="sldNum" sz="quarter" idx="12"/>
          </p:nvPr>
        </p:nvSpPr>
        <p:spPr>
          <a:xfrm>
            <a:off x="10363200" y="5578475"/>
            <a:ext cx="1142245" cy="669925"/>
          </a:xfrm>
        </p:spPr>
        <p:txBody>
          <a:bodyPr>
            <a:normAutofit/>
          </a:bodyPr>
          <a:lstStyle/>
          <a:p>
            <a:pPr>
              <a:spcAft>
                <a:spcPts val="600"/>
              </a:spcAft>
            </a:pPr>
            <a:fld id="{48F63A3B-78C7-47BE-AE5E-E10140E04643}" type="slidenum">
              <a:rPr lang="en-US"/>
              <a:pPr>
                <a:spcAft>
                  <a:spcPts val="600"/>
                </a:spcAft>
              </a:pPr>
              <a:t>12</a:t>
            </a:fld>
            <a:endParaRPr lang="en-US"/>
          </a:p>
        </p:txBody>
      </p:sp>
    </p:spTree>
    <p:extLst>
      <p:ext uri="{BB962C8B-B14F-4D97-AF65-F5344CB8AC3E}">
        <p14:creationId xmlns:p14="http://schemas.microsoft.com/office/powerpoint/2010/main" val="382359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1228725" y="5057775"/>
            <a:ext cx="7989886" cy="936624"/>
          </a:xfrm>
        </p:spPr>
        <p:txBody>
          <a:bodyPr/>
          <a:lstStyle/>
          <a:p>
            <a:r>
              <a:rPr lang="en-US" dirty="0"/>
              <a:t> </a:t>
            </a:r>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362075" y="320675"/>
            <a:ext cx="9491971" cy="5257800"/>
          </a:xfrm>
        </p:spPr>
        <p:txBody>
          <a:bodyPr>
            <a:normAutofit fontScale="92500" lnSpcReduction="10000"/>
          </a:bodyPr>
          <a:lstStyle/>
          <a:p>
            <a:pPr marL="0" indent="0">
              <a:buNone/>
            </a:pPr>
            <a:r>
              <a:rPr lang="en-US" dirty="0">
                <a:solidFill>
                  <a:srgbClr val="FDFBF6"/>
                </a:solidFill>
              </a:rPr>
              <a:t>Our families are in crisis.  There are many factors impacting their abilities to be successful.  Socioeconomic factors have always been a challenge for vulnerable families; but we now acknowledge the health, social, educational, and vocational challenges faced by vulnerable families.  Systemic racism, including historical trauma, is also being recognized as yet another challenge for vulnerable families.</a:t>
            </a:r>
          </a:p>
          <a:p>
            <a:pPr marL="0" indent="0">
              <a:buNone/>
            </a:pPr>
            <a:r>
              <a:rPr lang="en-US" dirty="0">
                <a:solidFill>
                  <a:srgbClr val="FDFBF6"/>
                </a:solidFill>
              </a:rPr>
              <a:t>Our families need much support, some traditional and some non-traditional.  Historically, acute behavioral health needs in vulnerable families resulted in high numbers of child welfare removals and out-of-home placements.  These are costly decisions often resulting in loss of permanency, loss of family and cultural connections, poor outcomes, and continued traumatization.  </a:t>
            </a:r>
          </a:p>
          <a:p>
            <a:pPr marL="0" indent="0">
              <a:buNone/>
            </a:pPr>
            <a:r>
              <a:rPr lang="en-US" dirty="0">
                <a:solidFill>
                  <a:srgbClr val="FDFBF6"/>
                </a:solidFill>
              </a:rPr>
              <a:t>Wraparound services offer an alternative to removal of children.  It is a team approach that empowers families to take care of themselves with support from a myriad of professionals, friends, community members, and extended families.  It often requires a paradigm shift especially for system partners.  The results are overwhelmingly positive.  Some removals are necessary for safety reasons; wraparound is a clinically appropriate, ethically sound alternative that keeps families intact, today and hopefully into the future.</a:t>
            </a:r>
            <a:endParaRPr lang="en-US" dirty="0"/>
          </a:p>
        </p:txBody>
      </p:sp>
      <p:sp>
        <p:nvSpPr>
          <p:cNvPr id="4" name="Footer Placeholder 3">
            <a:extLst>
              <a:ext uri="{FF2B5EF4-FFF2-40B4-BE49-F238E27FC236}">
                <a16:creationId xmlns:a16="http://schemas.microsoft.com/office/drawing/2014/main" id="{D5BA2433-990B-A170-369A-3DF4A9B33BFA}"/>
              </a:ext>
            </a:extLst>
          </p:cNvPr>
          <p:cNvSpPr>
            <a:spLocks noGrp="1"/>
          </p:cNvSpPr>
          <p:nvPr>
            <p:ph type="ftr" sz="quarter" idx="11"/>
          </p:nvPr>
        </p:nvSpPr>
        <p:spPr>
          <a:xfrm>
            <a:off x="3105150" y="5749926"/>
            <a:ext cx="5122862" cy="669925"/>
          </a:xfrm>
        </p:spPr>
        <p:txBody>
          <a:bodyPr/>
          <a:lstStyle/>
          <a:p>
            <a:r>
              <a:rPr lang="en-US" sz="2400" dirty="0"/>
              <a:t>                 </a:t>
            </a:r>
            <a:r>
              <a:rPr lang="en-US" sz="3600" dirty="0">
                <a:solidFill>
                  <a:srgbClr val="FDFBF6"/>
                </a:solidFill>
              </a:rPr>
              <a:t>SUMMARY</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13</a:t>
            </a:fld>
            <a:endParaRPr lang="en-US" dirty="0"/>
          </a:p>
        </p:txBody>
      </p:sp>
    </p:spTree>
    <p:extLst>
      <p:ext uri="{BB962C8B-B14F-4D97-AF65-F5344CB8AC3E}">
        <p14:creationId xmlns:p14="http://schemas.microsoft.com/office/powerpoint/2010/main" val="94818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F6F3917-FAEF-4F5C-BE12-CF65574CE4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 name="Straight Connector 12">
              <a:extLst>
                <a:ext uri="{FF2B5EF4-FFF2-40B4-BE49-F238E27FC236}">
                  <a16:creationId xmlns:a16="http://schemas.microsoft.com/office/drawing/2014/main" id="{9EFF6467-061A-4EB4-A666-8ED016C0C0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DA5CB9C-6466-4DB3-83C9-AE3B536A54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AA604B4-1AE4-48CB-981A-54CC4AE3C0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5D1C11E-228A-44D3-B3E8-1364E7393D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0FD3847-BF68-4ACE-83F8-1E7CC32B17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9" name="Rectangle 18">
            <a:extLst>
              <a:ext uri="{FF2B5EF4-FFF2-40B4-BE49-F238E27FC236}">
                <a16:creationId xmlns:a16="http://schemas.microsoft.com/office/drawing/2014/main" id="{547BBBDC-7066-4AF7-9C62-1803AB2F9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nip Diagonal Corner Rectangle 24">
            <a:extLst>
              <a:ext uri="{FF2B5EF4-FFF2-40B4-BE49-F238E27FC236}">
                <a16:creationId xmlns:a16="http://schemas.microsoft.com/office/drawing/2014/main" id="{350FA329-CBE0-46FE-A19B-84D688DAD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rgbClr val="FFFFFF"/>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516A0CD5-F1BC-0AC6-BFE9-4F96B13AF927}"/>
              </a:ext>
            </a:extLst>
          </p:cNvPr>
          <p:cNvPicPr>
            <a:picLocks noGrp="1" noChangeAspect="1"/>
          </p:cNvPicPr>
          <p:nvPr>
            <p:ph idx="1"/>
          </p:nvPr>
        </p:nvPicPr>
        <p:blipFill>
          <a:blip r:embed="rId2"/>
          <a:stretch>
            <a:fillRect/>
          </a:stretch>
        </p:blipFill>
        <p:spPr>
          <a:xfrm>
            <a:off x="1271697" y="1735108"/>
            <a:ext cx="4502570" cy="3061748"/>
          </a:xfrm>
          <a:prstGeom prst="rect">
            <a:avLst/>
          </a:prstGeom>
        </p:spPr>
      </p:pic>
      <p:cxnSp>
        <p:nvCxnSpPr>
          <p:cNvPr id="23" name="Straight Connector 22">
            <a:extLst>
              <a:ext uri="{FF2B5EF4-FFF2-40B4-BE49-F238E27FC236}">
                <a16:creationId xmlns:a16="http://schemas.microsoft.com/office/drawing/2014/main" id="{A8FFEFAE-4471-4EAA-92D7-76C13B4D45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1" y="1593669"/>
            <a:ext cx="0" cy="3222171"/>
          </a:xfrm>
          <a:prstGeom prst="line">
            <a:avLst/>
          </a:prstGeom>
          <a:ln>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B5833F2-26B7-C4C6-8521-4F5E84565D70}"/>
              </a:ext>
            </a:extLst>
          </p:cNvPr>
          <p:cNvPicPr>
            <a:picLocks noChangeAspect="1"/>
          </p:cNvPicPr>
          <p:nvPr/>
        </p:nvPicPr>
        <p:blipFill>
          <a:blip r:embed="rId3"/>
          <a:stretch>
            <a:fillRect/>
          </a:stretch>
        </p:blipFill>
        <p:spPr>
          <a:xfrm>
            <a:off x="6417735" y="2416122"/>
            <a:ext cx="4502570" cy="1699720"/>
          </a:xfrm>
          <a:prstGeom prst="rect">
            <a:avLst/>
          </a:prstGeom>
        </p:spPr>
      </p:pic>
      <p:sp>
        <p:nvSpPr>
          <p:cNvPr id="5" name="Slide Number Placeholder 4">
            <a:extLst>
              <a:ext uri="{FF2B5EF4-FFF2-40B4-BE49-F238E27FC236}">
                <a16:creationId xmlns:a16="http://schemas.microsoft.com/office/drawing/2014/main" id="{2A606BE2-F09B-D316-2C2F-7B8ED5205D41}"/>
              </a:ext>
            </a:extLst>
          </p:cNvPr>
          <p:cNvSpPr>
            <a:spLocks noGrp="1"/>
          </p:cNvSpPr>
          <p:nvPr>
            <p:ph type="sldNum" sz="quarter" idx="12"/>
          </p:nvPr>
        </p:nvSpPr>
        <p:spPr>
          <a:xfrm>
            <a:off x="10363200" y="5696462"/>
            <a:ext cx="1142245" cy="669925"/>
          </a:xfrm>
        </p:spPr>
        <p:txBody>
          <a:bodyPr vert="horz" lIns="91440" tIns="45720" rIns="91440" bIns="45720" rtlCol="0" anchor="b">
            <a:normAutofit/>
          </a:bodyPr>
          <a:lstStyle/>
          <a:p>
            <a:pPr>
              <a:spcAft>
                <a:spcPts val="600"/>
              </a:spcAft>
            </a:pPr>
            <a:fld id="{48F63A3B-78C7-47BE-AE5E-E10140E04643}" type="slidenum">
              <a:rPr lang="en-US" b="0" i="0" kern="1200">
                <a:solidFill>
                  <a:schemeClr val="tx1"/>
                </a:solidFill>
                <a:effectLst/>
                <a:latin typeface="+mn-lt"/>
                <a:ea typeface="+mn-ea"/>
                <a:cs typeface="+mn-cs"/>
              </a:rPr>
              <a:pPr>
                <a:spcAft>
                  <a:spcPts val="600"/>
                </a:spcAft>
              </a:pPr>
              <a:t>14</a:t>
            </a:fld>
            <a:endParaRPr lang="en-US" b="0" i="0" kern="1200">
              <a:solidFill>
                <a:schemeClr val="tx1"/>
              </a:solidFill>
              <a:effectLst/>
              <a:latin typeface="+mn-lt"/>
              <a:ea typeface="+mn-ea"/>
              <a:cs typeface="+mn-cs"/>
            </a:endParaRPr>
          </a:p>
        </p:txBody>
      </p:sp>
    </p:spTree>
    <p:extLst>
      <p:ext uri="{BB962C8B-B14F-4D97-AF65-F5344CB8AC3E}">
        <p14:creationId xmlns:p14="http://schemas.microsoft.com/office/powerpoint/2010/main" val="114728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8AF94-0803-4AE3-DEF6-1A78C1913EE7}"/>
              </a:ext>
            </a:extLst>
          </p:cNvPr>
          <p:cNvSpPr>
            <a:spLocks noGrp="1"/>
          </p:cNvSpPr>
          <p:nvPr>
            <p:ph type="title"/>
          </p:nvPr>
        </p:nvSpPr>
        <p:spPr>
          <a:xfrm>
            <a:off x="2906663" y="4890052"/>
            <a:ext cx="6599288" cy="1358348"/>
          </a:xfrm>
        </p:spPr>
        <p:txBody>
          <a:bodyPr>
            <a:normAutofit fontScale="90000"/>
          </a:bodyPr>
          <a:lstStyle/>
          <a:p>
            <a:r>
              <a:rPr lang="en-US" dirty="0"/>
              <a:t>                      </a:t>
            </a:r>
            <a:r>
              <a:rPr lang="en-US" sz="1400" b="1" dirty="0">
                <a:solidFill>
                  <a:schemeClr val="bg1"/>
                </a:solidFill>
              </a:rPr>
              <a:t>Dr.  Anne Cornell , LPC</a:t>
            </a:r>
            <a:br>
              <a:rPr lang="en-US" sz="1400" b="1" dirty="0">
                <a:solidFill>
                  <a:schemeClr val="bg1"/>
                </a:solidFill>
              </a:rPr>
            </a:br>
            <a:r>
              <a:rPr lang="en-US" sz="1400" b="1" dirty="0">
                <a:solidFill>
                  <a:schemeClr val="bg1"/>
                </a:solidFill>
              </a:rPr>
              <a:t>                                               Chief Clinical Officer, CHRIS 180</a:t>
            </a:r>
            <a:br>
              <a:rPr lang="en-US" sz="1400" b="1" dirty="0">
                <a:solidFill>
                  <a:schemeClr val="bg1"/>
                </a:solidFill>
              </a:rPr>
            </a:br>
            <a:r>
              <a:rPr lang="en-US" sz="1400" b="1" dirty="0">
                <a:solidFill>
                  <a:schemeClr val="bg1"/>
                </a:solidFill>
              </a:rPr>
              <a:t>                                                   1030 Fayetteville ROAD  SE</a:t>
            </a:r>
            <a:br>
              <a:rPr lang="en-US" sz="1400" b="1" dirty="0">
                <a:solidFill>
                  <a:schemeClr val="bg1"/>
                </a:solidFill>
              </a:rPr>
            </a:br>
            <a:r>
              <a:rPr lang="en-US" sz="1400" b="1" dirty="0">
                <a:solidFill>
                  <a:schemeClr val="bg1"/>
                </a:solidFill>
              </a:rPr>
              <a:t>                                                       Atlanta, </a:t>
            </a:r>
            <a:r>
              <a:rPr lang="en-US" sz="1400" b="1" dirty="0" err="1">
                <a:solidFill>
                  <a:schemeClr val="bg1"/>
                </a:solidFill>
              </a:rPr>
              <a:t>GEOrgia</a:t>
            </a:r>
            <a:br>
              <a:rPr lang="en-US" sz="1400" b="1" dirty="0">
                <a:solidFill>
                  <a:schemeClr val="bg1"/>
                </a:solidFill>
              </a:rPr>
            </a:br>
            <a:r>
              <a:rPr lang="en-US" sz="1400" b="1" dirty="0">
                <a:solidFill>
                  <a:schemeClr val="bg1"/>
                </a:solidFill>
              </a:rPr>
              <a:t>                                                           (470) 547-2551</a:t>
            </a:r>
            <a:endParaRPr lang="en-US" dirty="0"/>
          </a:p>
        </p:txBody>
      </p:sp>
      <p:sp>
        <p:nvSpPr>
          <p:cNvPr id="3" name="Content Placeholder 2">
            <a:extLst>
              <a:ext uri="{FF2B5EF4-FFF2-40B4-BE49-F238E27FC236}">
                <a16:creationId xmlns:a16="http://schemas.microsoft.com/office/drawing/2014/main" id="{1B8018C2-B202-7216-9BA8-466BD9DF4205}"/>
              </a:ext>
            </a:extLst>
          </p:cNvPr>
          <p:cNvSpPr>
            <a:spLocks noGrp="1"/>
          </p:cNvSpPr>
          <p:nvPr>
            <p:ph idx="1"/>
          </p:nvPr>
        </p:nvSpPr>
        <p:spPr>
          <a:xfrm>
            <a:off x="3370262" y="898526"/>
            <a:ext cx="8534400" cy="3615267"/>
          </a:xfrm>
        </p:spPr>
        <p:txBody>
          <a:bodyPr/>
          <a:lstStyle/>
          <a:p>
            <a:endParaRPr lang="en-US" dirty="0"/>
          </a:p>
        </p:txBody>
      </p:sp>
      <p:sp>
        <p:nvSpPr>
          <p:cNvPr id="4" name="Footer Placeholder 3">
            <a:extLst>
              <a:ext uri="{FF2B5EF4-FFF2-40B4-BE49-F238E27FC236}">
                <a16:creationId xmlns:a16="http://schemas.microsoft.com/office/drawing/2014/main" id="{1EF0DD44-914C-3CC2-3434-3E8FE572DDCB}"/>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455F344E-74A6-FA05-1D60-37B05A5DD86F}"/>
              </a:ext>
            </a:extLst>
          </p:cNvPr>
          <p:cNvSpPr>
            <a:spLocks noGrp="1"/>
          </p:cNvSpPr>
          <p:nvPr>
            <p:ph type="sldNum" sz="quarter" idx="12"/>
          </p:nvPr>
        </p:nvSpPr>
        <p:spPr/>
        <p:txBody>
          <a:bodyPr/>
          <a:lstStyle/>
          <a:p>
            <a:fld id="{48F63A3B-78C7-47BE-AE5E-E10140E04643}" type="slidenum">
              <a:rPr lang="en-US" smtClean="0"/>
              <a:pPr/>
              <a:t>15</a:t>
            </a:fld>
            <a:endParaRPr lang="en-US" dirty="0"/>
          </a:p>
        </p:txBody>
      </p:sp>
      <p:sp>
        <p:nvSpPr>
          <p:cNvPr id="6" name="Rectangle 2">
            <a:extLst>
              <a:ext uri="{FF2B5EF4-FFF2-40B4-BE49-F238E27FC236}">
                <a16:creationId xmlns:a16="http://schemas.microsoft.com/office/drawing/2014/main" id="{7DCEBDE9-AB24-FAAA-E03B-6F593E86F86D}"/>
              </a:ext>
            </a:extLst>
          </p:cNvPr>
          <p:cNvSpPr>
            <a:spLocks noChangeArrowheads="1"/>
          </p:cNvSpPr>
          <p:nvPr/>
        </p:nvSpPr>
        <p:spPr bwMode="auto">
          <a:xfrm>
            <a:off x="2773017" y="68375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7" descr="Thank you coworker Memes">
            <a:extLst>
              <a:ext uri="{FF2B5EF4-FFF2-40B4-BE49-F238E27FC236}">
                <a16:creationId xmlns:a16="http://schemas.microsoft.com/office/drawing/2014/main" id="{AEC1DBD4-AA49-1E88-C30E-0932CE50C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663" y="236984"/>
            <a:ext cx="6599287" cy="45679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6A44D556-289F-06F5-33A2-2332EC369015}"/>
              </a:ext>
            </a:extLst>
          </p:cNvPr>
          <p:cNvSpPr>
            <a:spLocks noChangeArrowheads="1"/>
          </p:cNvSpPr>
          <p:nvPr/>
        </p:nvSpPr>
        <p:spPr bwMode="auto">
          <a:xfrm>
            <a:off x="2686050" y="3348623"/>
            <a:ext cx="1915909" cy="204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Rounded MT Bold" panose="020F0704030504030204" pitchFamily="34" charset="0"/>
                <a:ea typeface="Calibri" panose="020F0502020204030204" pitchFamily="34"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615758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3FE5-247A-85E3-5437-92302AC79014}"/>
              </a:ext>
            </a:extLst>
          </p:cNvPr>
          <p:cNvSpPr>
            <a:spLocks noGrp="1"/>
          </p:cNvSpPr>
          <p:nvPr>
            <p:ph type="title"/>
          </p:nvPr>
        </p:nvSpPr>
        <p:spPr>
          <a:xfrm rot="10800000" flipV="1">
            <a:off x="3608203" y="526976"/>
            <a:ext cx="3400746" cy="5162109"/>
          </a:xfrm>
        </p:spPr>
        <p:txBody>
          <a:bodyPr/>
          <a:lstStyle/>
          <a:p>
            <a:r>
              <a:rPr lang="en-US" sz="1600" cap="none" dirty="0">
                <a:effectLst/>
                <a:latin typeface="Calibri" panose="020F0502020204030204" pitchFamily="34" charset="0"/>
                <a:ea typeface="Calibri" panose="020F0502020204030204" pitchFamily="34" charset="0"/>
                <a:cs typeface="Times New Roman" panose="02020603050405020304" pitchFamily="18" charset="0"/>
              </a:rPr>
              <a:t>Dr </a:t>
            </a:r>
            <a:r>
              <a:rPr lang="en-US" sz="1600" cap="none" dirty="0">
                <a:latin typeface="Calibri" panose="020F0502020204030204" pitchFamily="34" charset="0"/>
                <a:ea typeface="Calibri" panose="020F0502020204030204" pitchFamily="34" charset="0"/>
                <a:cs typeface="Times New Roman" panose="02020603050405020304" pitchFamily="18" charset="0"/>
              </a:rPr>
              <a:t>A</a:t>
            </a:r>
            <a:r>
              <a:rPr lang="en-US" sz="1600" cap="none" dirty="0">
                <a:effectLst/>
                <a:latin typeface="Calibri" panose="020F0502020204030204" pitchFamily="34" charset="0"/>
                <a:ea typeface="Calibri" panose="020F0502020204030204" pitchFamily="34" charset="0"/>
                <a:cs typeface="Times New Roman" panose="02020603050405020304" pitchFamily="18" charset="0"/>
              </a:rPr>
              <a:t>nne </a:t>
            </a:r>
            <a:r>
              <a:rPr lang="en-US" sz="1600" cap="none" dirty="0">
                <a:latin typeface="Calibri" panose="020F0502020204030204" pitchFamily="34" charset="0"/>
                <a:ea typeface="Calibri" panose="020F0502020204030204" pitchFamily="34" charset="0"/>
                <a:cs typeface="Times New Roman" panose="02020603050405020304" pitchFamily="18" charset="0"/>
              </a:rPr>
              <a:t>C</a:t>
            </a:r>
            <a:r>
              <a:rPr lang="en-US" sz="1600" cap="none" dirty="0">
                <a:effectLst/>
                <a:latin typeface="Calibri" panose="020F0502020204030204" pitchFamily="34" charset="0"/>
                <a:ea typeface="Calibri" panose="020F0502020204030204" pitchFamily="34" charset="0"/>
                <a:cs typeface="Times New Roman" panose="02020603050405020304" pitchFamily="18" charset="0"/>
              </a:rPr>
              <a:t>ornell is a licensed professional with over thirty years’ experience providing a variety of  community services to children, adolescents, and families across the country.  She has provided direct care services in residential and community-based programs in NC, NM, AZ, DC,  MI, GA, and MD.  She has trained extensively in trauma-informed care and clinical supervision for staff and paraprofessionals.  Dr. Cornell has extensive experience in developing and implementing behavioral health programs for agencies serving vulnerable populations, including system of care grants, infant mental health services, and crisis services.</a:t>
            </a:r>
            <a:endParaRPr lang="en-US" sz="1600" cap="none" dirty="0">
              <a:latin typeface="Arial Rounded MT Bold" panose="020F0704030504030204" pitchFamily="34" charset="0"/>
            </a:endParaRPr>
          </a:p>
        </p:txBody>
      </p:sp>
      <p:pic>
        <p:nvPicPr>
          <p:cNvPr id="5" name="Content Placeholder 4" descr="A person with curly hair&#10;&#10;Description automatically generated with medium confidence">
            <a:extLst>
              <a:ext uri="{FF2B5EF4-FFF2-40B4-BE49-F238E27FC236}">
                <a16:creationId xmlns:a16="http://schemas.microsoft.com/office/drawing/2014/main" id="{822C2064-69F2-072B-212F-96D66CA1080B}"/>
              </a:ext>
            </a:extLst>
          </p:cNvPr>
          <p:cNvPicPr>
            <a:picLocks noGrp="1" noChangeAspect="1"/>
          </p:cNvPicPr>
          <p:nvPr>
            <p:ph idx="1"/>
          </p:nvPr>
        </p:nvPicPr>
        <p:blipFill>
          <a:blip r:embed="rId2"/>
          <a:stretch>
            <a:fillRect/>
          </a:stretch>
        </p:blipFill>
        <p:spPr>
          <a:xfrm>
            <a:off x="407803" y="1248250"/>
            <a:ext cx="2260969" cy="3092204"/>
          </a:xfrm>
        </p:spPr>
      </p:pic>
      <p:sp>
        <p:nvSpPr>
          <p:cNvPr id="7" name="TextBox 6">
            <a:extLst>
              <a:ext uri="{FF2B5EF4-FFF2-40B4-BE49-F238E27FC236}">
                <a16:creationId xmlns:a16="http://schemas.microsoft.com/office/drawing/2014/main" id="{843541E2-48D5-A84C-FFE7-A3D1220C5A3F}"/>
              </a:ext>
            </a:extLst>
          </p:cNvPr>
          <p:cNvSpPr txBox="1"/>
          <p:nvPr/>
        </p:nvSpPr>
        <p:spPr>
          <a:xfrm>
            <a:off x="333375" y="4553105"/>
            <a:ext cx="6143946" cy="923330"/>
          </a:xfrm>
          <a:prstGeom prst="rect">
            <a:avLst/>
          </a:prstGeom>
          <a:noFill/>
        </p:spPr>
        <p:txBody>
          <a:bodyPr wrap="square">
            <a:spAutoFit/>
          </a:bodyPr>
          <a:lstStyle/>
          <a:p>
            <a:r>
              <a:rPr lang="en-US" sz="1800" cap="none" dirty="0">
                <a:solidFill>
                  <a:schemeClr val="accent1"/>
                </a:solidFill>
                <a:latin typeface="Arial Rounded MT Bold" panose="020F0704030504030204" pitchFamily="34" charset="0"/>
              </a:rPr>
              <a:t>Dr Anne Cornell, LPC</a:t>
            </a:r>
            <a:br>
              <a:rPr lang="en-US" sz="1800" cap="none" dirty="0">
                <a:solidFill>
                  <a:schemeClr val="accent1"/>
                </a:solidFill>
                <a:latin typeface="Arial Rounded MT Bold" panose="020F0704030504030204" pitchFamily="34" charset="0"/>
              </a:rPr>
            </a:br>
            <a:r>
              <a:rPr lang="en-US" sz="1800" cap="none" dirty="0">
                <a:solidFill>
                  <a:schemeClr val="accent1"/>
                </a:solidFill>
                <a:latin typeface="Arial Rounded MT Bold" panose="020F0704030504030204" pitchFamily="34" charset="0"/>
              </a:rPr>
              <a:t>Chief Clinical Officer</a:t>
            </a:r>
            <a:br>
              <a:rPr lang="en-US" sz="1800" cap="none" dirty="0">
                <a:solidFill>
                  <a:schemeClr val="accent1"/>
                </a:solidFill>
                <a:latin typeface="Arial Rounded MT Bold" panose="020F0704030504030204" pitchFamily="34" charset="0"/>
              </a:rPr>
            </a:br>
            <a:r>
              <a:rPr lang="en-US" sz="1800" cap="none" dirty="0">
                <a:solidFill>
                  <a:schemeClr val="accent1"/>
                </a:solidFill>
                <a:latin typeface="Arial Rounded MT Bold" panose="020F0704030504030204" pitchFamily="34" charset="0"/>
              </a:rPr>
              <a:t>CHRIS 180</a:t>
            </a:r>
            <a:endParaRPr lang="en-US" dirty="0">
              <a:solidFill>
                <a:schemeClr val="accent1"/>
              </a:solidFill>
            </a:endParaRPr>
          </a:p>
        </p:txBody>
      </p:sp>
    </p:spTree>
    <p:extLst>
      <p:ext uri="{BB962C8B-B14F-4D97-AF65-F5344CB8AC3E}">
        <p14:creationId xmlns:p14="http://schemas.microsoft.com/office/powerpoint/2010/main" val="26167842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871756" y="581025"/>
            <a:ext cx="3774133" cy="723900"/>
          </a:xfrm>
        </p:spPr>
        <p:txBody>
          <a:bodyPr/>
          <a:lstStyle/>
          <a:p>
            <a:pPr algn="ctr"/>
            <a:r>
              <a:rPr lang="en-US" sz="2000" b="1" dirty="0">
                <a:solidFill>
                  <a:schemeClr val="accent6"/>
                </a:solidFill>
                <a:latin typeface="Arial Black" panose="020B0A04020102020204" pitchFamily="34" charset="0"/>
                <a:cs typeface="Arial Black" panose="020B0604020202020204" pitchFamily="34" charset="0"/>
              </a:rPr>
              <a:t>              </a:t>
            </a:r>
            <a:r>
              <a:rPr lang="en-US" sz="2800" b="1" dirty="0">
                <a:latin typeface="Eras Bold ITC" panose="020B0907030504020204" pitchFamily="34" charset="0"/>
                <a:cs typeface="Arial Black" panose="020B0604020202020204" pitchFamily="34" charset="0"/>
              </a:rPr>
              <a:t>AGENDA</a:t>
            </a:r>
            <a:endParaRPr lang="en-US" sz="2400" b="1" dirty="0">
              <a:latin typeface="Eras Bold ITC" panose="020B0907030504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631434" y="1446028"/>
            <a:ext cx="5410200" cy="4408745"/>
          </a:xfrm>
        </p:spPr>
        <p:txBody>
          <a:bodyPr/>
          <a:lstStyle/>
          <a:p>
            <a:pPr marL="514350" indent="-514350">
              <a:buAutoNum type="romanUcPeriod"/>
            </a:pPr>
            <a:endParaRPr lang="en-US" sz="1800" dirty="0">
              <a:latin typeface="Eras Bold ITC" panose="020B0907030504020204" pitchFamily="34" charset="0"/>
            </a:endParaRPr>
          </a:p>
          <a:p>
            <a:r>
              <a:rPr lang="en-US" sz="2400" dirty="0">
                <a:solidFill>
                  <a:schemeClr val="accent1"/>
                </a:solidFill>
                <a:latin typeface="Eras Bold ITC" panose="020B0907030504020204" pitchFamily="34" charset="0"/>
              </a:rPr>
              <a:t>I.   </a:t>
            </a:r>
          </a:p>
          <a:p>
            <a:endParaRPr lang="en-US" dirty="0">
              <a:solidFill>
                <a:schemeClr val="accent1"/>
              </a:solidFill>
              <a:latin typeface="Eras Bold ITC" panose="020B0907030504020204" pitchFamily="34" charset="0"/>
            </a:endParaRPr>
          </a:p>
          <a:p>
            <a:endParaRPr lang="en-US" sz="2400" dirty="0">
              <a:solidFill>
                <a:schemeClr val="accent1"/>
              </a:solidFill>
              <a:latin typeface="Eras Bold ITC" panose="020B0907030504020204" pitchFamily="34" charset="0"/>
            </a:endParaRPr>
          </a:p>
          <a:p>
            <a:endParaRPr lang="en-US" dirty="0">
              <a:solidFill>
                <a:schemeClr val="accent1"/>
              </a:solidFill>
              <a:latin typeface="Eras Bold ITC" panose="020B0907030504020204" pitchFamily="34" charset="0"/>
            </a:endParaRPr>
          </a:p>
          <a:p>
            <a:r>
              <a:rPr lang="en-US" sz="1800" dirty="0">
                <a:solidFill>
                  <a:schemeClr val="tx1"/>
                </a:solidFill>
                <a:latin typeface="Arial Black" panose="020B0A04020102020204" pitchFamily="34" charset="0"/>
              </a:rPr>
              <a:t>  I. Introduction</a:t>
            </a:r>
          </a:p>
          <a:p>
            <a:r>
              <a:rPr lang="en-US" sz="1800" dirty="0">
                <a:solidFill>
                  <a:schemeClr val="tx1"/>
                </a:solidFill>
                <a:latin typeface="Arial Black" panose="020B0A04020102020204" pitchFamily="34" charset="0"/>
              </a:rPr>
              <a:t>II   Definitions</a:t>
            </a:r>
          </a:p>
          <a:p>
            <a:r>
              <a:rPr lang="en-US" sz="1800" dirty="0">
                <a:solidFill>
                  <a:schemeClr val="tx1"/>
                </a:solidFill>
                <a:latin typeface="Arial Black" panose="020B0A04020102020204" pitchFamily="34" charset="0"/>
              </a:rPr>
              <a:t>III. Statistics</a:t>
            </a:r>
          </a:p>
          <a:p>
            <a:r>
              <a:rPr lang="en-US" sz="1800" dirty="0">
                <a:solidFill>
                  <a:schemeClr val="tx1"/>
                </a:solidFill>
                <a:latin typeface="Arial Black" panose="020B0A04020102020204" pitchFamily="34" charset="0"/>
              </a:rPr>
              <a:t>IV.  Time &amp; TEAM</a:t>
            </a:r>
          </a:p>
          <a:p>
            <a:r>
              <a:rPr lang="en-US" sz="1800" dirty="0">
                <a:solidFill>
                  <a:schemeClr val="tx1"/>
                </a:solidFill>
                <a:latin typeface="Arial Black" panose="020B0A04020102020204" pitchFamily="34" charset="0"/>
              </a:rPr>
              <a:t> V. Billing  &amp; Costs</a:t>
            </a:r>
          </a:p>
          <a:p>
            <a:r>
              <a:rPr lang="en-US" sz="1800" dirty="0">
                <a:solidFill>
                  <a:schemeClr val="tx1"/>
                </a:solidFill>
                <a:latin typeface="Arial Black" panose="020B0A04020102020204" pitchFamily="34" charset="0"/>
              </a:rPr>
              <a:t> VI. Pros  &amp;  Cons</a:t>
            </a:r>
          </a:p>
          <a:p>
            <a:r>
              <a:rPr lang="en-US" sz="1800" dirty="0">
                <a:solidFill>
                  <a:schemeClr val="tx1"/>
                </a:solidFill>
                <a:latin typeface="Arial Black" panose="020B0A04020102020204" pitchFamily="34" charset="0"/>
              </a:rPr>
              <a:t> VII. Paradigm shift</a:t>
            </a:r>
          </a:p>
          <a:p>
            <a:r>
              <a:rPr lang="en-US" sz="1800" dirty="0">
                <a:solidFill>
                  <a:schemeClr val="tx1"/>
                </a:solidFill>
                <a:latin typeface="Arial Black" panose="020B0A04020102020204" pitchFamily="34" charset="0"/>
              </a:rPr>
              <a:t> VIII.   SUMMARY</a:t>
            </a:r>
          </a:p>
          <a:p>
            <a:r>
              <a:rPr lang="en-US" sz="1800" dirty="0">
                <a:solidFill>
                  <a:schemeClr val="tx1"/>
                </a:solidFill>
                <a:latin typeface="Arial Black" panose="020B0A04020102020204" pitchFamily="34" charset="0"/>
              </a:rPr>
              <a:t> IX.   Q &amp; A</a:t>
            </a:r>
          </a:p>
          <a:p>
            <a:pPr marL="514350" indent="-514350">
              <a:buAutoNum type="romanUcPeriod" startAt="2"/>
            </a:pPr>
            <a:endParaRPr lang="en-US" sz="1600" dirty="0">
              <a:latin typeface="Eras Bold ITC" panose="020B0907030504020204" pitchFamily="34" charset="0"/>
            </a:endParaRPr>
          </a:p>
          <a:p>
            <a:endParaRPr lang="en-US" sz="1800" dirty="0">
              <a:latin typeface="Eras Bold ITC" panose="020B0907030504020204" pitchFamily="34" charset="0"/>
            </a:endParaRPr>
          </a:p>
          <a:p>
            <a:pPr marL="514350" indent="-514350">
              <a:buAutoNum type="romanUcPeriod" startAt="2"/>
            </a:pPr>
            <a:endParaRPr lang="en-US" sz="1800" dirty="0">
              <a:latin typeface="Eras Bold ITC" panose="020B0907030504020204" pitchFamily="34" charset="0"/>
            </a:endParaRPr>
          </a:p>
          <a:p>
            <a:endParaRPr lang="en-US" sz="1800" dirty="0"/>
          </a:p>
          <a:p>
            <a:pPr marL="514350" indent="-514350">
              <a:buAutoNum type="romanUcPeriod" startAt="2"/>
            </a:pPr>
            <a:endParaRPr lang="en-US" sz="1800" dirty="0"/>
          </a:p>
          <a:p>
            <a:endParaRPr lang="en-US" sz="1800" dirty="0"/>
          </a:p>
          <a:p>
            <a:endParaRPr lang="en-US" sz="1800" dirty="0"/>
          </a:p>
        </p:txBody>
      </p:sp>
    </p:spTree>
    <p:extLst>
      <p:ext uri="{BB962C8B-B14F-4D97-AF65-F5344CB8AC3E}">
        <p14:creationId xmlns:p14="http://schemas.microsoft.com/office/powerpoint/2010/main" val="38555318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1619552" y="1111325"/>
            <a:ext cx="7319772" cy="5448300"/>
          </a:xfrm>
        </p:spPr>
        <p:txBody>
          <a:bodyPr/>
          <a:lstStyle/>
          <a:p>
            <a:r>
              <a:rPr lang="en-US" sz="1600" cap="none" dirty="0">
                <a:latin typeface="Arial" panose="020B0604020202020204" pitchFamily="34" charset="0"/>
                <a:cs typeface="Arial" panose="020B0604020202020204" pitchFamily="34" charset="0"/>
              </a:rPr>
              <a:t>We know there are high emotional, physical, fiscal, and social consequences with out-of-home placements. The impact of the trauma lasts years and can last through generations.  Using wraparound services both as preventative and reunification interventions can reduce child welfare involvement and out-of-home placements while strengthening family skills, empowerment, and independence.  Wraparound services are holistic, culturally relevant, and logistically convenient for families and include the whole family. Wraparound services help families build teams of resources and collaborators, both professional and within the family’s community.  Families begin to develop efficacy and success in managing their own lives. All families can be wraparound families thereby allowing adoptive, foster and kinship families to be more successful in ensuring permanency for children and youth.</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p:txBody>
          <a:bodyPr/>
          <a:lstStyle/>
          <a:p>
            <a:endParaRPr lang="en-US" dirty="0"/>
          </a:p>
          <a:p>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solidFill>
                  <a:schemeClr val="tx1"/>
                </a:solidFill>
              </a:rPr>
              <a:t>4</a:t>
            </a:fld>
            <a:endParaRPr lang="en-US" dirty="0">
              <a:solidFill>
                <a:schemeClr val="tx1"/>
              </a:solidFill>
            </a:endParaRPr>
          </a:p>
        </p:txBody>
      </p:sp>
      <p:sp>
        <p:nvSpPr>
          <p:cNvPr id="5" name="Oval 4">
            <a:extLst>
              <a:ext uri="{FF2B5EF4-FFF2-40B4-BE49-F238E27FC236}">
                <a16:creationId xmlns:a16="http://schemas.microsoft.com/office/drawing/2014/main" id="{CBC36784-C1BE-73B1-8DF4-3AFB3FD075F8}"/>
              </a:ext>
            </a:extLst>
          </p:cNvPr>
          <p:cNvSpPr/>
          <p:nvPr/>
        </p:nvSpPr>
        <p:spPr>
          <a:xfrm>
            <a:off x="545988" y="515791"/>
            <a:ext cx="339050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Introduction</a:t>
            </a:r>
          </a:p>
        </p:txBody>
      </p:sp>
    </p:spTree>
    <p:extLst>
      <p:ext uri="{BB962C8B-B14F-4D97-AF65-F5344CB8AC3E}">
        <p14:creationId xmlns:p14="http://schemas.microsoft.com/office/powerpoint/2010/main" val="9796220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915311-2D94-599C-7A9A-827FFCD35647}"/>
              </a:ext>
            </a:extLst>
          </p:cNvPr>
          <p:cNvSpPr>
            <a:spLocks noGrp="1"/>
          </p:cNvSpPr>
          <p:nvPr>
            <p:ph type="title"/>
          </p:nvPr>
        </p:nvSpPr>
        <p:spPr>
          <a:xfrm>
            <a:off x="4123312" y="609601"/>
            <a:ext cx="7130769" cy="5146158"/>
          </a:xfrm>
        </p:spPr>
        <p:txBody>
          <a:bodyPr vert="horz" lIns="91440" tIns="45720" rIns="91440" bIns="45720" rtlCol="0" anchor="ctr">
            <a:normAutofit fontScale="90000"/>
          </a:bodyPr>
          <a:lstStyle/>
          <a:p>
            <a:pPr>
              <a:lnSpc>
                <a:spcPct val="90000"/>
              </a:lnSpc>
            </a:pPr>
            <a:br>
              <a:rPr lang="en-US" sz="1200" dirty="0"/>
            </a:br>
            <a:br>
              <a:rPr lang="en-US" sz="1200" dirty="0"/>
            </a:br>
            <a:br>
              <a:rPr lang="en-US" sz="1200" dirty="0"/>
            </a:br>
            <a:br>
              <a:rPr lang="en-US" sz="1200" dirty="0"/>
            </a:br>
            <a:r>
              <a:rPr lang="en-US" sz="2000" b="1" dirty="0" err="1">
                <a:solidFill>
                  <a:schemeClr val="accent1"/>
                </a:solidFill>
              </a:rPr>
              <a:t>WraparounD</a:t>
            </a:r>
            <a:r>
              <a:rPr lang="en-US" sz="2000" b="1" dirty="0">
                <a:solidFill>
                  <a:schemeClr val="accent1"/>
                </a:solidFill>
              </a:rPr>
              <a:t> – </a:t>
            </a:r>
            <a:r>
              <a:rPr lang="en-US" sz="2000" b="0" i="0" dirty="0"/>
              <a:t>A comprehensive, holistic, youth and family-driven way of responding when children or youth experience serious mental health or behavioral challenges. Wraparound puts the child or youth and family at the center. With support from a team of professionals and natural supports, the family’s ideas and perspectives about what they need and what will be helpful drive all of the work</a:t>
            </a:r>
            <a:br>
              <a:rPr lang="en-US" sz="2000" b="0" i="0" dirty="0"/>
            </a:br>
            <a:br>
              <a:rPr lang="en-US" sz="2000" b="0" i="0" dirty="0"/>
            </a:br>
            <a:br>
              <a:rPr lang="en-US" sz="2000" b="0" i="0" dirty="0"/>
            </a:br>
            <a:r>
              <a:rPr lang="en-US" sz="2000" b="1" dirty="0">
                <a:solidFill>
                  <a:schemeClr val="accent1"/>
                </a:solidFill>
              </a:rPr>
              <a:t>FACILITATOR – </a:t>
            </a:r>
            <a:r>
              <a:rPr lang="en-US" sz="2000" b="0" i="0" dirty="0"/>
              <a:t>Build their wraparound team, which can include the family’s friends and people from the wider community, as well as providers of services and supports.</a:t>
            </a:r>
            <a:br>
              <a:rPr lang="en-US" sz="2000" b="0" i="0" dirty="0"/>
            </a:br>
            <a:br>
              <a:rPr lang="en-US" sz="2000" b="0" i="0" dirty="0"/>
            </a:br>
            <a:br>
              <a:rPr lang="en-US" sz="2000" b="0" i="0" dirty="0"/>
            </a:br>
            <a:r>
              <a:rPr lang="en-US" sz="2000" b="1" i="0" dirty="0">
                <a:solidFill>
                  <a:schemeClr val="accent1"/>
                </a:solidFill>
              </a:rPr>
              <a:t>HIGH FIDELTY WRAPAROUND – </a:t>
            </a:r>
            <a:r>
              <a:rPr lang="en-US" sz="2000" b="0" i="0" dirty="0"/>
              <a:t>utilizes the Ten Principles of Wrapround consistently with children, youth, and families</a:t>
            </a:r>
            <a:br>
              <a:rPr lang="en-US" sz="2000" b="0" i="0" dirty="0"/>
            </a:br>
            <a:br>
              <a:rPr lang="en-US" sz="1800" b="0" i="0" dirty="0"/>
            </a:br>
            <a:br>
              <a:rPr lang="en-US" sz="1800" b="0" i="0" dirty="0"/>
            </a:br>
            <a:br>
              <a:rPr lang="en-US" sz="1800" b="0" i="0" dirty="0"/>
            </a:br>
            <a:endParaRPr lang="en-US" sz="1200" b="0" dirty="0"/>
          </a:p>
        </p:txBody>
      </p:sp>
      <p:cxnSp>
        <p:nvCxnSpPr>
          <p:cNvPr id="22" name="Straight Connector 21">
            <a:extLst>
              <a:ext uri="{FF2B5EF4-FFF2-40B4-BE49-F238E27FC236}">
                <a16:creationId xmlns:a16="http://schemas.microsoft.com/office/drawing/2014/main" id="{ABEC335A-D1CD-4687-AB54-7E9FEC72BC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532691"/>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4F65CA4B-CE14-36CD-81A7-4FDEEC5FB047}"/>
              </a:ext>
            </a:extLst>
          </p:cNvPr>
          <p:cNvSpPr>
            <a:spLocks noGrp="1"/>
          </p:cNvSpPr>
          <p:nvPr>
            <p:ph type="ftr" sz="quarter" idx="11"/>
          </p:nvPr>
        </p:nvSpPr>
        <p:spPr>
          <a:xfrm>
            <a:off x="342105" y="2458772"/>
            <a:ext cx="3398621" cy="970228"/>
          </a:xfrm>
        </p:spPr>
        <p:txBody>
          <a:bodyPr vert="horz" lIns="91440" tIns="45720" rIns="91440" bIns="45720" rtlCol="0" anchor="t">
            <a:normAutofit/>
          </a:bodyPr>
          <a:lstStyle/>
          <a:p>
            <a:pPr algn="ctr">
              <a:spcAft>
                <a:spcPts val="600"/>
              </a:spcAft>
            </a:pPr>
            <a:r>
              <a:rPr lang="en-US" sz="1800" b="0" i="0" kern="1200" dirty="0">
                <a:solidFill>
                  <a:schemeClr val="tx1">
                    <a:alpha val="60000"/>
                  </a:schemeClr>
                </a:solidFill>
                <a:effectLst/>
                <a:latin typeface="+mn-lt"/>
                <a:ea typeface="+mn-ea"/>
                <a:cs typeface="+mn-cs"/>
              </a:rPr>
              <a:t>                    </a:t>
            </a:r>
            <a:r>
              <a:rPr lang="en-US" sz="3600" i="0" kern="1200" dirty="0">
                <a:solidFill>
                  <a:schemeClr val="tx1">
                    <a:alpha val="60000"/>
                  </a:schemeClr>
                </a:solidFill>
                <a:effectLst/>
                <a:ea typeface="+mn-ea"/>
                <a:cs typeface="+mn-cs"/>
              </a:rPr>
              <a:t>Definitions</a:t>
            </a:r>
            <a:endParaRPr lang="en-US" sz="1800" i="0" kern="1200" dirty="0">
              <a:solidFill>
                <a:schemeClr val="tx1">
                  <a:alpha val="60000"/>
                </a:schemeClr>
              </a:solidFill>
              <a:effectLst/>
              <a:ea typeface="+mn-ea"/>
              <a:cs typeface="+mn-cs"/>
            </a:endParaRPr>
          </a:p>
        </p:txBody>
      </p:sp>
      <p:sp>
        <p:nvSpPr>
          <p:cNvPr id="5" name="Slide Number Placeholder 4">
            <a:extLst>
              <a:ext uri="{FF2B5EF4-FFF2-40B4-BE49-F238E27FC236}">
                <a16:creationId xmlns:a16="http://schemas.microsoft.com/office/drawing/2014/main" id="{8D9E3B3E-BE18-553E-4D04-3D6D20B218F9}"/>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a:spcAft>
                <a:spcPts val="600"/>
              </a:spcAft>
            </a:pPr>
            <a:fld id="{48F63A3B-78C7-47BE-AE5E-E10140E04643}" type="slidenum">
              <a:rPr lang="en-US" b="0" i="0" kern="1200">
                <a:solidFill>
                  <a:schemeClr val="tx1"/>
                </a:solidFill>
                <a:effectLst/>
                <a:latin typeface="+mn-lt"/>
                <a:ea typeface="+mn-ea"/>
                <a:cs typeface="+mn-cs"/>
              </a:rPr>
              <a:pPr>
                <a:spcAft>
                  <a:spcPts val="600"/>
                </a:spcAft>
              </a:pPr>
              <a:t>5</a:t>
            </a:fld>
            <a:endParaRPr lang="en-US" b="0" i="0" kern="1200">
              <a:solidFill>
                <a:schemeClr val="tx1"/>
              </a:solidFill>
              <a:effectLst/>
              <a:latin typeface="+mn-lt"/>
              <a:ea typeface="+mn-ea"/>
              <a:cs typeface="+mn-cs"/>
            </a:endParaRPr>
          </a:p>
        </p:txBody>
      </p:sp>
    </p:spTree>
    <p:extLst>
      <p:ext uri="{BB962C8B-B14F-4D97-AF65-F5344CB8AC3E}">
        <p14:creationId xmlns:p14="http://schemas.microsoft.com/office/powerpoint/2010/main" val="42053339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9" name="Straight Connector 2058">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1" name="Straight Connector 2060">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3" name="Straight Connector 2062">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65" name="Rectangle 2064">
            <a:extLst>
              <a:ext uri="{FF2B5EF4-FFF2-40B4-BE49-F238E27FC236}">
                <a16:creationId xmlns:a16="http://schemas.microsoft.com/office/drawing/2014/main" id="{D067A139-86EB-480F-AE6B-AF8092F21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444517-9852-8F3D-3953-30F7D12E418C}"/>
              </a:ext>
            </a:extLst>
          </p:cNvPr>
          <p:cNvSpPr>
            <a:spLocks noGrp="1"/>
          </p:cNvSpPr>
          <p:nvPr>
            <p:ph type="title"/>
          </p:nvPr>
        </p:nvSpPr>
        <p:spPr>
          <a:xfrm>
            <a:off x="6095999" y="628617"/>
            <a:ext cx="5408613" cy="3028983"/>
          </a:xfrm>
        </p:spPr>
        <p:txBody>
          <a:bodyPr vert="horz" lIns="91440" tIns="45720" rIns="91440" bIns="45720" rtlCol="0" anchor="b">
            <a:normAutofit/>
          </a:bodyPr>
          <a:lstStyle/>
          <a:p>
            <a:r>
              <a:rPr lang="en-US" sz="4800"/>
              <a:t>  what  is</a:t>
            </a:r>
            <a:br>
              <a:rPr lang="en-US" sz="4800"/>
            </a:br>
            <a:r>
              <a:rPr lang="en-US" sz="4800"/>
              <a:t>  high fidelity  wraparound ? </a:t>
            </a:r>
          </a:p>
        </p:txBody>
      </p:sp>
      <p:sp>
        <p:nvSpPr>
          <p:cNvPr id="2067" name="Snip Diagonal Corner Rectangle 6">
            <a:extLst>
              <a:ext uri="{FF2B5EF4-FFF2-40B4-BE49-F238E27FC236}">
                <a16:creationId xmlns:a16="http://schemas.microsoft.com/office/drawing/2014/main" id="{4E252378-AA68-427C-BF69-E4434E447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raparound principles">
            <a:extLst>
              <a:ext uri="{FF2B5EF4-FFF2-40B4-BE49-F238E27FC236}">
                <a16:creationId xmlns:a16="http://schemas.microsoft.com/office/drawing/2014/main" id="{B24FF717-BAA8-C4BB-35BE-0781096310D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3"/>
          <a:stretch/>
        </p:blipFill>
        <p:spPr bwMode="auto">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7EC7160-4FE7-7BED-CC7E-E01E5044AAC1}"/>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fld id="{48F63A3B-78C7-47BE-AE5E-E10140E04643}" type="slidenum">
              <a:rPr lang="en-US" smtClean="0">
                <a:solidFill>
                  <a:schemeClr val="tx1"/>
                </a:solidFill>
              </a:rPr>
              <a:pPr defTabSz="914400">
                <a:spcAft>
                  <a:spcPts val="600"/>
                </a:spcAft>
              </a:pPr>
              <a:t>6</a:t>
            </a:fld>
            <a:endParaRPr lang="en-US" dirty="0">
              <a:solidFill>
                <a:schemeClr val="tx1"/>
              </a:solidFill>
            </a:endParaRPr>
          </a:p>
        </p:txBody>
      </p:sp>
      <p:grpSp>
        <p:nvGrpSpPr>
          <p:cNvPr id="2069" name="Group 2068">
            <a:extLst>
              <a:ext uri="{FF2B5EF4-FFF2-40B4-BE49-F238E27FC236}">
                <a16:creationId xmlns:a16="http://schemas.microsoft.com/office/drawing/2014/main" id="{65E8C853-59EA-4FCB-BB4E-1B0AEEA408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070" name="Straight Connector 2069">
              <a:extLst>
                <a:ext uri="{FF2B5EF4-FFF2-40B4-BE49-F238E27FC236}">
                  <a16:creationId xmlns:a16="http://schemas.microsoft.com/office/drawing/2014/main" id="{C58D8A51-1FB2-4FA0-A860-D57179B52A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1" name="Straight Connector 2070">
              <a:extLst>
                <a:ext uri="{FF2B5EF4-FFF2-40B4-BE49-F238E27FC236}">
                  <a16:creationId xmlns:a16="http://schemas.microsoft.com/office/drawing/2014/main" id="{75C2F33D-5361-48D8-899D-50A713699D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2" name="Straight Connector 2071">
              <a:extLst>
                <a:ext uri="{FF2B5EF4-FFF2-40B4-BE49-F238E27FC236}">
                  <a16:creationId xmlns:a16="http://schemas.microsoft.com/office/drawing/2014/main" id="{30608EC6-04A0-4D53-B4C8-57F06AF14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3" name="Straight Connector 2072">
              <a:extLst>
                <a:ext uri="{FF2B5EF4-FFF2-40B4-BE49-F238E27FC236}">
                  <a16:creationId xmlns:a16="http://schemas.microsoft.com/office/drawing/2014/main" id="{C9C42FEC-C8F1-465B-900B-C7F552326D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4" name="Straight Connector 2073">
              <a:extLst>
                <a:ext uri="{FF2B5EF4-FFF2-40B4-BE49-F238E27FC236}">
                  <a16:creationId xmlns:a16="http://schemas.microsoft.com/office/drawing/2014/main" id="{84CDCA4C-0922-4330-AF15-394E8C6DDE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026699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 name="Straight Connector 12">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9" name="Rectangle 18">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3CDE94-F355-A27E-192E-C8B974100D49}"/>
              </a:ext>
            </a:extLst>
          </p:cNvPr>
          <p:cNvSpPr>
            <a:spLocks noGrp="1"/>
          </p:cNvSpPr>
          <p:nvPr>
            <p:ph type="title"/>
          </p:nvPr>
        </p:nvSpPr>
        <p:spPr>
          <a:xfrm>
            <a:off x="684212" y="685799"/>
            <a:ext cx="3747111" cy="4892040"/>
          </a:xfrm>
        </p:spPr>
        <p:txBody>
          <a:bodyPr vert="horz" lIns="91440" tIns="45720" rIns="91440" bIns="45720" rtlCol="0" anchor="ctr">
            <a:normAutofit/>
          </a:bodyPr>
          <a:lstStyle/>
          <a:p>
            <a:pPr algn="r"/>
            <a:r>
              <a:rPr lang="en-US" sz="3600" dirty="0"/>
              <a:t>                                   Statistics</a:t>
            </a:r>
          </a:p>
        </p:txBody>
      </p:sp>
      <p:cxnSp>
        <p:nvCxnSpPr>
          <p:cNvPr id="21" name="Straight Connector 20">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6D5E1E38-052F-F295-2C5C-176C99E77DE5}"/>
              </a:ext>
            </a:extLst>
          </p:cNvPr>
          <p:cNvSpPr>
            <a:spLocks noGrp="1"/>
          </p:cNvSpPr>
          <p:nvPr>
            <p:ph type="body" idx="1"/>
          </p:nvPr>
        </p:nvSpPr>
        <p:spPr>
          <a:xfrm>
            <a:off x="4979962" y="685799"/>
            <a:ext cx="6288260" cy="4892040"/>
          </a:xfrm>
        </p:spPr>
        <p:txBody>
          <a:bodyPr vert="horz" lIns="91440" tIns="45720" rIns="91440" bIns="45720" rtlCol="0" anchor="ctr">
            <a:normAutofit/>
          </a:bodyPr>
          <a:lstStyle/>
          <a:p>
            <a:pPr marL="342900" marR="0" lvl="0" indent="-342900">
              <a:lnSpc>
                <a:spcPct val="90000"/>
              </a:lnSpc>
              <a:buFont typeface="Wingdings 3" panose="05040102010807070707" pitchFamily="18" charset="2"/>
              <a:buChar char=""/>
            </a:pPr>
            <a:r>
              <a:rPr lang="en-US" sz="1700" dirty="0">
                <a:solidFill>
                  <a:schemeClr val="tx1"/>
                </a:solidFill>
              </a:rPr>
              <a:t>392,000 children &amp; youth in care</a:t>
            </a:r>
          </a:p>
          <a:p>
            <a:pPr marL="342900" marR="0" lvl="0" indent="-342900">
              <a:lnSpc>
                <a:spcPct val="90000"/>
              </a:lnSpc>
              <a:buFont typeface="Wingdings 3" panose="05040102010807070707" pitchFamily="18" charset="2"/>
              <a:buChar char=""/>
            </a:pPr>
            <a:r>
              <a:rPr lang="en-US" sz="1700" dirty="0">
                <a:solidFill>
                  <a:schemeClr val="tx1"/>
                </a:solidFill>
              </a:rPr>
              <a:t>75% removals have a SUD component</a:t>
            </a:r>
          </a:p>
          <a:p>
            <a:pPr marL="342900" marR="0" lvl="0" indent="-342900">
              <a:lnSpc>
                <a:spcPct val="90000"/>
              </a:lnSpc>
              <a:buFont typeface="Wingdings 3" panose="05040102010807070707" pitchFamily="18" charset="2"/>
              <a:buChar char=""/>
            </a:pPr>
            <a:r>
              <a:rPr lang="en-US" sz="1700" dirty="0">
                <a:solidFill>
                  <a:schemeClr val="tx1"/>
                </a:solidFill>
              </a:rPr>
              <a:t>80% have mental health needs</a:t>
            </a:r>
          </a:p>
          <a:p>
            <a:pPr marL="342900" marR="0" lvl="0" indent="-342900">
              <a:lnSpc>
                <a:spcPct val="90000"/>
              </a:lnSpc>
              <a:buFont typeface="Wingdings 3" panose="05040102010807070707" pitchFamily="18" charset="2"/>
              <a:buChar char=""/>
            </a:pPr>
            <a:r>
              <a:rPr lang="en-US" sz="1700" dirty="0">
                <a:solidFill>
                  <a:schemeClr val="tx1"/>
                </a:solidFill>
              </a:rPr>
              <a:t>93% have experienced some identifiable trauma</a:t>
            </a:r>
          </a:p>
          <a:p>
            <a:pPr marL="342900" marR="0" lvl="0" indent="-342900">
              <a:lnSpc>
                <a:spcPct val="90000"/>
              </a:lnSpc>
              <a:buFont typeface="Wingdings 3" panose="05040102010807070707" pitchFamily="18" charset="2"/>
              <a:buChar char=""/>
            </a:pPr>
            <a:r>
              <a:rPr lang="en-US" sz="1700" dirty="0">
                <a:solidFill>
                  <a:schemeClr val="tx1"/>
                </a:solidFill>
              </a:rPr>
              <a:t>Trauma behaviors &amp; PTSD symptoms are exhibited 5 x as much as general population</a:t>
            </a:r>
          </a:p>
          <a:p>
            <a:pPr marL="342900" marR="0" lvl="0" indent="-342900">
              <a:lnSpc>
                <a:spcPct val="90000"/>
              </a:lnSpc>
              <a:buFont typeface="Wingdings 3" panose="05040102010807070707" pitchFamily="18" charset="2"/>
              <a:buChar char=""/>
            </a:pPr>
            <a:r>
              <a:rPr lang="en-US" sz="1700" dirty="0">
                <a:solidFill>
                  <a:schemeClr val="tx1"/>
                </a:solidFill>
              </a:rPr>
              <a:t>African American and Native American children and youth are represented at a higher rate than presented in the general population</a:t>
            </a:r>
          </a:p>
          <a:p>
            <a:pPr marL="342900" marR="0" lvl="0" indent="-342900">
              <a:lnSpc>
                <a:spcPct val="90000"/>
              </a:lnSpc>
              <a:buFont typeface="Wingdings 3" panose="05040102010807070707" pitchFamily="18" charset="2"/>
              <a:buChar char=""/>
            </a:pPr>
            <a:r>
              <a:rPr lang="en-US" sz="1700" dirty="0">
                <a:solidFill>
                  <a:schemeClr val="tx1"/>
                </a:solidFill>
              </a:rPr>
              <a:t>LGBTQ+ youth represent increased depression behaviors and suicide ideation and attempts</a:t>
            </a:r>
          </a:p>
          <a:p>
            <a:pPr marL="342900" marR="0" lvl="0" indent="-342900">
              <a:lnSpc>
                <a:spcPct val="90000"/>
              </a:lnSpc>
              <a:buFont typeface="Wingdings 3" panose="05040102010807070707" pitchFamily="18" charset="2"/>
              <a:buChar char=""/>
            </a:pPr>
            <a:r>
              <a:rPr lang="en-US" sz="1700" dirty="0">
                <a:solidFill>
                  <a:schemeClr val="tx1"/>
                </a:solidFill>
              </a:rPr>
              <a:t>Newborns to 5 year olds represent 30% of removals</a:t>
            </a:r>
          </a:p>
          <a:p>
            <a:pPr marL="342900" marR="0" lvl="0" indent="-342900">
              <a:lnSpc>
                <a:spcPct val="90000"/>
              </a:lnSpc>
              <a:buFont typeface="Wingdings 3" panose="05040102010807070707" pitchFamily="18" charset="2"/>
              <a:buChar char=""/>
            </a:pPr>
            <a:r>
              <a:rPr lang="en-US" sz="1700" dirty="0">
                <a:solidFill>
                  <a:schemeClr val="tx1"/>
                </a:solidFill>
              </a:rPr>
              <a:t>Youth in foster care are medicated at a significantly higher rate than youth in the general population- 52% compared to 4 % </a:t>
            </a:r>
          </a:p>
          <a:p>
            <a:pPr>
              <a:lnSpc>
                <a:spcPct val="90000"/>
              </a:lnSpc>
              <a:buFont typeface="Wingdings 3" panose="05040102010807070707" pitchFamily="18" charset="2"/>
              <a:buChar char=""/>
            </a:pPr>
            <a:endParaRPr lang="en-US" sz="1700" dirty="0">
              <a:solidFill>
                <a:schemeClr val="tx1"/>
              </a:solidFill>
            </a:endParaRPr>
          </a:p>
        </p:txBody>
      </p:sp>
      <p:sp>
        <p:nvSpPr>
          <p:cNvPr id="3" name="Footer Placeholder 2">
            <a:extLst>
              <a:ext uri="{FF2B5EF4-FFF2-40B4-BE49-F238E27FC236}">
                <a16:creationId xmlns:a16="http://schemas.microsoft.com/office/drawing/2014/main" id="{B44F59B3-3FFE-A0E4-1CB6-37EFB77AD834}"/>
              </a:ext>
            </a:extLst>
          </p:cNvPr>
          <p:cNvSpPr>
            <a:spLocks noGrp="1"/>
          </p:cNvSpPr>
          <p:nvPr>
            <p:ph type="ftr" sz="quarter" idx="11"/>
          </p:nvPr>
        </p:nvSpPr>
        <p:spPr>
          <a:xfrm>
            <a:off x="684212" y="6172200"/>
            <a:ext cx="7543800" cy="365125"/>
          </a:xfrm>
        </p:spPr>
        <p:txBody>
          <a:bodyPr vert="horz" lIns="91440" tIns="45720" rIns="91440" bIns="45720" rtlCol="0" anchor="t">
            <a:normAutofit/>
          </a:bodyPr>
          <a:lstStyle/>
          <a:p>
            <a:pPr>
              <a:spcAft>
                <a:spcPts val="600"/>
              </a:spcAft>
            </a:pPr>
            <a:endParaRPr lang="en-US" b="0" i="0" kern="1200">
              <a:solidFill>
                <a:schemeClr val="tx1">
                  <a:alpha val="80000"/>
                </a:schemeClr>
              </a:solidFill>
              <a:effectLst/>
              <a:latin typeface="+mn-lt"/>
              <a:ea typeface="+mn-ea"/>
              <a:cs typeface="+mn-cs"/>
            </a:endParaRPr>
          </a:p>
          <a:p>
            <a:pPr>
              <a:spcAft>
                <a:spcPts val="600"/>
              </a:spcAft>
            </a:pPr>
            <a:endParaRPr lang="en-US" b="0" i="0" kern="1200">
              <a:solidFill>
                <a:schemeClr val="tx1">
                  <a:alpha val="80000"/>
                </a:schemeClr>
              </a:solidFill>
              <a:effectLst/>
              <a:latin typeface="+mn-lt"/>
              <a:ea typeface="+mn-ea"/>
              <a:cs typeface="+mn-cs"/>
            </a:endParaRPr>
          </a:p>
        </p:txBody>
      </p:sp>
      <p:sp>
        <p:nvSpPr>
          <p:cNvPr id="4" name="Slide Number Placeholder 3">
            <a:extLst>
              <a:ext uri="{FF2B5EF4-FFF2-40B4-BE49-F238E27FC236}">
                <a16:creationId xmlns:a16="http://schemas.microsoft.com/office/drawing/2014/main" id="{51148A2F-FE88-B941-9E57-F8EB7881F749}"/>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a:spcAft>
                <a:spcPts val="600"/>
              </a:spcAft>
            </a:pPr>
            <a:fld id="{48F63A3B-78C7-47BE-AE5E-E10140E04643}" type="slidenum">
              <a:rPr lang="en-US" b="0" i="0" kern="1200">
                <a:solidFill>
                  <a:schemeClr val="tx1"/>
                </a:solidFill>
                <a:effectLst/>
                <a:latin typeface="+mn-lt"/>
                <a:ea typeface="+mn-ea"/>
                <a:cs typeface="+mn-cs"/>
              </a:rPr>
              <a:pPr>
                <a:spcAft>
                  <a:spcPts val="600"/>
                </a:spcAft>
              </a:pPr>
              <a:t>7</a:t>
            </a:fld>
            <a:endParaRPr lang="en-US" b="0" i="0" kern="1200">
              <a:solidFill>
                <a:schemeClr val="tx1"/>
              </a:solidFill>
              <a:effectLst/>
              <a:latin typeface="+mn-lt"/>
              <a:ea typeface="+mn-ea"/>
              <a:cs typeface="+mn-cs"/>
            </a:endParaRPr>
          </a:p>
        </p:txBody>
      </p:sp>
      <p:sp>
        <p:nvSpPr>
          <p:cNvPr id="8" name="TextBox 7">
            <a:extLst>
              <a:ext uri="{FF2B5EF4-FFF2-40B4-BE49-F238E27FC236}">
                <a16:creationId xmlns:a16="http://schemas.microsoft.com/office/drawing/2014/main" id="{A598A92A-C4D9-AA3B-ADFA-34FB5EEC4717}"/>
              </a:ext>
            </a:extLst>
          </p:cNvPr>
          <p:cNvSpPr txBox="1"/>
          <p:nvPr/>
        </p:nvSpPr>
        <p:spPr>
          <a:xfrm>
            <a:off x="348585" y="5593824"/>
            <a:ext cx="9076476" cy="1616083"/>
          </a:xfrm>
          <a:prstGeom prst="rect">
            <a:avLst/>
          </a:prstGeom>
          <a:noFill/>
        </p:spPr>
        <p:txBody>
          <a:bodyPr wrap="square" rtlCol="0">
            <a:spAutoFit/>
          </a:bodyPr>
          <a:lstStyle/>
          <a:p>
            <a:r>
              <a:rPr lang="en-US" sz="1050" dirty="0">
                <a:solidFill>
                  <a:schemeClr val="bg1"/>
                </a:solidFill>
              </a:rPr>
              <a:t>References:  </a:t>
            </a:r>
          </a:p>
          <a:p>
            <a:endParaRPr lang="en-US" sz="1200" dirty="0"/>
          </a:p>
          <a:p>
            <a:pPr marL="0" marR="0">
              <a:lnSpc>
                <a:spcPct val="107000"/>
              </a:lnSpc>
              <a:spcBef>
                <a:spcPts val="0"/>
              </a:spcBef>
              <a:spcAft>
                <a:spcPts val="800"/>
              </a:spcAft>
            </a:pPr>
            <a:r>
              <a:rPr lang="en-US" sz="1100" i="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https://www.aecf.org/blog/child-welfare-and-foster-care-statistics</a:t>
            </a:r>
            <a:endParaRPr lang="en-US" sz="105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https://www.childwelfare.gov/fostercaremonth/awareness/facts/</a:t>
            </a:r>
            <a:endParaRPr lang="en-US" sz="1050"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a:p>
            <a:endParaRPr lang="en-US" sz="1200" dirty="0"/>
          </a:p>
          <a:p>
            <a:endParaRPr lang="en-US" sz="1200" dirty="0"/>
          </a:p>
        </p:txBody>
      </p:sp>
    </p:spTree>
    <p:extLst>
      <p:ext uri="{BB962C8B-B14F-4D97-AF65-F5344CB8AC3E}">
        <p14:creationId xmlns:p14="http://schemas.microsoft.com/office/powerpoint/2010/main" val="127626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3B413DF-6729-A980-0FBC-2839EEBA55BA}"/>
              </a:ext>
            </a:extLst>
          </p:cNvPr>
          <p:cNvSpPr>
            <a:spLocks noGrp="1"/>
          </p:cNvSpPr>
          <p:nvPr>
            <p:ph type="sldNum" sz="quarter" idx="12"/>
          </p:nvPr>
        </p:nvSpPr>
        <p:spPr>
          <a:xfrm>
            <a:off x="10533321" y="5780494"/>
            <a:ext cx="1142245" cy="669925"/>
          </a:xfrm>
        </p:spPr>
        <p:txBody>
          <a:bodyPr/>
          <a:lstStyle/>
          <a:p>
            <a:fld id="{48F63A3B-78C7-47BE-AE5E-E10140E04643}" type="slidenum">
              <a:rPr lang="en-US" smtClean="0"/>
              <a:pPr/>
              <a:t>8</a:t>
            </a:fld>
            <a:endParaRPr lang="en-US" dirty="0"/>
          </a:p>
        </p:txBody>
      </p:sp>
      <p:sp>
        <p:nvSpPr>
          <p:cNvPr id="6" name="Title 5">
            <a:extLst>
              <a:ext uri="{FF2B5EF4-FFF2-40B4-BE49-F238E27FC236}">
                <a16:creationId xmlns:a16="http://schemas.microsoft.com/office/drawing/2014/main" id="{D969C9B5-46E0-F5DA-366C-D957AD99AA4D}"/>
              </a:ext>
            </a:extLst>
          </p:cNvPr>
          <p:cNvSpPr>
            <a:spLocks noGrp="1"/>
          </p:cNvSpPr>
          <p:nvPr>
            <p:ph type="title"/>
          </p:nvPr>
        </p:nvSpPr>
        <p:spPr>
          <a:xfrm>
            <a:off x="3745744" y="225552"/>
            <a:ext cx="8165592" cy="768096"/>
          </a:xfrm>
        </p:spPr>
        <p:txBody>
          <a:bodyPr/>
          <a:lstStyle/>
          <a:p>
            <a:r>
              <a:rPr lang="en-US" dirty="0"/>
              <a:t>Time &amp; Team</a:t>
            </a:r>
          </a:p>
        </p:txBody>
      </p:sp>
      <p:sp>
        <p:nvSpPr>
          <p:cNvPr id="7" name="Content Placeholder 6">
            <a:extLst>
              <a:ext uri="{FF2B5EF4-FFF2-40B4-BE49-F238E27FC236}">
                <a16:creationId xmlns:a16="http://schemas.microsoft.com/office/drawing/2014/main" id="{4756E06B-9591-B3E8-CC1F-0F9C982037EA}"/>
              </a:ext>
            </a:extLst>
          </p:cNvPr>
          <p:cNvSpPr>
            <a:spLocks noGrp="1"/>
          </p:cNvSpPr>
          <p:nvPr>
            <p:ph sz="half" idx="2"/>
          </p:nvPr>
        </p:nvSpPr>
        <p:spPr>
          <a:xfrm>
            <a:off x="3556213" y="1655407"/>
            <a:ext cx="3741928" cy="4306380"/>
          </a:xfrm>
        </p:spPr>
        <p:txBody>
          <a:bodyPr>
            <a:normAutofit/>
          </a:bodyPr>
          <a:lstStyle/>
          <a:p>
            <a:pPr marL="0" indent="0">
              <a:buNone/>
            </a:pPr>
            <a:r>
              <a:rPr lang="en-US" b="1" u="sng" dirty="0">
                <a:solidFill>
                  <a:schemeClr val="bg2"/>
                </a:solidFill>
              </a:rPr>
              <a:t>Prevention / Proactive</a:t>
            </a:r>
          </a:p>
          <a:p>
            <a:pPr>
              <a:buFont typeface="Arial" panose="020B0604020202020204" pitchFamily="34" charset="0"/>
              <a:buChar char="•"/>
            </a:pPr>
            <a:r>
              <a:rPr lang="en-US" dirty="0">
                <a:solidFill>
                  <a:schemeClr val="tx1"/>
                </a:solidFill>
              </a:rPr>
              <a:t>Vulnerable Families – Child Welfare/Law enforcement/ERs</a:t>
            </a:r>
          </a:p>
          <a:p>
            <a:pPr>
              <a:buFont typeface="Arial" panose="020B0604020202020204" pitchFamily="34" charset="0"/>
              <a:buChar char="•"/>
            </a:pPr>
            <a:r>
              <a:rPr lang="en-US" dirty="0">
                <a:solidFill>
                  <a:schemeClr val="tx1"/>
                </a:solidFill>
              </a:rPr>
              <a:t>Trauma events</a:t>
            </a:r>
          </a:p>
          <a:p>
            <a:pPr>
              <a:buFont typeface="Arial" panose="020B0604020202020204" pitchFamily="34" charset="0"/>
              <a:buChar char="•"/>
            </a:pPr>
            <a:r>
              <a:rPr lang="en-US" dirty="0">
                <a:solidFill>
                  <a:schemeClr val="tx1"/>
                </a:solidFill>
              </a:rPr>
              <a:t>Use of crisis services</a:t>
            </a:r>
          </a:p>
          <a:p>
            <a:pPr>
              <a:buFont typeface="Arial" panose="020B0604020202020204" pitchFamily="34" charset="0"/>
              <a:buChar char="•"/>
            </a:pPr>
            <a:r>
              <a:rPr lang="en-US" dirty="0">
                <a:solidFill>
                  <a:schemeClr val="tx1"/>
                </a:solidFill>
              </a:rPr>
              <a:t>Use of Emergency Rooms/Services for treatment</a:t>
            </a:r>
          </a:p>
          <a:p>
            <a:pPr>
              <a:buFont typeface="Arial" panose="020B0604020202020204" pitchFamily="34" charset="0"/>
              <a:buChar char="•"/>
            </a:pPr>
            <a:r>
              <a:rPr lang="en-US" dirty="0">
                <a:solidFill>
                  <a:schemeClr val="tx1"/>
                </a:solidFill>
              </a:rPr>
              <a:t>Wellness Centers</a:t>
            </a:r>
          </a:p>
          <a:p>
            <a:pPr>
              <a:buFont typeface="Arial" panose="020B0604020202020204" pitchFamily="34" charset="0"/>
              <a:buChar char="•"/>
            </a:pPr>
            <a:r>
              <a:rPr lang="en-US" dirty="0">
                <a:solidFill>
                  <a:schemeClr val="tx1"/>
                </a:solidFill>
              </a:rPr>
              <a:t>School concerns</a:t>
            </a:r>
          </a:p>
          <a:p>
            <a:pPr>
              <a:buFont typeface="Arial" panose="020B0604020202020204" pitchFamily="34" charset="0"/>
              <a:buChar char="•"/>
            </a:pPr>
            <a:r>
              <a:rPr lang="en-US" dirty="0">
                <a:solidFill>
                  <a:schemeClr val="tx1"/>
                </a:solidFill>
              </a:rPr>
              <a:t>Part of the service continuum for foster care/adoption</a:t>
            </a:r>
          </a:p>
          <a:p>
            <a:pPr>
              <a:buFont typeface="Arial" panose="020B0604020202020204" pitchFamily="34" charset="0"/>
              <a:buChar char="•"/>
            </a:pPr>
            <a:r>
              <a:rPr lang="en-US" dirty="0">
                <a:solidFill>
                  <a:schemeClr val="tx1"/>
                </a:solidFill>
              </a:rPr>
              <a:t>Coordinate respite options </a:t>
            </a:r>
          </a:p>
          <a:p>
            <a:endParaRPr lang="en-US" u="sng" dirty="0"/>
          </a:p>
        </p:txBody>
      </p:sp>
      <p:sp>
        <p:nvSpPr>
          <p:cNvPr id="8" name="Content Placeholder 7">
            <a:extLst>
              <a:ext uri="{FF2B5EF4-FFF2-40B4-BE49-F238E27FC236}">
                <a16:creationId xmlns:a16="http://schemas.microsoft.com/office/drawing/2014/main" id="{F0E7D745-8298-6D28-D7F8-9CDFA3721F1B}"/>
              </a:ext>
            </a:extLst>
          </p:cNvPr>
          <p:cNvSpPr>
            <a:spLocks noGrp="1"/>
          </p:cNvSpPr>
          <p:nvPr>
            <p:ph sz="quarter" idx="4"/>
          </p:nvPr>
        </p:nvSpPr>
        <p:spPr>
          <a:xfrm>
            <a:off x="7467034" y="1607057"/>
            <a:ext cx="3741928" cy="4306380"/>
          </a:xfrm>
        </p:spPr>
        <p:txBody>
          <a:bodyPr>
            <a:normAutofit/>
          </a:bodyPr>
          <a:lstStyle/>
          <a:p>
            <a:pPr marL="0" indent="0">
              <a:buNone/>
            </a:pPr>
            <a:r>
              <a:rPr lang="en-US" b="1" u="sng" dirty="0">
                <a:solidFill>
                  <a:schemeClr val="bg2"/>
                </a:solidFill>
              </a:rPr>
              <a:t>Reunification</a:t>
            </a:r>
          </a:p>
          <a:p>
            <a:pPr>
              <a:buFont typeface="Wingdings" panose="05000000000000000000" pitchFamily="2" charset="2"/>
              <a:buChar char="§"/>
            </a:pPr>
            <a:r>
              <a:rPr lang="en-US" dirty="0">
                <a:solidFill>
                  <a:schemeClr val="tx1"/>
                </a:solidFill>
              </a:rPr>
              <a:t>Transition time – visitation/therapy with family</a:t>
            </a:r>
          </a:p>
          <a:p>
            <a:pPr>
              <a:buFont typeface="Wingdings" panose="05000000000000000000" pitchFamily="2" charset="2"/>
              <a:buChar char="§"/>
            </a:pPr>
            <a:r>
              <a:rPr lang="en-US" dirty="0">
                <a:solidFill>
                  <a:schemeClr val="tx1"/>
                </a:solidFill>
              </a:rPr>
              <a:t>Includes family and supports in the placement’s treatment</a:t>
            </a:r>
          </a:p>
          <a:p>
            <a:pPr>
              <a:buFont typeface="Wingdings" panose="05000000000000000000" pitchFamily="2" charset="2"/>
              <a:buChar char="§"/>
            </a:pPr>
            <a:r>
              <a:rPr lang="en-US" dirty="0">
                <a:solidFill>
                  <a:schemeClr val="tx1"/>
                </a:solidFill>
              </a:rPr>
              <a:t>Address concerns in real time</a:t>
            </a:r>
          </a:p>
          <a:p>
            <a:pPr>
              <a:buFont typeface="Wingdings" panose="05000000000000000000" pitchFamily="2" charset="2"/>
              <a:buChar char="§"/>
            </a:pPr>
            <a:r>
              <a:rPr lang="en-US" dirty="0">
                <a:solidFill>
                  <a:schemeClr val="tx1"/>
                </a:solidFill>
              </a:rPr>
              <a:t>Address/”correct” reasons for removal</a:t>
            </a:r>
          </a:p>
          <a:p>
            <a:pPr>
              <a:buFont typeface="Wingdings" panose="05000000000000000000" pitchFamily="2" charset="2"/>
              <a:buChar char="§"/>
            </a:pPr>
            <a:r>
              <a:rPr lang="en-US" dirty="0">
                <a:solidFill>
                  <a:schemeClr val="tx1"/>
                </a:solidFill>
              </a:rPr>
              <a:t>Services in place at time of discharge with coordination and collaboration</a:t>
            </a:r>
          </a:p>
          <a:p>
            <a:pPr>
              <a:buFont typeface="Wingdings" panose="05000000000000000000" pitchFamily="2" charset="2"/>
              <a:buChar char="§"/>
            </a:pPr>
            <a:r>
              <a:rPr lang="en-US" dirty="0">
                <a:solidFill>
                  <a:schemeClr val="tx1"/>
                </a:solidFill>
              </a:rPr>
              <a:t>Provides hope and motivation for all parties</a:t>
            </a:r>
          </a:p>
          <a:p>
            <a:pPr>
              <a:buFont typeface="Wingdings" panose="05000000000000000000" pitchFamily="2" charset="2"/>
              <a:buChar char="§"/>
            </a:pPr>
            <a:r>
              <a:rPr lang="en-US" dirty="0">
                <a:solidFill>
                  <a:schemeClr val="tx1"/>
                </a:solidFill>
              </a:rPr>
              <a:t>Reduces out of care time and costs</a:t>
            </a:r>
          </a:p>
        </p:txBody>
      </p:sp>
    </p:spTree>
    <p:extLst>
      <p:ext uri="{BB962C8B-B14F-4D97-AF65-F5344CB8AC3E}">
        <p14:creationId xmlns:p14="http://schemas.microsoft.com/office/powerpoint/2010/main" val="14749173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1000"/>
                                        <p:tgtEl>
                                          <p:spTgt spid="7">
                                            <p:txEl>
                                              <p:pRg st="8" end="8"/>
                                            </p:txEl>
                                          </p:spTgt>
                                        </p:tgtEl>
                                      </p:cBhvr>
                                    </p:animEffect>
                                    <p:anim calcmode="lin" valueType="num">
                                      <p:cBhvr>
                                        <p:cTn id="6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xEl>
                                              <p:pRg st="0" end="0"/>
                                            </p:txEl>
                                          </p:spTgt>
                                        </p:tgtEl>
                                        <p:attrNameLst>
                                          <p:attrName>style.visibility</p:attrName>
                                        </p:attrNameLst>
                                      </p:cBhvr>
                                      <p:to>
                                        <p:strVal val="visible"/>
                                      </p:to>
                                    </p:set>
                                    <p:animEffect transition="in" filter="fade">
                                      <p:cBhvr>
                                        <p:cTn id="70" dur="1000"/>
                                        <p:tgtEl>
                                          <p:spTgt spid="8">
                                            <p:txEl>
                                              <p:pRg st="0" end="0"/>
                                            </p:txEl>
                                          </p:spTgt>
                                        </p:tgtEl>
                                      </p:cBhvr>
                                    </p:animEffect>
                                    <p:anim calcmode="lin" valueType="num">
                                      <p:cBhvr>
                                        <p:cTn id="7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8">
                                            <p:txEl>
                                              <p:pRg st="1" end="1"/>
                                            </p:txEl>
                                          </p:spTgt>
                                        </p:tgtEl>
                                        <p:attrNameLst>
                                          <p:attrName>style.visibility</p:attrName>
                                        </p:attrNameLst>
                                      </p:cBhvr>
                                      <p:to>
                                        <p:strVal val="visible"/>
                                      </p:to>
                                    </p:set>
                                    <p:animEffect transition="in" filter="fade">
                                      <p:cBhvr>
                                        <p:cTn id="77" dur="1000"/>
                                        <p:tgtEl>
                                          <p:spTgt spid="8">
                                            <p:txEl>
                                              <p:pRg st="1" end="1"/>
                                            </p:txEl>
                                          </p:spTgt>
                                        </p:tgtEl>
                                      </p:cBhvr>
                                    </p:animEffect>
                                    <p:anim calcmode="lin" valueType="num">
                                      <p:cBhvr>
                                        <p:cTn id="7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8">
                                            <p:txEl>
                                              <p:pRg st="2" end="2"/>
                                            </p:txEl>
                                          </p:spTgt>
                                        </p:tgtEl>
                                        <p:attrNameLst>
                                          <p:attrName>style.visibility</p:attrName>
                                        </p:attrNameLst>
                                      </p:cBhvr>
                                      <p:to>
                                        <p:strVal val="visible"/>
                                      </p:to>
                                    </p:set>
                                    <p:animEffect transition="in" filter="fade">
                                      <p:cBhvr>
                                        <p:cTn id="84" dur="1000"/>
                                        <p:tgtEl>
                                          <p:spTgt spid="8">
                                            <p:txEl>
                                              <p:pRg st="2" end="2"/>
                                            </p:txEl>
                                          </p:spTgt>
                                        </p:tgtEl>
                                      </p:cBhvr>
                                    </p:animEffect>
                                    <p:anim calcmode="lin" valueType="num">
                                      <p:cBhvr>
                                        <p:cTn id="8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8">
                                            <p:txEl>
                                              <p:pRg st="3" end="3"/>
                                            </p:txEl>
                                          </p:spTgt>
                                        </p:tgtEl>
                                        <p:attrNameLst>
                                          <p:attrName>style.visibility</p:attrName>
                                        </p:attrNameLst>
                                      </p:cBhvr>
                                      <p:to>
                                        <p:strVal val="visible"/>
                                      </p:to>
                                    </p:set>
                                    <p:animEffect transition="in" filter="fade">
                                      <p:cBhvr>
                                        <p:cTn id="91" dur="1000"/>
                                        <p:tgtEl>
                                          <p:spTgt spid="8">
                                            <p:txEl>
                                              <p:pRg st="3" end="3"/>
                                            </p:txEl>
                                          </p:spTgt>
                                        </p:tgtEl>
                                      </p:cBhvr>
                                    </p:animEffect>
                                    <p:anim calcmode="lin" valueType="num">
                                      <p:cBhvr>
                                        <p:cTn id="9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8">
                                            <p:txEl>
                                              <p:pRg st="4" end="4"/>
                                            </p:txEl>
                                          </p:spTgt>
                                        </p:tgtEl>
                                        <p:attrNameLst>
                                          <p:attrName>style.visibility</p:attrName>
                                        </p:attrNameLst>
                                      </p:cBhvr>
                                      <p:to>
                                        <p:strVal val="visible"/>
                                      </p:to>
                                    </p:set>
                                    <p:animEffect transition="in" filter="fade">
                                      <p:cBhvr>
                                        <p:cTn id="98" dur="1000"/>
                                        <p:tgtEl>
                                          <p:spTgt spid="8">
                                            <p:txEl>
                                              <p:pRg st="4" end="4"/>
                                            </p:txEl>
                                          </p:spTgt>
                                        </p:tgtEl>
                                      </p:cBhvr>
                                    </p:animEffect>
                                    <p:anim calcmode="lin" valueType="num">
                                      <p:cBhvr>
                                        <p:cTn id="9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0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8">
                                            <p:txEl>
                                              <p:pRg st="5" end="5"/>
                                            </p:txEl>
                                          </p:spTgt>
                                        </p:tgtEl>
                                        <p:attrNameLst>
                                          <p:attrName>style.visibility</p:attrName>
                                        </p:attrNameLst>
                                      </p:cBhvr>
                                      <p:to>
                                        <p:strVal val="visible"/>
                                      </p:to>
                                    </p:set>
                                    <p:animEffect transition="in" filter="fade">
                                      <p:cBhvr>
                                        <p:cTn id="105" dur="1000"/>
                                        <p:tgtEl>
                                          <p:spTgt spid="8">
                                            <p:txEl>
                                              <p:pRg st="5" end="5"/>
                                            </p:txEl>
                                          </p:spTgt>
                                        </p:tgtEl>
                                      </p:cBhvr>
                                    </p:animEffect>
                                    <p:anim calcmode="lin" valueType="num">
                                      <p:cBhvr>
                                        <p:cTn id="10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0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8">
                                            <p:txEl>
                                              <p:pRg st="6" end="6"/>
                                            </p:txEl>
                                          </p:spTgt>
                                        </p:tgtEl>
                                        <p:attrNameLst>
                                          <p:attrName>style.visibility</p:attrName>
                                        </p:attrNameLst>
                                      </p:cBhvr>
                                      <p:to>
                                        <p:strVal val="visible"/>
                                      </p:to>
                                    </p:set>
                                    <p:animEffect transition="in" filter="fade">
                                      <p:cBhvr>
                                        <p:cTn id="112" dur="1000"/>
                                        <p:tgtEl>
                                          <p:spTgt spid="8">
                                            <p:txEl>
                                              <p:pRg st="6" end="6"/>
                                            </p:txEl>
                                          </p:spTgt>
                                        </p:tgtEl>
                                      </p:cBhvr>
                                    </p:animEffect>
                                    <p:anim calcmode="lin" valueType="num">
                                      <p:cBhvr>
                                        <p:cTn id="11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11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8">
                                            <p:txEl>
                                              <p:pRg st="7" end="7"/>
                                            </p:txEl>
                                          </p:spTgt>
                                        </p:tgtEl>
                                        <p:attrNameLst>
                                          <p:attrName>style.visibility</p:attrName>
                                        </p:attrNameLst>
                                      </p:cBhvr>
                                      <p:to>
                                        <p:strVal val="visible"/>
                                      </p:to>
                                    </p:set>
                                    <p:animEffect transition="in" filter="fade">
                                      <p:cBhvr>
                                        <p:cTn id="119" dur="1000"/>
                                        <p:tgtEl>
                                          <p:spTgt spid="8">
                                            <p:txEl>
                                              <p:pRg st="7" end="7"/>
                                            </p:txEl>
                                          </p:spTgt>
                                        </p:tgtEl>
                                      </p:cBhvr>
                                    </p:animEffect>
                                    <p:anim calcmode="lin" valueType="num">
                                      <p:cBhvr>
                                        <p:cTn id="12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121"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8297CE-E6BE-C92B-8438-C0C203595FCE}"/>
              </a:ext>
            </a:extLst>
          </p:cNvPr>
          <p:cNvSpPr>
            <a:spLocks noGrp="1"/>
          </p:cNvSpPr>
          <p:nvPr>
            <p:ph type="title"/>
          </p:nvPr>
        </p:nvSpPr>
        <p:spPr>
          <a:xfrm>
            <a:off x="3140334" y="320675"/>
            <a:ext cx="4121703" cy="967468"/>
          </a:xfrm>
        </p:spPr>
        <p:txBody>
          <a:bodyPr/>
          <a:lstStyle/>
          <a:p>
            <a:r>
              <a:rPr lang="en-US" dirty="0"/>
              <a:t>Billing &amp; costs</a:t>
            </a:r>
          </a:p>
        </p:txBody>
      </p:sp>
      <p:sp>
        <p:nvSpPr>
          <p:cNvPr id="32" name="Text Placeholder 31">
            <a:extLst>
              <a:ext uri="{FF2B5EF4-FFF2-40B4-BE49-F238E27FC236}">
                <a16:creationId xmlns:a16="http://schemas.microsoft.com/office/drawing/2014/main" id="{EA476578-683E-692D-7075-36D4BBCD82F3}"/>
              </a:ext>
            </a:extLst>
          </p:cNvPr>
          <p:cNvSpPr>
            <a:spLocks noGrp="1"/>
          </p:cNvSpPr>
          <p:nvPr>
            <p:ph type="body" idx="1"/>
          </p:nvPr>
        </p:nvSpPr>
        <p:spPr>
          <a:xfrm>
            <a:off x="205952" y="2169421"/>
            <a:ext cx="2282068" cy="540921"/>
          </a:xfrm>
        </p:spPr>
        <p:txBody>
          <a:bodyPr/>
          <a:lstStyle/>
          <a:p>
            <a:r>
              <a:rPr lang="en-US" dirty="0"/>
              <a:t>Billing - </a:t>
            </a:r>
          </a:p>
        </p:txBody>
      </p:sp>
      <p:sp>
        <p:nvSpPr>
          <p:cNvPr id="33" name="Content Placeholder 32">
            <a:extLst>
              <a:ext uri="{FF2B5EF4-FFF2-40B4-BE49-F238E27FC236}">
                <a16:creationId xmlns:a16="http://schemas.microsoft.com/office/drawing/2014/main" id="{3B13CB01-19E0-562E-E71D-DF932D586098}"/>
              </a:ext>
            </a:extLst>
          </p:cNvPr>
          <p:cNvSpPr>
            <a:spLocks noGrp="1"/>
          </p:cNvSpPr>
          <p:nvPr>
            <p:ph sz="half" idx="2"/>
          </p:nvPr>
        </p:nvSpPr>
        <p:spPr>
          <a:xfrm>
            <a:off x="208261" y="2710342"/>
            <a:ext cx="3194508" cy="4022282"/>
          </a:xfrm>
          <a:ln>
            <a:noFill/>
          </a:ln>
        </p:spPr>
        <p:txBody>
          <a:bodyPr>
            <a:normAutofit/>
          </a:bodyPr>
          <a:lstStyle/>
          <a:p>
            <a:pPr>
              <a:buFont typeface="Wingdings" panose="05000000000000000000" pitchFamily="2" charset="2"/>
              <a:buChar char="Ø"/>
            </a:pPr>
            <a:r>
              <a:rPr lang="en-US" sz="1700" b="1" dirty="0">
                <a:solidFill>
                  <a:schemeClr val="tx1"/>
                </a:solidFill>
              </a:rPr>
              <a:t>Medicaid – individual codes/services</a:t>
            </a:r>
          </a:p>
          <a:p>
            <a:pPr lvl="1">
              <a:buFont typeface="Wingdings" panose="05000000000000000000" pitchFamily="2" charset="2"/>
              <a:buChar char="§"/>
            </a:pPr>
            <a:r>
              <a:rPr lang="en-US" sz="1400" dirty="0">
                <a:solidFill>
                  <a:schemeClr val="tx1"/>
                </a:solidFill>
              </a:rPr>
              <a:t>Therapy-individual/family/group</a:t>
            </a:r>
          </a:p>
          <a:p>
            <a:pPr lvl="1">
              <a:buFont typeface="Wingdings" panose="05000000000000000000" pitchFamily="2" charset="2"/>
              <a:buChar char="§"/>
            </a:pPr>
            <a:r>
              <a:rPr lang="en-US" sz="1400" dirty="0">
                <a:solidFill>
                  <a:schemeClr val="tx1"/>
                </a:solidFill>
              </a:rPr>
              <a:t>Case management</a:t>
            </a:r>
          </a:p>
          <a:p>
            <a:pPr lvl="1">
              <a:buFont typeface="Wingdings" panose="05000000000000000000" pitchFamily="2" charset="2"/>
              <a:buChar char="§"/>
            </a:pPr>
            <a:r>
              <a:rPr lang="en-US" sz="1400" dirty="0">
                <a:solidFill>
                  <a:schemeClr val="tx1"/>
                </a:solidFill>
              </a:rPr>
              <a:t>Skill building</a:t>
            </a:r>
          </a:p>
          <a:p>
            <a:pPr lvl="1">
              <a:buFont typeface="Wingdings" panose="05000000000000000000" pitchFamily="2" charset="2"/>
              <a:buChar char="§"/>
            </a:pPr>
            <a:r>
              <a:rPr lang="en-US" sz="1400" dirty="0">
                <a:solidFill>
                  <a:schemeClr val="tx1"/>
                </a:solidFill>
              </a:rPr>
              <a:t>Flex funds</a:t>
            </a:r>
          </a:p>
          <a:p>
            <a:pPr lvl="1">
              <a:buFont typeface="Wingdings" panose="05000000000000000000" pitchFamily="2" charset="2"/>
              <a:buChar char="§"/>
            </a:pPr>
            <a:r>
              <a:rPr lang="en-US" sz="1400" dirty="0">
                <a:solidFill>
                  <a:schemeClr val="tx1"/>
                </a:solidFill>
              </a:rPr>
              <a:t>Respite</a:t>
            </a:r>
          </a:p>
          <a:p>
            <a:pPr lvl="1">
              <a:buFont typeface="Wingdings" panose="05000000000000000000" pitchFamily="2" charset="2"/>
              <a:buChar char="§"/>
            </a:pPr>
            <a:r>
              <a:rPr lang="en-US" sz="1400" dirty="0">
                <a:solidFill>
                  <a:schemeClr val="tx1"/>
                </a:solidFill>
              </a:rPr>
              <a:t>Parenting groups</a:t>
            </a:r>
          </a:p>
          <a:p>
            <a:pPr lvl="1">
              <a:buFont typeface="Wingdings" panose="05000000000000000000" pitchFamily="2" charset="2"/>
              <a:buChar char="§"/>
            </a:pPr>
            <a:r>
              <a:rPr lang="en-US" sz="1400" dirty="0">
                <a:solidFill>
                  <a:schemeClr val="tx1"/>
                </a:solidFill>
              </a:rPr>
              <a:t>EBT-CPP/MIARC/FFT/MST/TIC/TF-CBT/CBT</a:t>
            </a:r>
          </a:p>
          <a:p>
            <a:pPr lvl="1">
              <a:buFont typeface="Wingdings" panose="05000000000000000000" pitchFamily="2" charset="2"/>
              <a:buChar char="§"/>
            </a:pPr>
            <a:r>
              <a:rPr lang="en-US" sz="1400" dirty="0">
                <a:solidFill>
                  <a:schemeClr val="tx1"/>
                </a:solidFill>
              </a:rPr>
              <a:t>Medication</a:t>
            </a:r>
          </a:p>
          <a:p>
            <a:pPr lvl="1">
              <a:buFont typeface="Arial" panose="020B0604020202020204" pitchFamily="34" charset="0"/>
              <a:buChar char="•"/>
            </a:pPr>
            <a:endParaRPr lang="en-US" dirty="0"/>
          </a:p>
        </p:txBody>
      </p:sp>
      <p:sp>
        <p:nvSpPr>
          <p:cNvPr id="2" name="Footer Placeholder 1">
            <a:extLst>
              <a:ext uri="{FF2B5EF4-FFF2-40B4-BE49-F238E27FC236}">
                <a16:creationId xmlns:a16="http://schemas.microsoft.com/office/drawing/2014/main" id="{E1CAB7F4-A06D-6E1B-41A5-423C2C98DD25}"/>
              </a:ext>
            </a:extLst>
          </p:cNvPr>
          <p:cNvSpPr>
            <a:spLocks noGrp="1"/>
          </p:cNvSpPr>
          <p:nvPr>
            <p:ph type="ftr" sz="quarter" idx="11"/>
          </p:nvPr>
        </p:nvSpPr>
        <p:spPr>
          <a:xfrm>
            <a:off x="582481" y="1136450"/>
            <a:ext cx="10167035" cy="464970"/>
          </a:xfrm>
        </p:spPr>
        <p:txBody>
          <a:bodyPr/>
          <a:lstStyle/>
          <a:p>
            <a:r>
              <a:rPr lang="en-US" sz="1600" dirty="0">
                <a:solidFill>
                  <a:schemeClr val="accent6"/>
                </a:solidFill>
              </a:rPr>
              <a:t>Wraparound services can include crisis in-home services, family presentation services, intensive family preservation, and wraparound services in a system of care paradigm.  Time in services can range from </a:t>
            </a:r>
            <a:r>
              <a:rPr lang="en-US" sz="1600" b="1" u="sng" dirty="0">
                <a:solidFill>
                  <a:schemeClr val="accent6"/>
                </a:solidFill>
              </a:rPr>
              <a:t>6 weeks to 18 months</a:t>
            </a:r>
            <a:r>
              <a:rPr lang="en-US" sz="1600" b="1" dirty="0">
                <a:solidFill>
                  <a:schemeClr val="accent6"/>
                </a:solidFill>
              </a:rPr>
              <a:t>                    </a:t>
            </a:r>
            <a:r>
              <a:rPr lang="en-US" sz="1600" b="1" u="sng" dirty="0">
                <a:solidFill>
                  <a:schemeClr val="accent6"/>
                </a:solidFill>
              </a:rPr>
              <a:t> $600 to $3200 per month</a:t>
            </a:r>
          </a:p>
        </p:txBody>
      </p:sp>
      <p:sp>
        <p:nvSpPr>
          <p:cNvPr id="3" name="Slide Number Placeholder 2">
            <a:extLst>
              <a:ext uri="{FF2B5EF4-FFF2-40B4-BE49-F238E27FC236}">
                <a16:creationId xmlns:a16="http://schemas.microsoft.com/office/drawing/2014/main" id="{94CAEAD6-E6EA-33A3-6CF5-B478E0DC214C}"/>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44" name="TextBox 43">
            <a:extLst>
              <a:ext uri="{FF2B5EF4-FFF2-40B4-BE49-F238E27FC236}">
                <a16:creationId xmlns:a16="http://schemas.microsoft.com/office/drawing/2014/main" id="{77FBBC9D-C53E-AC5D-4C04-ACA97BC537C4}"/>
              </a:ext>
            </a:extLst>
          </p:cNvPr>
          <p:cNvSpPr txBox="1"/>
          <p:nvPr/>
        </p:nvSpPr>
        <p:spPr>
          <a:xfrm>
            <a:off x="4160656" y="2708288"/>
            <a:ext cx="2644750" cy="1908215"/>
          </a:xfrm>
          <a:prstGeom prst="rect">
            <a:avLst/>
          </a:prstGeom>
          <a:noFill/>
        </p:spPr>
        <p:txBody>
          <a:bodyPr wrap="square" rtlCol="0">
            <a:spAutoFit/>
          </a:bodyPr>
          <a:lstStyle/>
          <a:p>
            <a:pPr marL="285750" indent="-285750">
              <a:buFont typeface="Wingdings" panose="05000000000000000000" pitchFamily="2" charset="2"/>
              <a:buChar char="Ø"/>
            </a:pPr>
            <a:r>
              <a:rPr lang="en-US" sz="1700" b="1" dirty="0"/>
              <a:t>Medicaid – Bundled services</a:t>
            </a:r>
          </a:p>
          <a:p>
            <a:pPr marL="742950" lvl="1" indent="-285750">
              <a:buFont typeface="Wingdings" panose="05000000000000000000" pitchFamily="2" charset="2"/>
              <a:buChar char="§"/>
            </a:pPr>
            <a:r>
              <a:rPr lang="en-US" sz="1400" dirty="0"/>
              <a:t>Per week/month rate</a:t>
            </a:r>
          </a:p>
          <a:p>
            <a:pPr marL="742950" lvl="1" indent="-285750">
              <a:buFont typeface="Wingdings" panose="05000000000000000000" pitchFamily="2" charset="2"/>
              <a:buChar char="§"/>
            </a:pPr>
            <a:r>
              <a:rPr lang="en-US" sz="1400" dirty="0"/>
              <a:t>Payment points</a:t>
            </a:r>
          </a:p>
          <a:p>
            <a:pPr marL="742950" lvl="1" indent="-285750">
              <a:buFont typeface="Wingdings" panose="05000000000000000000" pitchFamily="2" charset="2"/>
              <a:buChar char="§"/>
            </a:pPr>
            <a:r>
              <a:rPr lang="en-US" sz="1400" dirty="0"/>
              <a:t>Per case</a:t>
            </a:r>
          </a:p>
          <a:p>
            <a:pPr marL="742950" lvl="1" indent="-285750">
              <a:buFont typeface="Wingdings" panose="05000000000000000000" pitchFamily="2" charset="2"/>
              <a:buChar char="§"/>
            </a:pPr>
            <a:r>
              <a:rPr lang="en-US" sz="1400" dirty="0"/>
              <a:t>Individualized or rate   </a:t>
            </a:r>
          </a:p>
        </p:txBody>
      </p:sp>
      <p:sp>
        <p:nvSpPr>
          <p:cNvPr id="47" name="TextBox 46">
            <a:extLst>
              <a:ext uri="{FF2B5EF4-FFF2-40B4-BE49-F238E27FC236}">
                <a16:creationId xmlns:a16="http://schemas.microsoft.com/office/drawing/2014/main" id="{745E43CF-CC0E-7E4C-BDC6-88A911DC2DC9}"/>
              </a:ext>
            </a:extLst>
          </p:cNvPr>
          <p:cNvSpPr txBox="1"/>
          <p:nvPr/>
        </p:nvSpPr>
        <p:spPr>
          <a:xfrm>
            <a:off x="7563293" y="2708288"/>
            <a:ext cx="2644750" cy="1969770"/>
          </a:xfrm>
          <a:prstGeom prst="rect">
            <a:avLst/>
          </a:prstGeom>
          <a:noFill/>
        </p:spPr>
        <p:txBody>
          <a:bodyPr wrap="square" rtlCol="0">
            <a:spAutoFit/>
          </a:bodyPr>
          <a:lstStyle/>
          <a:p>
            <a:pPr marL="285750" indent="-285750">
              <a:buFont typeface="Wingdings" panose="05000000000000000000" pitchFamily="2" charset="2"/>
              <a:buChar char="Ø"/>
            </a:pPr>
            <a:r>
              <a:rPr lang="en-US" sz="1700" b="1" dirty="0"/>
              <a:t>Child Welfare- Bundled services</a:t>
            </a:r>
          </a:p>
          <a:p>
            <a:pPr marL="742950" lvl="1" indent="-285750">
              <a:buFont typeface="Wingdings" panose="05000000000000000000" pitchFamily="2" charset="2"/>
              <a:buChar char="§"/>
            </a:pPr>
            <a:r>
              <a:rPr lang="en-US" sz="1400" dirty="0"/>
              <a:t>Generalized rate</a:t>
            </a:r>
          </a:p>
          <a:p>
            <a:pPr marL="742950" lvl="1" indent="-285750">
              <a:buFont typeface="Wingdings" panose="05000000000000000000" pitchFamily="2" charset="2"/>
              <a:buChar char="§"/>
            </a:pPr>
            <a:r>
              <a:rPr lang="en-US" sz="1400" dirty="0"/>
              <a:t>Payment at key Points of intervention</a:t>
            </a:r>
          </a:p>
          <a:p>
            <a:pPr marL="742950" lvl="1" indent="-285750">
              <a:buFont typeface="Wingdings" panose="05000000000000000000" pitchFamily="2" charset="2"/>
              <a:buChar char="§"/>
            </a:pPr>
            <a:r>
              <a:rPr lang="en-US" sz="1400" dirty="0"/>
              <a:t>Payment points and discharge</a:t>
            </a:r>
            <a:r>
              <a:rPr lang="en-US" dirty="0"/>
              <a:t>	</a:t>
            </a:r>
          </a:p>
        </p:txBody>
      </p:sp>
    </p:spTree>
    <p:extLst>
      <p:ext uri="{BB962C8B-B14F-4D97-AF65-F5344CB8AC3E}">
        <p14:creationId xmlns:p14="http://schemas.microsoft.com/office/powerpoint/2010/main" val="40672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1000"/>
                                        <p:tgtEl>
                                          <p:spTgt spid="33">
                                            <p:txEl>
                                              <p:pRg st="0" end="0"/>
                                            </p:txEl>
                                          </p:spTgt>
                                        </p:tgtEl>
                                      </p:cBhvr>
                                    </p:animEffect>
                                    <p:anim calcmode="lin" valueType="num">
                                      <p:cBhvr>
                                        <p:cTn id="8"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fade">
                                      <p:cBhvr>
                                        <p:cTn id="12" dur="1000"/>
                                        <p:tgtEl>
                                          <p:spTgt spid="33">
                                            <p:txEl>
                                              <p:pRg st="1" end="1"/>
                                            </p:txEl>
                                          </p:spTgt>
                                        </p:tgtEl>
                                      </p:cBhvr>
                                    </p:animEffect>
                                    <p:anim calcmode="lin" valueType="num">
                                      <p:cBhvr>
                                        <p:cTn id="13"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fade">
                                      <p:cBhvr>
                                        <p:cTn id="17" dur="1000"/>
                                        <p:tgtEl>
                                          <p:spTgt spid="33">
                                            <p:txEl>
                                              <p:pRg st="2" end="2"/>
                                            </p:txEl>
                                          </p:spTgt>
                                        </p:tgtEl>
                                      </p:cBhvr>
                                    </p:animEffect>
                                    <p:anim calcmode="lin" valueType="num">
                                      <p:cBhvr>
                                        <p:cTn id="18"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xEl>
                                              <p:pRg st="3" end="3"/>
                                            </p:txEl>
                                          </p:spTgt>
                                        </p:tgtEl>
                                        <p:attrNameLst>
                                          <p:attrName>style.visibility</p:attrName>
                                        </p:attrNameLst>
                                      </p:cBhvr>
                                      <p:to>
                                        <p:strVal val="visible"/>
                                      </p:to>
                                    </p:set>
                                    <p:animEffect transition="in" filter="fade">
                                      <p:cBhvr>
                                        <p:cTn id="22" dur="1000"/>
                                        <p:tgtEl>
                                          <p:spTgt spid="33">
                                            <p:txEl>
                                              <p:pRg st="3" end="3"/>
                                            </p:txEl>
                                          </p:spTgt>
                                        </p:tgtEl>
                                      </p:cBhvr>
                                    </p:animEffect>
                                    <p:anim calcmode="lin" valueType="num">
                                      <p:cBhvr>
                                        <p:cTn id="23"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3">
                                            <p:txEl>
                                              <p:pRg st="4" end="4"/>
                                            </p:txEl>
                                          </p:spTgt>
                                        </p:tgtEl>
                                        <p:attrNameLst>
                                          <p:attrName>style.visibility</p:attrName>
                                        </p:attrNameLst>
                                      </p:cBhvr>
                                      <p:to>
                                        <p:strVal val="visible"/>
                                      </p:to>
                                    </p:set>
                                    <p:animEffect transition="in" filter="fade">
                                      <p:cBhvr>
                                        <p:cTn id="27" dur="1000"/>
                                        <p:tgtEl>
                                          <p:spTgt spid="33">
                                            <p:txEl>
                                              <p:pRg st="4" end="4"/>
                                            </p:txEl>
                                          </p:spTgt>
                                        </p:tgtEl>
                                      </p:cBhvr>
                                    </p:animEffect>
                                    <p:anim calcmode="lin" valueType="num">
                                      <p:cBhvr>
                                        <p:cTn id="28" dur="1000" fill="hold"/>
                                        <p:tgtEl>
                                          <p:spTgt spid="3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3">
                                            <p:txEl>
                                              <p:pRg st="5" end="5"/>
                                            </p:txEl>
                                          </p:spTgt>
                                        </p:tgtEl>
                                        <p:attrNameLst>
                                          <p:attrName>style.visibility</p:attrName>
                                        </p:attrNameLst>
                                      </p:cBhvr>
                                      <p:to>
                                        <p:strVal val="visible"/>
                                      </p:to>
                                    </p:set>
                                    <p:animEffect transition="in" filter="fade">
                                      <p:cBhvr>
                                        <p:cTn id="32" dur="1000"/>
                                        <p:tgtEl>
                                          <p:spTgt spid="33">
                                            <p:txEl>
                                              <p:pRg st="5" end="5"/>
                                            </p:txEl>
                                          </p:spTgt>
                                        </p:tgtEl>
                                      </p:cBhvr>
                                    </p:animEffect>
                                    <p:anim calcmode="lin" valueType="num">
                                      <p:cBhvr>
                                        <p:cTn id="33" dur="1000" fill="hold"/>
                                        <p:tgtEl>
                                          <p:spTgt spid="3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3">
                                            <p:txEl>
                                              <p:pRg st="6" end="6"/>
                                            </p:txEl>
                                          </p:spTgt>
                                        </p:tgtEl>
                                        <p:attrNameLst>
                                          <p:attrName>style.visibility</p:attrName>
                                        </p:attrNameLst>
                                      </p:cBhvr>
                                      <p:to>
                                        <p:strVal val="visible"/>
                                      </p:to>
                                    </p:set>
                                    <p:animEffect transition="in" filter="fade">
                                      <p:cBhvr>
                                        <p:cTn id="37" dur="1000"/>
                                        <p:tgtEl>
                                          <p:spTgt spid="33">
                                            <p:txEl>
                                              <p:pRg st="6" end="6"/>
                                            </p:txEl>
                                          </p:spTgt>
                                        </p:tgtEl>
                                      </p:cBhvr>
                                    </p:animEffect>
                                    <p:anim calcmode="lin" valueType="num">
                                      <p:cBhvr>
                                        <p:cTn id="38" dur="1000" fill="hold"/>
                                        <p:tgtEl>
                                          <p:spTgt spid="3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3">
                                            <p:txEl>
                                              <p:pRg st="7" end="7"/>
                                            </p:txEl>
                                          </p:spTgt>
                                        </p:tgtEl>
                                        <p:attrNameLst>
                                          <p:attrName>style.visibility</p:attrName>
                                        </p:attrNameLst>
                                      </p:cBhvr>
                                      <p:to>
                                        <p:strVal val="visible"/>
                                      </p:to>
                                    </p:set>
                                    <p:animEffect transition="in" filter="fade">
                                      <p:cBhvr>
                                        <p:cTn id="42" dur="1000"/>
                                        <p:tgtEl>
                                          <p:spTgt spid="33">
                                            <p:txEl>
                                              <p:pRg st="7" end="7"/>
                                            </p:txEl>
                                          </p:spTgt>
                                        </p:tgtEl>
                                      </p:cBhvr>
                                    </p:animEffect>
                                    <p:anim calcmode="lin" valueType="num">
                                      <p:cBhvr>
                                        <p:cTn id="43" dur="1000" fill="hold"/>
                                        <p:tgtEl>
                                          <p:spTgt spid="3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3">
                                            <p:txEl>
                                              <p:pRg st="8" end="8"/>
                                            </p:txEl>
                                          </p:spTgt>
                                        </p:tgtEl>
                                        <p:attrNameLst>
                                          <p:attrName>style.visibility</p:attrName>
                                        </p:attrNameLst>
                                      </p:cBhvr>
                                      <p:to>
                                        <p:strVal val="visible"/>
                                      </p:to>
                                    </p:set>
                                    <p:animEffect transition="in" filter="fade">
                                      <p:cBhvr>
                                        <p:cTn id="47" dur="1000"/>
                                        <p:tgtEl>
                                          <p:spTgt spid="33">
                                            <p:txEl>
                                              <p:pRg st="8" end="8"/>
                                            </p:txEl>
                                          </p:spTgt>
                                        </p:tgtEl>
                                      </p:cBhvr>
                                    </p:animEffect>
                                    <p:anim calcmode="lin" valueType="num">
                                      <p:cBhvr>
                                        <p:cTn id="48" dur="1000" fill="hold"/>
                                        <p:tgtEl>
                                          <p:spTgt spid="3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4">
                                            <p:txEl>
                                              <p:pRg st="0" end="0"/>
                                            </p:txEl>
                                          </p:spTgt>
                                        </p:tgtEl>
                                        <p:attrNameLst>
                                          <p:attrName>style.visibility</p:attrName>
                                        </p:attrNameLst>
                                      </p:cBhvr>
                                      <p:to>
                                        <p:strVal val="visible"/>
                                      </p:to>
                                    </p:set>
                                    <p:animEffect transition="in" filter="fade">
                                      <p:cBhvr>
                                        <p:cTn id="54" dur="1000"/>
                                        <p:tgtEl>
                                          <p:spTgt spid="44">
                                            <p:txEl>
                                              <p:pRg st="0" end="0"/>
                                            </p:txEl>
                                          </p:spTgt>
                                        </p:tgtEl>
                                      </p:cBhvr>
                                    </p:animEffect>
                                    <p:anim calcmode="lin" valueType="num">
                                      <p:cBhvr>
                                        <p:cTn id="55"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0" end="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4">
                                            <p:txEl>
                                              <p:pRg st="1" end="1"/>
                                            </p:txEl>
                                          </p:spTgt>
                                        </p:tgtEl>
                                        <p:attrNameLst>
                                          <p:attrName>style.visibility</p:attrName>
                                        </p:attrNameLst>
                                      </p:cBhvr>
                                      <p:to>
                                        <p:strVal val="visible"/>
                                      </p:to>
                                    </p:set>
                                    <p:animEffect transition="in" filter="fade">
                                      <p:cBhvr>
                                        <p:cTn id="59" dur="1000"/>
                                        <p:tgtEl>
                                          <p:spTgt spid="44">
                                            <p:txEl>
                                              <p:pRg st="1" end="1"/>
                                            </p:txEl>
                                          </p:spTgt>
                                        </p:tgtEl>
                                      </p:cBhvr>
                                    </p:animEffect>
                                    <p:anim calcmode="lin" valueType="num">
                                      <p:cBhvr>
                                        <p:cTn id="60"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44">
                                            <p:txEl>
                                              <p:pRg st="1" end="1"/>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44">
                                            <p:txEl>
                                              <p:pRg st="2" end="2"/>
                                            </p:txEl>
                                          </p:spTgt>
                                        </p:tgtEl>
                                        <p:attrNameLst>
                                          <p:attrName>style.visibility</p:attrName>
                                        </p:attrNameLst>
                                      </p:cBhvr>
                                      <p:to>
                                        <p:strVal val="visible"/>
                                      </p:to>
                                    </p:set>
                                    <p:animEffect transition="in" filter="fade">
                                      <p:cBhvr>
                                        <p:cTn id="64" dur="1000"/>
                                        <p:tgtEl>
                                          <p:spTgt spid="44">
                                            <p:txEl>
                                              <p:pRg st="2" end="2"/>
                                            </p:txEl>
                                          </p:spTgt>
                                        </p:tgtEl>
                                      </p:cBhvr>
                                    </p:animEffect>
                                    <p:anim calcmode="lin" valueType="num">
                                      <p:cBhvr>
                                        <p:cTn id="6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66" dur="1000" fill="hold"/>
                                        <p:tgtEl>
                                          <p:spTgt spid="44">
                                            <p:txEl>
                                              <p:pRg st="2" end="2"/>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4">
                                            <p:txEl>
                                              <p:pRg st="3" end="3"/>
                                            </p:txEl>
                                          </p:spTgt>
                                        </p:tgtEl>
                                        <p:attrNameLst>
                                          <p:attrName>style.visibility</p:attrName>
                                        </p:attrNameLst>
                                      </p:cBhvr>
                                      <p:to>
                                        <p:strVal val="visible"/>
                                      </p:to>
                                    </p:set>
                                    <p:animEffect transition="in" filter="fade">
                                      <p:cBhvr>
                                        <p:cTn id="69" dur="1000"/>
                                        <p:tgtEl>
                                          <p:spTgt spid="44">
                                            <p:txEl>
                                              <p:pRg st="3" end="3"/>
                                            </p:txEl>
                                          </p:spTgt>
                                        </p:tgtEl>
                                      </p:cBhvr>
                                    </p:animEffect>
                                    <p:anim calcmode="lin" valueType="num">
                                      <p:cBhvr>
                                        <p:cTn id="70"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44">
                                            <p:txEl>
                                              <p:pRg st="3" end="3"/>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4">
                                            <p:txEl>
                                              <p:pRg st="4" end="4"/>
                                            </p:txEl>
                                          </p:spTgt>
                                        </p:tgtEl>
                                        <p:attrNameLst>
                                          <p:attrName>style.visibility</p:attrName>
                                        </p:attrNameLst>
                                      </p:cBhvr>
                                      <p:to>
                                        <p:strVal val="visible"/>
                                      </p:to>
                                    </p:set>
                                    <p:animEffect transition="in" filter="fade">
                                      <p:cBhvr>
                                        <p:cTn id="74" dur="1000"/>
                                        <p:tgtEl>
                                          <p:spTgt spid="44">
                                            <p:txEl>
                                              <p:pRg st="4" end="4"/>
                                            </p:txEl>
                                          </p:spTgt>
                                        </p:tgtEl>
                                      </p:cBhvr>
                                    </p:animEffect>
                                    <p:anim calcmode="lin" valueType="num">
                                      <p:cBhvr>
                                        <p:cTn id="75"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47">
                                            <p:txEl>
                                              <p:pRg st="0" end="0"/>
                                            </p:txEl>
                                          </p:spTgt>
                                        </p:tgtEl>
                                        <p:attrNameLst>
                                          <p:attrName>style.visibility</p:attrName>
                                        </p:attrNameLst>
                                      </p:cBhvr>
                                      <p:to>
                                        <p:strVal val="visible"/>
                                      </p:to>
                                    </p:set>
                                    <p:animEffect transition="in" filter="fade">
                                      <p:cBhvr>
                                        <p:cTn id="81" dur="1000"/>
                                        <p:tgtEl>
                                          <p:spTgt spid="47">
                                            <p:txEl>
                                              <p:pRg st="0" end="0"/>
                                            </p:txEl>
                                          </p:spTgt>
                                        </p:tgtEl>
                                      </p:cBhvr>
                                    </p:animEffect>
                                    <p:anim calcmode="lin" valueType="num">
                                      <p:cBhvr>
                                        <p:cTn id="82"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47">
                                            <p:txEl>
                                              <p:pRg st="0" end="0"/>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47">
                                            <p:txEl>
                                              <p:pRg st="1" end="1"/>
                                            </p:txEl>
                                          </p:spTgt>
                                        </p:tgtEl>
                                        <p:attrNameLst>
                                          <p:attrName>style.visibility</p:attrName>
                                        </p:attrNameLst>
                                      </p:cBhvr>
                                      <p:to>
                                        <p:strVal val="visible"/>
                                      </p:to>
                                    </p:set>
                                    <p:animEffect transition="in" filter="fade">
                                      <p:cBhvr>
                                        <p:cTn id="86" dur="1000"/>
                                        <p:tgtEl>
                                          <p:spTgt spid="47">
                                            <p:txEl>
                                              <p:pRg st="1" end="1"/>
                                            </p:txEl>
                                          </p:spTgt>
                                        </p:tgtEl>
                                      </p:cBhvr>
                                    </p:animEffect>
                                    <p:anim calcmode="lin" valueType="num">
                                      <p:cBhvr>
                                        <p:cTn id="87"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1" end="1"/>
                                            </p:txEl>
                                          </p:spTgt>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47">
                                            <p:txEl>
                                              <p:pRg st="2" end="2"/>
                                            </p:txEl>
                                          </p:spTgt>
                                        </p:tgtEl>
                                        <p:attrNameLst>
                                          <p:attrName>style.visibility</p:attrName>
                                        </p:attrNameLst>
                                      </p:cBhvr>
                                      <p:to>
                                        <p:strVal val="visible"/>
                                      </p:to>
                                    </p:set>
                                    <p:animEffect transition="in" filter="fade">
                                      <p:cBhvr>
                                        <p:cTn id="91" dur="1000"/>
                                        <p:tgtEl>
                                          <p:spTgt spid="47">
                                            <p:txEl>
                                              <p:pRg st="2" end="2"/>
                                            </p:txEl>
                                          </p:spTgt>
                                        </p:tgtEl>
                                      </p:cBhvr>
                                    </p:animEffect>
                                    <p:anim calcmode="lin" valueType="num">
                                      <p:cBhvr>
                                        <p:cTn id="92"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47">
                                            <p:txEl>
                                              <p:pRg st="2" end="2"/>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47">
                                            <p:txEl>
                                              <p:pRg st="3" end="3"/>
                                            </p:txEl>
                                          </p:spTgt>
                                        </p:tgtEl>
                                        <p:attrNameLst>
                                          <p:attrName>style.visibility</p:attrName>
                                        </p:attrNameLst>
                                      </p:cBhvr>
                                      <p:to>
                                        <p:strVal val="visible"/>
                                      </p:to>
                                    </p:set>
                                    <p:animEffect transition="in" filter="fade">
                                      <p:cBhvr>
                                        <p:cTn id="96" dur="1000"/>
                                        <p:tgtEl>
                                          <p:spTgt spid="47">
                                            <p:txEl>
                                              <p:pRg st="3" end="3"/>
                                            </p:txEl>
                                          </p:spTgt>
                                        </p:tgtEl>
                                      </p:cBhvr>
                                    </p:animEffect>
                                    <p:anim calcmode="lin" valueType="num">
                                      <p:cBhvr>
                                        <p:cTn id="97" dur="1000" fill="hold"/>
                                        <p:tgtEl>
                                          <p:spTgt spid="47">
                                            <p:txEl>
                                              <p:pRg st="3" end="3"/>
                                            </p:txEl>
                                          </p:spTgt>
                                        </p:tgtEl>
                                        <p:attrNameLst>
                                          <p:attrName>ppt_x</p:attrName>
                                        </p:attrNameLst>
                                      </p:cBhvr>
                                      <p:tavLst>
                                        <p:tav tm="0">
                                          <p:val>
                                            <p:strVal val="#ppt_x"/>
                                          </p:val>
                                        </p:tav>
                                        <p:tav tm="100000">
                                          <p:val>
                                            <p:strVal val="#ppt_x"/>
                                          </p:val>
                                        </p:tav>
                                      </p:tavLst>
                                    </p:anim>
                                    <p:anim calcmode="lin" valueType="num">
                                      <p:cBhvr>
                                        <p:cTn id="98" dur="1000" fill="hold"/>
                                        <p:tgtEl>
                                          <p:spTgt spid="4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Slice</Template>
  <TotalTime>1059</TotalTime>
  <Words>1332</Words>
  <Application>Microsoft Office PowerPoint</Application>
  <PresentationFormat>Widescreen</PresentationFormat>
  <Paragraphs>164</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Arial Black</vt:lpstr>
      <vt:lpstr>Arial Rounded MT Bold</vt:lpstr>
      <vt:lpstr>Berlin Sans FB Demi</vt:lpstr>
      <vt:lpstr>Calibri</vt:lpstr>
      <vt:lpstr>Century Gothic</vt:lpstr>
      <vt:lpstr>Copperplate Gothic Light</vt:lpstr>
      <vt:lpstr>Eras Bold ITC</vt:lpstr>
      <vt:lpstr>Wingdings</vt:lpstr>
      <vt:lpstr>Wingdings 3</vt:lpstr>
      <vt:lpstr>Slice</vt:lpstr>
      <vt:lpstr>                           It Takes a Village :            Using a Wraparound Paradigm for      Healing,  Reunification, and Permanency                                                                 Dr. Anne Cornell                               CHRIS 180                         Atlanta , Georgia                CWLA Conference 2023</vt:lpstr>
      <vt:lpstr>Dr Anne Cornell is a licensed professional with over thirty years’ experience providing a variety of  community services to children, adolescents, and families across the country.  She has provided direct care services in residential and community-based programs in NC, NM, AZ, DC,  MI, GA, and MD.  She has trained extensively in trauma-informed care and clinical supervision for staff and paraprofessionals.  Dr. Cornell has extensive experience in developing and implementing behavioral health programs for agencies serving vulnerable populations, including system of care grants, infant mental health services, and crisis services.</vt:lpstr>
      <vt:lpstr>              AGENDA</vt:lpstr>
      <vt:lpstr>We know there are high emotional, physical, fiscal, and social consequences with out-of-home placements. The impact of the trauma lasts years and can last through generations.  Using wraparound services both as preventative and reunification interventions can reduce child welfare involvement and out-of-home placements while strengthening family skills, empowerment, and independence.  Wraparound services are holistic, culturally relevant, and logistically convenient for families and include the whole family. Wraparound services help families build teams of resources and collaborators, both professional and within the family’s community.  Families begin to develop efficacy and success in managing their own lives. All families can be wraparound families thereby allowing adoptive, foster and kinship families to be more successful in ensuring permanency for children and youth.</vt:lpstr>
      <vt:lpstr>    WraparounD – A comprehensive, holistic, youth and family-driven way of responding when children or youth experience serious mental health or behavioral challenges. Wraparound puts the child or youth and family at the center. With support from a team of professionals and natural supports, the family’s ideas and perspectives about what they need and what will be helpful drive all of the work   FACILITATOR – Build their wraparound team, which can include the family’s friends and people from the wider community, as well as providers of services and supports.   HIGH FIDELTY WRAPAROUND – utilizes the Ten Principles of Wrapround consistently with children, youth, and families    </vt:lpstr>
      <vt:lpstr>  what  is   high fidelity  wraparound ? </vt:lpstr>
      <vt:lpstr>                                   Statistics</vt:lpstr>
      <vt:lpstr>Time &amp; Team</vt:lpstr>
      <vt:lpstr>Billing &amp; costs</vt:lpstr>
      <vt:lpstr>Billing &amp; costs continued</vt:lpstr>
      <vt:lpstr>Why wraparound?</vt:lpstr>
      <vt:lpstr>Paradigm shift</vt:lpstr>
      <vt:lpstr> </vt:lpstr>
      <vt:lpstr>PowerPoint Presentation</vt:lpstr>
      <vt:lpstr>                      Dr.  Anne Cornell , LPC                                                Chief Clinical Officer, CHRIS 180                                                    1030 Fayetteville ROAD  SE                                                        Atlanta, GEOrgia                                                            (470) 547-2551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Takes a Village :            Using a Wraparound Paradigm for      Healing,  Reunification, and Permanency                                                                 Dr. Anne Cornell                               CHRIS 180                         Atlanta , Georgia                CWLA Conference 2023</dc:title>
  <dc:subject/>
  <dc:creator>Anne Cornell</dc:creator>
  <cp:lastModifiedBy>Anne Cornell</cp:lastModifiedBy>
  <cp:revision>8</cp:revision>
  <dcterms:created xsi:type="dcterms:W3CDTF">2023-04-03T02:26:27Z</dcterms:created>
  <dcterms:modified xsi:type="dcterms:W3CDTF">2023-04-03T20:40:41Z</dcterms:modified>
</cp:coreProperties>
</file>