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Lst>
  <p:notesMasterIdLst>
    <p:notesMasterId r:id="rId60"/>
  </p:notesMasterIdLst>
  <p:handoutMasterIdLst>
    <p:handoutMasterId r:id="rId61"/>
  </p:handoutMasterIdLst>
  <p:sldIdLst>
    <p:sldId id="272" r:id="rId2"/>
    <p:sldId id="273" r:id="rId3"/>
    <p:sldId id="259" r:id="rId4"/>
    <p:sldId id="278" r:id="rId5"/>
    <p:sldId id="514" r:id="rId6"/>
    <p:sldId id="440" r:id="rId7"/>
    <p:sldId id="442" r:id="rId8"/>
    <p:sldId id="444" r:id="rId9"/>
    <p:sldId id="446" r:id="rId10"/>
    <p:sldId id="513" r:id="rId11"/>
    <p:sldId id="525" r:id="rId12"/>
    <p:sldId id="505" r:id="rId13"/>
    <p:sldId id="506" r:id="rId14"/>
    <p:sldId id="515" r:id="rId15"/>
    <p:sldId id="470" r:id="rId16"/>
    <p:sldId id="543" r:id="rId17"/>
    <p:sldId id="524" r:id="rId18"/>
    <p:sldId id="516" r:id="rId19"/>
    <p:sldId id="517" r:id="rId20"/>
    <p:sldId id="523" r:id="rId21"/>
    <p:sldId id="434" r:id="rId22"/>
    <p:sldId id="454" r:id="rId23"/>
    <p:sldId id="483" r:id="rId24"/>
    <p:sldId id="511" r:id="rId25"/>
    <p:sldId id="420" r:id="rId26"/>
    <p:sldId id="421" r:id="rId27"/>
    <p:sldId id="416" r:id="rId28"/>
    <p:sldId id="417" r:id="rId29"/>
    <p:sldId id="463" r:id="rId30"/>
    <p:sldId id="283" r:id="rId31"/>
    <p:sldId id="326" r:id="rId32"/>
    <p:sldId id="331" r:id="rId33"/>
    <p:sldId id="340" r:id="rId34"/>
    <p:sldId id="343" r:id="rId35"/>
    <p:sldId id="354" r:id="rId36"/>
    <p:sldId id="355" r:id="rId37"/>
    <p:sldId id="533" r:id="rId38"/>
    <p:sldId id="542" r:id="rId39"/>
    <p:sldId id="537" r:id="rId40"/>
    <p:sldId id="538" r:id="rId41"/>
    <p:sldId id="540" r:id="rId42"/>
    <p:sldId id="539" r:id="rId43"/>
    <p:sldId id="318" r:id="rId44"/>
    <p:sldId id="356" r:id="rId45"/>
    <p:sldId id="531" r:id="rId46"/>
    <p:sldId id="530" r:id="rId47"/>
    <p:sldId id="528" r:id="rId48"/>
    <p:sldId id="529" r:id="rId49"/>
    <p:sldId id="284" r:id="rId50"/>
    <p:sldId id="258" r:id="rId51"/>
    <p:sldId id="257" r:id="rId52"/>
    <p:sldId id="534" r:id="rId53"/>
    <p:sldId id="260" r:id="rId54"/>
    <p:sldId id="261" r:id="rId55"/>
    <p:sldId id="285" r:id="rId56"/>
    <p:sldId id="545" r:id="rId57"/>
    <p:sldId id="544" r:id="rId58"/>
    <p:sldId id="28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9D79"/>
    <a:srgbClr val="637700"/>
    <a:srgbClr val="D1D8B7"/>
    <a:srgbClr val="AD5C4D"/>
    <a:srgbClr val="543E35"/>
    <a:srgbClr val="FFF4ED"/>
    <a:srgbClr val="5E6A76"/>
    <a:srgbClr val="000000"/>
    <a:srgbClr val="F8F3F0"/>
    <a:srgbClr val="D7D1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22B605-7A00-4F0A-9134-74B7CE331932}" v="3936" dt="2023-04-03T15:26:13.546"/>
    <p1510:client id="{C107A2C1-5399-ED6F-9BF8-3C33820A2D07}" v="9" dt="2023-04-03T15:02:30.603"/>
  </p1510:revLst>
</p1510:revInfo>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93" y="342"/>
      </p:cViewPr>
      <p:guideLst>
        <p:guide orient="horz" pos="528"/>
        <p:guide pos="3864"/>
        <p:guide orient="horz" pos="1272"/>
        <p:guide orient="horz" pos="2312"/>
        <p:guide orient="horz" pos="1944"/>
        <p:guide orient="horz" pos="232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1.xml.rels><?xml version="1.0" encoding="UTF-8" standalone="yes"?>
<Relationships xmlns="http://schemas.openxmlformats.org/package/2006/relationships"><Relationship Id="rId3" Type="http://schemas.openxmlformats.org/officeDocument/2006/relationships/hyperlink" Target="https://www.ncbi.nlm.nih.gov/books/NBK83238/" TargetMode="External"/><Relationship Id="rId2" Type="http://schemas.openxmlformats.org/officeDocument/2006/relationships/hyperlink" Target="https://www.samhsa.gov/sites/default/files/family_treatment_paper508v.pdf" TargetMode="External"/><Relationship Id="rId1" Type="http://schemas.openxmlformats.org/officeDocument/2006/relationships/hyperlink" Target="https://www.ncbi.nlm.nih.gov/pmc/articles/PMC3995852/" TargetMode="External"/></Relationships>
</file>

<file path=ppt/diagrams/_rels/data1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3.xml.rels><?xml version="1.0" encoding="UTF-8" standalone="yes"?>
<Relationships xmlns="http://schemas.openxmlformats.org/package/2006/relationships"><Relationship Id="rId1" Type="http://schemas.openxmlformats.org/officeDocument/2006/relationships/hyperlink" Target="https://www.cdc.gov/hearher/index.html" TargetMode="External"/></Relationships>
</file>

<file path=ppt/diagrams/_rels/drawing11.xml.rels><?xml version="1.0" encoding="UTF-8" standalone="yes"?>
<Relationships xmlns="http://schemas.openxmlformats.org/package/2006/relationships"><Relationship Id="rId3" Type="http://schemas.openxmlformats.org/officeDocument/2006/relationships/hyperlink" Target="https://www.ncbi.nlm.nih.gov/books/NBK83238/" TargetMode="External"/><Relationship Id="rId2" Type="http://schemas.openxmlformats.org/officeDocument/2006/relationships/hyperlink" Target="https://www.samhsa.gov/sites/default/files/family_treatment_paper508v.pdf" TargetMode="External"/><Relationship Id="rId1" Type="http://schemas.openxmlformats.org/officeDocument/2006/relationships/hyperlink" Target="https://www.ncbi.nlm.nih.gov/pmc/articles/PMC3995852/" TargetMode="External"/></Relationships>
</file>

<file path=ppt/diagrams/_rels/drawing1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3.xml.rels><?xml version="1.0" encoding="UTF-8" standalone="yes"?>
<Relationships xmlns="http://schemas.openxmlformats.org/package/2006/relationships"><Relationship Id="rId1" Type="http://schemas.openxmlformats.org/officeDocument/2006/relationships/hyperlink" Target="https://www.cdc.gov/hearher/index.html"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A1202B-A7B6-4A35-8467-03D16CA1526D}"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en-US"/>
        </a:p>
      </dgm:t>
    </dgm:pt>
    <dgm:pt modelId="{DF84A927-993D-4675-AF21-324618A78228}">
      <dgm:prSet/>
      <dgm:spPr/>
      <dgm:t>
        <a:bodyPr/>
        <a:lstStyle/>
        <a:p>
          <a:r>
            <a:rPr lang="en-US" b="1"/>
            <a:t>The Connecticut Department of Mental Health and Addiction Services (DMHAS) is a health care agency whose mission is to promote the overall health and wellness of persons with behavioral health needs through an integrated network of holistic, comprehensive, effective, and efficient services and supports that foster dignity, respect, and self-sufficiency in those we serve.</a:t>
          </a:r>
          <a:r>
            <a:rPr lang="en-US"/>
            <a:t> </a:t>
          </a:r>
        </a:p>
      </dgm:t>
    </dgm:pt>
    <dgm:pt modelId="{40C097A5-2131-4839-99D1-45884D9DF6F3}" type="parTrans" cxnId="{B8477F25-FB70-4B53-B126-0DE13441F234}">
      <dgm:prSet/>
      <dgm:spPr/>
      <dgm:t>
        <a:bodyPr/>
        <a:lstStyle/>
        <a:p>
          <a:endParaRPr lang="en-US"/>
        </a:p>
      </dgm:t>
    </dgm:pt>
    <dgm:pt modelId="{7516C37A-7F2E-4A6B-81D1-D3330939C495}" type="sibTrans" cxnId="{B8477F25-FB70-4B53-B126-0DE13441F234}">
      <dgm:prSet/>
      <dgm:spPr/>
      <dgm:t>
        <a:bodyPr/>
        <a:lstStyle/>
        <a:p>
          <a:endParaRPr lang="en-US"/>
        </a:p>
      </dgm:t>
    </dgm:pt>
    <dgm:pt modelId="{60F474E3-E940-447E-B02D-752C69E302DA}">
      <dgm:prSet/>
      <dgm:spPr/>
      <dgm:t>
        <a:bodyPr/>
        <a:lstStyle/>
        <a:p>
          <a:r>
            <a:rPr lang="en-US" b="1"/>
            <a:t>DMHAS promotes and administers comprehensive, recovery-oriented services in the areas of mental health treatment and substance abuse prevention and treatment throughout Connecticut.  </a:t>
          </a:r>
        </a:p>
      </dgm:t>
    </dgm:pt>
    <dgm:pt modelId="{92C656AB-0B5A-4AAC-B85F-560DC9450159}" type="parTrans" cxnId="{2450B7D7-4747-4672-AAE6-82892FDE6C5C}">
      <dgm:prSet/>
      <dgm:spPr/>
      <dgm:t>
        <a:bodyPr/>
        <a:lstStyle/>
        <a:p>
          <a:endParaRPr lang="en-US"/>
        </a:p>
      </dgm:t>
    </dgm:pt>
    <dgm:pt modelId="{8FD38DE8-8D8C-4B04-BE45-ECD81DDFBD56}" type="sibTrans" cxnId="{2450B7D7-4747-4672-AAE6-82892FDE6C5C}">
      <dgm:prSet/>
      <dgm:spPr/>
      <dgm:t>
        <a:bodyPr/>
        <a:lstStyle/>
        <a:p>
          <a:endParaRPr lang="en-US"/>
        </a:p>
      </dgm:t>
    </dgm:pt>
    <dgm:pt modelId="{5FC10270-83E4-481B-A674-5F4063D68011}" type="pres">
      <dgm:prSet presAssocID="{1AA1202B-A7B6-4A35-8467-03D16CA1526D}" presName="Name0" presStyleCnt="0">
        <dgm:presLayoutVars>
          <dgm:dir/>
          <dgm:resizeHandles val="exact"/>
        </dgm:presLayoutVars>
      </dgm:prSet>
      <dgm:spPr/>
    </dgm:pt>
    <dgm:pt modelId="{93FAFDCA-9343-4930-8C01-3EB1DEC64A81}" type="pres">
      <dgm:prSet presAssocID="{DF84A927-993D-4675-AF21-324618A78228}" presName="node" presStyleLbl="node1" presStyleIdx="0" presStyleCnt="2">
        <dgm:presLayoutVars>
          <dgm:bulletEnabled val="1"/>
        </dgm:presLayoutVars>
      </dgm:prSet>
      <dgm:spPr/>
    </dgm:pt>
    <dgm:pt modelId="{B07F115C-26C3-44A5-B733-B9B2B516416E}" type="pres">
      <dgm:prSet presAssocID="{7516C37A-7F2E-4A6B-81D1-D3330939C495}" presName="sibTrans" presStyleLbl="sibTrans2D1" presStyleIdx="0" presStyleCnt="1"/>
      <dgm:spPr/>
    </dgm:pt>
    <dgm:pt modelId="{3E05F52F-ECD4-4DF3-B6F0-52D323961618}" type="pres">
      <dgm:prSet presAssocID="{7516C37A-7F2E-4A6B-81D1-D3330939C495}" presName="connectorText" presStyleLbl="sibTrans2D1" presStyleIdx="0" presStyleCnt="1"/>
      <dgm:spPr/>
    </dgm:pt>
    <dgm:pt modelId="{F058B482-D4AB-4DCA-BBB7-1FAC889846E1}" type="pres">
      <dgm:prSet presAssocID="{60F474E3-E940-447E-B02D-752C69E302DA}" presName="node" presStyleLbl="node1" presStyleIdx="1" presStyleCnt="2">
        <dgm:presLayoutVars>
          <dgm:bulletEnabled val="1"/>
        </dgm:presLayoutVars>
      </dgm:prSet>
      <dgm:spPr/>
    </dgm:pt>
  </dgm:ptLst>
  <dgm:cxnLst>
    <dgm:cxn modelId="{B8477F25-FB70-4B53-B126-0DE13441F234}" srcId="{1AA1202B-A7B6-4A35-8467-03D16CA1526D}" destId="{DF84A927-993D-4675-AF21-324618A78228}" srcOrd="0" destOrd="0" parTransId="{40C097A5-2131-4839-99D1-45884D9DF6F3}" sibTransId="{7516C37A-7F2E-4A6B-81D1-D3330939C495}"/>
    <dgm:cxn modelId="{43399156-859C-4813-A901-B3DE5F055E95}" type="presOf" srcId="{DF84A927-993D-4675-AF21-324618A78228}" destId="{93FAFDCA-9343-4930-8C01-3EB1DEC64A81}" srcOrd="0" destOrd="0" presId="urn:microsoft.com/office/officeart/2005/8/layout/process1"/>
    <dgm:cxn modelId="{EC049B88-CF84-4F69-90EE-7A140069789A}" type="presOf" srcId="{7516C37A-7F2E-4A6B-81D1-D3330939C495}" destId="{3E05F52F-ECD4-4DF3-B6F0-52D323961618}" srcOrd="1" destOrd="0" presId="urn:microsoft.com/office/officeart/2005/8/layout/process1"/>
    <dgm:cxn modelId="{0E0F22C8-706A-4E88-9D28-A04AF22485EF}" type="presOf" srcId="{60F474E3-E940-447E-B02D-752C69E302DA}" destId="{F058B482-D4AB-4DCA-BBB7-1FAC889846E1}" srcOrd="0" destOrd="0" presId="urn:microsoft.com/office/officeart/2005/8/layout/process1"/>
    <dgm:cxn modelId="{577E80C9-3999-4720-AEFA-9D4BE6063E7D}" type="presOf" srcId="{7516C37A-7F2E-4A6B-81D1-D3330939C495}" destId="{B07F115C-26C3-44A5-B733-B9B2B516416E}" srcOrd="0" destOrd="0" presId="urn:microsoft.com/office/officeart/2005/8/layout/process1"/>
    <dgm:cxn modelId="{2450B7D7-4747-4672-AAE6-82892FDE6C5C}" srcId="{1AA1202B-A7B6-4A35-8467-03D16CA1526D}" destId="{60F474E3-E940-447E-B02D-752C69E302DA}" srcOrd="1" destOrd="0" parTransId="{92C656AB-0B5A-4AAC-B85F-560DC9450159}" sibTransId="{8FD38DE8-8D8C-4B04-BE45-ECD81DDFBD56}"/>
    <dgm:cxn modelId="{EE038EED-F0BE-45B9-A5B5-309D6F419C9A}" type="presOf" srcId="{1AA1202B-A7B6-4A35-8467-03D16CA1526D}" destId="{5FC10270-83E4-481B-A674-5F4063D68011}" srcOrd="0" destOrd="0" presId="urn:microsoft.com/office/officeart/2005/8/layout/process1"/>
    <dgm:cxn modelId="{D4E78348-3F43-461B-BB9C-9796A0270A95}" type="presParOf" srcId="{5FC10270-83E4-481B-A674-5F4063D68011}" destId="{93FAFDCA-9343-4930-8C01-3EB1DEC64A81}" srcOrd="0" destOrd="0" presId="urn:microsoft.com/office/officeart/2005/8/layout/process1"/>
    <dgm:cxn modelId="{FA8DBF8B-5882-4CA7-96D4-F8E112603046}" type="presParOf" srcId="{5FC10270-83E4-481B-A674-5F4063D68011}" destId="{B07F115C-26C3-44A5-B733-B9B2B516416E}" srcOrd="1" destOrd="0" presId="urn:microsoft.com/office/officeart/2005/8/layout/process1"/>
    <dgm:cxn modelId="{99854B0C-7194-43EF-B213-E0420C86044F}" type="presParOf" srcId="{B07F115C-26C3-44A5-B733-B9B2B516416E}" destId="{3E05F52F-ECD4-4DF3-B6F0-52D323961618}" srcOrd="0" destOrd="0" presId="urn:microsoft.com/office/officeart/2005/8/layout/process1"/>
    <dgm:cxn modelId="{9D6D1E86-1CE1-4D99-9B6C-FADAD450E015}" type="presParOf" srcId="{5FC10270-83E4-481B-A674-5F4063D68011}" destId="{F058B482-D4AB-4DCA-BBB7-1FAC889846E1}"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1F584A4-094E-4E4D-A211-D4E195279D6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9E1FFD1-8678-4902-B05D-85776DBFD6E7}">
      <dgm:prSet custT="1"/>
      <dgm:spPr/>
      <dgm:t>
        <a:bodyPr/>
        <a:lstStyle/>
        <a:p>
          <a:r>
            <a:rPr lang="en-US" sz="1800"/>
            <a:t>Traditional substance use treatment programs were made based on research about addiction and men.</a:t>
          </a:r>
        </a:p>
      </dgm:t>
    </dgm:pt>
    <dgm:pt modelId="{9E68A8C7-E0FC-4610-B341-8BACE0804B5E}" type="parTrans" cxnId="{A38678B4-1C72-45DB-9ADF-A56503A47C0D}">
      <dgm:prSet/>
      <dgm:spPr/>
      <dgm:t>
        <a:bodyPr/>
        <a:lstStyle/>
        <a:p>
          <a:pPr algn="ctr"/>
          <a:endParaRPr lang="en-US"/>
        </a:p>
      </dgm:t>
    </dgm:pt>
    <dgm:pt modelId="{15B21776-8C77-4B03-8CD5-6A05360E1E19}" type="sibTrans" cxnId="{A38678B4-1C72-45DB-9ADF-A56503A47C0D}">
      <dgm:prSet/>
      <dgm:spPr/>
      <dgm:t>
        <a:bodyPr/>
        <a:lstStyle/>
        <a:p>
          <a:endParaRPr lang="en-US"/>
        </a:p>
      </dgm:t>
    </dgm:pt>
    <dgm:pt modelId="{E19DFBD5-EF72-4D88-9893-5E69C2C28EA8}">
      <dgm:prSet custT="1"/>
      <dgm:spPr/>
      <dgm:t>
        <a:bodyPr/>
        <a:lstStyle/>
        <a:p>
          <a:r>
            <a:rPr lang="en-US" sz="1800"/>
            <a:t>Did not take into consideration the gender difference of women</a:t>
          </a:r>
        </a:p>
      </dgm:t>
    </dgm:pt>
    <dgm:pt modelId="{3644A78D-30FF-4417-83F1-EB0A987A09BC}" type="parTrans" cxnId="{5F1472EB-547B-4845-A76F-2FD946F627FC}">
      <dgm:prSet/>
      <dgm:spPr/>
      <dgm:t>
        <a:bodyPr/>
        <a:lstStyle/>
        <a:p>
          <a:pPr algn="ctr"/>
          <a:endParaRPr lang="en-US"/>
        </a:p>
      </dgm:t>
    </dgm:pt>
    <dgm:pt modelId="{251F8AD4-AFE4-40E0-A139-47FD7D7D7E65}" type="sibTrans" cxnId="{5F1472EB-547B-4845-A76F-2FD946F627FC}">
      <dgm:prSet/>
      <dgm:spPr/>
      <dgm:t>
        <a:bodyPr/>
        <a:lstStyle/>
        <a:p>
          <a:endParaRPr lang="en-US"/>
        </a:p>
      </dgm:t>
    </dgm:pt>
    <dgm:pt modelId="{942967E6-D7BE-4ECF-90E4-D927383C7D9E}">
      <dgm:prSet custT="1"/>
      <dgm:spPr/>
      <dgm:t>
        <a:bodyPr/>
        <a:lstStyle/>
        <a:p>
          <a:r>
            <a:rPr lang="en-US" sz="1800"/>
            <a:t>Focus was on substance itself and finding recovery for it</a:t>
          </a:r>
        </a:p>
      </dgm:t>
    </dgm:pt>
    <dgm:pt modelId="{1E085656-3327-4CB7-849D-E12C977DFF87}" type="parTrans" cxnId="{262DF6C6-44A8-4104-B7FB-D3A983AB2742}">
      <dgm:prSet/>
      <dgm:spPr/>
      <dgm:t>
        <a:bodyPr/>
        <a:lstStyle/>
        <a:p>
          <a:pPr algn="ctr"/>
          <a:endParaRPr lang="en-US"/>
        </a:p>
      </dgm:t>
    </dgm:pt>
    <dgm:pt modelId="{6D6EA9B0-43BD-4E12-827E-E650FDD39AE3}" type="sibTrans" cxnId="{262DF6C6-44A8-4104-B7FB-D3A983AB2742}">
      <dgm:prSet/>
      <dgm:spPr/>
      <dgm:t>
        <a:bodyPr/>
        <a:lstStyle/>
        <a:p>
          <a:endParaRPr lang="en-US"/>
        </a:p>
      </dgm:t>
    </dgm:pt>
    <dgm:pt modelId="{280358D5-9D96-457B-BFD5-C12381E2DAF9}">
      <dgm:prSet custT="1"/>
      <dgm:spPr/>
      <dgm:t>
        <a:bodyPr/>
        <a:lstStyle/>
        <a:p>
          <a:r>
            <a:rPr lang="en-US" sz="1800"/>
            <a:t>Did NOT treat factors like trauma, abuse and violence </a:t>
          </a:r>
        </a:p>
      </dgm:t>
    </dgm:pt>
    <dgm:pt modelId="{75F9A4F3-9087-4D81-A4C0-20DD31BD5E77}" type="parTrans" cxnId="{B8677AFF-1099-4C07-BD5A-24B5988BC9D9}">
      <dgm:prSet/>
      <dgm:spPr/>
      <dgm:t>
        <a:bodyPr/>
        <a:lstStyle/>
        <a:p>
          <a:pPr algn="ctr"/>
          <a:endParaRPr lang="en-US"/>
        </a:p>
      </dgm:t>
    </dgm:pt>
    <dgm:pt modelId="{CA78C166-47F8-4241-9CD9-5AD4EF6CB327}" type="sibTrans" cxnId="{B8677AFF-1099-4C07-BD5A-24B5988BC9D9}">
      <dgm:prSet/>
      <dgm:spPr/>
      <dgm:t>
        <a:bodyPr/>
        <a:lstStyle/>
        <a:p>
          <a:endParaRPr lang="en-US"/>
        </a:p>
      </dgm:t>
    </dgm:pt>
    <dgm:pt modelId="{44D627E3-DCEF-46B2-9849-1FA1C758D60B}">
      <dgm:prSet custT="1"/>
      <dgm:spPr/>
      <dgm:t>
        <a:bodyPr/>
        <a:lstStyle/>
        <a:p>
          <a:r>
            <a:rPr lang="en-US" sz="1800"/>
            <a:t>Women have often experienced greater levels of stigmatization around substance use as a results of their traditional societal roles as mothers, caregivers and often the central organizing factor in their family units </a:t>
          </a:r>
        </a:p>
      </dgm:t>
    </dgm:pt>
    <dgm:pt modelId="{27FFE858-5D8D-4E8D-8482-24064144B8BA}" type="parTrans" cxnId="{EFA926B5-A4C3-4221-8015-EED51962942C}">
      <dgm:prSet/>
      <dgm:spPr/>
      <dgm:t>
        <a:bodyPr/>
        <a:lstStyle/>
        <a:p>
          <a:pPr algn="ctr"/>
          <a:endParaRPr lang="en-US"/>
        </a:p>
      </dgm:t>
    </dgm:pt>
    <dgm:pt modelId="{1B4A20CA-17A6-4891-BA60-CBBDED2B54F5}" type="sibTrans" cxnId="{EFA926B5-A4C3-4221-8015-EED51962942C}">
      <dgm:prSet/>
      <dgm:spPr/>
      <dgm:t>
        <a:bodyPr/>
        <a:lstStyle/>
        <a:p>
          <a:endParaRPr lang="en-US"/>
        </a:p>
      </dgm:t>
    </dgm:pt>
    <dgm:pt modelId="{F303DBA3-DD24-4339-B550-12CAF1A4CD25}" type="pres">
      <dgm:prSet presAssocID="{01F584A4-094E-4E4D-A211-D4E195279D67}" presName="linear" presStyleCnt="0">
        <dgm:presLayoutVars>
          <dgm:animLvl val="lvl"/>
          <dgm:resizeHandles val="exact"/>
        </dgm:presLayoutVars>
      </dgm:prSet>
      <dgm:spPr/>
    </dgm:pt>
    <dgm:pt modelId="{6EA4080D-8044-4815-A99B-B5FE5BF609AE}" type="pres">
      <dgm:prSet presAssocID="{69E1FFD1-8678-4902-B05D-85776DBFD6E7}" presName="parentText" presStyleLbl="node1" presStyleIdx="0" presStyleCnt="5">
        <dgm:presLayoutVars>
          <dgm:chMax val="0"/>
          <dgm:bulletEnabled val="1"/>
        </dgm:presLayoutVars>
      </dgm:prSet>
      <dgm:spPr/>
    </dgm:pt>
    <dgm:pt modelId="{B421C5C9-372A-4BC9-8056-74A633C307DE}" type="pres">
      <dgm:prSet presAssocID="{15B21776-8C77-4B03-8CD5-6A05360E1E19}" presName="spacer" presStyleCnt="0"/>
      <dgm:spPr/>
    </dgm:pt>
    <dgm:pt modelId="{06A30438-41F5-4158-AD96-1EAA43C679CE}" type="pres">
      <dgm:prSet presAssocID="{E19DFBD5-EF72-4D88-9893-5E69C2C28EA8}" presName="parentText" presStyleLbl="node1" presStyleIdx="1" presStyleCnt="5">
        <dgm:presLayoutVars>
          <dgm:chMax val="0"/>
          <dgm:bulletEnabled val="1"/>
        </dgm:presLayoutVars>
      </dgm:prSet>
      <dgm:spPr/>
    </dgm:pt>
    <dgm:pt modelId="{9471EC69-F5C6-472F-9E32-03AC883D5224}" type="pres">
      <dgm:prSet presAssocID="{251F8AD4-AFE4-40E0-A139-47FD7D7D7E65}" presName="spacer" presStyleCnt="0"/>
      <dgm:spPr/>
    </dgm:pt>
    <dgm:pt modelId="{11F62F45-5494-435F-8E07-CA6B721794BD}" type="pres">
      <dgm:prSet presAssocID="{942967E6-D7BE-4ECF-90E4-D927383C7D9E}" presName="parentText" presStyleLbl="node1" presStyleIdx="2" presStyleCnt="5">
        <dgm:presLayoutVars>
          <dgm:chMax val="0"/>
          <dgm:bulletEnabled val="1"/>
        </dgm:presLayoutVars>
      </dgm:prSet>
      <dgm:spPr/>
    </dgm:pt>
    <dgm:pt modelId="{B45FCC84-B1FF-4DE3-9BE5-1315B60CF03E}" type="pres">
      <dgm:prSet presAssocID="{6D6EA9B0-43BD-4E12-827E-E650FDD39AE3}" presName="spacer" presStyleCnt="0"/>
      <dgm:spPr/>
    </dgm:pt>
    <dgm:pt modelId="{5B24BE9C-09DB-46E9-A03D-0E8463BB43BC}" type="pres">
      <dgm:prSet presAssocID="{280358D5-9D96-457B-BFD5-C12381E2DAF9}" presName="parentText" presStyleLbl="node1" presStyleIdx="3" presStyleCnt="5">
        <dgm:presLayoutVars>
          <dgm:chMax val="0"/>
          <dgm:bulletEnabled val="1"/>
        </dgm:presLayoutVars>
      </dgm:prSet>
      <dgm:spPr/>
    </dgm:pt>
    <dgm:pt modelId="{EB2C910C-20BB-4E90-AAD9-637FB88B0C9A}" type="pres">
      <dgm:prSet presAssocID="{CA78C166-47F8-4241-9CD9-5AD4EF6CB327}" presName="spacer" presStyleCnt="0"/>
      <dgm:spPr/>
    </dgm:pt>
    <dgm:pt modelId="{D70889C8-A99D-45F2-92E1-75ED2C05F070}" type="pres">
      <dgm:prSet presAssocID="{44D627E3-DCEF-46B2-9849-1FA1C758D60B}" presName="parentText" presStyleLbl="node1" presStyleIdx="4" presStyleCnt="5">
        <dgm:presLayoutVars>
          <dgm:chMax val="0"/>
          <dgm:bulletEnabled val="1"/>
        </dgm:presLayoutVars>
      </dgm:prSet>
      <dgm:spPr/>
    </dgm:pt>
  </dgm:ptLst>
  <dgm:cxnLst>
    <dgm:cxn modelId="{65E20500-A9C9-42B5-81FE-F6B9EEBAA119}" type="presOf" srcId="{942967E6-D7BE-4ECF-90E4-D927383C7D9E}" destId="{11F62F45-5494-435F-8E07-CA6B721794BD}" srcOrd="0" destOrd="0" presId="urn:microsoft.com/office/officeart/2005/8/layout/vList2"/>
    <dgm:cxn modelId="{5CD8DE91-E70A-41CB-A4B3-C3073F4543AB}" type="presOf" srcId="{44D627E3-DCEF-46B2-9849-1FA1C758D60B}" destId="{D70889C8-A99D-45F2-92E1-75ED2C05F070}" srcOrd="0" destOrd="0" presId="urn:microsoft.com/office/officeart/2005/8/layout/vList2"/>
    <dgm:cxn modelId="{FE29DAAE-C135-47C8-8E39-31A5C7BCABE3}" type="presOf" srcId="{280358D5-9D96-457B-BFD5-C12381E2DAF9}" destId="{5B24BE9C-09DB-46E9-A03D-0E8463BB43BC}" srcOrd="0" destOrd="0" presId="urn:microsoft.com/office/officeart/2005/8/layout/vList2"/>
    <dgm:cxn modelId="{A38678B4-1C72-45DB-9ADF-A56503A47C0D}" srcId="{01F584A4-094E-4E4D-A211-D4E195279D67}" destId="{69E1FFD1-8678-4902-B05D-85776DBFD6E7}" srcOrd="0" destOrd="0" parTransId="{9E68A8C7-E0FC-4610-B341-8BACE0804B5E}" sibTransId="{15B21776-8C77-4B03-8CD5-6A05360E1E19}"/>
    <dgm:cxn modelId="{EFA926B5-A4C3-4221-8015-EED51962942C}" srcId="{01F584A4-094E-4E4D-A211-D4E195279D67}" destId="{44D627E3-DCEF-46B2-9849-1FA1C758D60B}" srcOrd="4" destOrd="0" parTransId="{27FFE858-5D8D-4E8D-8482-24064144B8BA}" sibTransId="{1B4A20CA-17A6-4891-BA60-CBBDED2B54F5}"/>
    <dgm:cxn modelId="{DBD9A8BB-4D37-4890-A49C-64527590A05F}" type="presOf" srcId="{69E1FFD1-8678-4902-B05D-85776DBFD6E7}" destId="{6EA4080D-8044-4815-A99B-B5FE5BF609AE}" srcOrd="0" destOrd="0" presId="urn:microsoft.com/office/officeart/2005/8/layout/vList2"/>
    <dgm:cxn modelId="{262DF6C6-44A8-4104-B7FB-D3A983AB2742}" srcId="{01F584A4-094E-4E4D-A211-D4E195279D67}" destId="{942967E6-D7BE-4ECF-90E4-D927383C7D9E}" srcOrd="2" destOrd="0" parTransId="{1E085656-3327-4CB7-849D-E12C977DFF87}" sibTransId="{6D6EA9B0-43BD-4E12-827E-E650FDD39AE3}"/>
    <dgm:cxn modelId="{C9D0B2CA-8059-4E89-AD2A-164DDD436790}" type="presOf" srcId="{01F584A4-094E-4E4D-A211-D4E195279D67}" destId="{F303DBA3-DD24-4339-B550-12CAF1A4CD25}" srcOrd="0" destOrd="0" presId="urn:microsoft.com/office/officeart/2005/8/layout/vList2"/>
    <dgm:cxn modelId="{8FE2A6CF-4DAB-4C12-BC0D-711A4D31E44F}" type="presOf" srcId="{E19DFBD5-EF72-4D88-9893-5E69C2C28EA8}" destId="{06A30438-41F5-4158-AD96-1EAA43C679CE}" srcOrd="0" destOrd="0" presId="urn:microsoft.com/office/officeart/2005/8/layout/vList2"/>
    <dgm:cxn modelId="{5F1472EB-547B-4845-A76F-2FD946F627FC}" srcId="{01F584A4-094E-4E4D-A211-D4E195279D67}" destId="{E19DFBD5-EF72-4D88-9893-5E69C2C28EA8}" srcOrd="1" destOrd="0" parTransId="{3644A78D-30FF-4417-83F1-EB0A987A09BC}" sibTransId="{251F8AD4-AFE4-40E0-A139-47FD7D7D7E65}"/>
    <dgm:cxn modelId="{B8677AFF-1099-4C07-BD5A-24B5988BC9D9}" srcId="{01F584A4-094E-4E4D-A211-D4E195279D67}" destId="{280358D5-9D96-457B-BFD5-C12381E2DAF9}" srcOrd="3" destOrd="0" parTransId="{75F9A4F3-9087-4D81-A4C0-20DD31BD5E77}" sibTransId="{CA78C166-47F8-4241-9CD9-5AD4EF6CB327}"/>
    <dgm:cxn modelId="{454D95CA-21B0-44F3-B1FC-ED70C26BFCCF}" type="presParOf" srcId="{F303DBA3-DD24-4339-B550-12CAF1A4CD25}" destId="{6EA4080D-8044-4815-A99B-B5FE5BF609AE}" srcOrd="0" destOrd="0" presId="urn:microsoft.com/office/officeart/2005/8/layout/vList2"/>
    <dgm:cxn modelId="{109837D8-3124-4FC9-B9A4-8E5185DF317D}" type="presParOf" srcId="{F303DBA3-DD24-4339-B550-12CAF1A4CD25}" destId="{B421C5C9-372A-4BC9-8056-74A633C307DE}" srcOrd="1" destOrd="0" presId="urn:microsoft.com/office/officeart/2005/8/layout/vList2"/>
    <dgm:cxn modelId="{5FCD042C-9686-4BF8-BBF4-486025C94AE1}" type="presParOf" srcId="{F303DBA3-DD24-4339-B550-12CAF1A4CD25}" destId="{06A30438-41F5-4158-AD96-1EAA43C679CE}" srcOrd="2" destOrd="0" presId="urn:microsoft.com/office/officeart/2005/8/layout/vList2"/>
    <dgm:cxn modelId="{5EFBB8B4-B4FB-4F09-AA7F-3003C468D01F}" type="presParOf" srcId="{F303DBA3-DD24-4339-B550-12CAF1A4CD25}" destId="{9471EC69-F5C6-472F-9E32-03AC883D5224}" srcOrd="3" destOrd="0" presId="urn:microsoft.com/office/officeart/2005/8/layout/vList2"/>
    <dgm:cxn modelId="{880098F4-A487-4B22-BB52-1385148EAD67}" type="presParOf" srcId="{F303DBA3-DD24-4339-B550-12CAF1A4CD25}" destId="{11F62F45-5494-435F-8E07-CA6B721794BD}" srcOrd="4" destOrd="0" presId="urn:microsoft.com/office/officeart/2005/8/layout/vList2"/>
    <dgm:cxn modelId="{71750D8E-68A6-4FEC-9853-A13F07B523C7}" type="presParOf" srcId="{F303DBA3-DD24-4339-B550-12CAF1A4CD25}" destId="{B45FCC84-B1FF-4DE3-9BE5-1315B60CF03E}" srcOrd="5" destOrd="0" presId="urn:microsoft.com/office/officeart/2005/8/layout/vList2"/>
    <dgm:cxn modelId="{509B72B1-518C-46F5-98C0-05D4C3749407}" type="presParOf" srcId="{F303DBA3-DD24-4339-B550-12CAF1A4CD25}" destId="{5B24BE9C-09DB-46E9-A03D-0E8463BB43BC}" srcOrd="6" destOrd="0" presId="urn:microsoft.com/office/officeart/2005/8/layout/vList2"/>
    <dgm:cxn modelId="{86A8925E-D2E3-4742-844E-AB5576BE78AF}" type="presParOf" srcId="{F303DBA3-DD24-4339-B550-12CAF1A4CD25}" destId="{EB2C910C-20BB-4E90-AAD9-637FB88B0C9A}" srcOrd="7" destOrd="0" presId="urn:microsoft.com/office/officeart/2005/8/layout/vList2"/>
    <dgm:cxn modelId="{A7F26902-B95F-43A1-9878-527B4EC6FC0E}" type="presParOf" srcId="{F303DBA3-DD24-4339-B550-12CAF1A4CD25}" destId="{D70889C8-A99D-45F2-92E1-75ED2C05F07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DF90E3C-76CA-46BF-99DA-DF3231EF47D6}"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59B37C68-1A30-4905-B61C-65BC14ED2D12}">
      <dgm:prSet/>
      <dgm:spPr/>
      <dgm:t>
        <a:bodyPr/>
        <a:lstStyle/>
        <a:p>
          <a:r>
            <a:rPr lang="en-US" b="0" i="0" u="sng">
              <a:hlinkClick xmlns:r="http://schemas.openxmlformats.org/officeDocument/2006/relationships" r:id="rId1">
                <a:extLst>
                  <a:ext uri="{A12FA001-AC4F-418D-AE19-62706E023703}">
                    <ahyp:hlinkClr xmlns:ahyp="http://schemas.microsoft.com/office/drawing/2018/hyperlinkcolor" val="tx"/>
                  </a:ext>
                </a:extLst>
              </a:hlinkClick>
            </a:rPr>
            <a:t>Inadequate/nonexistent rural public transportation systems</a:t>
          </a:r>
          <a:r>
            <a:rPr lang="en-US" b="0" i="0" u="sng"/>
            <a:t> </a:t>
          </a:r>
          <a:r>
            <a:rPr lang="en-US" b="0" i="0"/>
            <a:t>exacerbate the issue of insufficient treatment facilities by making it difficult for residents to reach them.</a:t>
          </a:r>
          <a:endParaRPr lang="en-US"/>
        </a:p>
      </dgm:t>
    </dgm:pt>
    <dgm:pt modelId="{9AB88309-F93A-4E05-A04C-6A5F7200432E}" type="parTrans" cxnId="{F0C389B7-BE95-4A64-80F0-B89890C1CBCC}">
      <dgm:prSet/>
      <dgm:spPr/>
      <dgm:t>
        <a:bodyPr/>
        <a:lstStyle/>
        <a:p>
          <a:pPr algn="ctr"/>
          <a:endParaRPr lang="en-US"/>
        </a:p>
      </dgm:t>
    </dgm:pt>
    <dgm:pt modelId="{80B8938A-AF86-403C-8448-EEA29571E8C6}" type="sibTrans" cxnId="{F0C389B7-BE95-4A64-80F0-B89890C1CBCC}">
      <dgm:prSet/>
      <dgm:spPr/>
      <dgm:t>
        <a:bodyPr/>
        <a:lstStyle/>
        <a:p>
          <a:endParaRPr lang="en-US"/>
        </a:p>
      </dgm:t>
    </dgm:pt>
    <dgm:pt modelId="{07852876-236E-4397-AA17-6FFD2BF5152C}">
      <dgm:prSet/>
      <dgm:spPr/>
      <dgm:t>
        <a:bodyPr/>
        <a:lstStyle/>
        <a:p>
          <a:r>
            <a:rPr lang="en-US" b="0" i="0"/>
            <a:t>Women often have lack of access to childcare services, discouraging attendance or even preventing treatment entry</a:t>
          </a:r>
          <a:endParaRPr lang="en-US"/>
        </a:p>
      </dgm:t>
    </dgm:pt>
    <dgm:pt modelId="{27291BA2-B751-4A73-95A9-9FD62A2DFE99}" type="parTrans" cxnId="{9569D0D5-94A0-4AA3-9BDA-D2F8BA102F23}">
      <dgm:prSet/>
      <dgm:spPr/>
      <dgm:t>
        <a:bodyPr/>
        <a:lstStyle/>
        <a:p>
          <a:pPr algn="ctr"/>
          <a:endParaRPr lang="en-US"/>
        </a:p>
      </dgm:t>
    </dgm:pt>
    <dgm:pt modelId="{58190667-1361-4A9E-BF50-04A63BBC6865}" type="sibTrans" cxnId="{9569D0D5-94A0-4AA3-9BDA-D2F8BA102F23}">
      <dgm:prSet/>
      <dgm:spPr/>
      <dgm:t>
        <a:bodyPr/>
        <a:lstStyle/>
        <a:p>
          <a:endParaRPr lang="en-US"/>
        </a:p>
      </dgm:t>
    </dgm:pt>
    <dgm:pt modelId="{D5317B6F-1799-43FD-A48D-8D4509CBC6EA}">
      <dgm:prSet/>
      <dgm:spPr/>
      <dgm:t>
        <a:bodyPr/>
        <a:lstStyle/>
        <a:p>
          <a:r>
            <a:rPr lang="en-US" b="0" i="0">
              <a:hlinkClick xmlns:r="http://schemas.openxmlformats.org/officeDocument/2006/relationships" r:id="rId2">
                <a:extLst>
                  <a:ext uri="{A12FA001-AC4F-418D-AE19-62706E023703}">
                    <ahyp:hlinkClr xmlns:ahyp="http://schemas.microsoft.com/office/drawing/2018/hyperlinkcolor" val="tx"/>
                  </a:ext>
                </a:extLst>
              </a:hlinkClick>
            </a:rPr>
            <a:t>70% of women</a:t>
          </a:r>
          <a:r>
            <a:rPr lang="en-US" b="0" i="0"/>
            <a:t> entering addiction treatment have children. Women entering treatment are more likely to have primary responsibility for their children</a:t>
          </a:r>
          <a:endParaRPr lang="en-US"/>
        </a:p>
      </dgm:t>
    </dgm:pt>
    <dgm:pt modelId="{59149E85-6FE9-4BC3-9C49-55513F3069FB}" type="parTrans" cxnId="{E94E0921-824D-4AEA-B8D2-8F1FAC240D72}">
      <dgm:prSet/>
      <dgm:spPr/>
      <dgm:t>
        <a:bodyPr/>
        <a:lstStyle/>
        <a:p>
          <a:pPr algn="ctr"/>
          <a:endParaRPr lang="en-US"/>
        </a:p>
      </dgm:t>
    </dgm:pt>
    <dgm:pt modelId="{3C33B831-8B64-45C9-9A2B-6ABD160E065C}" type="sibTrans" cxnId="{E94E0921-824D-4AEA-B8D2-8F1FAC240D72}">
      <dgm:prSet/>
      <dgm:spPr/>
      <dgm:t>
        <a:bodyPr/>
        <a:lstStyle/>
        <a:p>
          <a:endParaRPr lang="en-US"/>
        </a:p>
      </dgm:t>
    </dgm:pt>
    <dgm:pt modelId="{8F6306FC-5A84-469B-9D40-1F2123725490}">
      <dgm:prSet/>
      <dgm:spPr/>
      <dgm:t>
        <a:bodyPr/>
        <a:lstStyle/>
        <a:p>
          <a:r>
            <a:rPr lang="en-US" b="0" i="0"/>
            <a:t>Women cite </a:t>
          </a:r>
          <a:r>
            <a:rPr lang="en-US" b="0" i="0">
              <a:hlinkClick xmlns:r="http://schemas.openxmlformats.org/officeDocument/2006/relationships" r:id="rId3">
                <a:extLst>
                  <a:ext uri="{A12FA001-AC4F-418D-AE19-62706E023703}">
                    <ahyp:hlinkClr xmlns:ahyp="http://schemas.microsoft.com/office/drawing/2018/hyperlinkcolor" val="tx"/>
                  </a:ext>
                </a:extLst>
              </a:hlinkClick>
            </a:rPr>
            <a:t>being responsible for the childcare as one of the biggest barriers to entering treatment</a:t>
          </a:r>
          <a:endParaRPr lang="en-US"/>
        </a:p>
      </dgm:t>
    </dgm:pt>
    <dgm:pt modelId="{404A429A-C095-4D1B-AEE3-02DFFA692C21}" type="parTrans" cxnId="{A9640939-30CA-4893-A01E-7A7EC9157D94}">
      <dgm:prSet/>
      <dgm:spPr/>
      <dgm:t>
        <a:bodyPr/>
        <a:lstStyle/>
        <a:p>
          <a:pPr algn="ctr"/>
          <a:endParaRPr lang="en-US"/>
        </a:p>
      </dgm:t>
    </dgm:pt>
    <dgm:pt modelId="{6E58EE57-B6A6-458E-8B87-AB0585A90E10}" type="sibTrans" cxnId="{A9640939-30CA-4893-A01E-7A7EC9157D94}">
      <dgm:prSet/>
      <dgm:spPr/>
      <dgm:t>
        <a:bodyPr/>
        <a:lstStyle/>
        <a:p>
          <a:endParaRPr lang="en-US"/>
        </a:p>
      </dgm:t>
    </dgm:pt>
    <dgm:pt modelId="{F91D38FD-D60A-47A9-8D78-E2C6523FFB19}">
      <dgm:prSet/>
      <dgm:spPr/>
      <dgm:t>
        <a:bodyPr/>
        <a:lstStyle/>
        <a:p>
          <a:r>
            <a:rPr lang="en-US" b="0" i="0"/>
            <a:t>Women with children may also be hesitant to seek treatment for fear of legal action and social service involvement.</a:t>
          </a:r>
          <a:endParaRPr lang="en-US"/>
        </a:p>
      </dgm:t>
    </dgm:pt>
    <dgm:pt modelId="{75F7E36E-0B58-4E74-ACBC-01C6A7AE2C5B}" type="parTrans" cxnId="{8895C048-BBB3-4765-B4B7-D8AD62372245}">
      <dgm:prSet/>
      <dgm:spPr/>
      <dgm:t>
        <a:bodyPr/>
        <a:lstStyle/>
        <a:p>
          <a:pPr algn="ctr"/>
          <a:endParaRPr lang="en-US"/>
        </a:p>
      </dgm:t>
    </dgm:pt>
    <dgm:pt modelId="{94D93015-4952-43AA-9A14-F1333759D6D4}" type="sibTrans" cxnId="{8895C048-BBB3-4765-B4B7-D8AD62372245}">
      <dgm:prSet/>
      <dgm:spPr/>
      <dgm:t>
        <a:bodyPr/>
        <a:lstStyle/>
        <a:p>
          <a:endParaRPr lang="en-US"/>
        </a:p>
      </dgm:t>
    </dgm:pt>
    <dgm:pt modelId="{4445C0C5-55D2-4133-B2B9-032890CA8403}" type="pres">
      <dgm:prSet presAssocID="{6DF90E3C-76CA-46BF-99DA-DF3231EF47D6}" presName="Name0" presStyleCnt="0">
        <dgm:presLayoutVars>
          <dgm:dir/>
          <dgm:resizeHandles val="exact"/>
        </dgm:presLayoutVars>
      </dgm:prSet>
      <dgm:spPr/>
    </dgm:pt>
    <dgm:pt modelId="{3A3C1EAF-E375-45C7-BEB8-95ED40C4809F}" type="pres">
      <dgm:prSet presAssocID="{59B37C68-1A30-4905-B61C-65BC14ED2D12}" presName="node" presStyleLbl="node1" presStyleIdx="0" presStyleCnt="5">
        <dgm:presLayoutVars>
          <dgm:bulletEnabled val="1"/>
        </dgm:presLayoutVars>
      </dgm:prSet>
      <dgm:spPr/>
    </dgm:pt>
    <dgm:pt modelId="{BFAC2810-2360-4592-8932-6D327D8B46C1}" type="pres">
      <dgm:prSet presAssocID="{80B8938A-AF86-403C-8448-EEA29571E8C6}" presName="sibTrans" presStyleLbl="sibTrans1D1" presStyleIdx="0" presStyleCnt="4"/>
      <dgm:spPr/>
    </dgm:pt>
    <dgm:pt modelId="{E1C8C0AB-81E2-494D-871C-8912B75556B5}" type="pres">
      <dgm:prSet presAssocID="{80B8938A-AF86-403C-8448-EEA29571E8C6}" presName="connectorText" presStyleLbl="sibTrans1D1" presStyleIdx="0" presStyleCnt="4"/>
      <dgm:spPr/>
    </dgm:pt>
    <dgm:pt modelId="{FD3559C8-A775-4E9F-A189-F199A73865B6}" type="pres">
      <dgm:prSet presAssocID="{07852876-236E-4397-AA17-6FFD2BF5152C}" presName="node" presStyleLbl="node1" presStyleIdx="1" presStyleCnt="5">
        <dgm:presLayoutVars>
          <dgm:bulletEnabled val="1"/>
        </dgm:presLayoutVars>
      </dgm:prSet>
      <dgm:spPr/>
    </dgm:pt>
    <dgm:pt modelId="{A5F14D86-5DEA-4F4F-8819-07EEFEC2BF3A}" type="pres">
      <dgm:prSet presAssocID="{58190667-1361-4A9E-BF50-04A63BBC6865}" presName="sibTrans" presStyleLbl="sibTrans1D1" presStyleIdx="1" presStyleCnt="4"/>
      <dgm:spPr/>
    </dgm:pt>
    <dgm:pt modelId="{A8E4E37F-C444-42E0-96EC-2FAEA966F109}" type="pres">
      <dgm:prSet presAssocID="{58190667-1361-4A9E-BF50-04A63BBC6865}" presName="connectorText" presStyleLbl="sibTrans1D1" presStyleIdx="1" presStyleCnt="4"/>
      <dgm:spPr/>
    </dgm:pt>
    <dgm:pt modelId="{1785F103-1604-46CD-AAD4-BF40A16ECEB6}" type="pres">
      <dgm:prSet presAssocID="{D5317B6F-1799-43FD-A48D-8D4509CBC6EA}" presName="node" presStyleLbl="node1" presStyleIdx="2" presStyleCnt="5">
        <dgm:presLayoutVars>
          <dgm:bulletEnabled val="1"/>
        </dgm:presLayoutVars>
      </dgm:prSet>
      <dgm:spPr/>
    </dgm:pt>
    <dgm:pt modelId="{DCA465BC-F8C5-4459-9C96-411EEA480EBD}" type="pres">
      <dgm:prSet presAssocID="{3C33B831-8B64-45C9-9A2B-6ABD160E065C}" presName="sibTrans" presStyleLbl="sibTrans1D1" presStyleIdx="2" presStyleCnt="4"/>
      <dgm:spPr/>
    </dgm:pt>
    <dgm:pt modelId="{EE6516DB-866D-4DFE-8136-918EB10960F3}" type="pres">
      <dgm:prSet presAssocID="{3C33B831-8B64-45C9-9A2B-6ABD160E065C}" presName="connectorText" presStyleLbl="sibTrans1D1" presStyleIdx="2" presStyleCnt="4"/>
      <dgm:spPr/>
    </dgm:pt>
    <dgm:pt modelId="{095C6000-E484-41D9-A409-1EBDAABE11B9}" type="pres">
      <dgm:prSet presAssocID="{8F6306FC-5A84-469B-9D40-1F2123725490}" presName="node" presStyleLbl="node1" presStyleIdx="3" presStyleCnt="5">
        <dgm:presLayoutVars>
          <dgm:bulletEnabled val="1"/>
        </dgm:presLayoutVars>
      </dgm:prSet>
      <dgm:spPr/>
    </dgm:pt>
    <dgm:pt modelId="{64FBD9D6-2C5D-43FC-9B70-C0D318A6E2D9}" type="pres">
      <dgm:prSet presAssocID="{6E58EE57-B6A6-458E-8B87-AB0585A90E10}" presName="sibTrans" presStyleLbl="sibTrans1D1" presStyleIdx="3" presStyleCnt="4"/>
      <dgm:spPr/>
    </dgm:pt>
    <dgm:pt modelId="{8E28E0AD-E255-4E36-AE95-530BE09B903C}" type="pres">
      <dgm:prSet presAssocID="{6E58EE57-B6A6-458E-8B87-AB0585A90E10}" presName="connectorText" presStyleLbl="sibTrans1D1" presStyleIdx="3" presStyleCnt="4"/>
      <dgm:spPr/>
    </dgm:pt>
    <dgm:pt modelId="{E48BF518-E308-4CB2-9F7D-381D7CCB4364}" type="pres">
      <dgm:prSet presAssocID="{F91D38FD-D60A-47A9-8D78-E2C6523FFB19}" presName="node" presStyleLbl="node1" presStyleIdx="4" presStyleCnt="5">
        <dgm:presLayoutVars>
          <dgm:bulletEnabled val="1"/>
        </dgm:presLayoutVars>
      </dgm:prSet>
      <dgm:spPr/>
    </dgm:pt>
  </dgm:ptLst>
  <dgm:cxnLst>
    <dgm:cxn modelId="{1893B116-280F-4752-A16A-60FE8EF3073E}" type="presOf" srcId="{80B8938A-AF86-403C-8448-EEA29571E8C6}" destId="{BFAC2810-2360-4592-8932-6D327D8B46C1}" srcOrd="0" destOrd="0" presId="urn:microsoft.com/office/officeart/2016/7/layout/RepeatingBendingProcessNew"/>
    <dgm:cxn modelId="{831CEE16-2C42-4A8B-BD7C-EEB24B7FC1D1}" type="presOf" srcId="{3C33B831-8B64-45C9-9A2B-6ABD160E065C}" destId="{DCA465BC-F8C5-4459-9C96-411EEA480EBD}" srcOrd="0" destOrd="0" presId="urn:microsoft.com/office/officeart/2016/7/layout/RepeatingBendingProcessNew"/>
    <dgm:cxn modelId="{3362CB18-FA4B-4088-9F05-F5CB67CD7D24}" type="presOf" srcId="{07852876-236E-4397-AA17-6FFD2BF5152C}" destId="{FD3559C8-A775-4E9F-A189-F199A73865B6}" srcOrd="0" destOrd="0" presId="urn:microsoft.com/office/officeart/2016/7/layout/RepeatingBendingProcessNew"/>
    <dgm:cxn modelId="{E94E0921-824D-4AEA-B8D2-8F1FAC240D72}" srcId="{6DF90E3C-76CA-46BF-99DA-DF3231EF47D6}" destId="{D5317B6F-1799-43FD-A48D-8D4509CBC6EA}" srcOrd="2" destOrd="0" parTransId="{59149E85-6FE9-4BC3-9C49-55513F3069FB}" sibTransId="{3C33B831-8B64-45C9-9A2B-6ABD160E065C}"/>
    <dgm:cxn modelId="{438D592B-A0BB-48C8-92D6-91DDD5CEA796}" type="presOf" srcId="{D5317B6F-1799-43FD-A48D-8D4509CBC6EA}" destId="{1785F103-1604-46CD-AAD4-BF40A16ECEB6}" srcOrd="0" destOrd="0" presId="urn:microsoft.com/office/officeart/2016/7/layout/RepeatingBendingProcessNew"/>
    <dgm:cxn modelId="{68BE2C37-7752-4DAE-AFBA-722E7F36BB7D}" type="presOf" srcId="{8F6306FC-5A84-469B-9D40-1F2123725490}" destId="{095C6000-E484-41D9-A409-1EBDAABE11B9}" srcOrd="0" destOrd="0" presId="urn:microsoft.com/office/officeart/2016/7/layout/RepeatingBendingProcessNew"/>
    <dgm:cxn modelId="{A9640939-30CA-4893-A01E-7A7EC9157D94}" srcId="{6DF90E3C-76CA-46BF-99DA-DF3231EF47D6}" destId="{8F6306FC-5A84-469B-9D40-1F2123725490}" srcOrd="3" destOrd="0" parTransId="{404A429A-C095-4D1B-AEE3-02DFFA692C21}" sibTransId="{6E58EE57-B6A6-458E-8B87-AB0585A90E10}"/>
    <dgm:cxn modelId="{D2B46B40-99DA-4F6B-B73B-C049A4B9BA50}" type="presOf" srcId="{6DF90E3C-76CA-46BF-99DA-DF3231EF47D6}" destId="{4445C0C5-55D2-4133-B2B9-032890CA8403}" srcOrd="0" destOrd="0" presId="urn:microsoft.com/office/officeart/2016/7/layout/RepeatingBendingProcessNew"/>
    <dgm:cxn modelId="{0912845D-7575-4956-8E7A-02C6ED479ED4}" type="presOf" srcId="{80B8938A-AF86-403C-8448-EEA29571E8C6}" destId="{E1C8C0AB-81E2-494D-871C-8912B75556B5}" srcOrd="1" destOrd="0" presId="urn:microsoft.com/office/officeart/2016/7/layout/RepeatingBendingProcessNew"/>
    <dgm:cxn modelId="{8895C048-BBB3-4765-B4B7-D8AD62372245}" srcId="{6DF90E3C-76CA-46BF-99DA-DF3231EF47D6}" destId="{F91D38FD-D60A-47A9-8D78-E2C6523FFB19}" srcOrd="4" destOrd="0" parTransId="{75F7E36E-0B58-4E74-ACBC-01C6A7AE2C5B}" sibTransId="{94D93015-4952-43AA-9A14-F1333759D6D4}"/>
    <dgm:cxn modelId="{C98EFE68-8CB2-42C1-A7D7-372C0461686A}" type="presOf" srcId="{59B37C68-1A30-4905-B61C-65BC14ED2D12}" destId="{3A3C1EAF-E375-45C7-BEB8-95ED40C4809F}" srcOrd="0" destOrd="0" presId="urn:microsoft.com/office/officeart/2016/7/layout/RepeatingBendingProcessNew"/>
    <dgm:cxn modelId="{D2B2456E-A909-4155-B1D1-71B83E5D1A16}" type="presOf" srcId="{3C33B831-8B64-45C9-9A2B-6ABD160E065C}" destId="{EE6516DB-866D-4DFE-8136-918EB10960F3}" srcOrd="1" destOrd="0" presId="urn:microsoft.com/office/officeart/2016/7/layout/RepeatingBendingProcessNew"/>
    <dgm:cxn modelId="{B3D2FA6F-9FD5-4FCD-AEB3-C6D38614659F}" type="presOf" srcId="{58190667-1361-4A9E-BF50-04A63BBC6865}" destId="{A5F14D86-5DEA-4F4F-8819-07EEFEC2BF3A}" srcOrd="0" destOrd="0" presId="urn:microsoft.com/office/officeart/2016/7/layout/RepeatingBendingProcessNew"/>
    <dgm:cxn modelId="{45621372-16B0-4578-8106-0D48CD73BD64}" type="presOf" srcId="{58190667-1361-4A9E-BF50-04A63BBC6865}" destId="{A8E4E37F-C444-42E0-96EC-2FAEA966F109}" srcOrd="1" destOrd="0" presId="urn:microsoft.com/office/officeart/2016/7/layout/RepeatingBendingProcessNew"/>
    <dgm:cxn modelId="{3E80DE56-C2C2-48E9-9A03-CF109254F8B9}" type="presOf" srcId="{6E58EE57-B6A6-458E-8B87-AB0585A90E10}" destId="{8E28E0AD-E255-4E36-AE95-530BE09B903C}" srcOrd="1" destOrd="0" presId="urn:microsoft.com/office/officeart/2016/7/layout/RepeatingBendingProcessNew"/>
    <dgm:cxn modelId="{F0C389B7-BE95-4A64-80F0-B89890C1CBCC}" srcId="{6DF90E3C-76CA-46BF-99DA-DF3231EF47D6}" destId="{59B37C68-1A30-4905-B61C-65BC14ED2D12}" srcOrd="0" destOrd="0" parTransId="{9AB88309-F93A-4E05-A04C-6A5F7200432E}" sibTransId="{80B8938A-AF86-403C-8448-EEA29571E8C6}"/>
    <dgm:cxn modelId="{4521B4CB-C9E3-4511-9908-BA973F4C60AD}" type="presOf" srcId="{6E58EE57-B6A6-458E-8B87-AB0585A90E10}" destId="{64FBD9D6-2C5D-43FC-9B70-C0D318A6E2D9}" srcOrd="0" destOrd="0" presId="urn:microsoft.com/office/officeart/2016/7/layout/RepeatingBendingProcessNew"/>
    <dgm:cxn modelId="{656B5ED5-C9CD-426E-958F-F844C37B5803}" type="presOf" srcId="{F91D38FD-D60A-47A9-8D78-E2C6523FFB19}" destId="{E48BF518-E308-4CB2-9F7D-381D7CCB4364}" srcOrd="0" destOrd="0" presId="urn:microsoft.com/office/officeart/2016/7/layout/RepeatingBendingProcessNew"/>
    <dgm:cxn modelId="{9569D0D5-94A0-4AA3-9BDA-D2F8BA102F23}" srcId="{6DF90E3C-76CA-46BF-99DA-DF3231EF47D6}" destId="{07852876-236E-4397-AA17-6FFD2BF5152C}" srcOrd="1" destOrd="0" parTransId="{27291BA2-B751-4A73-95A9-9FD62A2DFE99}" sibTransId="{58190667-1361-4A9E-BF50-04A63BBC6865}"/>
    <dgm:cxn modelId="{DA2FD2ED-004C-4663-BDEC-A7B57C6C63C0}" type="presParOf" srcId="{4445C0C5-55D2-4133-B2B9-032890CA8403}" destId="{3A3C1EAF-E375-45C7-BEB8-95ED40C4809F}" srcOrd="0" destOrd="0" presId="urn:microsoft.com/office/officeart/2016/7/layout/RepeatingBendingProcessNew"/>
    <dgm:cxn modelId="{038C4440-6345-4F57-B4EE-23E782C09F22}" type="presParOf" srcId="{4445C0C5-55D2-4133-B2B9-032890CA8403}" destId="{BFAC2810-2360-4592-8932-6D327D8B46C1}" srcOrd="1" destOrd="0" presId="urn:microsoft.com/office/officeart/2016/7/layout/RepeatingBendingProcessNew"/>
    <dgm:cxn modelId="{F41AEBD4-14CC-497A-B77C-729AFC0493BA}" type="presParOf" srcId="{BFAC2810-2360-4592-8932-6D327D8B46C1}" destId="{E1C8C0AB-81E2-494D-871C-8912B75556B5}" srcOrd="0" destOrd="0" presId="urn:microsoft.com/office/officeart/2016/7/layout/RepeatingBendingProcessNew"/>
    <dgm:cxn modelId="{5246C006-0274-41DA-AF73-772625CF4EC7}" type="presParOf" srcId="{4445C0C5-55D2-4133-B2B9-032890CA8403}" destId="{FD3559C8-A775-4E9F-A189-F199A73865B6}" srcOrd="2" destOrd="0" presId="urn:microsoft.com/office/officeart/2016/7/layout/RepeatingBendingProcessNew"/>
    <dgm:cxn modelId="{3D8FB268-E053-4752-BF19-EE357B73A63A}" type="presParOf" srcId="{4445C0C5-55D2-4133-B2B9-032890CA8403}" destId="{A5F14D86-5DEA-4F4F-8819-07EEFEC2BF3A}" srcOrd="3" destOrd="0" presId="urn:microsoft.com/office/officeart/2016/7/layout/RepeatingBendingProcessNew"/>
    <dgm:cxn modelId="{FA5024AA-741A-4242-91EE-2E42E1F4C6C4}" type="presParOf" srcId="{A5F14D86-5DEA-4F4F-8819-07EEFEC2BF3A}" destId="{A8E4E37F-C444-42E0-96EC-2FAEA966F109}" srcOrd="0" destOrd="0" presId="urn:microsoft.com/office/officeart/2016/7/layout/RepeatingBendingProcessNew"/>
    <dgm:cxn modelId="{AE01C215-D76C-445F-9716-10A71BBCEEF3}" type="presParOf" srcId="{4445C0C5-55D2-4133-B2B9-032890CA8403}" destId="{1785F103-1604-46CD-AAD4-BF40A16ECEB6}" srcOrd="4" destOrd="0" presId="urn:microsoft.com/office/officeart/2016/7/layout/RepeatingBendingProcessNew"/>
    <dgm:cxn modelId="{B84C8E4E-406C-4D09-A1D6-F5E683CC22F2}" type="presParOf" srcId="{4445C0C5-55D2-4133-B2B9-032890CA8403}" destId="{DCA465BC-F8C5-4459-9C96-411EEA480EBD}" srcOrd="5" destOrd="0" presId="urn:microsoft.com/office/officeart/2016/7/layout/RepeatingBendingProcessNew"/>
    <dgm:cxn modelId="{37B828BD-B124-41AA-9006-FDFF1ABBA4C4}" type="presParOf" srcId="{DCA465BC-F8C5-4459-9C96-411EEA480EBD}" destId="{EE6516DB-866D-4DFE-8136-918EB10960F3}" srcOrd="0" destOrd="0" presId="urn:microsoft.com/office/officeart/2016/7/layout/RepeatingBendingProcessNew"/>
    <dgm:cxn modelId="{F2DE3363-9979-4A20-ACAE-85CBF12F6D4D}" type="presParOf" srcId="{4445C0C5-55D2-4133-B2B9-032890CA8403}" destId="{095C6000-E484-41D9-A409-1EBDAABE11B9}" srcOrd="6" destOrd="0" presId="urn:microsoft.com/office/officeart/2016/7/layout/RepeatingBendingProcessNew"/>
    <dgm:cxn modelId="{7C7608C2-FE4F-44EA-9FA6-F0DCFCA951F4}" type="presParOf" srcId="{4445C0C5-55D2-4133-B2B9-032890CA8403}" destId="{64FBD9D6-2C5D-43FC-9B70-C0D318A6E2D9}" srcOrd="7" destOrd="0" presId="urn:microsoft.com/office/officeart/2016/7/layout/RepeatingBendingProcessNew"/>
    <dgm:cxn modelId="{0110850A-DD5C-4FF8-B1B8-63314A58FDE8}" type="presParOf" srcId="{64FBD9D6-2C5D-43FC-9B70-C0D318A6E2D9}" destId="{8E28E0AD-E255-4E36-AE95-530BE09B903C}" srcOrd="0" destOrd="0" presId="urn:microsoft.com/office/officeart/2016/7/layout/RepeatingBendingProcessNew"/>
    <dgm:cxn modelId="{DDBB87D2-8CFC-4677-A992-B7F16B9E27C1}" type="presParOf" srcId="{4445C0C5-55D2-4133-B2B9-032890CA8403}" destId="{E48BF518-E308-4CB2-9F7D-381D7CCB4364}"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1F09FFC-78A4-41C6-A51C-353973E9D71A}" type="doc">
      <dgm:prSet loTypeId="urn:microsoft.com/office/officeart/2005/8/layout/process4" loCatId="process" qsTypeId="urn:microsoft.com/office/officeart/2005/8/quickstyle/simple1" qsCatId="simple" csTypeId="urn:microsoft.com/office/officeart/2005/8/colors/colorful4" csCatId="colorful"/>
      <dgm:spPr/>
      <dgm:t>
        <a:bodyPr/>
        <a:lstStyle/>
        <a:p>
          <a:endParaRPr lang="en-US"/>
        </a:p>
      </dgm:t>
    </dgm:pt>
    <dgm:pt modelId="{4675F1B7-9D3B-4D2A-B325-963702CDB4E0}">
      <dgm:prSet/>
      <dgm:spPr/>
      <dgm:t>
        <a:bodyPr/>
        <a:lstStyle/>
        <a:p>
          <a:r>
            <a:rPr lang="en-US"/>
            <a:t>Engagement, what happens at the start of any relationship – therapeutic or otherwise – sets the stage for the work to come. </a:t>
          </a:r>
        </a:p>
      </dgm:t>
    </dgm:pt>
    <dgm:pt modelId="{49AE60F4-7123-4C5B-9BB6-80E99A1731A7}" type="parTrans" cxnId="{BBBFF52D-C8E0-40E0-ABF4-A739EC591D64}">
      <dgm:prSet/>
      <dgm:spPr/>
      <dgm:t>
        <a:bodyPr/>
        <a:lstStyle/>
        <a:p>
          <a:endParaRPr lang="en-US"/>
        </a:p>
      </dgm:t>
    </dgm:pt>
    <dgm:pt modelId="{A6B0861F-7A51-45CB-9BD4-4580162CA03E}" type="sibTrans" cxnId="{BBBFF52D-C8E0-40E0-ABF4-A739EC591D64}">
      <dgm:prSet/>
      <dgm:spPr/>
      <dgm:t>
        <a:bodyPr/>
        <a:lstStyle/>
        <a:p>
          <a:endParaRPr lang="en-US"/>
        </a:p>
      </dgm:t>
    </dgm:pt>
    <dgm:pt modelId="{617EC808-8500-4990-8799-3F014B2A7649}">
      <dgm:prSet/>
      <dgm:spPr/>
      <dgm:t>
        <a:bodyPr/>
        <a:lstStyle/>
        <a:p>
          <a:r>
            <a:rPr lang="en-US" i="1"/>
            <a:t>Can this person trust you?</a:t>
          </a:r>
          <a:endParaRPr lang="en-US"/>
        </a:p>
      </dgm:t>
    </dgm:pt>
    <dgm:pt modelId="{13E0C927-B2BE-4908-9914-A3382E055A32}" type="parTrans" cxnId="{62293437-9BFC-4657-97AB-318E054BE46C}">
      <dgm:prSet/>
      <dgm:spPr/>
      <dgm:t>
        <a:bodyPr/>
        <a:lstStyle/>
        <a:p>
          <a:endParaRPr lang="en-US"/>
        </a:p>
      </dgm:t>
    </dgm:pt>
    <dgm:pt modelId="{6D2BBD8E-4DD0-45E6-BEBD-67B6DF311530}" type="sibTrans" cxnId="{62293437-9BFC-4657-97AB-318E054BE46C}">
      <dgm:prSet/>
      <dgm:spPr/>
      <dgm:t>
        <a:bodyPr/>
        <a:lstStyle/>
        <a:p>
          <a:endParaRPr lang="en-US"/>
        </a:p>
      </dgm:t>
    </dgm:pt>
    <dgm:pt modelId="{8615C83D-B2AB-4CA7-AFA4-79A9C5A8CD42}">
      <dgm:prSet/>
      <dgm:spPr/>
      <dgm:t>
        <a:bodyPr/>
        <a:lstStyle/>
        <a:p>
          <a:r>
            <a:rPr lang="en-US" i="1"/>
            <a:t>Do they feel heard?</a:t>
          </a:r>
          <a:endParaRPr lang="en-US"/>
        </a:p>
      </dgm:t>
    </dgm:pt>
    <dgm:pt modelId="{EDC15E9B-3C96-4CBF-BA27-FCE8CF657F34}" type="parTrans" cxnId="{146C2601-9658-46D5-8286-E17F926104F4}">
      <dgm:prSet/>
      <dgm:spPr/>
      <dgm:t>
        <a:bodyPr/>
        <a:lstStyle/>
        <a:p>
          <a:endParaRPr lang="en-US"/>
        </a:p>
      </dgm:t>
    </dgm:pt>
    <dgm:pt modelId="{CB1394BE-22BD-41E5-BCC2-33B94E5C79C7}" type="sibTrans" cxnId="{146C2601-9658-46D5-8286-E17F926104F4}">
      <dgm:prSet/>
      <dgm:spPr/>
      <dgm:t>
        <a:bodyPr/>
        <a:lstStyle/>
        <a:p>
          <a:endParaRPr lang="en-US"/>
        </a:p>
      </dgm:t>
    </dgm:pt>
    <dgm:pt modelId="{E4DB7FCD-70B3-4DC7-A639-C82D868370F3}">
      <dgm:prSet/>
      <dgm:spPr/>
      <dgm:t>
        <a:bodyPr/>
        <a:lstStyle/>
        <a:p>
          <a:r>
            <a:rPr lang="en-US" i="1"/>
            <a:t>Do they believe you have their best interest at heart?</a:t>
          </a:r>
          <a:endParaRPr lang="en-US"/>
        </a:p>
      </dgm:t>
    </dgm:pt>
    <dgm:pt modelId="{50EB96F5-3FD2-4F98-AF64-B10C8EBB9217}" type="parTrans" cxnId="{63DE6BD9-65C8-4E15-A3DE-E3D7ABE7B10C}">
      <dgm:prSet/>
      <dgm:spPr/>
      <dgm:t>
        <a:bodyPr/>
        <a:lstStyle/>
        <a:p>
          <a:endParaRPr lang="en-US"/>
        </a:p>
      </dgm:t>
    </dgm:pt>
    <dgm:pt modelId="{D21B757C-999C-4F92-A8FA-1137D8AC2249}" type="sibTrans" cxnId="{63DE6BD9-65C8-4E15-A3DE-E3D7ABE7B10C}">
      <dgm:prSet/>
      <dgm:spPr/>
      <dgm:t>
        <a:bodyPr/>
        <a:lstStyle/>
        <a:p>
          <a:endParaRPr lang="en-US"/>
        </a:p>
      </dgm:t>
    </dgm:pt>
    <dgm:pt modelId="{F3836180-254F-4D02-9E18-59FA4A70C03B}">
      <dgm:prSet/>
      <dgm:spPr/>
      <dgm:t>
        <a:bodyPr/>
        <a:lstStyle/>
        <a:p>
          <a:r>
            <a:rPr lang="en-US"/>
            <a:t>While this might seem basic, the lack of solid relationship and mutually agreed-upon goals can lead to ineffective and failed treatments </a:t>
          </a:r>
        </a:p>
      </dgm:t>
    </dgm:pt>
    <dgm:pt modelId="{07507598-8679-4A68-A7F0-A7578CF768B4}" type="parTrans" cxnId="{83405859-5B2A-4A58-B875-2C81B08195D5}">
      <dgm:prSet/>
      <dgm:spPr/>
      <dgm:t>
        <a:bodyPr/>
        <a:lstStyle/>
        <a:p>
          <a:endParaRPr lang="en-US"/>
        </a:p>
      </dgm:t>
    </dgm:pt>
    <dgm:pt modelId="{A2A256BE-579A-451D-BBB2-D3E22DA07311}" type="sibTrans" cxnId="{83405859-5B2A-4A58-B875-2C81B08195D5}">
      <dgm:prSet/>
      <dgm:spPr/>
      <dgm:t>
        <a:bodyPr/>
        <a:lstStyle/>
        <a:p>
          <a:endParaRPr lang="en-US"/>
        </a:p>
      </dgm:t>
    </dgm:pt>
    <dgm:pt modelId="{83D094A0-CAD8-435D-B51F-DA8C28E5FFD8}" type="pres">
      <dgm:prSet presAssocID="{21F09FFC-78A4-41C6-A51C-353973E9D71A}" presName="Name0" presStyleCnt="0">
        <dgm:presLayoutVars>
          <dgm:dir/>
          <dgm:animLvl val="lvl"/>
          <dgm:resizeHandles val="exact"/>
        </dgm:presLayoutVars>
      </dgm:prSet>
      <dgm:spPr/>
    </dgm:pt>
    <dgm:pt modelId="{EE6D5F75-C640-4E1C-A88D-C273A4FB11B7}" type="pres">
      <dgm:prSet presAssocID="{F3836180-254F-4D02-9E18-59FA4A70C03B}" presName="boxAndChildren" presStyleCnt="0"/>
      <dgm:spPr/>
    </dgm:pt>
    <dgm:pt modelId="{10A94E8A-5479-495A-A0A6-3CDD0FA5405D}" type="pres">
      <dgm:prSet presAssocID="{F3836180-254F-4D02-9E18-59FA4A70C03B}" presName="parentTextBox" presStyleLbl="node1" presStyleIdx="0" presStyleCnt="2"/>
      <dgm:spPr/>
    </dgm:pt>
    <dgm:pt modelId="{5BF91E8B-0B92-4407-A2B2-68800853BC42}" type="pres">
      <dgm:prSet presAssocID="{A6B0861F-7A51-45CB-9BD4-4580162CA03E}" presName="sp" presStyleCnt="0"/>
      <dgm:spPr/>
    </dgm:pt>
    <dgm:pt modelId="{67314E94-20AB-4F0E-94D5-C328572E7590}" type="pres">
      <dgm:prSet presAssocID="{4675F1B7-9D3B-4D2A-B325-963702CDB4E0}" presName="arrowAndChildren" presStyleCnt="0"/>
      <dgm:spPr/>
    </dgm:pt>
    <dgm:pt modelId="{AD558E3A-D70E-459C-9F12-83CCA08AF1A5}" type="pres">
      <dgm:prSet presAssocID="{4675F1B7-9D3B-4D2A-B325-963702CDB4E0}" presName="parentTextArrow" presStyleLbl="node1" presStyleIdx="0" presStyleCnt="2"/>
      <dgm:spPr/>
    </dgm:pt>
    <dgm:pt modelId="{4EBDA577-2A88-40CD-B095-D10D3A4A978E}" type="pres">
      <dgm:prSet presAssocID="{4675F1B7-9D3B-4D2A-B325-963702CDB4E0}" presName="arrow" presStyleLbl="node1" presStyleIdx="1" presStyleCnt="2"/>
      <dgm:spPr/>
    </dgm:pt>
    <dgm:pt modelId="{8049AA41-354E-4242-A1C1-CD8CAA1E5A41}" type="pres">
      <dgm:prSet presAssocID="{4675F1B7-9D3B-4D2A-B325-963702CDB4E0}" presName="descendantArrow" presStyleCnt="0"/>
      <dgm:spPr/>
    </dgm:pt>
    <dgm:pt modelId="{D0E33F54-17A2-4E74-8D02-9B6A4E64CA3D}" type="pres">
      <dgm:prSet presAssocID="{617EC808-8500-4990-8799-3F014B2A7649}" presName="childTextArrow" presStyleLbl="fgAccFollowNode1" presStyleIdx="0" presStyleCnt="3">
        <dgm:presLayoutVars>
          <dgm:bulletEnabled val="1"/>
        </dgm:presLayoutVars>
      </dgm:prSet>
      <dgm:spPr/>
    </dgm:pt>
    <dgm:pt modelId="{C4135546-801B-4AA3-8604-A683FC3EBCB4}" type="pres">
      <dgm:prSet presAssocID="{8615C83D-B2AB-4CA7-AFA4-79A9C5A8CD42}" presName="childTextArrow" presStyleLbl="fgAccFollowNode1" presStyleIdx="1" presStyleCnt="3">
        <dgm:presLayoutVars>
          <dgm:bulletEnabled val="1"/>
        </dgm:presLayoutVars>
      </dgm:prSet>
      <dgm:spPr/>
    </dgm:pt>
    <dgm:pt modelId="{DFEB97E8-0EF5-4F6A-81C8-782E1A911A47}" type="pres">
      <dgm:prSet presAssocID="{E4DB7FCD-70B3-4DC7-A639-C82D868370F3}" presName="childTextArrow" presStyleLbl="fgAccFollowNode1" presStyleIdx="2" presStyleCnt="3">
        <dgm:presLayoutVars>
          <dgm:bulletEnabled val="1"/>
        </dgm:presLayoutVars>
      </dgm:prSet>
      <dgm:spPr/>
    </dgm:pt>
  </dgm:ptLst>
  <dgm:cxnLst>
    <dgm:cxn modelId="{146C2601-9658-46D5-8286-E17F926104F4}" srcId="{4675F1B7-9D3B-4D2A-B325-963702CDB4E0}" destId="{8615C83D-B2AB-4CA7-AFA4-79A9C5A8CD42}" srcOrd="1" destOrd="0" parTransId="{EDC15E9B-3C96-4CBF-BA27-FCE8CF657F34}" sibTransId="{CB1394BE-22BD-41E5-BCC2-33B94E5C79C7}"/>
    <dgm:cxn modelId="{BBBFF52D-C8E0-40E0-ABF4-A739EC591D64}" srcId="{21F09FFC-78A4-41C6-A51C-353973E9D71A}" destId="{4675F1B7-9D3B-4D2A-B325-963702CDB4E0}" srcOrd="0" destOrd="0" parTransId="{49AE60F4-7123-4C5B-9BB6-80E99A1731A7}" sibTransId="{A6B0861F-7A51-45CB-9BD4-4580162CA03E}"/>
    <dgm:cxn modelId="{173CC72E-5FC8-48BF-A1CD-AB26B72A1911}" type="presOf" srcId="{4675F1B7-9D3B-4D2A-B325-963702CDB4E0}" destId="{AD558E3A-D70E-459C-9F12-83CCA08AF1A5}" srcOrd="0" destOrd="0" presId="urn:microsoft.com/office/officeart/2005/8/layout/process4"/>
    <dgm:cxn modelId="{1AAFEA35-4648-48B6-B720-5AE17ADC7909}" type="presOf" srcId="{F3836180-254F-4D02-9E18-59FA4A70C03B}" destId="{10A94E8A-5479-495A-A0A6-3CDD0FA5405D}" srcOrd="0" destOrd="0" presId="urn:microsoft.com/office/officeart/2005/8/layout/process4"/>
    <dgm:cxn modelId="{62293437-9BFC-4657-97AB-318E054BE46C}" srcId="{4675F1B7-9D3B-4D2A-B325-963702CDB4E0}" destId="{617EC808-8500-4990-8799-3F014B2A7649}" srcOrd="0" destOrd="0" parTransId="{13E0C927-B2BE-4908-9914-A3382E055A32}" sibTransId="{6D2BBD8E-4DD0-45E6-BEBD-67B6DF311530}"/>
    <dgm:cxn modelId="{FDCF233C-8E34-4396-A4DF-AB44992395A2}" type="presOf" srcId="{4675F1B7-9D3B-4D2A-B325-963702CDB4E0}" destId="{4EBDA577-2A88-40CD-B095-D10D3A4A978E}" srcOrd="1" destOrd="0" presId="urn:microsoft.com/office/officeart/2005/8/layout/process4"/>
    <dgm:cxn modelId="{223F0470-F115-4CC0-BB02-90EA6A84FBB4}" type="presOf" srcId="{8615C83D-B2AB-4CA7-AFA4-79A9C5A8CD42}" destId="{C4135546-801B-4AA3-8604-A683FC3EBCB4}" srcOrd="0" destOrd="0" presId="urn:microsoft.com/office/officeart/2005/8/layout/process4"/>
    <dgm:cxn modelId="{83405859-5B2A-4A58-B875-2C81B08195D5}" srcId="{21F09FFC-78A4-41C6-A51C-353973E9D71A}" destId="{F3836180-254F-4D02-9E18-59FA4A70C03B}" srcOrd="1" destOrd="0" parTransId="{07507598-8679-4A68-A7F0-A7578CF768B4}" sibTransId="{A2A256BE-579A-451D-BBB2-D3E22DA07311}"/>
    <dgm:cxn modelId="{05F34FA3-C825-485D-AFB6-14D20A8BC904}" type="presOf" srcId="{E4DB7FCD-70B3-4DC7-A639-C82D868370F3}" destId="{DFEB97E8-0EF5-4F6A-81C8-782E1A911A47}" srcOrd="0" destOrd="0" presId="urn:microsoft.com/office/officeart/2005/8/layout/process4"/>
    <dgm:cxn modelId="{55559BAE-2E0A-44E1-AE78-60BC8EC7C79B}" type="presOf" srcId="{617EC808-8500-4990-8799-3F014B2A7649}" destId="{D0E33F54-17A2-4E74-8D02-9B6A4E64CA3D}" srcOrd="0" destOrd="0" presId="urn:microsoft.com/office/officeart/2005/8/layout/process4"/>
    <dgm:cxn modelId="{63DE6BD9-65C8-4E15-A3DE-E3D7ABE7B10C}" srcId="{4675F1B7-9D3B-4D2A-B325-963702CDB4E0}" destId="{E4DB7FCD-70B3-4DC7-A639-C82D868370F3}" srcOrd="2" destOrd="0" parTransId="{50EB96F5-3FD2-4F98-AF64-B10C8EBB9217}" sibTransId="{D21B757C-999C-4F92-A8FA-1137D8AC2249}"/>
    <dgm:cxn modelId="{EABFB6FB-0C8B-4CCB-98F4-F4AF7FE83217}" type="presOf" srcId="{21F09FFC-78A4-41C6-A51C-353973E9D71A}" destId="{83D094A0-CAD8-435D-B51F-DA8C28E5FFD8}" srcOrd="0" destOrd="0" presId="urn:microsoft.com/office/officeart/2005/8/layout/process4"/>
    <dgm:cxn modelId="{757E4D86-B3B5-42A9-884C-89D5D44A30E4}" type="presParOf" srcId="{83D094A0-CAD8-435D-B51F-DA8C28E5FFD8}" destId="{EE6D5F75-C640-4E1C-A88D-C273A4FB11B7}" srcOrd="0" destOrd="0" presId="urn:microsoft.com/office/officeart/2005/8/layout/process4"/>
    <dgm:cxn modelId="{34853C71-3F7C-4CD0-AB35-3076450A47C6}" type="presParOf" srcId="{EE6D5F75-C640-4E1C-A88D-C273A4FB11B7}" destId="{10A94E8A-5479-495A-A0A6-3CDD0FA5405D}" srcOrd="0" destOrd="0" presId="urn:microsoft.com/office/officeart/2005/8/layout/process4"/>
    <dgm:cxn modelId="{2854FCCF-4CFB-44CF-A52F-112D8273B6B3}" type="presParOf" srcId="{83D094A0-CAD8-435D-B51F-DA8C28E5FFD8}" destId="{5BF91E8B-0B92-4407-A2B2-68800853BC42}" srcOrd="1" destOrd="0" presId="urn:microsoft.com/office/officeart/2005/8/layout/process4"/>
    <dgm:cxn modelId="{38460145-5E80-4387-9063-6CCF2AE272EE}" type="presParOf" srcId="{83D094A0-CAD8-435D-B51F-DA8C28E5FFD8}" destId="{67314E94-20AB-4F0E-94D5-C328572E7590}" srcOrd="2" destOrd="0" presId="urn:microsoft.com/office/officeart/2005/8/layout/process4"/>
    <dgm:cxn modelId="{30654371-AACE-47B4-B37D-24409D928E11}" type="presParOf" srcId="{67314E94-20AB-4F0E-94D5-C328572E7590}" destId="{AD558E3A-D70E-459C-9F12-83CCA08AF1A5}" srcOrd="0" destOrd="0" presId="urn:microsoft.com/office/officeart/2005/8/layout/process4"/>
    <dgm:cxn modelId="{35CCA5CD-FF0D-4A40-A1CB-BFCA102B3C63}" type="presParOf" srcId="{67314E94-20AB-4F0E-94D5-C328572E7590}" destId="{4EBDA577-2A88-40CD-B095-D10D3A4A978E}" srcOrd="1" destOrd="0" presId="urn:microsoft.com/office/officeart/2005/8/layout/process4"/>
    <dgm:cxn modelId="{9F819D10-ECAF-4999-A2B6-DD2F4D2D2A55}" type="presParOf" srcId="{67314E94-20AB-4F0E-94D5-C328572E7590}" destId="{8049AA41-354E-4242-A1C1-CD8CAA1E5A41}" srcOrd="2" destOrd="0" presId="urn:microsoft.com/office/officeart/2005/8/layout/process4"/>
    <dgm:cxn modelId="{79B3838D-B3BB-4C49-B3D8-4E7404A01EFC}" type="presParOf" srcId="{8049AA41-354E-4242-A1C1-CD8CAA1E5A41}" destId="{D0E33F54-17A2-4E74-8D02-9B6A4E64CA3D}" srcOrd="0" destOrd="0" presId="urn:microsoft.com/office/officeart/2005/8/layout/process4"/>
    <dgm:cxn modelId="{B73223D0-9472-4CCF-9025-33DE804DEF24}" type="presParOf" srcId="{8049AA41-354E-4242-A1C1-CD8CAA1E5A41}" destId="{C4135546-801B-4AA3-8604-A683FC3EBCB4}" srcOrd="1" destOrd="0" presId="urn:microsoft.com/office/officeart/2005/8/layout/process4"/>
    <dgm:cxn modelId="{6EDA0896-8181-4152-B30B-CB837FFD381F}" type="presParOf" srcId="{8049AA41-354E-4242-A1C1-CD8CAA1E5A41}" destId="{DFEB97E8-0EF5-4F6A-81C8-782E1A911A47}"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1ACD1DF-9559-4498-808C-BF68336335F0}"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DC9434FE-D97D-4A41-AC2A-8B34C034A48C}">
      <dgm:prSet/>
      <dgm:spPr/>
      <dgm:t>
        <a:bodyPr/>
        <a:lstStyle/>
        <a:p>
          <a:r>
            <a:rPr lang="en-US"/>
            <a:t>3.5 PPW: </a:t>
          </a:r>
        </a:p>
        <a:p>
          <a:r>
            <a:rPr lang="en-US"/>
            <a:t>24/7 staff support, 20 hours of in-house clinical services; psychoeducation, peer services, psychiatric services, integration of substance use and prenatal services; linkages to programs for infants and children with prenatal exposure to drugs and alcohol; Pregnant and parenting women must be granted priority access within 48 hours of their request for treatment </a:t>
          </a:r>
        </a:p>
      </dgm:t>
    </dgm:pt>
    <dgm:pt modelId="{6798C775-708C-4145-9E45-A3B0837D0AFB}" type="parTrans" cxnId="{BE1E07FE-923E-4D25-8A00-42DA7429BEB7}">
      <dgm:prSet/>
      <dgm:spPr/>
      <dgm:t>
        <a:bodyPr/>
        <a:lstStyle/>
        <a:p>
          <a:endParaRPr lang="en-US"/>
        </a:p>
      </dgm:t>
    </dgm:pt>
    <dgm:pt modelId="{A1857F11-D528-4D9C-AD8C-BEB10C842197}" type="sibTrans" cxnId="{BE1E07FE-923E-4D25-8A00-42DA7429BEB7}">
      <dgm:prSet/>
      <dgm:spPr/>
      <dgm:t>
        <a:bodyPr/>
        <a:lstStyle/>
        <a:p>
          <a:endParaRPr lang="en-US"/>
        </a:p>
      </dgm:t>
    </dgm:pt>
    <dgm:pt modelId="{E6D2F9BB-892A-4922-8BD8-353A35C7A9AB}">
      <dgm:prSet/>
      <dgm:spPr/>
      <dgm:t>
        <a:bodyPr/>
        <a:lstStyle/>
        <a:p>
          <a:r>
            <a:rPr lang="en-US"/>
            <a:t>3.3 WRSP:</a:t>
          </a:r>
        </a:p>
        <a:p>
          <a:r>
            <a:rPr lang="en-US"/>
            <a:t>24/7 staff support, step-down program where pregnant/parenting persons are required to participate in community treatment while living in a safe and structured environment; onsite weekly case management and daily Psychoeducational groups. Prior to transitioning into a WRSP, a discharge meeting will be held with the referring provider, client, relevant community providers, and the WRSP team </a:t>
          </a:r>
        </a:p>
      </dgm:t>
    </dgm:pt>
    <dgm:pt modelId="{0B2D9B58-6D7A-494B-BE5E-767D57E6338B}" type="parTrans" cxnId="{F37FA941-85A3-4F22-BE03-EFEDB213ABF6}">
      <dgm:prSet/>
      <dgm:spPr/>
      <dgm:t>
        <a:bodyPr/>
        <a:lstStyle/>
        <a:p>
          <a:endParaRPr lang="en-US"/>
        </a:p>
      </dgm:t>
    </dgm:pt>
    <dgm:pt modelId="{81907A41-17F6-4B3D-843B-755AC6125051}" type="sibTrans" cxnId="{F37FA941-85A3-4F22-BE03-EFEDB213ABF6}">
      <dgm:prSet/>
      <dgm:spPr/>
      <dgm:t>
        <a:bodyPr/>
        <a:lstStyle/>
        <a:p>
          <a:endParaRPr lang="en-US"/>
        </a:p>
      </dgm:t>
    </dgm:pt>
    <dgm:pt modelId="{35E61704-D282-48C3-85CD-CE604DBA6598}" type="pres">
      <dgm:prSet presAssocID="{E1ACD1DF-9559-4498-808C-BF68336335F0}" presName="diagram" presStyleCnt="0">
        <dgm:presLayoutVars>
          <dgm:dir/>
          <dgm:resizeHandles val="exact"/>
        </dgm:presLayoutVars>
      </dgm:prSet>
      <dgm:spPr/>
    </dgm:pt>
    <dgm:pt modelId="{C1FDD7AC-297B-4C91-8327-B236971DC8E5}" type="pres">
      <dgm:prSet presAssocID="{DC9434FE-D97D-4A41-AC2A-8B34C034A48C}" presName="node" presStyleLbl="node1" presStyleIdx="0" presStyleCnt="2">
        <dgm:presLayoutVars>
          <dgm:bulletEnabled val="1"/>
        </dgm:presLayoutVars>
      </dgm:prSet>
      <dgm:spPr/>
    </dgm:pt>
    <dgm:pt modelId="{86B5583D-6F2C-4240-9189-FE31D9039B97}" type="pres">
      <dgm:prSet presAssocID="{A1857F11-D528-4D9C-AD8C-BEB10C842197}" presName="sibTrans" presStyleCnt="0"/>
      <dgm:spPr/>
    </dgm:pt>
    <dgm:pt modelId="{370F4788-122B-4E8C-A0FF-230B6153C17A}" type="pres">
      <dgm:prSet presAssocID="{E6D2F9BB-892A-4922-8BD8-353A35C7A9AB}" presName="node" presStyleLbl="node1" presStyleIdx="1" presStyleCnt="2">
        <dgm:presLayoutVars>
          <dgm:bulletEnabled val="1"/>
        </dgm:presLayoutVars>
      </dgm:prSet>
      <dgm:spPr/>
    </dgm:pt>
  </dgm:ptLst>
  <dgm:cxnLst>
    <dgm:cxn modelId="{1806E61C-E689-439E-A71D-847D25A79558}" type="presOf" srcId="{E1ACD1DF-9559-4498-808C-BF68336335F0}" destId="{35E61704-D282-48C3-85CD-CE604DBA6598}" srcOrd="0" destOrd="0" presId="urn:microsoft.com/office/officeart/2005/8/layout/default"/>
    <dgm:cxn modelId="{F37FA941-85A3-4F22-BE03-EFEDB213ABF6}" srcId="{E1ACD1DF-9559-4498-808C-BF68336335F0}" destId="{E6D2F9BB-892A-4922-8BD8-353A35C7A9AB}" srcOrd="1" destOrd="0" parTransId="{0B2D9B58-6D7A-494B-BE5E-767D57E6338B}" sibTransId="{81907A41-17F6-4B3D-843B-755AC6125051}"/>
    <dgm:cxn modelId="{3EFE164C-7CC3-421E-A6AB-9EDE14D62D83}" type="presOf" srcId="{DC9434FE-D97D-4A41-AC2A-8B34C034A48C}" destId="{C1FDD7AC-297B-4C91-8327-B236971DC8E5}" srcOrd="0" destOrd="0" presId="urn:microsoft.com/office/officeart/2005/8/layout/default"/>
    <dgm:cxn modelId="{55096157-B658-4512-87F7-59836D3892E2}" type="presOf" srcId="{E6D2F9BB-892A-4922-8BD8-353A35C7A9AB}" destId="{370F4788-122B-4E8C-A0FF-230B6153C17A}" srcOrd="0" destOrd="0" presId="urn:microsoft.com/office/officeart/2005/8/layout/default"/>
    <dgm:cxn modelId="{BE1E07FE-923E-4D25-8A00-42DA7429BEB7}" srcId="{E1ACD1DF-9559-4498-808C-BF68336335F0}" destId="{DC9434FE-D97D-4A41-AC2A-8B34C034A48C}" srcOrd="0" destOrd="0" parTransId="{6798C775-708C-4145-9E45-A3B0837D0AFB}" sibTransId="{A1857F11-D528-4D9C-AD8C-BEB10C842197}"/>
    <dgm:cxn modelId="{93D550DF-E655-4DB3-8E4F-3FAC48E8719A}" type="presParOf" srcId="{35E61704-D282-48C3-85CD-CE604DBA6598}" destId="{C1FDD7AC-297B-4C91-8327-B236971DC8E5}" srcOrd="0" destOrd="0" presId="urn:microsoft.com/office/officeart/2005/8/layout/default"/>
    <dgm:cxn modelId="{EE352E22-66C7-4260-846D-BCD1A2D79B23}" type="presParOf" srcId="{35E61704-D282-48C3-85CD-CE604DBA6598}" destId="{86B5583D-6F2C-4240-9189-FE31D9039B97}" srcOrd="1" destOrd="0" presId="urn:microsoft.com/office/officeart/2005/8/layout/default"/>
    <dgm:cxn modelId="{2C6751D4-B950-4843-A099-532A597D9042}" type="presParOf" srcId="{35E61704-D282-48C3-85CD-CE604DBA6598}" destId="{370F4788-122B-4E8C-A0FF-230B6153C17A}"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CE64728-F6BD-4D6F-9D17-124C064FD007}" type="doc">
      <dgm:prSet loTypeId="urn:microsoft.com/office/officeart/2005/8/layout/hierarchy1" loCatId="hierarchy" qsTypeId="urn:microsoft.com/office/officeart/2005/8/quickstyle/simple5" qsCatId="simple" csTypeId="urn:microsoft.com/office/officeart/2005/8/colors/accent5_2" csCatId="accent5" phldr="1"/>
      <dgm:spPr/>
      <dgm:t>
        <a:bodyPr/>
        <a:lstStyle/>
        <a:p>
          <a:endParaRPr lang="en-US"/>
        </a:p>
      </dgm:t>
    </dgm:pt>
    <dgm:pt modelId="{2C224E43-99BC-4D14-AE19-A252F6408877}">
      <dgm:prSet/>
      <dgm:spPr/>
      <dgm:t>
        <a:bodyPr/>
        <a:lstStyle/>
        <a:p>
          <a:r>
            <a:rPr lang="en-US"/>
            <a:t>Intensive outpatient programs (IOPs) are treatment programs used to address addictions, depression, eating disorders, or other dependencies that do not require detoxification or round-the-clock supervision.</a:t>
          </a:r>
        </a:p>
      </dgm:t>
    </dgm:pt>
    <dgm:pt modelId="{970F4181-5921-47FD-AC0B-BB076ACB2EFF}" type="parTrans" cxnId="{259F70E1-14C3-424F-9CE7-0D768AF9D091}">
      <dgm:prSet/>
      <dgm:spPr/>
      <dgm:t>
        <a:bodyPr/>
        <a:lstStyle/>
        <a:p>
          <a:endParaRPr lang="en-US"/>
        </a:p>
      </dgm:t>
    </dgm:pt>
    <dgm:pt modelId="{816FF44B-1689-443C-8E4D-384B2D5B7A22}" type="sibTrans" cxnId="{259F70E1-14C3-424F-9CE7-0D768AF9D091}">
      <dgm:prSet/>
      <dgm:spPr/>
      <dgm:t>
        <a:bodyPr/>
        <a:lstStyle/>
        <a:p>
          <a:endParaRPr lang="en-US"/>
        </a:p>
      </dgm:t>
    </dgm:pt>
    <dgm:pt modelId="{E2B7EC08-EE95-48A9-9F2B-6159227611F9}">
      <dgm:prSet/>
      <dgm:spPr/>
      <dgm:t>
        <a:bodyPr/>
        <a:lstStyle/>
        <a:p>
          <a:r>
            <a:rPr lang="en-US"/>
            <a:t>Outpatient care can involve one or more mental health/substance use services that don't require a prolonged stay in a facility. Treatment provided in Outpatient care helps patients learn to cope with stressors and manage their MH/SA. These services can include counseling, group therapy, medical consultations, and psychiatry</a:t>
          </a:r>
        </a:p>
      </dgm:t>
    </dgm:pt>
    <dgm:pt modelId="{FE8E9AC1-CEBB-484D-AB59-BF0DA41EA5AC}" type="parTrans" cxnId="{9C6AB284-2DFB-4D95-AC06-85A1BD0CE00C}">
      <dgm:prSet/>
      <dgm:spPr/>
      <dgm:t>
        <a:bodyPr/>
        <a:lstStyle/>
        <a:p>
          <a:endParaRPr lang="en-US"/>
        </a:p>
      </dgm:t>
    </dgm:pt>
    <dgm:pt modelId="{E0C250FC-8F47-4A05-921A-CD62D97E09F2}" type="sibTrans" cxnId="{9C6AB284-2DFB-4D95-AC06-85A1BD0CE00C}">
      <dgm:prSet/>
      <dgm:spPr/>
      <dgm:t>
        <a:bodyPr/>
        <a:lstStyle/>
        <a:p>
          <a:endParaRPr lang="en-US"/>
        </a:p>
      </dgm:t>
    </dgm:pt>
    <dgm:pt modelId="{37B5299D-C9B0-40FA-B53A-87F86D9CA476}" type="pres">
      <dgm:prSet presAssocID="{8CE64728-F6BD-4D6F-9D17-124C064FD007}" presName="hierChild1" presStyleCnt="0">
        <dgm:presLayoutVars>
          <dgm:chPref val="1"/>
          <dgm:dir/>
          <dgm:animOne val="branch"/>
          <dgm:animLvl val="lvl"/>
          <dgm:resizeHandles/>
        </dgm:presLayoutVars>
      </dgm:prSet>
      <dgm:spPr/>
    </dgm:pt>
    <dgm:pt modelId="{5A62FD8A-50FD-41C1-A7CD-9E4DC670B195}" type="pres">
      <dgm:prSet presAssocID="{2C224E43-99BC-4D14-AE19-A252F6408877}" presName="hierRoot1" presStyleCnt="0"/>
      <dgm:spPr/>
    </dgm:pt>
    <dgm:pt modelId="{0F152A28-087A-4D48-93E2-DDA614612A70}" type="pres">
      <dgm:prSet presAssocID="{2C224E43-99BC-4D14-AE19-A252F6408877}" presName="composite" presStyleCnt="0"/>
      <dgm:spPr/>
    </dgm:pt>
    <dgm:pt modelId="{E28BD1F4-CABC-48D2-AFBD-87F98EAFAA5B}" type="pres">
      <dgm:prSet presAssocID="{2C224E43-99BC-4D14-AE19-A252F6408877}" presName="background" presStyleLbl="node0" presStyleIdx="0" presStyleCnt="2"/>
      <dgm:spPr/>
    </dgm:pt>
    <dgm:pt modelId="{D92C56F6-85E4-4988-B277-A25E7FF7DE47}" type="pres">
      <dgm:prSet presAssocID="{2C224E43-99BC-4D14-AE19-A252F6408877}" presName="text" presStyleLbl="fgAcc0" presStyleIdx="0" presStyleCnt="2">
        <dgm:presLayoutVars>
          <dgm:chPref val="3"/>
        </dgm:presLayoutVars>
      </dgm:prSet>
      <dgm:spPr/>
    </dgm:pt>
    <dgm:pt modelId="{357F72E7-3513-49B5-BFA2-EAF0902B47F5}" type="pres">
      <dgm:prSet presAssocID="{2C224E43-99BC-4D14-AE19-A252F6408877}" presName="hierChild2" presStyleCnt="0"/>
      <dgm:spPr/>
    </dgm:pt>
    <dgm:pt modelId="{5C14B459-E555-43A6-99AE-FF604BA3E9E8}" type="pres">
      <dgm:prSet presAssocID="{E2B7EC08-EE95-48A9-9F2B-6159227611F9}" presName="hierRoot1" presStyleCnt="0"/>
      <dgm:spPr/>
    </dgm:pt>
    <dgm:pt modelId="{ABBFDBD6-47A9-4F44-8CC5-07151A2F859E}" type="pres">
      <dgm:prSet presAssocID="{E2B7EC08-EE95-48A9-9F2B-6159227611F9}" presName="composite" presStyleCnt="0"/>
      <dgm:spPr/>
    </dgm:pt>
    <dgm:pt modelId="{C60635A7-20AF-4ADC-A0C4-A11BEAD31E85}" type="pres">
      <dgm:prSet presAssocID="{E2B7EC08-EE95-48A9-9F2B-6159227611F9}" presName="background" presStyleLbl="node0" presStyleIdx="1" presStyleCnt="2"/>
      <dgm:spPr/>
    </dgm:pt>
    <dgm:pt modelId="{C30D7A7E-AB5B-43D2-BB7B-2F7AFF794B42}" type="pres">
      <dgm:prSet presAssocID="{E2B7EC08-EE95-48A9-9F2B-6159227611F9}" presName="text" presStyleLbl="fgAcc0" presStyleIdx="1" presStyleCnt="2">
        <dgm:presLayoutVars>
          <dgm:chPref val="3"/>
        </dgm:presLayoutVars>
      </dgm:prSet>
      <dgm:spPr/>
    </dgm:pt>
    <dgm:pt modelId="{0E0324BD-B313-4984-88B1-349A988B3F85}" type="pres">
      <dgm:prSet presAssocID="{E2B7EC08-EE95-48A9-9F2B-6159227611F9}" presName="hierChild2" presStyleCnt="0"/>
      <dgm:spPr/>
    </dgm:pt>
  </dgm:ptLst>
  <dgm:cxnLst>
    <dgm:cxn modelId="{BA382576-982E-4732-9E9A-A7274A276E12}" type="presOf" srcId="{E2B7EC08-EE95-48A9-9F2B-6159227611F9}" destId="{C30D7A7E-AB5B-43D2-BB7B-2F7AFF794B42}" srcOrd="0" destOrd="0" presId="urn:microsoft.com/office/officeart/2005/8/layout/hierarchy1"/>
    <dgm:cxn modelId="{9C6AB284-2DFB-4D95-AC06-85A1BD0CE00C}" srcId="{8CE64728-F6BD-4D6F-9D17-124C064FD007}" destId="{E2B7EC08-EE95-48A9-9F2B-6159227611F9}" srcOrd="1" destOrd="0" parTransId="{FE8E9AC1-CEBB-484D-AB59-BF0DA41EA5AC}" sibTransId="{E0C250FC-8F47-4A05-921A-CD62D97E09F2}"/>
    <dgm:cxn modelId="{CA935B95-2FD2-491B-BEBA-91FB11504DB8}" type="presOf" srcId="{8CE64728-F6BD-4D6F-9D17-124C064FD007}" destId="{37B5299D-C9B0-40FA-B53A-87F86D9CA476}" srcOrd="0" destOrd="0" presId="urn:microsoft.com/office/officeart/2005/8/layout/hierarchy1"/>
    <dgm:cxn modelId="{19B9BBDA-6798-4092-8D5C-B104EC44EA45}" type="presOf" srcId="{2C224E43-99BC-4D14-AE19-A252F6408877}" destId="{D92C56F6-85E4-4988-B277-A25E7FF7DE47}" srcOrd="0" destOrd="0" presId="urn:microsoft.com/office/officeart/2005/8/layout/hierarchy1"/>
    <dgm:cxn modelId="{259F70E1-14C3-424F-9CE7-0D768AF9D091}" srcId="{8CE64728-F6BD-4D6F-9D17-124C064FD007}" destId="{2C224E43-99BC-4D14-AE19-A252F6408877}" srcOrd="0" destOrd="0" parTransId="{970F4181-5921-47FD-AC0B-BB076ACB2EFF}" sibTransId="{816FF44B-1689-443C-8E4D-384B2D5B7A22}"/>
    <dgm:cxn modelId="{3257A2E9-CC05-409A-98C5-BA5F009BF6D2}" type="presParOf" srcId="{37B5299D-C9B0-40FA-B53A-87F86D9CA476}" destId="{5A62FD8A-50FD-41C1-A7CD-9E4DC670B195}" srcOrd="0" destOrd="0" presId="urn:microsoft.com/office/officeart/2005/8/layout/hierarchy1"/>
    <dgm:cxn modelId="{77FAF2AD-260F-4689-AA76-452DF9A5B75D}" type="presParOf" srcId="{5A62FD8A-50FD-41C1-A7CD-9E4DC670B195}" destId="{0F152A28-087A-4D48-93E2-DDA614612A70}" srcOrd="0" destOrd="0" presId="urn:microsoft.com/office/officeart/2005/8/layout/hierarchy1"/>
    <dgm:cxn modelId="{8261C441-31C6-4002-A045-ECC295ADEF27}" type="presParOf" srcId="{0F152A28-087A-4D48-93E2-DDA614612A70}" destId="{E28BD1F4-CABC-48D2-AFBD-87F98EAFAA5B}" srcOrd="0" destOrd="0" presId="urn:microsoft.com/office/officeart/2005/8/layout/hierarchy1"/>
    <dgm:cxn modelId="{AD94F3EC-CE01-4173-A8FB-77ABB7ACDE72}" type="presParOf" srcId="{0F152A28-087A-4D48-93E2-DDA614612A70}" destId="{D92C56F6-85E4-4988-B277-A25E7FF7DE47}" srcOrd="1" destOrd="0" presId="urn:microsoft.com/office/officeart/2005/8/layout/hierarchy1"/>
    <dgm:cxn modelId="{740FBBCA-17DE-402C-B51F-02C8F58C957B}" type="presParOf" srcId="{5A62FD8A-50FD-41C1-A7CD-9E4DC670B195}" destId="{357F72E7-3513-49B5-BFA2-EAF0902B47F5}" srcOrd="1" destOrd="0" presId="urn:microsoft.com/office/officeart/2005/8/layout/hierarchy1"/>
    <dgm:cxn modelId="{CF64CEEC-1C76-44B6-8041-4814F697D5C7}" type="presParOf" srcId="{37B5299D-C9B0-40FA-B53A-87F86D9CA476}" destId="{5C14B459-E555-43A6-99AE-FF604BA3E9E8}" srcOrd="1" destOrd="0" presId="urn:microsoft.com/office/officeart/2005/8/layout/hierarchy1"/>
    <dgm:cxn modelId="{56631C23-0338-417E-BE50-52E2DB2ECDD5}" type="presParOf" srcId="{5C14B459-E555-43A6-99AE-FF604BA3E9E8}" destId="{ABBFDBD6-47A9-4F44-8CC5-07151A2F859E}" srcOrd="0" destOrd="0" presId="urn:microsoft.com/office/officeart/2005/8/layout/hierarchy1"/>
    <dgm:cxn modelId="{D3A91A0D-F3D8-4F16-8865-C9A4ECD03D12}" type="presParOf" srcId="{ABBFDBD6-47A9-4F44-8CC5-07151A2F859E}" destId="{C60635A7-20AF-4ADC-A0C4-A11BEAD31E85}" srcOrd="0" destOrd="0" presId="urn:microsoft.com/office/officeart/2005/8/layout/hierarchy1"/>
    <dgm:cxn modelId="{0E0BAA3A-FFE4-4597-A9B3-C1457BDAAD24}" type="presParOf" srcId="{ABBFDBD6-47A9-4F44-8CC5-07151A2F859E}" destId="{C30D7A7E-AB5B-43D2-BB7B-2F7AFF794B42}" srcOrd="1" destOrd="0" presId="urn:microsoft.com/office/officeart/2005/8/layout/hierarchy1"/>
    <dgm:cxn modelId="{845FF5EF-7BB4-4ED0-A75B-32D2EBAD7450}" type="presParOf" srcId="{5C14B459-E555-43A6-99AE-FF604BA3E9E8}" destId="{0E0324BD-B313-4984-88B1-349A988B3F8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2B559F6-F4C9-4AC5-BDE1-05868A4A6F43}"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B252BFE9-61CD-4910-938D-DA17E7908E54}">
      <dgm:prSet/>
      <dgm:spPr/>
      <dgm:t>
        <a:bodyPr/>
        <a:lstStyle/>
        <a:p>
          <a:r>
            <a:rPr lang="en-US"/>
            <a:t>Women's REACH (Recovery, Engagement, Access, Coaching &amp; Healing) program provides statewide integration of 15 Recovery Navigators</a:t>
          </a:r>
        </a:p>
      </dgm:t>
    </dgm:pt>
    <dgm:pt modelId="{77760C08-3282-4A38-BF6D-8B79E7D881FA}" type="parTrans" cxnId="{D1B9AAF3-012E-4DF7-8DF8-FB1D9EBAC046}">
      <dgm:prSet/>
      <dgm:spPr/>
      <dgm:t>
        <a:bodyPr/>
        <a:lstStyle/>
        <a:p>
          <a:endParaRPr lang="en-US"/>
        </a:p>
      </dgm:t>
    </dgm:pt>
    <dgm:pt modelId="{DAEFBE64-D236-4592-BB04-DD2D604CA4A4}" type="sibTrans" cxnId="{D1B9AAF3-012E-4DF7-8DF8-FB1D9EBAC046}">
      <dgm:prSet/>
      <dgm:spPr/>
      <dgm:t>
        <a:bodyPr/>
        <a:lstStyle/>
        <a:p>
          <a:endParaRPr lang="en-US"/>
        </a:p>
      </dgm:t>
    </dgm:pt>
    <dgm:pt modelId="{E345F56E-5081-480E-9EB4-5E7615CA7F7C}">
      <dgm:prSet/>
      <dgm:spPr/>
      <dgm:t>
        <a:bodyPr/>
        <a:lstStyle/>
        <a:p>
          <a:r>
            <a:rPr lang="en-US"/>
            <a:t>The Recovery Navigators are women who can use their own personal recovery journey to help others. These women use recovery coaching techniques and case management services to support women in their community. </a:t>
          </a:r>
        </a:p>
      </dgm:t>
    </dgm:pt>
    <dgm:pt modelId="{7CE18B5E-6409-437E-9188-1ABFD2C46E01}" type="parTrans" cxnId="{4278F2BE-8032-4AC4-BFA0-F6F4BB208BA9}">
      <dgm:prSet/>
      <dgm:spPr/>
      <dgm:t>
        <a:bodyPr/>
        <a:lstStyle/>
        <a:p>
          <a:endParaRPr lang="en-US"/>
        </a:p>
      </dgm:t>
    </dgm:pt>
    <dgm:pt modelId="{F3125647-1C34-4B0C-B44B-5AB5E954A54C}" type="sibTrans" cxnId="{4278F2BE-8032-4AC4-BFA0-F6F4BB208BA9}">
      <dgm:prSet/>
      <dgm:spPr/>
      <dgm:t>
        <a:bodyPr/>
        <a:lstStyle/>
        <a:p>
          <a:endParaRPr lang="en-US"/>
        </a:p>
      </dgm:t>
    </dgm:pt>
    <dgm:pt modelId="{CAF7C757-0D40-4C98-B16D-A6E97DE8EC22}">
      <dgm:prSet/>
      <dgm:spPr/>
      <dgm:t>
        <a:bodyPr/>
        <a:lstStyle/>
        <a:p>
          <a:r>
            <a:rPr lang="en-US"/>
            <a:t>Services are prioritized for pregnant or parenting women with substance use or co-occurring disorders. Based on an outreach and engagement model, female recovery navigator develop collaborative relationships with local community-based programs and providers within the medical and behavioral health community </a:t>
          </a:r>
        </a:p>
      </dgm:t>
    </dgm:pt>
    <dgm:pt modelId="{75ED5FA2-47B6-458D-A872-03CB92E6E00E}" type="parTrans" cxnId="{DC5C7C6D-1653-4CC0-90B4-C3DF838F12D2}">
      <dgm:prSet/>
      <dgm:spPr/>
      <dgm:t>
        <a:bodyPr/>
        <a:lstStyle/>
        <a:p>
          <a:endParaRPr lang="en-US"/>
        </a:p>
      </dgm:t>
    </dgm:pt>
    <dgm:pt modelId="{DBED393F-E4ED-4C89-8938-75CCAB7EDB79}" type="sibTrans" cxnId="{DC5C7C6D-1653-4CC0-90B4-C3DF838F12D2}">
      <dgm:prSet/>
      <dgm:spPr/>
      <dgm:t>
        <a:bodyPr/>
        <a:lstStyle/>
        <a:p>
          <a:endParaRPr lang="en-US"/>
        </a:p>
      </dgm:t>
    </dgm:pt>
    <dgm:pt modelId="{A0257DBB-EE0B-42E8-BC11-D865EA5F9C4E}">
      <dgm:prSet/>
      <dgm:spPr/>
      <dgm:t>
        <a:bodyPr/>
        <a:lstStyle/>
        <a:p>
          <a:r>
            <a:rPr lang="en-US"/>
            <a:t>The recovery navigators work within their respective communities to engage women needing access to care to increase real time engagement with treatment and support the development of an individualized recovery support network. </a:t>
          </a:r>
        </a:p>
      </dgm:t>
    </dgm:pt>
    <dgm:pt modelId="{3A1F70FF-F93F-4E39-85B6-1FD2BCDFBE33}" type="parTrans" cxnId="{6D2C3ECF-2166-457A-8C2A-19A986132DA3}">
      <dgm:prSet/>
      <dgm:spPr/>
      <dgm:t>
        <a:bodyPr/>
        <a:lstStyle/>
        <a:p>
          <a:endParaRPr lang="en-US"/>
        </a:p>
      </dgm:t>
    </dgm:pt>
    <dgm:pt modelId="{30E18557-61B3-40B2-B32D-045EBB0914A4}" type="sibTrans" cxnId="{6D2C3ECF-2166-457A-8C2A-19A986132DA3}">
      <dgm:prSet/>
      <dgm:spPr/>
      <dgm:t>
        <a:bodyPr/>
        <a:lstStyle/>
        <a:p>
          <a:endParaRPr lang="en-US"/>
        </a:p>
      </dgm:t>
    </dgm:pt>
    <dgm:pt modelId="{69062A07-BC44-4CE8-8914-06B419C0983F}">
      <dgm:prSet/>
      <dgm:spPr/>
      <dgm:t>
        <a:bodyPr/>
        <a:lstStyle/>
        <a:p>
          <a:r>
            <a:rPr lang="en-US"/>
            <a:t>These navigators have a key role in the development and support of individualized plans of safe care, in line with state and federal CAPTA legislation. </a:t>
          </a:r>
        </a:p>
      </dgm:t>
    </dgm:pt>
    <dgm:pt modelId="{A4EBF39A-0183-491E-8EE7-86612E6BB37F}" type="parTrans" cxnId="{F08E409F-76BD-4E18-8949-5DB318B6A1DB}">
      <dgm:prSet/>
      <dgm:spPr/>
      <dgm:t>
        <a:bodyPr/>
        <a:lstStyle/>
        <a:p>
          <a:endParaRPr lang="en-US"/>
        </a:p>
      </dgm:t>
    </dgm:pt>
    <dgm:pt modelId="{D7A0E4FB-D22F-4FF2-94CC-01821DACE848}" type="sibTrans" cxnId="{F08E409F-76BD-4E18-8949-5DB318B6A1DB}">
      <dgm:prSet/>
      <dgm:spPr/>
      <dgm:t>
        <a:bodyPr/>
        <a:lstStyle/>
        <a:p>
          <a:endParaRPr lang="en-US"/>
        </a:p>
      </dgm:t>
    </dgm:pt>
    <dgm:pt modelId="{0D08F2CC-C18E-4325-94ED-43AD02EED0B2}" type="pres">
      <dgm:prSet presAssocID="{42B559F6-F4C9-4AC5-BDE1-05868A4A6F43}" presName="Name0" presStyleCnt="0">
        <dgm:presLayoutVars>
          <dgm:dir/>
          <dgm:animLvl val="lvl"/>
          <dgm:resizeHandles val="exact"/>
        </dgm:presLayoutVars>
      </dgm:prSet>
      <dgm:spPr/>
    </dgm:pt>
    <dgm:pt modelId="{A18340DB-1A1F-495A-9BE9-3D2AA61C6824}" type="pres">
      <dgm:prSet presAssocID="{B252BFE9-61CD-4910-938D-DA17E7908E54}" presName="composite" presStyleCnt="0"/>
      <dgm:spPr/>
    </dgm:pt>
    <dgm:pt modelId="{AE999858-6DEC-48EB-8CC6-E7CE2FC7CA8A}" type="pres">
      <dgm:prSet presAssocID="{B252BFE9-61CD-4910-938D-DA17E7908E54}" presName="parTx" presStyleLbl="alignNode1" presStyleIdx="0" presStyleCnt="1">
        <dgm:presLayoutVars>
          <dgm:chMax val="0"/>
          <dgm:chPref val="0"/>
          <dgm:bulletEnabled val="1"/>
        </dgm:presLayoutVars>
      </dgm:prSet>
      <dgm:spPr/>
    </dgm:pt>
    <dgm:pt modelId="{46F859B3-DC77-462E-A0EF-26937A9FD186}" type="pres">
      <dgm:prSet presAssocID="{B252BFE9-61CD-4910-938D-DA17E7908E54}" presName="desTx" presStyleLbl="alignAccFollowNode1" presStyleIdx="0" presStyleCnt="1">
        <dgm:presLayoutVars>
          <dgm:bulletEnabled val="1"/>
        </dgm:presLayoutVars>
      </dgm:prSet>
      <dgm:spPr/>
    </dgm:pt>
  </dgm:ptLst>
  <dgm:cxnLst>
    <dgm:cxn modelId="{5FE52E0A-FDA9-4898-AF38-B982E759B8BB}" type="presOf" srcId="{42B559F6-F4C9-4AC5-BDE1-05868A4A6F43}" destId="{0D08F2CC-C18E-4325-94ED-43AD02EED0B2}" srcOrd="0" destOrd="0" presId="urn:microsoft.com/office/officeart/2005/8/layout/hList1"/>
    <dgm:cxn modelId="{42DFA93F-D2B2-43A8-83BF-7BA08F0EAA3B}" type="presOf" srcId="{69062A07-BC44-4CE8-8914-06B419C0983F}" destId="{46F859B3-DC77-462E-A0EF-26937A9FD186}" srcOrd="0" destOrd="3" presId="urn:microsoft.com/office/officeart/2005/8/layout/hList1"/>
    <dgm:cxn modelId="{3BCDF75E-0095-49F0-9A0A-F3F3A14148C0}" type="presOf" srcId="{CAF7C757-0D40-4C98-B16D-A6E97DE8EC22}" destId="{46F859B3-DC77-462E-A0EF-26937A9FD186}" srcOrd="0" destOrd="1" presId="urn:microsoft.com/office/officeart/2005/8/layout/hList1"/>
    <dgm:cxn modelId="{DC5C7C6D-1653-4CC0-90B4-C3DF838F12D2}" srcId="{B252BFE9-61CD-4910-938D-DA17E7908E54}" destId="{CAF7C757-0D40-4C98-B16D-A6E97DE8EC22}" srcOrd="1" destOrd="0" parTransId="{75ED5FA2-47B6-458D-A872-03CB92E6E00E}" sibTransId="{DBED393F-E4ED-4C89-8938-75CCAB7EDB79}"/>
    <dgm:cxn modelId="{9AC7B771-13B6-4877-ABE7-EBEA83D160EC}" type="presOf" srcId="{B252BFE9-61CD-4910-938D-DA17E7908E54}" destId="{AE999858-6DEC-48EB-8CC6-E7CE2FC7CA8A}" srcOrd="0" destOrd="0" presId="urn:microsoft.com/office/officeart/2005/8/layout/hList1"/>
    <dgm:cxn modelId="{91C1E095-ED86-4713-9A81-588418BEE1FC}" type="presOf" srcId="{E345F56E-5081-480E-9EB4-5E7615CA7F7C}" destId="{46F859B3-DC77-462E-A0EF-26937A9FD186}" srcOrd="0" destOrd="0" presId="urn:microsoft.com/office/officeart/2005/8/layout/hList1"/>
    <dgm:cxn modelId="{F08E409F-76BD-4E18-8949-5DB318B6A1DB}" srcId="{B252BFE9-61CD-4910-938D-DA17E7908E54}" destId="{69062A07-BC44-4CE8-8914-06B419C0983F}" srcOrd="3" destOrd="0" parTransId="{A4EBF39A-0183-491E-8EE7-86612E6BB37F}" sibTransId="{D7A0E4FB-D22F-4FF2-94CC-01821DACE848}"/>
    <dgm:cxn modelId="{4278F2BE-8032-4AC4-BFA0-F6F4BB208BA9}" srcId="{B252BFE9-61CD-4910-938D-DA17E7908E54}" destId="{E345F56E-5081-480E-9EB4-5E7615CA7F7C}" srcOrd="0" destOrd="0" parTransId="{7CE18B5E-6409-437E-9188-1ABFD2C46E01}" sibTransId="{F3125647-1C34-4B0C-B44B-5AB5E954A54C}"/>
    <dgm:cxn modelId="{6D2C3ECF-2166-457A-8C2A-19A986132DA3}" srcId="{B252BFE9-61CD-4910-938D-DA17E7908E54}" destId="{A0257DBB-EE0B-42E8-BC11-D865EA5F9C4E}" srcOrd="2" destOrd="0" parTransId="{3A1F70FF-F93F-4E39-85B6-1FD2BCDFBE33}" sibTransId="{30E18557-61B3-40B2-B32D-045EBB0914A4}"/>
    <dgm:cxn modelId="{A411ADD8-80ED-421A-9607-C6A41D95ECA8}" type="presOf" srcId="{A0257DBB-EE0B-42E8-BC11-D865EA5F9C4E}" destId="{46F859B3-DC77-462E-A0EF-26937A9FD186}" srcOrd="0" destOrd="2" presId="urn:microsoft.com/office/officeart/2005/8/layout/hList1"/>
    <dgm:cxn modelId="{D1B9AAF3-012E-4DF7-8DF8-FB1D9EBAC046}" srcId="{42B559F6-F4C9-4AC5-BDE1-05868A4A6F43}" destId="{B252BFE9-61CD-4910-938D-DA17E7908E54}" srcOrd="0" destOrd="0" parTransId="{77760C08-3282-4A38-BF6D-8B79E7D881FA}" sibTransId="{DAEFBE64-D236-4592-BB04-DD2D604CA4A4}"/>
    <dgm:cxn modelId="{135F503F-3E37-46E2-94D2-4E2C08F21EDE}" type="presParOf" srcId="{0D08F2CC-C18E-4325-94ED-43AD02EED0B2}" destId="{A18340DB-1A1F-495A-9BE9-3D2AA61C6824}" srcOrd="0" destOrd="0" presId="urn:microsoft.com/office/officeart/2005/8/layout/hList1"/>
    <dgm:cxn modelId="{99D2FB7B-EB47-4BA6-A492-EC38277E8EA4}" type="presParOf" srcId="{A18340DB-1A1F-495A-9BE9-3D2AA61C6824}" destId="{AE999858-6DEC-48EB-8CC6-E7CE2FC7CA8A}" srcOrd="0" destOrd="0" presId="urn:microsoft.com/office/officeart/2005/8/layout/hList1"/>
    <dgm:cxn modelId="{17F8C5D2-784B-4E8F-9F9E-11BA253C6B76}" type="presParOf" srcId="{A18340DB-1A1F-495A-9BE9-3D2AA61C6824}" destId="{46F859B3-DC77-462E-A0EF-26937A9FD18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AC084FE-0AF9-4A13-AE0F-978CFF25113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2CD394F-1CA9-45C0-B436-FB53F59DF603}">
      <dgm:prSet/>
      <dgm:spPr/>
      <dgm:t>
        <a:bodyPr/>
        <a:lstStyle/>
        <a:p>
          <a:r>
            <a:rPr lang="en-US"/>
            <a:t>Collaborative reoccurring meetings between residential programs and Department of Children and Families</a:t>
          </a:r>
        </a:p>
      </dgm:t>
    </dgm:pt>
    <dgm:pt modelId="{773A586B-B2FD-46EB-B6E3-8863E3232433}" type="parTrans" cxnId="{204E73B4-C3B9-4441-97CB-48FA76DF4507}">
      <dgm:prSet/>
      <dgm:spPr/>
      <dgm:t>
        <a:bodyPr/>
        <a:lstStyle/>
        <a:p>
          <a:endParaRPr lang="en-US"/>
        </a:p>
      </dgm:t>
    </dgm:pt>
    <dgm:pt modelId="{A1BB546E-0E45-4C9F-9A86-C287ADBECDB9}" type="sibTrans" cxnId="{204E73B4-C3B9-4441-97CB-48FA76DF4507}">
      <dgm:prSet/>
      <dgm:spPr/>
      <dgm:t>
        <a:bodyPr/>
        <a:lstStyle/>
        <a:p>
          <a:endParaRPr lang="en-US"/>
        </a:p>
      </dgm:t>
    </dgm:pt>
    <dgm:pt modelId="{C17787CE-8794-47C4-93B2-E240569F1764}">
      <dgm:prSet/>
      <dgm:spPr/>
      <dgm:t>
        <a:bodyPr/>
        <a:lstStyle/>
        <a:p>
          <a:r>
            <a:rPr lang="en-US"/>
            <a:t>Weekly meetings between WRSP and Department of Mental Health and Addiction Services </a:t>
          </a:r>
        </a:p>
      </dgm:t>
    </dgm:pt>
    <dgm:pt modelId="{65C7C44C-62BF-4FAB-8CC4-2BF49620E1DB}" type="parTrans" cxnId="{3E4859E4-3CC4-4A4F-A9E3-894A98DED726}">
      <dgm:prSet/>
      <dgm:spPr/>
      <dgm:t>
        <a:bodyPr/>
        <a:lstStyle/>
        <a:p>
          <a:endParaRPr lang="en-US"/>
        </a:p>
      </dgm:t>
    </dgm:pt>
    <dgm:pt modelId="{7FE82F7E-9BEC-4F34-AF99-B046671D300D}" type="sibTrans" cxnId="{3E4859E4-3CC4-4A4F-A9E3-894A98DED726}">
      <dgm:prSet/>
      <dgm:spPr/>
      <dgm:t>
        <a:bodyPr/>
        <a:lstStyle/>
        <a:p>
          <a:endParaRPr lang="en-US"/>
        </a:p>
      </dgm:t>
    </dgm:pt>
    <dgm:pt modelId="{437AE4B4-458F-49AF-A926-4262AC9D6D9A}">
      <dgm:prSet/>
      <dgm:spPr/>
      <dgm:t>
        <a:bodyPr/>
        <a:lstStyle/>
        <a:p>
          <a:r>
            <a:rPr lang="en-US"/>
            <a:t>Intersectionality between DMHAS, DPH and residential providers</a:t>
          </a:r>
        </a:p>
      </dgm:t>
    </dgm:pt>
    <dgm:pt modelId="{527361B5-BE8D-431D-9EA9-54C9230C8419}" type="parTrans" cxnId="{9C3476F7-3CEF-4728-89B8-91BEA30E3BE8}">
      <dgm:prSet/>
      <dgm:spPr/>
      <dgm:t>
        <a:bodyPr/>
        <a:lstStyle/>
        <a:p>
          <a:endParaRPr lang="en-US"/>
        </a:p>
      </dgm:t>
    </dgm:pt>
    <dgm:pt modelId="{750A0004-DBF0-4D71-8ADA-0CD1C91CF4A2}" type="sibTrans" cxnId="{9C3476F7-3CEF-4728-89B8-91BEA30E3BE8}">
      <dgm:prSet/>
      <dgm:spPr/>
      <dgm:t>
        <a:bodyPr/>
        <a:lstStyle/>
        <a:p>
          <a:endParaRPr lang="en-US"/>
        </a:p>
      </dgm:t>
    </dgm:pt>
    <dgm:pt modelId="{3818C74A-C653-40BC-8AFD-0AA671859B88}">
      <dgm:prSet/>
      <dgm:spPr/>
      <dgm:t>
        <a:bodyPr/>
        <a:lstStyle/>
        <a:p>
          <a:r>
            <a:rPr lang="en-US"/>
            <a:t>Perinatal Health Committee; providers in collaboration with local hospital </a:t>
          </a:r>
        </a:p>
      </dgm:t>
    </dgm:pt>
    <dgm:pt modelId="{87924367-2E10-4494-847D-8C0999E90941}" type="parTrans" cxnId="{608095FE-91C1-4993-ADF2-A0D7AB0ABEC8}">
      <dgm:prSet/>
      <dgm:spPr/>
      <dgm:t>
        <a:bodyPr/>
        <a:lstStyle/>
        <a:p>
          <a:endParaRPr lang="en-US"/>
        </a:p>
      </dgm:t>
    </dgm:pt>
    <dgm:pt modelId="{AF713733-BDAA-4204-983D-42FFC9C16CCC}" type="sibTrans" cxnId="{608095FE-91C1-4993-ADF2-A0D7AB0ABEC8}">
      <dgm:prSet/>
      <dgm:spPr/>
      <dgm:t>
        <a:bodyPr/>
        <a:lstStyle/>
        <a:p>
          <a:endParaRPr lang="en-US"/>
        </a:p>
      </dgm:t>
    </dgm:pt>
    <dgm:pt modelId="{BE9F4B77-7822-4B1A-991A-A419AF029B9C}">
      <dgm:prSet/>
      <dgm:spPr/>
      <dgm:t>
        <a:bodyPr/>
        <a:lstStyle/>
        <a:p>
          <a:r>
            <a:rPr lang="en-US"/>
            <a:t>Women’s Services Practice Improvement Collaborative (WSPIC)</a:t>
          </a:r>
        </a:p>
      </dgm:t>
    </dgm:pt>
    <dgm:pt modelId="{78AE9D68-8A33-4801-A2D2-F0D90FC956E4}" type="parTrans" cxnId="{1D144E48-2F21-41EB-83B7-ACC247B6CB5D}">
      <dgm:prSet/>
      <dgm:spPr/>
      <dgm:t>
        <a:bodyPr/>
        <a:lstStyle/>
        <a:p>
          <a:endParaRPr lang="en-US"/>
        </a:p>
      </dgm:t>
    </dgm:pt>
    <dgm:pt modelId="{F9FB75B7-036D-4625-8A0F-99D86C169D69}" type="sibTrans" cxnId="{1D144E48-2F21-41EB-83B7-ACC247B6CB5D}">
      <dgm:prSet/>
      <dgm:spPr/>
      <dgm:t>
        <a:bodyPr/>
        <a:lstStyle/>
        <a:p>
          <a:endParaRPr lang="en-US"/>
        </a:p>
      </dgm:t>
    </dgm:pt>
    <dgm:pt modelId="{2E768A5F-EEF4-4A8A-940A-21A991AF409B}">
      <dgm:prSet/>
      <dgm:spPr/>
      <dgm:t>
        <a:bodyPr/>
        <a:lstStyle/>
        <a:p>
          <a:r>
            <a:rPr lang="en-US"/>
            <a:t>Trauma and Gender Initiative (TAG)</a:t>
          </a:r>
        </a:p>
      </dgm:t>
    </dgm:pt>
    <dgm:pt modelId="{52B7474C-7679-40A9-B8DC-8EC66CA53DE9}" type="parTrans" cxnId="{3D6D20EE-6765-4532-AD90-52A7D781EC09}">
      <dgm:prSet/>
      <dgm:spPr/>
      <dgm:t>
        <a:bodyPr/>
        <a:lstStyle/>
        <a:p>
          <a:endParaRPr lang="en-US"/>
        </a:p>
      </dgm:t>
    </dgm:pt>
    <dgm:pt modelId="{8FAB8DB1-ABD0-4B9F-8E0F-B1670ED48C88}" type="sibTrans" cxnId="{3D6D20EE-6765-4532-AD90-52A7D781EC09}">
      <dgm:prSet/>
      <dgm:spPr/>
      <dgm:t>
        <a:bodyPr/>
        <a:lstStyle/>
        <a:p>
          <a:endParaRPr lang="en-US"/>
        </a:p>
      </dgm:t>
    </dgm:pt>
    <dgm:pt modelId="{DFF98799-3B5E-4AE9-B9E5-E2E3D5338397}" type="pres">
      <dgm:prSet presAssocID="{9AC084FE-0AF9-4A13-AE0F-978CFF251137}" presName="linear" presStyleCnt="0">
        <dgm:presLayoutVars>
          <dgm:animLvl val="lvl"/>
          <dgm:resizeHandles val="exact"/>
        </dgm:presLayoutVars>
      </dgm:prSet>
      <dgm:spPr/>
    </dgm:pt>
    <dgm:pt modelId="{F7F5C529-288B-4966-BA96-14985BBA668C}" type="pres">
      <dgm:prSet presAssocID="{12CD394F-1CA9-45C0-B436-FB53F59DF603}" presName="parentText" presStyleLbl="node1" presStyleIdx="0" presStyleCnt="6">
        <dgm:presLayoutVars>
          <dgm:chMax val="0"/>
          <dgm:bulletEnabled val="1"/>
        </dgm:presLayoutVars>
      </dgm:prSet>
      <dgm:spPr/>
    </dgm:pt>
    <dgm:pt modelId="{9BFCCD6A-25B3-4D73-B10C-D1F0477D3299}" type="pres">
      <dgm:prSet presAssocID="{A1BB546E-0E45-4C9F-9A86-C287ADBECDB9}" presName="spacer" presStyleCnt="0"/>
      <dgm:spPr/>
    </dgm:pt>
    <dgm:pt modelId="{C7BC6704-990D-4ADC-B475-614A7573AAE4}" type="pres">
      <dgm:prSet presAssocID="{C17787CE-8794-47C4-93B2-E240569F1764}" presName="parentText" presStyleLbl="node1" presStyleIdx="1" presStyleCnt="6">
        <dgm:presLayoutVars>
          <dgm:chMax val="0"/>
          <dgm:bulletEnabled val="1"/>
        </dgm:presLayoutVars>
      </dgm:prSet>
      <dgm:spPr/>
    </dgm:pt>
    <dgm:pt modelId="{238B2C6A-04D0-4528-B168-89F4487A0182}" type="pres">
      <dgm:prSet presAssocID="{7FE82F7E-9BEC-4F34-AF99-B046671D300D}" presName="spacer" presStyleCnt="0"/>
      <dgm:spPr/>
    </dgm:pt>
    <dgm:pt modelId="{3E41AFF2-5693-4AA6-A54E-7D78FF51FF8C}" type="pres">
      <dgm:prSet presAssocID="{437AE4B4-458F-49AF-A926-4262AC9D6D9A}" presName="parentText" presStyleLbl="node1" presStyleIdx="2" presStyleCnt="6">
        <dgm:presLayoutVars>
          <dgm:chMax val="0"/>
          <dgm:bulletEnabled val="1"/>
        </dgm:presLayoutVars>
      </dgm:prSet>
      <dgm:spPr/>
    </dgm:pt>
    <dgm:pt modelId="{BB634C86-79D7-4F14-BFBB-286C3A223080}" type="pres">
      <dgm:prSet presAssocID="{750A0004-DBF0-4D71-8ADA-0CD1C91CF4A2}" presName="spacer" presStyleCnt="0"/>
      <dgm:spPr/>
    </dgm:pt>
    <dgm:pt modelId="{881EFD41-9970-4388-BDF1-B03CC625130B}" type="pres">
      <dgm:prSet presAssocID="{3818C74A-C653-40BC-8AFD-0AA671859B88}" presName="parentText" presStyleLbl="node1" presStyleIdx="3" presStyleCnt="6">
        <dgm:presLayoutVars>
          <dgm:chMax val="0"/>
          <dgm:bulletEnabled val="1"/>
        </dgm:presLayoutVars>
      </dgm:prSet>
      <dgm:spPr/>
    </dgm:pt>
    <dgm:pt modelId="{EEEFB213-4DBD-4AD5-B2EC-31A45C8F1E94}" type="pres">
      <dgm:prSet presAssocID="{AF713733-BDAA-4204-983D-42FFC9C16CCC}" presName="spacer" presStyleCnt="0"/>
      <dgm:spPr/>
    </dgm:pt>
    <dgm:pt modelId="{7C776EA0-F42D-4471-967F-B1EFFAB92C08}" type="pres">
      <dgm:prSet presAssocID="{BE9F4B77-7822-4B1A-991A-A419AF029B9C}" presName="parentText" presStyleLbl="node1" presStyleIdx="4" presStyleCnt="6">
        <dgm:presLayoutVars>
          <dgm:chMax val="0"/>
          <dgm:bulletEnabled val="1"/>
        </dgm:presLayoutVars>
      </dgm:prSet>
      <dgm:spPr/>
    </dgm:pt>
    <dgm:pt modelId="{3E5BB77E-7E8D-409E-A28B-12D2A7774AD3}" type="pres">
      <dgm:prSet presAssocID="{F9FB75B7-036D-4625-8A0F-99D86C169D69}" presName="spacer" presStyleCnt="0"/>
      <dgm:spPr/>
    </dgm:pt>
    <dgm:pt modelId="{EF680745-ED9B-4B45-8509-D7044CC8928B}" type="pres">
      <dgm:prSet presAssocID="{2E768A5F-EEF4-4A8A-940A-21A991AF409B}" presName="parentText" presStyleLbl="node1" presStyleIdx="5" presStyleCnt="6">
        <dgm:presLayoutVars>
          <dgm:chMax val="0"/>
          <dgm:bulletEnabled val="1"/>
        </dgm:presLayoutVars>
      </dgm:prSet>
      <dgm:spPr/>
    </dgm:pt>
  </dgm:ptLst>
  <dgm:cxnLst>
    <dgm:cxn modelId="{9236A713-03BD-4230-8CB0-F14F7F9A6862}" type="presOf" srcId="{437AE4B4-458F-49AF-A926-4262AC9D6D9A}" destId="{3E41AFF2-5693-4AA6-A54E-7D78FF51FF8C}" srcOrd="0" destOrd="0" presId="urn:microsoft.com/office/officeart/2005/8/layout/vList2"/>
    <dgm:cxn modelId="{D7D72914-8AD4-4C92-BB85-B8360E70A3ED}" type="presOf" srcId="{9AC084FE-0AF9-4A13-AE0F-978CFF251137}" destId="{DFF98799-3B5E-4AE9-B9E5-E2E3D5338397}" srcOrd="0" destOrd="0" presId="urn:microsoft.com/office/officeart/2005/8/layout/vList2"/>
    <dgm:cxn modelId="{AA678126-3DAF-4781-9A02-B11D00C0223B}" type="presOf" srcId="{12CD394F-1CA9-45C0-B436-FB53F59DF603}" destId="{F7F5C529-288B-4966-BA96-14985BBA668C}" srcOrd="0" destOrd="0" presId="urn:microsoft.com/office/officeart/2005/8/layout/vList2"/>
    <dgm:cxn modelId="{91B2B35F-8A74-48D0-9947-F885BED98858}" type="presOf" srcId="{2E768A5F-EEF4-4A8A-940A-21A991AF409B}" destId="{EF680745-ED9B-4B45-8509-D7044CC8928B}" srcOrd="0" destOrd="0" presId="urn:microsoft.com/office/officeart/2005/8/layout/vList2"/>
    <dgm:cxn modelId="{1D144E48-2F21-41EB-83B7-ACC247B6CB5D}" srcId="{9AC084FE-0AF9-4A13-AE0F-978CFF251137}" destId="{BE9F4B77-7822-4B1A-991A-A419AF029B9C}" srcOrd="4" destOrd="0" parTransId="{78AE9D68-8A33-4801-A2D2-F0D90FC956E4}" sibTransId="{F9FB75B7-036D-4625-8A0F-99D86C169D69}"/>
    <dgm:cxn modelId="{E21D186B-CD22-4222-99E7-D93095AAA3C1}" type="presOf" srcId="{BE9F4B77-7822-4B1A-991A-A419AF029B9C}" destId="{7C776EA0-F42D-4471-967F-B1EFFAB92C08}" srcOrd="0" destOrd="0" presId="urn:microsoft.com/office/officeart/2005/8/layout/vList2"/>
    <dgm:cxn modelId="{244DD87E-D393-422D-BE39-5E979E6A9D3E}" type="presOf" srcId="{C17787CE-8794-47C4-93B2-E240569F1764}" destId="{C7BC6704-990D-4ADC-B475-614A7573AAE4}" srcOrd="0" destOrd="0" presId="urn:microsoft.com/office/officeart/2005/8/layout/vList2"/>
    <dgm:cxn modelId="{63A2579A-9AD6-4FAB-8CE0-360471484B7F}" type="presOf" srcId="{3818C74A-C653-40BC-8AFD-0AA671859B88}" destId="{881EFD41-9970-4388-BDF1-B03CC625130B}" srcOrd="0" destOrd="0" presId="urn:microsoft.com/office/officeart/2005/8/layout/vList2"/>
    <dgm:cxn modelId="{204E73B4-C3B9-4441-97CB-48FA76DF4507}" srcId="{9AC084FE-0AF9-4A13-AE0F-978CFF251137}" destId="{12CD394F-1CA9-45C0-B436-FB53F59DF603}" srcOrd="0" destOrd="0" parTransId="{773A586B-B2FD-46EB-B6E3-8863E3232433}" sibTransId="{A1BB546E-0E45-4C9F-9A86-C287ADBECDB9}"/>
    <dgm:cxn modelId="{3E4859E4-3CC4-4A4F-A9E3-894A98DED726}" srcId="{9AC084FE-0AF9-4A13-AE0F-978CFF251137}" destId="{C17787CE-8794-47C4-93B2-E240569F1764}" srcOrd="1" destOrd="0" parTransId="{65C7C44C-62BF-4FAB-8CC4-2BF49620E1DB}" sibTransId="{7FE82F7E-9BEC-4F34-AF99-B046671D300D}"/>
    <dgm:cxn modelId="{3D6D20EE-6765-4532-AD90-52A7D781EC09}" srcId="{9AC084FE-0AF9-4A13-AE0F-978CFF251137}" destId="{2E768A5F-EEF4-4A8A-940A-21A991AF409B}" srcOrd="5" destOrd="0" parTransId="{52B7474C-7679-40A9-B8DC-8EC66CA53DE9}" sibTransId="{8FAB8DB1-ABD0-4B9F-8E0F-B1670ED48C88}"/>
    <dgm:cxn modelId="{9C3476F7-3CEF-4728-89B8-91BEA30E3BE8}" srcId="{9AC084FE-0AF9-4A13-AE0F-978CFF251137}" destId="{437AE4B4-458F-49AF-A926-4262AC9D6D9A}" srcOrd="2" destOrd="0" parTransId="{527361B5-BE8D-431D-9EA9-54C9230C8419}" sibTransId="{750A0004-DBF0-4D71-8ADA-0CD1C91CF4A2}"/>
    <dgm:cxn modelId="{608095FE-91C1-4993-ADF2-A0D7AB0ABEC8}" srcId="{9AC084FE-0AF9-4A13-AE0F-978CFF251137}" destId="{3818C74A-C653-40BC-8AFD-0AA671859B88}" srcOrd="3" destOrd="0" parTransId="{87924367-2E10-4494-847D-8C0999E90941}" sibTransId="{AF713733-BDAA-4204-983D-42FFC9C16CCC}"/>
    <dgm:cxn modelId="{290DD25E-34A6-4B14-954D-E48DE445CED4}" type="presParOf" srcId="{DFF98799-3B5E-4AE9-B9E5-E2E3D5338397}" destId="{F7F5C529-288B-4966-BA96-14985BBA668C}" srcOrd="0" destOrd="0" presId="urn:microsoft.com/office/officeart/2005/8/layout/vList2"/>
    <dgm:cxn modelId="{8A9153E4-3279-4D29-9C18-11D08F29A643}" type="presParOf" srcId="{DFF98799-3B5E-4AE9-B9E5-E2E3D5338397}" destId="{9BFCCD6A-25B3-4D73-B10C-D1F0477D3299}" srcOrd="1" destOrd="0" presId="urn:microsoft.com/office/officeart/2005/8/layout/vList2"/>
    <dgm:cxn modelId="{C52996DC-E369-4188-9FB1-15D9398DF1BF}" type="presParOf" srcId="{DFF98799-3B5E-4AE9-B9E5-E2E3D5338397}" destId="{C7BC6704-990D-4ADC-B475-614A7573AAE4}" srcOrd="2" destOrd="0" presId="urn:microsoft.com/office/officeart/2005/8/layout/vList2"/>
    <dgm:cxn modelId="{0F566F07-A7BA-4317-A8BB-97D2E90282C3}" type="presParOf" srcId="{DFF98799-3B5E-4AE9-B9E5-E2E3D5338397}" destId="{238B2C6A-04D0-4528-B168-89F4487A0182}" srcOrd="3" destOrd="0" presId="urn:microsoft.com/office/officeart/2005/8/layout/vList2"/>
    <dgm:cxn modelId="{F1A0C983-D80B-446A-A597-3F52319E30BD}" type="presParOf" srcId="{DFF98799-3B5E-4AE9-B9E5-E2E3D5338397}" destId="{3E41AFF2-5693-4AA6-A54E-7D78FF51FF8C}" srcOrd="4" destOrd="0" presId="urn:microsoft.com/office/officeart/2005/8/layout/vList2"/>
    <dgm:cxn modelId="{66F6A64D-BDCE-49CA-BF73-3BE7CE1B39F5}" type="presParOf" srcId="{DFF98799-3B5E-4AE9-B9E5-E2E3D5338397}" destId="{BB634C86-79D7-4F14-BFBB-286C3A223080}" srcOrd="5" destOrd="0" presId="urn:microsoft.com/office/officeart/2005/8/layout/vList2"/>
    <dgm:cxn modelId="{EDC43384-DCE3-462F-8547-A2BF4F66288F}" type="presParOf" srcId="{DFF98799-3B5E-4AE9-B9E5-E2E3D5338397}" destId="{881EFD41-9970-4388-BDF1-B03CC625130B}" srcOrd="6" destOrd="0" presId="urn:microsoft.com/office/officeart/2005/8/layout/vList2"/>
    <dgm:cxn modelId="{CED875AF-D17E-4AAE-8039-E34B043FF161}" type="presParOf" srcId="{DFF98799-3B5E-4AE9-B9E5-E2E3D5338397}" destId="{EEEFB213-4DBD-4AD5-B2EC-31A45C8F1E94}" srcOrd="7" destOrd="0" presId="urn:microsoft.com/office/officeart/2005/8/layout/vList2"/>
    <dgm:cxn modelId="{A6BEF3CB-6561-48D4-BB4C-92F9A2EBD764}" type="presParOf" srcId="{DFF98799-3B5E-4AE9-B9E5-E2E3D5338397}" destId="{7C776EA0-F42D-4471-967F-B1EFFAB92C08}" srcOrd="8" destOrd="0" presId="urn:microsoft.com/office/officeart/2005/8/layout/vList2"/>
    <dgm:cxn modelId="{9789D82A-ADB2-4E16-8663-3277EB752AE2}" type="presParOf" srcId="{DFF98799-3B5E-4AE9-B9E5-E2E3D5338397}" destId="{3E5BB77E-7E8D-409E-A28B-12D2A7774AD3}" srcOrd="9" destOrd="0" presId="urn:microsoft.com/office/officeart/2005/8/layout/vList2"/>
    <dgm:cxn modelId="{974304BD-3167-4467-8E77-162FDEAB69AA}" type="presParOf" srcId="{DFF98799-3B5E-4AE9-B9E5-E2E3D5338397}" destId="{EF680745-ED9B-4B45-8509-D7044CC8928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CA9523A-B561-4164-B936-4745AA10C822}" type="doc">
      <dgm:prSet loTypeId="urn:microsoft.com/office/officeart/2005/8/layout/rings+Icon" loCatId="relationship" qsTypeId="urn:microsoft.com/office/officeart/2005/8/quickstyle/simple2" qsCatId="simple" csTypeId="urn:microsoft.com/office/officeart/2005/8/colors/accent2_2" csCatId="accent2"/>
      <dgm:spPr/>
      <dgm:t>
        <a:bodyPr/>
        <a:lstStyle/>
        <a:p>
          <a:endParaRPr lang="en-US"/>
        </a:p>
      </dgm:t>
    </dgm:pt>
    <dgm:pt modelId="{55BD9CF7-E2CA-4916-BAC1-F173119EBD0B}">
      <dgm:prSet/>
      <dgm:spPr/>
      <dgm:t>
        <a:bodyPr/>
        <a:lstStyle/>
        <a:p>
          <a:r>
            <a:rPr lang="en-US"/>
            <a:t>PHC</a:t>
          </a:r>
        </a:p>
      </dgm:t>
    </dgm:pt>
    <dgm:pt modelId="{E1433502-D4B6-464F-9B04-7BA35F4C752B}" type="parTrans" cxnId="{A0308E47-4B9B-4475-8EA2-443B90E46DB0}">
      <dgm:prSet/>
      <dgm:spPr/>
      <dgm:t>
        <a:bodyPr/>
        <a:lstStyle/>
        <a:p>
          <a:endParaRPr lang="en-US"/>
        </a:p>
      </dgm:t>
    </dgm:pt>
    <dgm:pt modelId="{FAE98CCD-BE44-4E6C-8FB9-26F391A6C973}" type="sibTrans" cxnId="{A0308E47-4B9B-4475-8EA2-443B90E46DB0}">
      <dgm:prSet/>
      <dgm:spPr/>
      <dgm:t>
        <a:bodyPr/>
        <a:lstStyle/>
        <a:p>
          <a:endParaRPr lang="en-US"/>
        </a:p>
      </dgm:t>
    </dgm:pt>
    <dgm:pt modelId="{2BA12A37-AA2E-445C-A78B-F2D3507DFB72}">
      <dgm:prSet/>
      <dgm:spPr/>
      <dgm:t>
        <a:bodyPr/>
        <a:lstStyle/>
        <a:p>
          <a:r>
            <a:rPr lang="en-US"/>
            <a:t>OBGYN</a:t>
          </a:r>
        </a:p>
      </dgm:t>
    </dgm:pt>
    <dgm:pt modelId="{6A2C1333-59B7-4633-B610-B093C8062C4F}" type="parTrans" cxnId="{16302D17-0195-428B-9D75-8E0169DC381C}">
      <dgm:prSet/>
      <dgm:spPr/>
      <dgm:t>
        <a:bodyPr/>
        <a:lstStyle/>
        <a:p>
          <a:endParaRPr lang="en-US"/>
        </a:p>
      </dgm:t>
    </dgm:pt>
    <dgm:pt modelId="{9075F31A-E46A-4884-BD65-DF6F335BBBE8}" type="sibTrans" cxnId="{16302D17-0195-428B-9D75-8E0169DC381C}">
      <dgm:prSet/>
      <dgm:spPr/>
      <dgm:t>
        <a:bodyPr/>
        <a:lstStyle/>
        <a:p>
          <a:endParaRPr lang="en-US"/>
        </a:p>
      </dgm:t>
    </dgm:pt>
    <dgm:pt modelId="{D6051EFC-6269-46DC-B1EB-378A1C57A074}">
      <dgm:prSet/>
      <dgm:spPr/>
      <dgm:t>
        <a:bodyPr/>
        <a:lstStyle/>
        <a:p>
          <a:r>
            <a:rPr lang="en-US"/>
            <a:t>PCP</a:t>
          </a:r>
        </a:p>
      </dgm:t>
    </dgm:pt>
    <dgm:pt modelId="{0C4D9D68-AB1D-4389-A94D-75C7A38F0F7A}" type="parTrans" cxnId="{A5B6667D-0638-4B1B-9BC2-84874B134787}">
      <dgm:prSet/>
      <dgm:spPr/>
      <dgm:t>
        <a:bodyPr/>
        <a:lstStyle/>
        <a:p>
          <a:endParaRPr lang="en-US"/>
        </a:p>
      </dgm:t>
    </dgm:pt>
    <dgm:pt modelId="{F5C59A8E-B357-4CFC-A446-FB1F554E9E5F}" type="sibTrans" cxnId="{A5B6667D-0638-4B1B-9BC2-84874B134787}">
      <dgm:prSet/>
      <dgm:spPr/>
      <dgm:t>
        <a:bodyPr/>
        <a:lstStyle/>
        <a:p>
          <a:endParaRPr lang="en-US"/>
        </a:p>
      </dgm:t>
    </dgm:pt>
    <dgm:pt modelId="{22DEE688-D37B-44B3-9ABE-D779DE019FA7}">
      <dgm:prSet/>
      <dgm:spPr/>
      <dgm:t>
        <a:bodyPr/>
        <a:lstStyle/>
        <a:p>
          <a:r>
            <a:rPr lang="en-US"/>
            <a:t>Dental </a:t>
          </a:r>
        </a:p>
      </dgm:t>
    </dgm:pt>
    <dgm:pt modelId="{95DDCB77-868A-434D-9A93-E8CCB503EE79}" type="parTrans" cxnId="{D8F12DB6-E06B-4854-A089-FFA4B7E5F1EF}">
      <dgm:prSet/>
      <dgm:spPr/>
      <dgm:t>
        <a:bodyPr/>
        <a:lstStyle/>
        <a:p>
          <a:endParaRPr lang="en-US"/>
        </a:p>
      </dgm:t>
    </dgm:pt>
    <dgm:pt modelId="{C336E6EA-ED41-440F-AF18-4B23F12F348F}" type="sibTrans" cxnId="{D8F12DB6-E06B-4854-A089-FFA4B7E5F1EF}">
      <dgm:prSet/>
      <dgm:spPr/>
      <dgm:t>
        <a:bodyPr/>
        <a:lstStyle/>
        <a:p>
          <a:endParaRPr lang="en-US"/>
        </a:p>
      </dgm:t>
    </dgm:pt>
    <dgm:pt modelId="{4B329CD2-AA3F-4124-992A-65A35D7D88A2}">
      <dgm:prSet/>
      <dgm:spPr/>
      <dgm:t>
        <a:bodyPr/>
        <a:lstStyle/>
        <a:p>
          <a:r>
            <a:rPr lang="en-US"/>
            <a:t>Behavioral Health</a:t>
          </a:r>
        </a:p>
      </dgm:t>
    </dgm:pt>
    <dgm:pt modelId="{37B64B35-0B8E-4EEA-AE95-D25933F73F78}" type="parTrans" cxnId="{3C7A7BF6-1B27-4A0A-A493-9D8D62D70E56}">
      <dgm:prSet/>
      <dgm:spPr/>
      <dgm:t>
        <a:bodyPr/>
        <a:lstStyle/>
        <a:p>
          <a:endParaRPr lang="en-US"/>
        </a:p>
      </dgm:t>
    </dgm:pt>
    <dgm:pt modelId="{14F2A172-6F9E-415D-BAA4-5F4F297C8142}" type="sibTrans" cxnId="{3C7A7BF6-1B27-4A0A-A493-9D8D62D70E56}">
      <dgm:prSet/>
      <dgm:spPr/>
      <dgm:t>
        <a:bodyPr/>
        <a:lstStyle/>
        <a:p>
          <a:endParaRPr lang="en-US"/>
        </a:p>
      </dgm:t>
    </dgm:pt>
    <dgm:pt modelId="{606D2872-EEC2-4CC3-8E0C-87AA3791D44C}">
      <dgm:prSet/>
      <dgm:spPr/>
      <dgm:t>
        <a:bodyPr/>
        <a:lstStyle/>
        <a:p>
          <a:r>
            <a:rPr lang="en-US"/>
            <a:t>MAT</a:t>
          </a:r>
        </a:p>
      </dgm:t>
    </dgm:pt>
    <dgm:pt modelId="{87AF7D02-046E-48F7-A3FE-017552E72E99}" type="parTrans" cxnId="{680F41CA-2827-4D70-84E8-D5DAF5AB4209}">
      <dgm:prSet/>
      <dgm:spPr/>
      <dgm:t>
        <a:bodyPr/>
        <a:lstStyle/>
        <a:p>
          <a:endParaRPr lang="en-US"/>
        </a:p>
      </dgm:t>
    </dgm:pt>
    <dgm:pt modelId="{49EC1A32-14EB-4136-B4B2-3456FACC1F85}" type="sibTrans" cxnId="{680F41CA-2827-4D70-84E8-D5DAF5AB4209}">
      <dgm:prSet/>
      <dgm:spPr/>
      <dgm:t>
        <a:bodyPr/>
        <a:lstStyle/>
        <a:p>
          <a:endParaRPr lang="en-US"/>
        </a:p>
      </dgm:t>
    </dgm:pt>
    <dgm:pt modelId="{170A0510-1071-4002-A810-B1CFE3449A53}">
      <dgm:prSet/>
      <dgm:spPr/>
      <dgm:t>
        <a:bodyPr/>
        <a:lstStyle/>
        <a:p>
          <a:r>
            <a:rPr lang="en-US"/>
            <a:t>Peer Services </a:t>
          </a:r>
        </a:p>
      </dgm:t>
    </dgm:pt>
    <dgm:pt modelId="{15CA8E69-3067-4661-9A6F-04C165153D3C}" type="parTrans" cxnId="{2FB450BD-36D8-405F-BF7E-AA0A161A714F}">
      <dgm:prSet/>
      <dgm:spPr/>
      <dgm:t>
        <a:bodyPr/>
        <a:lstStyle/>
        <a:p>
          <a:endParaRPr lang="en-US"/>
        </a:p>
      </dgm:t>
    </dgm:pt>
    <dgm:pt modelId="{336C36C5-0EE3-43FF-BA51-4BCDB31FC7AB}" type="sibTrans" cxnId="{2FB450BD-36D8-405F-BF7E-AA0A161A714F}">
      <dgm:prSet/>
      <dgm:spPr/>
      <dgm:t>
        <a:bodyPr/>
        <a:lstStyle/>
        <a:p>
          <a:endParaRPr lang="en-US"/>
        </a:p>
      </dgm:t>
    </dgm:pt>
    <dgm:pt modelId="{2CF27217-7BBE-47FC-AD92-80049D65636A}">
      <dgm:prSet/>
      <dgm:spPr/>
      <dgm:t>
        <a:bodyPr/>
        <a:lstStyle/>
        <a:p>
          <a:endParaRPr lang="en-US"/>
        </a:p>
      </dgm:t>
    </dgm:pt>
    <dgm:pt modelId="{39E72D9B-D35D-483E-BFC1-197F9C239538}" type="parTrans" cxnId="{2D8B57BD-1259-47CA-A19F-2C44CC88BEC4}">
      <dgm:prSet/>
      <dgm:spPr/>
      <dgm:t>
        <a:bodyPr/>
        <a:lstStyle/>
        <a:p>
          <a:endParaRPr lang="en-US"/>
        </a:p>
      </dgm:t>
    </dgm:pt>
    <dgm:pt modelId="{F5288AD6-5AC7-46A0-B090-7335F48B49C6}" type="sibTrans" cxnId="{2D8B57BD-1259-47CA-A19F-2C44CC88BEC4}">
      <dgm:prSet/>
      <dgm:spPr/>
      <dgm:t>
        <a:bodyPr/>
        <a:lstStyle/>
        <a:p>
          <a:endParaRPr lang="en-US"/>
        </a:p>
      </dgm:t>
    </dgm:pt>
    <dgm:pt modelId="{524E4307-DC6B-4AB8-8403-B68C4B280B39}">
      <dgm:prSet/>
      <dgm:spPr/>
      <dgm:t>
        <a:bodyPr/>
        <a:lstStyle/>
        <a:p>
          <a:endParaRPr lang="en-US"/>
        </a:p>
      </dgm:t>
    </dgm:pt>
    <dgm:pt modelId="{5CFB0088-497D-4E7D-B84A-D7055AB47F60}" type="parTrans" cxnId="{3FA71C0E-38B9-4D0F-B441-4868DDDE18F3}">
      <dgm:prSet/>
      <dgm:spPr/>
      <dgm:t>
        <a:bodyPr/>
        <a:lstStyle/>
        <a:p>
          <a:endParaRPr lang="en-US"/>
        </a:p>
      </dgm:t>
    </dgm:pt>
    <dgm:pt modelId="{84471ADD-F127-4BB3-A36B-327E43F289C4}" type="sibTrans" cxnId="{3FA71C0E-38B9-4D0F-B441-4868DDDE18F3}">
      <dgm:prSet/>
      <dgm:spPr/>
      <dgm:t>
        <a:bodyPr/>
        <a:lstStyle/>
        <a:p>
          <a:endParaRPr lang="en-US"/>
        </a:p>
      </dgm:t>
    </dgm:pt>
    <dgm:pt modelId="{58380BF5-F0CF-48FB-A0DD-EE8552F5D408}">
      <dgm:prSet/>
      <dgm:spPr/>
      <dgm:t>
        <a:bodyPr/>
        <a:lstStyle/>
        <a:p>
          <a:endParaRPr lang="en-US"/>
        </a:p>
      </dgm:t>
    </dgm:pt>
    <dgm:pt modelId="{D0176885-14F1-4600-9623-9F32D0321A77}" type="parTrans" cxnId="{CE5C1865-9464-4F50-8B6C-9E833F150DD8}">
      <dgm:prSet/>
      <dgm:spPr/>
      <dgm:t>
        <a:bodyPr/>
        <a:lstStyle/>
        <a:p>
          <a:endParaRPr lang="en-US"/>
        </a:p>
      </dgm:t>
    </dgm:pt>
    <dgm:pt modelId="{635EB75F-96BF-4846-8FEF-F4F27C1DAE54}" type="sibTrans" cxnId="{CE5C1865-9464-4F50-8B6C-9E833F150DD8}">
      <dgm:prSet/>
      <dgm:spPr/>
      <dgm:t>
        <a:bodyPr/>
        <a:lstStyle/>
        <a:p>
          <a:endParaRPr lang="en-US"/>
        </a:p>
      </dgm:t>
    </dgm:pt>
    <dgm:pt modelId="{62BFB4BF-31B3-44B2-BFD3-E734781FFFE4}" type="pres">
      <dgm:prSet presAssocID="{BCA9523A-B561-4164-B936-4745AA10C822}" presName="Name0" presStyleCnt="0">
        <dgm:presLayoutVars>
          <dgm:chMax val="7"/>
          <dgm:dir/>
          <dgm:resizeHandles val="exact"/>
        </dgm:presLayoutVars>
      </dgm:prSet>
      <dgm:spPr/>
    </dgm:pt>
    <dgm:pt modelId="{3632DE52-15B1-48E1-90F8-E60EF7C6C8D7}" type="pres">
      <dgm:prSet presAssocID="{BCA9523A-B561-4164-B936-4745AA10C822}" presName="ellipse1" presStyleLbl="vennNode1" presStyleIdx="0" presStyleCnt="7">
        <dgm:presLayoutVars>
          <dgm:bulletEnabled val="1"/>
        </dgm:presLayoutVars>
      </dgm:prSet>
      <dgm:spPr/>
    </dgm:pt>
    <dgm:pt modelId="{32949913-3C6D-46C5-852D-687F70B60902}" type="pres">
      <dgm:prSet presAssocID="{BCA9523A-B561-4164-B936-4745AA10C822}" presName="ellipse2" presStyleLbl="vennNode1" presStyleIdx="1" presStyleCnt="7">
        <dgm:presLayoutVars>
          <dgm:bulletEnabled val="1"/>
        </dgm:presLayoutVars>
      </dgm:prSet>
      <dgm:spPr/>
    </dgm:pt>
    <dgm:pt modelId="{382CC9D6-E9A5-4FE5-8909-5CFC2313F7E1}" type="pres">
      <dgm:prSet presAssocID="{BCA9523A-B561-4164-B936-4745AA10C822}" presName="ellipse3" presStyleLbl="vennNode1" presStyleIdx="2" presStyleCnt="7">
        <dgm:presLayoutVars>
          <dgm:bulletEnabled val="1"/>
        </dgm:presLayoutVars>
      </dgm:prSet>
      <dgm:spPr/>
    </dgm:pt>
    <dgm:pt modelId="{57D3E22B-693C-488D-9C27-E269F0BC60B1}" type="pres">
      <dgm:prSet presAssocID="{BCA9523A-B561-4164-B936-4745AA10C822}" presName="ellipse4" presStyleLbl="vennNode1" presStyleIdx="3" presStyleCnt="7">
        <dgm:presLayoutVars>
          <dgm:bulletEnabled val="1"/>
        </dgm:presLayoutVars>
      </dgm:prSet>
      <dgm:spPr/>
    </dgm:pt>
    <dgm:pt modelId="{19DC2263-903D-43D6-9A0A-F5D74BEC5B90}" type="pres">
      <dgm:prSet presAssocID="{BCA9523A-B561-4164-B936-4745AA10C822}" presName="ellipse5" presStyleLbl="vennNode1" presStyleIdx="4" presStyleCnt="7">
        <dgm:presLayoutVars>
          <dgm:bulletEnabled val="1"/>
        </dgm:presLayoutVars>
      </dgm:prSet>
      <dgm:spPr/>
    </dgm:pt>
    <dgm:pt modelId="{E7D03758-3448-473B-9BA2-E55560452D99}" type="pres">
      <dgm:prSet presAssocID="{BCA9523A-B561-4164-B936-4745AA10C822}" presName="ellipse6" presStyleLbl="vennNode1" presStyleIdx="5" presStyleCnt="7">
        <dgm:presLayoutVars>
          <dgm:bulletEnabled val="1"/>
        </dgm:presLayoutVars>
      </dgm:prSet>
      <dgm:spPr/>
    </dgm:pt>
    <dgm:pt modelId="{B15AEAB9-FA58-48ED-A91C-3369A5D53A2E}" type="pres">
      <dgm:prSet presAssocID="{BCA9523A-B561-4164-B936-4745AA10C822}" presName="ellipse7" presStyleLbl="vennNode1" presStyleIdx="6" presStyleCnt="7">
        <dgm:presLayoutVars>
          <dgm:bulletEnabled val="1"/>
        </dgm:presLayoutVars>
      </dgm:prSet>
      <dgm:spPr/>
    </dgm:pt>
  </dgm:ptLst>
  <dgm:cxnLst>
    <dgm:cxn modelId="{60759A0D-FC9A-4A5F-8B2F-0D06DFD15B4C}" type="presOf" srcId="{22DEE688-D37B-44B3-9ABE-D779DE019FA7}" destId="{57D3E22B-693C-488D-9C27-E269F0BC60B1}" srcOrd="0" destOrd="0" presId="urn:microsoft.com/office/officeart/2005/8/layout/rings+Icon"/>
    <dgm:cxn modelId="{3FA71C0E-38B9-4D0F-B441-4868DDDE18F3}" srcId="{BCA9523A-B561-4164-B936-4745AA10C822}" destId="{524E4307-DC6B-4AB8-8403-B68C4B280B39}" srcOrd="8" destOrd="0" parTransId="{5CFB0088-497D-4E7D-B84A-D7055AB47F60}" sibTransId="{84471ADD-F127-4BB3-A36B-327E43F289C4}"/>
    <dgm:cxn modelId="{16302D17-0195-428B-9D75-8E0169DC381C}" srcId="{BCA9523A-B561-4164-B936-4745AA10C822}" destId="{2BA12A37-AA2E-445C-A78B-F2D3507DFB72}" srcOrd="1" destOrd="0" parTransId="{6A2C1333-59B7-4633-B610-B093C8062C4F}" sibTransId="{9075F31A-E46A-4884-BD65-DF6F335BBBE8}"/>
    <dgm:cxn modelId="{86C45929-EE8E-47A9-917C-8DD3D8C63682}" type="presOf" srcId="{BCA9523A-B561-4164-B936-4745AA10C822}" destId="{62BFB4BF-31B3-44B2-BFD3-E734781FFFE4}" srcOrd="0" destOrd="0" presId="urn:microsoft.com/office/officeart/2005/8/layout/rings+Icon"/>
    <dgm:cxn modelId="{CE5C1865-9464-4F50-8B6C-9E833F150DD8}" srcId="{BCA9523A-B561-4164-B936-4745AA10C822}" destId="{58380BF5-F0CF-48FB-A0DD-EE8552F5D408}" srcOrd="9" destOrd="0" parTransId="{D0176885-14F1-4600-9623-9F32D0321A77}" sibTransId="{635EB75F-96BF-4846-8FEF-F4F27C1DAE54}"/>
    <dgm:cxn modelId="{A0308E47-4B9B-4475-8EA2-443B90E46DB0}" srcId="{BCA9523A-B561-4164-B936-4745AA10C822}" destId="{55BD9CF7-E2CA-4916-BAC1-F173119EBD0B}" srcOrd="0" destOrd="0" parTransId="{E1433502-D4B6-464F-9B04-7BA35F4C752B}" sibTransId="{FAE98CCD-BE44-4E6C-8FB9-26F391A6C973}"/>
    <dgm:cxn modelId="{58CB7E56-0D4F-49E2-A13A-76E9B091923A}" type="presOf" srcId="{606D2872-EEC2-4CC3-8E0C-87AA3791D44C}" destId="{E7D03758-3448-473B-9BA2-E55560452D99}" srcOrd="0" destOrd="0" presId="urn:microsoft.com/office/officeart/2005/8/layout/rings+Icon"/>
    <dgm:cxn modelId="{A5B6667D-0638-4B1B-9BC2-84874B134787}" srcId="{BCA9523A-B561-4164-B936-4745AA10C822}" destId="{D6051EFC-6269-46DC-B1EB-378A1C57A074}" srcOrd="2" destOrd="0" parTransId="{0C4D9D68-AB1D-4389-A94D-75C7A38F0F7A}" sibTransId="{F5C59A8E-B357-4CFC-A446-FB1F554E9E5F}"/>
    <dgm:cxn modelId="{814F9199-C3DE-4D3B-BF92-9A046AB92CF1}" type="presOf" srcId="{170A0510-1071-4002-A810-B1CFE3449A53}" destId="{B15AEAB9-FA58-48ED-A91C-3369A5D53A2E}" srcOrd="0" destOrd="0" presId="urn:microsoft.com/office/officeart/2005/8/layout/rings+Icon"/>
    <dgm:cxn modelId="{E426D8A9-094E-428D-B7D1-081F22BE91F9}" type="presOf" srcId="{4B329CD2-AA3F-4124-992A-65A35D7D88A2}" destId="{19DC2263-903D-43D6-9A0A-F5D74BEC5B90}" srcOrd="0" destOrd="0" presId="urn:microsoft.com/office/officeart/2005/8/layout/rings+Icon"/>
    <dgm:cxn modelId="{C68AEBB1-26B8-4EBC-99E5-661918AF0B2A}" type="presOf" srcId="{D6051EFC-6269-46DC-B1EB-378A1C57A074}" destId="{382CC9D6-E9A5-4FE5-8909-5CFC2313F7E1}" srcOrd="0" destOrd="0" presId="urn:microsoft.com/office/officeart/2005/8/layout/rings+Icon"/>
    <dgm:cxn modelId="{D8F12DB6-E06B-4854-A089-FFA4B7E5F1EF}" srcId="{BCA9523A-B561-4164-B936-4745AA10C822}" destId="{22DEE688-D37B-44B3-9ABE-D779DE019FA7}" srcOrd="3" destOrd="0" parTransId="{95DDCB77-868A-434D-9A93-E8CCB503EE79}" sibTransId="{C336E6EA-ED41-440F-AF18-4B23F12F348F}"/>
    <dgm:cxn modelId="{2FB450BD-36D8-405F-BF7E-AA0A161A714F}" srcId="{BCA9523A-B561-4164-B936-4745AA10C822}" destId="{170A0510-1071-4002-A810-B1CFE3449A53}" srcOrd="6" destOrd="0" parTransId="{15CA8E69-3067-4661-9A6F-04C165153D3C}" sibTransId="{336C36C5-0EE3-43FF-BA51-4BCDB31FC7AB}"/>
    <dgm:cxn modelId="{2D8B57BD-1259-47CA-A19F-2C44CC88BEC4}" srcId="{BCA9523A-B561-4164-B936-4745AA10C822}" destId="{2CF27217-7BBE-47FC-AD92-80049D65636A}" srcOrd="7" destOrd="0" parTransId="{39E72D9B-D35D-483E-BFC1-197F9C239538}" sibTransId="{F5288AD6-5AC7-46A0-B090-7335F48B49C6}"/>
    <dgm:cxn modelId="{A1B339C2-294B-4CD7-A17F-DCBB352AE0B6}" type="presOf" srcId="{55BD9CF7-E2CA-4916-BAC1-F173119EBD0B}" destId="{3632DE52-15B1-48E1-90F8-E60EF7C6C8D7}" srcOrd="0" destOrd="0" presId="urn:microsoft.com/office/officeart/2005/8/layout/rings+Icon"/>
    <dgm:cxn modelId="{680F41CA-2827-4D70-84E8-D5DAF5AB4209}" srcId="{BCA9523A-B561-4164-B936-4745AA10C822}" destId="{606D2872-EEC2-4CC3-8E0C-87AA3791D44C}" srcOrd="5" destOrd="0" parTransId="{87AF7D02-046E-48F7-A3FE-017552E72E99}" sibTransId="{49EC1A32-14EB-4136-B4B2-3456FACC1F85}"/>
    <dgm:cxn modelId="{9C5EFAF4-237D-442C-AF3F-2E121B0B0CFF}" type="presOf" srcId="{2BA12A37-AA2E-445C-A78B-F2D3507DFB72}" destId="{32949913-3C6D-46C5-852D-687F70B60902}" srcOrd="0" destOrd="0" presId="urn:microsoft.com/office/officeart/2005/8/layout/rings+Icon"/>
    <dgm:cxn modelId="{3C7A7BF6-1B27-4A0A-A493-9D8D62D70E56}" srcId="{BCA9523A-B561-4164-B936-4745AA10C822}" destId="{4B329CD2-AA3F-4124-992A-65A35D7D88A2}" srcOrd="4" destOrd="0" parTransId="{37B64B35-0B8E-4EEA-AE95-D25933F73F78}" sibTransId="{14F2A172-6F9E-415D-BAA4-5F4F297C8142}"/>
    <dgm:cxn modelId="{D2AD3015-43F3-4966-80AE-A787FA08DF29}" type="presParOf" srcId="{62BFB4BF-31B3-44B2-BFD3-E734781FFFE4}" destId="{3632DE52-15B1-48E1-90F8-E60EF7C6C8D7}" srcOrd="0" destOrd="0" presId="urn:microsoft.com/office/officeart/2005/8/layout/rings+Icon"/>
    <dgm:cxn modelId="{5D4BA5E5-3B73-4EE1-A330-E7097315D79D}" type="presParOf" srcId="{62BFB4BF-31B3-44B2-BFD3-E734781FFFE4}" destId="{32949913-3C6D-46C5-852D-687F70B60902}" srcOrd="1" destOrd="0" presId="urn:microsoft.com/office/officeart/2005/8/layout/rings+Icon"/>
    <dgm:cxn modelId="{DF7C0342-0D5D-4785-92B0-853ACAF50C9B}" type="presParOf" srcId="{62BFB4BF-31B3-44B2-BFD3-E734781FFFE4}" destId="{382CC9D6-E9A5-4FE5-8909-5CFC2313F7E1}" srcOrd="2" destOrd="0" presId="urn:microsoft.com/office/officeart/2005/8/layout/rings+Icon"/>
    <dgm:cxn modelId="{77761E91-A3A2-434D-9DAE-CFA58FFDC6BD}" type="presParOf" srcId="{62BFB4BF-31B3-44B2-BFD3-E734781FFFE4}" destId="{57D3E22B-693C-488D-9C27-E269F0BC60B1}" srcOrd="3" destOrd="0" presId="urn:microsoft.com/office/officeart/2005/8/layout/rings+Icon"/>
    <dgm:cxn modelId="{1342E5E7-3F2B-4028-B0AA-52300A73CDD8}" type="presParOf" srcId="{62BFB4BF-31B3-44B2-BFD3-E734781FFFE4}" destId="{19DC2263-903D-43D6-9A0A-F5D74BEC5B90}" srcOrd="4" destOrd="0" presId="urn:microsoft.com/office/officeart/2005/8/layout/rings+Icon"/>
    <dgm:cxn modelId="{9D73A708-27C1-44D5-AFCF-4A4775197167}" type="presParOf" srcId="{62BFB4BF-31B3-44B2-BFD3-E734781FFFE4}" destId="{E7D03758-3448-473B-9BA2-E55560452D99}" srcOrd="5" destOrd="0" presId="urn:microsoft.com/office/officeart/2005/8/layout/rings+Icon"/>
    <dgm:cxn modelId="{8C8FA613-ADF7-47FC-8FB3-E278D5F27018}" type="presParOf" srcId="{62BFB4BF-31B3-44B2-BFD3-E734781FFFE4}" destId="{B15AEAB9-FA58-48ED-A91C-3369A5D53A2E}" srcOrd="6"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DBB65EC-C59E-4791-9E33-BB267B99443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9A2BBE5-E3D9-4D11-B4E9-7F61C40C51E6}">
      <dgm:prSet phldrT="[Text]"/>
      <dgm:spPr/>
      <dgm:t>
        <a:bodyPr/>
        <a:lstStyle/>
        <a:p>
          <a:pPr>
            <a:lnSpc>
              <a:spcPct val="100000"/>
            </a:lnSpc>
          </a:pPr>
          <a:r>
            <a:rPr lang="en-US">
              <a:latin typeface="Sagona Book"/>
            </a:rPr>
            <a:t>Knowledge </a:t>
          </a:r>
          <a:endParaRPr lang="en-US"/>
        </a:p>
      </dgm:t>
    </dgm:pt>
    <dgm:pt modelId="{0E7503FA-6547-41F2-8A36-F52A8B577BC5}" type="parTrans" cxnId="{8DB227C0-16D3-4A9D-8986-25301BB75BAF}">
      <dgm:prSet/>
      <dgm:spPr/>
      <dgm:t>
        <a:bodyPr/>
        <a:lstStyle/>
        <a:p>
          <a:endParaRPr lang="en-US"/>
        </a:p>
      </dgm:t>
    </dgm:pt>
    <dgm:pt modelId="{76EC6329-44AF-402E-A148-03EBBE6F45EC}" type="sibTrans" cxnId="{8DB227C0-16D3-4A9D-8986-25301BB75BAF}">
      <dgm:prSet/>
      <dgm:spPr/>
      <dgm:t>
        <a:bodyPr/>
        <a:lstStyle/>
        <a:p>
          <a:pPr>
            <a:lnSpc>
              <a:spcPct val="100000"/>
            </a:lnSpc>
          </a:pPr>
          <a:endParaRPr lang="en-US"/>
        </a:p>
      </dgm:t>
    </dgm:pt>
    <dgm:pt modelId="{CCCE270C-CB92-4FFD-93B4-3E87373395BB}">
      <dgm:prSet phldrT="[Text]"/>
      <dgm:spPr/>
      <dgm:t>
        <a:bodyPr/>
        <a:lstStyle/>
        <a:p>
          <a:pPr>
            <a:lnSpc>
              <a:spcPct val="100000"/>
            </a:lnSpc>
          </a:pPr>
          <a:r>
            <a:rPr lang="en-US">
              <a:latin typeface="Sagona Book"/>
            </a:rPr>
            <a:t>Courage </a:t>
          </a:r>
          <a:endParaRPr lang="en-US"/>
        </a:p>
      </dgm:t>
    </dgm:pt>
    <dgm:pt modelId="{496310AF-D7AE-49E4-B281-0752CF7EABB3}" type="parTrans" cxnId="{A30BF9BC-DA5F-4403-BBBC-D15496AD67A9}">
      <dgm:prSet/>
      <dgm:spPr/>
      <dgm:t>
        <a:bodyPr/>
        <a:lstStyle/>
        <a:p>
          <a:endParaRPr lang="en-US"/>
        </a:p>
      </dgm:t>
    </dgm:pt>
    <dgm:pt modelId="{568B9BC0-2409-4E7B-965F-BB51CA3A7475}" type="sibTrans" cxnId="{A30BF9BC-DA5F-4403-BBBC-D15496AD67A9}">
      <dgm:prSet/>
      <dgm:spPr/>
      <dgm:t>
        <a:bodyPr/>
        <a:lstStyle/>
        <a:p>
          <a:endParaRPr lang="en-US"/>
        </a:p>
      </dgm:t>
    </dgm:pt>
    <dgm:pt modelId="{F15B470C-D858-4CCF-8EFE-D1E530C563C5}">
      <dgm:prSet/>
      <dgm:spPr/>
      <dgm:t>
        <a:bodyPr/>
        <a:lstStyle/>
        <a:p>
          <a:pPr>
            <a:lnSpc>
              <a:spcPct val="100000"/>
            </a:lnSpc>
          </a:pPr>
          <a:r>
            <a:rPr lang="en-US">
              <a:latin typeface="Sagona Book"/>
            </a:rPr>
            <a:t>Creativity </a:t>
          </a:r>
        </a:p>
      </dgm:t>
    </dgm:pt>
    <dgm:pt modelId="{9459CF50-048B-4DA2-B436-4BCC705A9081}" type="parTrans" cxnId="{CBF236E7-A3BE-4BD8-A543-5EF4B3776419}">
      <dgm:prSet/>
      <dgm:spPr/>
      <dgm:t>
        <a:bodyPr/>
        <a:lstStyle/>
        <a:p>
          <a:endParaRPr lang="en-US"/>
        </a:p>
      </dgm:t>
    </dgm:pt>
    <dgm:pt modelId="{50A1C5B4-A07F-42F1-B992-216E07CE02AF}" type="sibTrans" cxnId="{CBF236E7-A3BE-4BD8-A543-5EF4B3776419}">
      <dgm:prSet/>
      <dgm:spPr/>
      <dgm:t>
        <a:bodyPr/>
        <a:lstStyle/>
        <a:p>
          <a:pPr>
            <a:lnSpc>
              <a:spcPct val="100000"/>
            </a:lnSpc>
          </a:pPr>
          <a:endParaRPr lang="en-US"/>
        </a:p>
      </dgm:t>
    </dgm:pt>
    <dgm:pt modelId="{241F621B-B476-4BA9-A831-28A10DBEC79C}">
      <dgm:prSet/>
      <dgm:spPr/>
      <dgm:t>
        <a:bodyPr/>
        <a:lstStyle/>
        <a:p>
          <a:pPr>
            <a:lnSpc>
              <a:spcPct val="100000"/>
            </a:lnSpc>
          </a:pPr>
          <a:r>
            <a:rPr lang="en-US">
              <a:latin typeface="Sagona Book"/>
            </a:rPr>
            <a:t>Relationships</a:t>
          </a:r>
        </a:p>
      </dgm:t>
    </dgm:pt>
    <dgm:pt modelId="{1D757CDE-05AF-4E1C-81F9-9A99DB63C2FF}" type="parTrans" cxnId="{F0F5D022-9A5F-4DC4-8F54-E9E11C63E18A}">
      <dgm:prSet/>
      <dgm:spPr/>
      <dgm:t>
        <a:bodyPr/>
        <a:lstStyle/>
        <a:p>
          <a:endParaRPr lang="en-US"/>
        </a:p>
      </dgm:t>
    </dgm:pt>
    <dgm:pt modelId="{BB91CF4E-792E-4D30-A956-FBABB3C092D6}" type="sibTrans" cxnId="{F0F5D022-9A5F-4DC4-8F54-E9E11C63E18A}">
      <dgm:prSet/>
      <dgm:spPr/>
      <dgm:t>
        <a:bodyPr/>
        <a:lstStyle/>
        <a:p>
          <a:pPr>
            <a:lnSpc>
              <a:spcPct val="100000"/>
            </a:lnSpc>
          </a:pPr>
          <a:endParaRPr lang="en-US"/>
        </a:p>
      </dgm:t>
    </dgm:pt>
    <dgm:pt modelId="{E2F51A4F-6C1E-41CE-B386-A091D3FEE09B}" type="pres">
      <dgm:prSet presAssocID="{7DBB65EC-C59E-4791-9E33-BB267B99443E}" presName="root" presStyleCnt="0">
        <dgm:presLayoutVars>
          <dgm:dir/>
          <dgm:resizeHandles val="exact"/>
        </dgm:presLayoutVars>
      </dgm:prSet>
      <dgm:spPr/>
    </dgm:pt>
    <dgm:pt modelId="{A712EC4D-7011-4EDB-B520-CBCB1BCFFDF3}" type="pres">
      <dgm:prSet presAssocID="{B9A2BBE5-E3D9-4D11-B4E9-7F61C40C51E6}" presName="compNode" presStyleCnt="0"/>
      <dgm:spPr/>
    </dgm:pt>
    <dgm:pt modelId="{15C3B2D3-1416-4E88-A28B-BAA6E02A67FC}" type="pres">
      <dgm:prSet presAssocID="{B9A2BBE5-E3D9-4D11-B4E9-7F61C40C51E6}" presName="bgRect" presStyleLbl="bgShp" presStyleIdx="0" presStyleCnt="4"/>
      <dgm:spPr/>
    </dgm:pt>
    <dgm:pt modelId="{965478EC-F866-494A-81DE-0F37D3AA7ABA}" type="pres">
      <dgm:prSet presAssocID="{B9A2BBE5-E3D9-4D11-B4E9-7F61C40C51E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Idea"/>
        </a:ext>
      </dgm:extLst>
    </dgm:pt>
    <dgm:pt modelId="{22A249F5-D70F-4A5D-A574-39CCECB1C9E3}" type="pres">
      <dgm:prSet presAssocID="{B9A2BBE5-E3D9-4D11-B4E9-7F61C40C51E6}" presName="spaceRect" presStyleCnt="0"/>
      <dgm:spPr/>
    </dgm:pt>
    <dgm:pt modelId="{35CB4CD5-B277-4A6D-AE97-4A5826E3D12B}" type="pres">
      <dgm:prSet presAssocID="{B9A2BBE5-E3D9-4D11-B4E9-7F61C40C51E6}" presName="parTx" presStyleLbl="revTx" presStyleIdx="0" presStyleCnt="4">
        <dgm:presLayoutVars>
          <dgm:chMax val="0"/>
          <dgm:chPref val="0"/>
        </dgm:presLayoutVars>
      </dgm:prSet>
      <dgm:spPr/>
    </dgm:pt>
    <dgm:pt modelId="{196E2999-E6FC-4A5A-8E8E-7243402DE6B8}" type="pres">
      <dgm:prSet presAssocID="{76EC6329-44AF-402E-A148-03EBBE6F45EC}" presName="sibTrans" presStyleCnt="0"/>
      <dgm:spPr/>
    </dgm:pt>
    <dgm:pt modelId="{B0E15446-1CFE-4915-A5F8-A79733EAE11C}" type="pres">
      <dgm:prSet presAssocID="{241F621B-B476-4BA9-A831-28A10DBEC79C}" presName="compNode" presStyleCnt="0"/>
      <dgm:spPr/>
    </dgm:pt>
    <dgm:pt modelId="{70F85F62-5B70-4213-99A2-853E95EE9B68}" type="pres">
      <dgm:prSet presAssocID="{241F621B-B476-4BA9-A831-28A10DBEC79C}" presName="bgRect" presStyleLbl="bgShp" presStyleIdx="1" presStyleCnt="4"/>
      <dgm:spPr/>
    </dgm:pt>
    <dgm:pt modelId="{1E404139-3040-40E6-8829-56BE6A5E3743}" type="pres">
      <dgm:prSet presAssocID="{241F621B-B476-4BA9-A831-28A10DBEC79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748F2559-F561-4BC0-A261-FE48E8CBAF7A}" type="pres">
      <dgm:prSet presAssocID="{241F621B-B476-4BA9-A831-28A10DBEC79C}" presName="spaceRect" presStyleCnt="0"/>
      <dgm:spPr/>
    </dgm:pt>
    <dgm:pt modelId="{979782A3-F772-4090-BA11-F79053EC34E6}" type="pres">
      <dgm:prSet presAssocID="{241F621B-B476-4BA9-A831-28A10DBEC79C}" presName="parTx" presStyleLbl="revTx" presStyleIdx="1" presStyleCnt="4">
        <dgm:presLayoutVars>
          <dgm:chMax val="0"/>
          <dgm:chPref val="0"/>
        </dgm:presLayoutVars>
      </dgm:prSet>
      <dgm:spPr/>
    </dgm:pt>
    <dgm:pt modelId="{FE6CF25E-9B80-4A19-97A0-259F8AB39E65}" type="pres">
      <dgm:prSet presAssocID="{BB91CF4E-792E-4D30-A956-FBABB3C092D6}" presName="sibTrans" presStyleCnt="0"/>
      <dgm:spPr/>
    </dgm:pt>
    <dgm:pt modelId="{A343406D-75EE-49C1-A9F0-C776A4B6A32E}" type="pres">
      <dgm:prSet presAssocID="{F15B470C-D858-4CCF-8EFE-D1E530C563C5}" presName="compNode" presStyleCnt="0"/>
      <dgm:spPr/>
    </dgm:pt>
    <dgm:pt modelId="{E9DFB8D8-D543-4028-B8CE-AED233A0927F}" type="pres">
      <dgm:prSet presAssocID="{F15B470C-D858-4CCF-8EFE-D1E530C563C5}" presName="bgRect" presStyleLbl="bgShp" presStyleIdx="2" presStyleCnt="4"/>
      <dgm:spPr/>
    </dgm:pt>
    <dgm:pt modelId="{47613C59-66DD-44F6-A59D-534C6E0759F6}" type="pres">
      <dgm:prSet presAssocID="{F15B470C-D858-4CCF-8EFE-D1E530C563C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Brainstorm"/>
        </a:ext>
      </dgm:extLst>
    </dgm:pt>
    <dgm:pt modelId="{E146E680-F00D-4420-897B-207DE329001E}" type="pres">
      <dgm:prSet presAssocID="{F15B470C-D858-4CCF-8EFE-D1E530C563C5}" presName="spaceRect" presStyleCnt="0"/>
      <dgm:spPr/>
    </dgm:pt>
    <dgm:pt modelId="{9B5A5B83-6AC6-42D5-A4D2-781E1962A359}" type="pres">
      <dgm:prSet presAssocID="{F15B470C-D858-4CCF-8EFE-D1E530C563C5}" presName="parTx" presStyleLbl="revTx" presStyleIdx="2" presStyleCnt="4">
        <dgm:presLayoutVars>
          <dgm:chMax val="0"/>
          <dgm:chPref val="0"/>
        </dgm:presLayoutVars>
      </dgm:prSet>
      <dgm:spPr/>
    </dgm:pt>
    <dgm:pt modelId="{AA52B134-B22A-4ED7-BA28-830A9D66F8C2}" type="pres">
      <dgm:prSet presAssocID="{50A1C5B4-A07F-42F1-B992-216E07CE02AF}" presName="sibTrans" presStyleCnt="0"/>
      <dgm:spPr/>
    </dgm:pt>
    <dgm:pt modelId="{56942F26-DDC2-45D0-9F19-3EBC9B563504}" type="pres">
      <dgm:prSet presAssocID="{CCCE270C-CB92-4FFD-93B4-3E87373395BB}" presName="compNode" presStyleCnt="0"/>
      <dgm:spPr/>
    </dgm:pt>
    <dgm:pt modelId="{9795C799-29EF-4983-8F30-A8566AE86D19}" type="pres">
      <dgm:prSet presAssocID="{CCCE270C-CB92-4FFD-93B4-3E87373395BB}" presName="bgRect" presStyleLbl="bgShp" presStyleIdx="3" presStyleCnt="4"/>
      <dgm:spPr/>
    </dgm:pt>
    <dgm:pt modelId="{3072F0CB-B947-4799-AD35-C250559C3E19}" type="pres">
      <dgm:prSet presAssocID="{CCCE270C-CB92-4FFD-93B4-3E87373395B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nections"/>
        </a:ext>
      </dgm:extLst>
    </dgm:pt>
    <dgm:pt modelId="{90BC4251-64F2-4E3A-8E24-D2FABACEE06E}" type="pres">
      <dgm:prSet presAssocID="{CCCE270C-CB92-4FFD-93B4-3E87373395BB}" presName="spaceRect" presStyleCnt="0"/>
      <dgm:spPr/>
    </dgm:pt>
    <dgm:pt modelId="{62676FC9-5C4F-48C0-9880-DECA8AF927C1}" type="pres">
      <dgm:prSet presAssocID="{CCCE270C-CB92-4FFD-93B4-3E87373395BB}" presName="parTx" presStyleLbl="revTx" presStyleIdx="3" presStyleCnt="4">
        <dgm:presLayoutVars>
          <dgm:chMax val="0"/>
          <dgm:chPref val="0"/>
        </dgm:presLayoutVars>
      </dgm:prSet>
      <dgm:spPr/>
    </dgm:pt>
  </dgm:ptLst>
  <dgm:cxnLst>
    <dgm:cxn modelId="{A829AD09-7A34-4EDE-B769-804E606F395C}" type="presOf" srcId="{241F621B-B476-4BA9-A831-28A10DBEC79C}" destId="{979782A3-F772-4090-BA11-F79053EC34E6}" srcOrd="0" destOrd="0" presId="urn:microsoft.com/office/officeart/2018/2/layout/IconVerticalSolidList"/>
    <dgm:cxn modelId="{12378511-EF48-47A2-AECF-C8B4E0F6943B}" type="presOf" srcId="{B9A2BBE5-E3D9-4D11-B4E9-7F61C40C51E6}" destId="{35CB4CD5-B277-4A6D-AE97-4A5826E3D12B}" srcOrd="0" destOrd="0" presId="urn:microsoft.com/office/officeart/2018/2/layout/IconVerticalSolidList"/>
    <dgm:cxn modelId="{F0F5D022-9A5F-4DC4-8F54-E9E11C63E18A}" srcId="{7DBB65EC-C59E-4791-9E33-BB267B99443E}" destId="{241F621B-B476-4BA9-A831-28A10DBEC79C}" srcOrd="1" destOrd="0" parTransId="{1D757CDE-05AF-4E1C-81F9-9A99DB63C2FF}" sibTransId="{BB91CF4E-792E-4D30-A956-FBABB3C092D6}"/>
    <dgm:cxn modelId="{264F246B-BD9F-4280-A735-E7B9F2BF695E}" type="presOf" srcId="{F15B470C-D858-4CCF-8EFE-D1E530C563C5}" destId="{9B5A5B83-6AC6-42D5-A4D2-781E1962A359}" srcOrd="0" destOrd="0" presId="urn:microsoft.com/office/officeart/2018/2/layout/IconVerticalSolidList"/>
    <dgm:cxn modelId="{8FFACD59-91EB-4874-9117-49C9995C9B9B}" type="presOf" srcId="{CCCE270C-CB92-4FFD-93B4-3E87373395BB}" destId="{62676FC9-5C4F-48C0-9880-DECA8AF927C1}" srcOrd="0" destOrd="0" presId="urn:microsoft.com/office/officeart/2018/2/layout/IconVerticalSolidList"/>
    <dgm:cxn modelId="{B5E182A4-81A5-40C2-B948-7ABF235266D9}" type="presOf" srcId="{7DBB65EC-C59E-4791-9E33-BB267B99443E}" destId="{E2F51A4F-6C1E-41CE-B386-A091D3FEE09B}" srcOrd="0" destOrd="0" presId="urn:microsoft.com/office/officeart/2018/2/layout/IconVerticalSolidList"/>
    <dgm:cxn modelId="{A30BF9BC-DA5F-4403-BBBC-D15496AD67A9}" srcId="{7DBB65EC-C59E-4791-9E33-BB267B99443E}" destId="{CCCE270C-CB92-4FFD-93B4-3E87373395BB}" srcOrd="3" destOrd="0" parTransId="{496310AF-D7AE-49E4-B281-0752CF7EABB3}" sibTransId="{568B9BC0-2409-4E7B-965F-BB51CA3A7475}"/>
    <dgm:cxn modelId="{8DB227C0-16D3-4A9D-8986-25301BB75BAF}" srcId="{7DBB65EC-C59E-4791-9E33-BB267B99443E}" destId="{B9A2BBE5-E3D9-4D11-B4E9-7F61C40C51E6}" srcOrd="0" destOrd="0" parTransId="{0E7503FA-6547-41F2-8A36-F52A8B577BC5}" sibTransId="{76EC6329-44AF-402E-A148-03EBBE6F45EC}"/>
    <dgm:cxn modelId="{CBF236E7-A3BE-4BD8-A543-5EF4B3776419}" srcId="{7DBB65EC-C59E-4791-9E33-BB267B99443E}" destId="{F15B470C-D858-4CCF-8EFE-D1E530C563C5}" srcOrd="2" destOrd="0" parTransId="{9459CF50-048B-4DA2-B436-4BCC705A9081}" sibTransId="{50A1C5B4-A07F-42F1-B992-216E07CE02AF}"/>
    <dgm:cxn modelId="{87AEBD48-6DB1-4357-8D1D-A863EC4AED71}" type="presParOf" srcId="{E2F51A4F-6C1E-41CE-B386-A091D3FEE09B}" destId="{A712EC4D-7011-4EDB-B520-CBCB1BCFFDF3}" srcOrd="0" destOrd="0" presId="urn:microsoft.com/office/officeart/2018/2/layout/IconVerticalSolidList"/>
    <dgm:cxn modelId="{99922DB9-835B-42A1-BE6B-7EB5A7F7E57F}" type="presParOf" srcId="{A712EC4D-7011-4EDB-B520-CBCB1BCFFDF3}" destId="{15C3B2D3-1416-4E88-A28B-BAA6E02A67FC}" srcOrd="0" destOrd="0" presId="urn:microsoft.com/office/officeart/2018/2/layout/IconVerticalSolidList"/>
    <dgm:cxn modelId="{E2F42B10-DFD3-46D8-A001-CC64B5571A04}" type="presParOf" srcId="{A712EC4D-7011-4EDB-B520-CBCB1BCFFDF3}" destId="{965478EC-F866-494A-81DE-0F37D3AA7ABA}" srcOrd="1" destOrd="0" presId="urn:microsoft.com/office/officeart/2018/2/layout/IconVerticalSolidList"/>
    <dgm:cxn modelId="{09D91CB2-61CA-4198-B138-D7E510376C27}" type="presParOf" srcId="{A712EC4D-7011-4EDB-B520-CBCB1BCFFDF3}" destId="{22A249F5-D70F-4A5D-A574-39CCECB1C9E3}" srcOrd="2" destOrd="0" presId="urn:microsoft.com/office/officeart/2018/2/layout/IconVerticalSolidList"/>
    <dgm:cxn modelId="{69836E3E-9E10-4F76-8F5F-E6DC4F07D5BA}" type="presParOf" srcId="{A712EC4D-7011-4EDB-B520-CBCB1BCFFDF3}" destId="{35CB4CD5-B277-4A6D-AE97-4A5826E3D12B}" srcOrd="3" destOrd="0" presId="urn:microsoft.com/office/officeart/2018/2/layout/IconVerticalSolidList"/>
    <dgm:cxn modelId="{B9D30091-325B-4FC5-8948-47BAA1341DDA}" type="presParOf" srcId="{E2F51A4F-6C1E-41CE-B386-A091D3FEE09B}" destId="{196E2999-E6FC-4A5A-8E8E-7243402DE6B8}" srcOrd="1" destOrd="0" presId="urn:microsoft.com/office/officeart/2018/2/layout/IconVerticalSolidList"/>
    <dgm:cxn modelId="{7A548582-C5DE-40CF-8FD8-F30553BCD2F2}" type="presParOf" srcId="{E2F51A4F-6C1E-41CE-B386-A091D3FEE09B}" destId="{B0E15446-1CFE-4915-A5F8-A79733EAE11C}" srcOrd="2" destOrd="0" presId="urn:microsoft.com/office/officeart/2018/2/layout/IconVerticalSolidList"/>
    <dgm:cxn modelId="{8C3D93B7-4893-4301-84F3-3D1ADC9A9145}" type="presParOf" srcId="{B0E15446-1CFE-4915-A5F8-A79733EAE11C}" destId="{70F85F62-5B70-4213-99A2-853E95EE9B68}" srcOrd="0" destOrd="0" presId="urn:microsoft.com/office/officeart/2018/2/layout/IconVerticalSolidList"/>
    <dgm:cxn modelId="{C81DD510-783D-4FE6-A22D-45F2BCA6AE32}" type="presParOf" srcId="{B0E15446-1CFE-4915-A5F8-A79733EAE11C}" destId="{1E404139-3040-40E6-8829-56BE6A5E3743}" srcOrd="1" destOrd="0" presId="urn:microsoft.com/office/officeart/2018/2/layout/IconVerticalSolidList"/>
    <dgm:cxn modelId="{0C296827-1EFA-4674-AEE6-96E1C5F51456}" type="presParOf" srcId="{B0E15446-1CFE-4915-A5F8-A79733EAE11C}" destId="{748F2559-F561-4BC0-A261-FE48E8CBAF7A}" srcOrd="2" destOrd="0" presId="urn:microsoft.com/office/officeart/2018/2/layout/IconVerticalSolidList"/>
    <dgm:cxn modelId="{3FE45BF0-59B9-4D58-BC29-BB68403C0C2E}" type="presParOf" srcId="{B0E15446-1CFE-4915-A5F8-A79733EAE11C}" destId="{979782A3-F772-4090-BA11-F79053EC34E6}" srcOrd="3" destOrd="0" presId="urn:microsoft.com/office/officeart/2018/2/layout/IconVerticalSolidList"/>
    <dgm:cxn modelId="{2512D864-2698-4AF7-9512-E03EF9DC4443}" type="presParOf" srcId="{E2F51A4F-6C1E-41CE-B386-A091D3FEE09B}" destId="{FE6CF25E-9B80-4A19-97A0-259F8AB39E65}" srcOrd="3" destOrd="0" presId="urn:microsoft.com/office/officeart/2018/2/layout/IconVerticalSolidList"/>
    <dgm:cxn modelId="{FF26C16D-63B5-4FB6-9A85-A4DF861E8E49}" type="presParOf" srcId="{E2F51A4F-6C1E-41CE-B386-A091D3FEE09B}" destId="{A343406D-75EE-49C1-A9F0-C776A4B6A32E}" srcOrd="4" destOrd="0" presId="urn:microsoft.com/office/officeart/2018/2/layout/IconVerticalSolidList"/>
    <dgm:cxn modelId="{4924243B-65F6-4B05-B8CF-52A4E7B392E3}" type="presParOf" srcId="{A343406D-75EE-49C1-A9F0-C776A4B6A32E}" destId="{E9DFB8D8-D543-4028-B8CE-AED233A0927F}" srcOrd="0" destOrd="0" presId="urn:microsoft.com/office/officeart/2018/2/layout/IconVerticalSolidList"/>
    <dgm:cxn modelId="{CD29D15E-1061-4A5C-B30D-43F7711E08E1}" type="presParOf" srcId="{A343406D-75EE-49C1-A9F0-C776A4B6A32E}" destId="{47613C59-66DD-44F6-A59D-534C6E0759F6}" srcOrd="1" destOrd="0" presId="urn:microsoft.com/office/officeart/2018/2/layout/IconVerticalSolidList"/>
    <dgm:cxn modelId="{D04B8B1F-EF28-42A5-AD68-9696F3FA5486}" type="presParOf" srcId="{A343406D-75EE-49C1-A9F0-C776A4B6A32E}" destId="{E146E680-F00D-4420-897B-207DE329001E}" srcOrd="2" destOrd="0" presId="urn:microsoft.com/office/officeart/2018/2/layout/IconVerticalSolidList"/>
    <dgm:cxn modelId="{4544EF25-56AF-47B0-981C-8AFD136597A6}" type="presParOf" srcId="{A343406D-75EE-49C1-A9F0-C776A4B6A32E}" destId="{9B5A5B83-6AC6-42D5-A4D2-781E1962A359}" srcOrd="3" destOrd="0" presId="urn:microsoft.com/office/officeart/2018/2/layout/IconVerticalSolidList"/>
    <dgm:cxn modelId="{8C0296FB-AA06-4680-B550-CC090E9E8CF3}" type="presParOf" srcId="{E2F51A4F-6C1E-41CE-B386-A091D3FEE09B}" destId="{AA52B134-B22A-4ED7-BA28-830A9D66F8C2}" srcOrd="5" destOrd="0" presId="urn:microsoft.com/office/officeart/2018/2/layout/IconVerticalSolidList"/>
    <dgm:cxn modelId="{CAA19A5F-0CBD-406E-A6E6-561334F9F8F5}" type="presParOf" srcId="{E2F51A4F-6C1E-41CE-B386-A091D3FEE09B}" destId="{56942F26-DDC2-45D0-9F19-3EBC9B563504}" srcOrd="6" destOrd="0" presId="urn:microsoft.com/office/officeart/2018/2/layout/IconVerticalSolidList"/>
    <dgm:cxn modelId="{25136B09-971F-4CE6-A234-C02C63525D48}" type="presParOf" srcId="{56942F26-DDC2-45D0-9F19-3EBC9B563504}" destId="{9795C799-29EF-4983-8F30-A8566AE86D19}" srcOrd="0" destOrd="0" presId="urn:microsoft.com/office/officeart/2018/2/layout/IconVerticalSolidList"/>
    <dgm:cxn modelId="{679B541C-C45D-4509-8B05-F80EC278471F}" type="presParOf" srcId="{56942F26-DDC2-45D0-9F19-3EBC9B563504}" destId="{3072F0CB-B947-4799-AD35-C250559C3E19}" srcOrd="1" destOrd="0" presId="urn:microsoft.com/office/officeart/2018/2/layout/IconVerticalSolidList"/>
    <dgm:cxn modelId="{5C46B30F-094A-448D-87CF-EDCB3CECF9AB}" type="presParOf" srcId="{56942F26-DDC2-45D0-9F19-3EBC9B563504}" destId="{90BC4251-64F2-4E3A-8E24-D2FABACEE06E}" srcOrd="2" destOrd="0" presId="urn:microsoft.com/office/officeart/2018/2/layout/IconVerticalSolidList"/>
    <dgm:cxn modelId="{45B93C2C-0655-442B-B8B5-A8486E708B5B}" type="presParOf" srcId="{56942F26-DDC2-45D0-9F19-3EBC9B563504}" destId="{62676FC9-5C4F-48C0-9880-DECA8AF927C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5440137-4FBA-4DF9-A987-A8A90676E362}" type="doc">
      <dgm:prSet loTypeId="urn:microsoft.com/office/officeart/2016/7/layout/VerticalHollowActionList" loCatId="List" qsTypeId="urn:microsoft.com/office/officeart/2005/8/quickstyle/simple1" qsCatId="simple" csTypeId="urn:microsoft.com/office/officeart/2005/8/colors/accent2_2" csCatId="accent2"/>
      <dgm:spPr/>
      <dgm:t>
        <a:bodyPr/>
        <a:lstStyle/>
        <a:p>
          <a:endParaRPr lang="en-US"/>
        </a:p>
      </dgm:t>
    </dgm:pt>
    <dgm:pt modelId="{4C94DE6C-1753-467E-A605-9562F8ECF52E}">
      <dgm:prSet/>
      <dgm:spPr/>
      <dgm:t>
        <a:bodyPr/>
        <a:lstStyle/>
        <a:p>
          <a:r>
            <a:rPr lang="en-US"/>
            <a:t>Know</a:t>
          </a:r>
        </a:p>
      </dgm:t>
    </dgm:pt>
    <dgm:pt modelId="{C0687E2E-AA06-4D99-88CB-86804C7B7564}" type="parTrans" cxnId="{3884EEEC-18FB-48E1-BAC1-4CA33B529C85}">
      <dgm:prSet/>
      <dgm:spPr/>
      <dgm:t>
        <a:bodyPr/>
        <a:lstStyle/>
        <a:p>
          <a:endParaRPr lang="en-US"/>
        </a:p>
      </dgm:t>
    </dgm:pt>
    <dgm:pt modelId="{465BCF8C-824E-41DC-8D3E-9CE3153CF1E5}" type="sibTrans" cxnId="{3884EEEC-18FB-48E1-BAC1-4CA33B529C85}">
      <dgm:prSet/>
      <dgm:spPr/>
      <dgm:t>
        <a:bodyPr/>
        <a:lstStyle/>
        <a:p>
          <a:endParaRPr lang="en-US"/>
        </a:p>
      </dgm:t>
    </dgm:pt>
    <dgm:pt modelId="{E6B28AAE-6595-4CA1-9774-8709BBCE31C8}">
      <dgm:prSet/>
      <dgm:spPr/>
      <dgm:t>
        <a:bodyPr/>
        <a:lstStyle/>
        <a:p>
          <a:r>
            <a:rPr lang="en-US"/>
            <a:t>Know your organizational strengths and areas of expertise  </a:t>
          </a:r>
        </a:p>
      </dgm:t>
    </dgm:pt>
    <dgm:pt modelId="{D87B0E03-272B-42CE-AAEA-543D0D3FD5B4}" type="parTrans" cxnId="{5736FB9F-D6BB-4A3C-8224-5083C90B2881}">
      <dgm:prSet/>
      <dgm:spPr/>
      <dgm:t>
        <a:bodyPr/>
        <a:lstStyle/>
        <a:p>
          <a:endParaRPr lang="en-US"/>
        </a:p>
      </dgm:t>
    </dgm:pt>
    <dgm:pt modelId="{A346C3EB-8213-4EE6-89C7-DB9EFD2930B4}" type="sibTrans" cxnId="{5736FB9F-D6BB-4A3C-8224-5083C90B2881}">
      <dgm:prSet/>
      <dgm:spPr/>
      <dgm:t>
        <a:bodyPr/>
        <a:lstStyle/>
        <a:p>
          <a:endParaRPr lang="en-US"/>
        </a:p>
      </dgm:t>
    </dgm:pt>
    <dgm:pt modelId="{0A093D40-40D2-4025-9A51-0F4B8EDB3685}">
      <dgm:prSet/>
      <dgm:spPr/>
      <dgm:t>
        <a:bodyPr/>
        <a:lstStyle/>
        <a:p>
          <a:r>
            <a:rPr lang="en-US"/>
            <a:t>Study</a:t>
          </a:r>
        </a:p>
      </dgm:t>
    </dgm:pt>
    <dgm:pt modelId="{E953D9AC-AAD2-49AE-B5EC-F2018AB87CD4}" type="parTrans" cxnId="{EC8D1E47-EAD9-49FE-938F-8DBBA9C7E831}">
      <dgm:prSet/>
      <dgm:spPr/>
      <dgm:t>
        <a:bodyPr/>
        <a:lstStyle/>
        <a:p>
          <a:endParaRPr lang="en-US"/>
        </a:p>
      </dgm:t>
    </dgm:pt>
    <dgm:pt modelId="{9A9FD70F-0086-4762-8A8B-F9A3E4F63153}" type="sibTrans" cxnId="{EC8D1E47-EAD9-49FE-938F-8DBBA9C7E831}">
      <dgm:prSet/>
      <dgm:spPr/>
      <dgm:t>
        <a:bodyPr/>
        <a:lstStyle/>
        <a:p>
          <a:endParaRPr lang="en-US"/>
        </a:p>
      </dgm:t>
    </dgm:pt>
    <dgm:pt modelId="{4A4E4026-69B0-4CBA-B4E7-CE48FC7ABBFC}">
      <dgm:prSet/>
      <dgm:spPr/>
      <dgm:t>
        <a:bodyPr/>
        <a:lstStyle/>
        <a:p>
          <a:r>
            <a:rPr lang="en-US"/>
            <a:t>Study the broader system in which the program or your organization falls </a:t>
          </a:r>
        </a:p>
      </dgm:t>
    </dgm:pt>
    <dgm:pt modelId="{3D34377A-C690-4E56-874D-6ECD284DB89C}" type="parTrans" cxnId="{8D0029D0-6159-46D4-8AD3-294CF5096AB9}">
      <dgm:prSet/>
      <dgm:spPr/>
      <dgm:t>
        <a:bodyPr/>
        <a:lstStyle/>
        <a:p>
          <a:endParaRPr lang="en-US"/>
        </a:p>
      </dgm:t>
    </dgm:pt>
    <dgm:pt modelId="{A8790F48-BACB-45F5-AAA4-AE586D1E2BCA}" type="sibTrans" cxnId="{8D0029D0-6159-46D4-8AD3-294CF5096AB9}">
      <dgm:prSet/>
      <dgm:spPr/>
      <dgm:t>
        <a:bodyPr/>
        <a:lstStyle/>
        <a:p>
          <a:endParaRPr lang="en-US"/>
        </a:p>
      </dgm:t>
    </dgm:pt>
    <dgm:pt modelId="{02743BE4-97EC-4292-A9DA-CE472B7379A8}">
      <dgm:prSet/>
      <dgm:spPr/>
      <dgm:t>
        <a:bodyPr/>
        <a:lstStyle/>
        <a:p>
          <a:r>
            <a:rPr lang="en-US"/>
            <a:t>Understand</a:t>
          </a:r>
        </a:p>
      </dgm:t>
    </dgm:pt>
    <dgm:pt modelId="{FE00156D-8A50-4511-9DA3-01EB92CDCF1B}" type="parTrans" cxnId="{14018821-A8BB-424C-B1A6-8F14476DFC95}">
      <dgm:prSet/>
      <dgm:spPr/>
      <dgm:t>
        <a:bodyPr/>
        <a:lstStyle/>
        <a:p>
          <a:endParaRPr lang="en-US"/>
        </a:p>
      </dgm:t>
    </dgm:pt>
    <dgm:pt modelId="{3AF4827C-D9EF-4113-AB24-00A2E04FD154}" type="sibTrans" cxnId="{14018821-A8BB-424C-B1A6-8F14476DFC95}">
      <dgm:prSet/>
      <dgm:spPr/>
      <dgm:t>
        <a:bodyPr/>
        <a:lstStyle/>
        <a:p>
          <a:endParaRPr lang="en-US"/>
        </a:p>
      </dgm:t>
    </dgm:pt>
    <dgm:pt modelId="{58710F28-6AD5-42DE-88C2-730A6CA61B0E}">
      <dgm:prSet/>
      <dgm:spPr/>
      <dgm:t>
        <a:bodyPr/>
        <a:lstStyle/>
        <a:p>
          <a:r>
            <a:rPr lang="en-US"/>
            <a:t>Understand the strengths and gaps of the system and conceptualize how your expertise can provide solutions </a:t>
          </a:r>
        </a:p>
      </dgm:t>
    </dgm:pt>
    <dgm:pt modelId="{E3AA020D-3D72-4D83-B836-D3AF8A8D989F}" type="parTrans" cxnId="{E62A2875-D659-4EA4-A47E-1CB5FC4C7661}">
      <dgm:prSet/>
      <dgm:spPr/>
      <dgm:t>
        <a:bodyPr/>
        <a:lstStyle/>
        <a:p>
          <a:endParaRPr lang="en-US"/>
        </a:p>
      </dgm:t>
    </dgm:pt>
    <dgm:pt modelId="{921F5BAE-CD78-4D84-BDD1-9384D81C2E50}" type="sibTrans" cxnId="{E62A2875-D659-4EA4-A47E-1CB5FC4C7661}">
      <dgm:prSet/>
      <dgm:spPr/>
      <dgm:t>
        <a:bodyPr/>
        <a:lstStyle/>
        <a:p>
          <a:endParaRPr lang="en-US"/>
        </a:p>
      </dgm:t>
    </dgm:pt>
    <dgm:pt modelId="{5A564AD5-F4AE-4A90-904E-1CD591B681BE}" type="pres">
      <dgm:prSet presAssocID="{75440137-4FBA-4DF9-A987-A8A90676E362}" presName="Name0" presStyleCnt="0">
        <dgm:presLayoutVars>
          <dgm:dir/>
          <dgm:animLvl val="lvl"/>
          <dgm:resizeHandles val="exact"/>
        </dgm:presLayoutVars>
      </dgm:prSet>
      <dgm:spPr/>
    </dgm:pt>
    <dgm:pt modelId="{D42003D7-B3C8-4B93-AA83-4B82CC1B9FAD}" type="pres">
      <dgm:prSet presAssocID="{4C94DE6C-1753-467E-A605-9562F8ECF52E}" presName="linNode" presStyleCnt="0"/>
      <dgm:spPr/>
    </dgm:pt>
    <dgm:pt modelId="{283BF5B2-8DA7-422F-AA80-A6D99EDB8056}" type="pres">
      <dgm:prSet presAssocID="{4C94DE6C-1753-467E-A605-9562F8ECF52E}" presName="parentText" presStyleLbl="solidFgAcc1" presStyleIdx="0" presStyleCnt="3">
        <dgm:presLayoutVars>
          <dgm:chMax val="1"/>
          <dgm:bulletEnabled/>
        </dgm:presLayoutVars>
      </dgm:prSet>
      <dgm:spPr/>
    </dgm:pt>
    <dgm:pt modelId="{4227A23E-76B9-4ABC-992F-CDC4F2912F46}" type="pres">
      <dgm:prSet presAssocID="{4C94DE6C-1753-467E-A605-9562F8ECF52E}" presName="descendantText" presStyleLbl="alignNode1" presStyleIdx="0" presStyleCnt="3">
        <dgm:presLayoutVars>
          <dgm:bulletEnabled/>
        </dgm:presLayoutVars>
      </dgm:prSet>
      <dgm:spPr/>
    </dgm:pt>
    <dgm:pt modelId="{18CB195B-21B9-439C-BC28-CE43E0D9A039}" type="pres">
      <dgm:prSet presAssocID="{465BCF8C-824E-41DC-8D3E-9CE3153CF1E5}" presName="sp" presStyleCnt="0"/>
      <dgm:spPr/>
    </dgm:pt>
    <dgm:pt modelId="{40CF51CC-781F-453F-A0D5-0AC5448E2109}" type="pres">
      <dgm:prSet presAssocID="{0A093D40-40D2-4025-9A51-0F4B8EDB3685}" presName="linNode" presStyleCnt="0"/>
      <dgm:spPr/>
    </dgm:pt>
    <dgm:pt modelId="{A4B803D7-DEB6-4E5E-B072-C98198E885B1}" type="pres">
      <dgm:prSet presAssocID="{0A093D40-40D2-4025-9A51-0F4B8EDB3685}" presName="parentText" presStyleLbl="solidFgAcc1" presStyleIdx="1" presStyleCnt="3">
        <dgm:presLayoutVars>
          <dgm:chMax val="1"/>
          <dgm:bulletEnabled/>
        </dgm:presLayoutVars>
      </dgm:prSet>
      <dgm:spPr/>
    </dgm:pt>
    <dgm:pt modelId="{F980D2E5-8B88-4AB8-AD37-281CD9A8A76A}" type="pres">
      <dgm:prSet presAssocID="{0A093D40-40D2-4025-9A51-0F4B8EDB3685}" presName="descendantText" presStyleLbl="alignNode1" presStyleIdx="1" presStyleCnt="3">
        <dgm:presLayoutVars>
          <dgm:bulletEnabled/>
        </dgm:presLayoutVars>
      </dgm:prSet>
      <dgm:spPr/>
    </dgm:pt>
    <dgm:pt modelId="{B1087251-34B9-449E-9C25-E4CEAB9CB0C3}" type="pres">
      <dgm:prSet presAssocID="{9A9FD70F-0086-4762-8A8B-F9A3E4F63153}" presName="sp" presStyleCnt="0"/>
      <dgm:spPr/>
    </dgm:pt>
    <dgm:pt modelId="{340145B0-AEE6-432A-B650-65257ED5AD2E}" type="pres">
      <dgm:prSet presAssocID="{02743BE4-97EC-4292-A9DA-CE472B7379A8}" presName="linNode" presStyleCnt="0"/>
      <dgm:spPr/>
    </dgm:pt>
    <dgm:pt modelId="{AF3FA463-8D5E-4132-96E9-F29D18EB9699}" type="pres">
      <dgm:prSet presAssocID="{02743BE4-97EC-4292-A9DA-CE472B7379A8}" presName="parentText" presStyleLbl="solidFgAcc1" presStyleIdx="2" presStyleCnt="3">
        <dgm:presLayoutVars>
          <dgm:chMax val="1"/>
          <dgm:bulletEnabled/>
        </dgm:presLayoutVars>
      </dgm:prSet>
      <dgm:spPr/>
    </dgm:pt>
    <dgm:pt modelId="{7455A2D1-4425-4D82-BCEB-00E848B680E1}" type="pres">
      <dgm:prSet presAssocID="{02743BE4-97EC-4292-A9DA-CE472B7379A8}" presName="descendantText" presStyleLbl="alignNode1" presStyleIdx="2" presStyleCnt="3">
        <dgm:presLayoutVars>
          <dgm:bulletEnabled/>
        </dgm:presLayoutVars>
      </dgm:prSet>
      <dgm:spPr/>
    </dgm:pt>
  </dgm:ptLst>
  <dgm:cxnLst>
    <dgm:cxn modelId="{55152809-040A-446F-B265-D1385E90EA32}" type="presOf" srcId="{02743BE4-97EC-4292-A9DA-CE472B7379A8}" destId="{AF3FA463-8D5E-4132-96E9-F29D18EB9699}" srcOrd="0" destOrd="0" presId="urn:microsoft.com/office/officeart/2016/7/layout/VerticalHollowActionList"/>
    <dgm:cxn modelId="{F953EF12-A35B-452F-A44C-6C1B8EEC6262}" type="presOf" srcId="{75440137-4FBA-4DF9-A987-A8A90676E362}" destId="{5A564AD5-F4AE-4A90-904E-1CD591B681BE}" srcOrd="0" destOrd="0" presId="urn:microsoft.com/office/officeart/2016/7/layout/VerticalHollowActionList"/>
    <dgm:cxn modelId="{14018821-A8BB-424C-B1A6-8F14476DFC95}" srcId="{75440137-4FBA-4DF9-A987-A8A90676E362}" destId="{02743BE4-97EC-4292-A9DA-CE472B7379A8}" srcOrd="2" destOrd="0" parTransId="{FE00156D-8A50-4511-9DA3-01EB92CDCF1B}" sibTransId="{3AF4827C-D9EF-4113-AB24-00A2E04FD154}"/>
    <dgm:cxn modelId="{9B050F3D-1A1F-4DE7-98E7-2B929FAEF7CA}" type="presOf" srcId="{0A093D40-40D2-4025-9A51-0F4B8EDB3685}" destId="{A4B803D7-DEB6-4E5E-B072-C98198E885B1}" srcOrd="0" destOrd="0" presId="urn:microsoft.com/office/officeart/2016/7/layout/VerticalHollowActionList"/>
    <dgm:cxn modelId="{EC8D1E47-EAD9-49FE-938F-8DBBA9C7E831}" srcId="{75440137-4FBA-4DF9-A987-A8A90676E362}" destId="{0A093D40-40D2-4025-9A51-0F4B8EDB3685}" srcOrd="1" destOrd="0" parTransId="{E953D9AC-AAD2-49AE-B5EC-F2018AB87CD4}" sibTransId="{9A9FD70F-0086-4762-8A8B-F9A3E4F63153}"/>
    <dgm:cxn modelId="{47CC8F71-92EC-498A-B1EB-E5F5DC9700D9}" type="presOf" srcId="{E6B28AAE-6595-4CA1-9774-8709BBCE31C8}" destId="{4227A23E-76B9-4ABC-992F-CDC4F2912F46}" srcOrd="0" destOrd="0" presId="urn:microsoft.com/office/officeart/2016/7/layout/VerticalHollowActionList"/>
    <dgm:cxn modelId="{E62A2875-D659-4EA4-A47E-1CB5FC4C7661}" srcId="{02743BE4-97EC-4292-A9DA-CE472B7379A8}" destId="{58710F28-6AD5-42DE-88C2-730A6CA61B0E}" srcOrd="0" destOrd="0" parTransId="{E3AA020D-3D72-4D83-B836-D3AF8A8D989F}" sibTransId="{921F5BAE-CD78-4D84-BDD1-9384D81C2E50}"/>
    <dgm:cxn modelId="{0799E975-9DEE-491C-9F67-2E2BEC782D47}" type="presOf" srcId="{58710F28-6AD5-42DE-88C2-730A6CA61B0E}" destId="{7455A2D1-4425-4D82-BCEB-00E848B680E1}" srcOrd="0" destOrd="0" presId="urn:microsoft.com/office/officeart/2016/7/layout/VerticalHollowActionList"/>
    <dgm:cxn modelId="{5E80B285-53C4-4E4B-8615-32B68E2D40E3}" type="presOf" srcId="{4C94DE6C-1753-467E-A605-9562F8ECF52E}" destId="{283BF5B2-8DA7-422F-AA80-A6D99EDB8056}" srcOrd="0" destOrd="0" presId="urn:microsoft.com/office/officeart/2016/7/layout/VerticalHollowActionList"/>
    <dgm:cxn modelId="{5736FB9F-D6BB-4A3C-8224-5083C90B2881}" srcId="{4C94DE6C-1753-467E-A605-9562F8ECF52E}" destId="{E6B28AAE-6595-4CA1-9774-8709BBCE31C8}" srcOrd="0" destOrd="0" parTransId="{D87B0E03-272B-42CE-AAEA-543D0D3FD5B4}" sibTransId="{A346C3EB-8213-4EE6-89C7-DB9EFD2930B4}"/>
    <dgm:cxn modelId="{8D0029D0-6159-46D4-8AD3-294CF5096AB9}" srcId="{0A093D40-40D2-4025-9A51-0F4B8EDB3685}" destId="{4A4E4026-69B0-4CBA-B4E7-CE48FC7ABBFC}" srcOrd="0" destOrd="0" parTransId="{3D34377A-C690-4E56-874D-6ECD284DB89C}" sibTransId="{A8790F48-BACB-45F5-AAA4-AE586D1E2BCA}"/>
    <dgm:cxn modelId="{1E4F0DDA-A827-43B5-A1C7-A143F10F2D02}" type="presOf" srcId="{4A4E4026-69B0-4CBA-B4E7-CE48FC7ABBFC}" destId="{F980D2E5-8B88-4AB8-AD37-281CD9A8A76A}" srcOrd="0" destOrd="0" presId="urn:microsoft.com/office/officeart/2016/7/layout/VerticalHollowActionList"/>
    <dgm:cxn modelId="{3884EEEC-18FB-48E1-BAC1-4CA33B529C85}" srcId="{75440137-4FBA-4DF9-A987-A8A90676E362}" destId="{4C94DE6C-1753-467E-A605-9562F8ECF52E}" srcOrd="0" destOrd="0" parTransId="{C0687E2E-AA06-4D99-88CB-86804C7B7564}" sibTransId="{465BCF8C-824E-41DC-8D3E-9CE3153CF1E5}"/>
    <dgm:cxn modelId="{1830BA44-7F60-48E6-BE71-DEB8EB54A806}" type="presParOf" srcId="{5A564AD5-F4AE-4A90-904E-1CD591B681BE}" destId="{D42003D7-B3C8-4B93-AA83-4B82CC1B9FAD}" srcOrd="0" destOrd="0" presId="urn:microsoft.com/office/officeart/2016/7/layout/VerticalHollowActionList"/>
    <dgm:cxn modelId="{2EF238A2-8AFF-4790-B755-81E3CBCF39CC}" type="presParOf" srcId="{D42003D7-B3C8-4B93-AA83-4B82CC1B9FAD}" destId="{283BF5B2-8DA7-422F-AA80-A6D99EDB8056}" srcOrd="0" destOrd="0" presId="urn:microsoft.com/office/officeart/2016/7/layout/VerticalHollowActionList"/>
    <dgm:cxn modelId="{C62C1F54-2372-426C-8BDB-F51CE2D70F1A}" type="presParOf" srcId="{D42003D7-B3C8-4B93-AA83-4B82CC1B9FAD}" destId="{4227A23E-76B9-4ABC-992F-CDC4F2912F46}" srcOrd="1" destOrd="0" presId="urn:microsoft.com/office/officeart/2016/7/layout/VerticalHollowActionList"/>
    <dgm:cxn modelId="{7AA52D77-D6A4-493E-AA25-C53BC215E1DD}" type="presParOf" srcId="{5A564AD5-F4AE-4A90-904E-1CD591B681BE}" destId="{18CB195B-21B9-439C-BC28-CE43E0D9A039}" srcOrd="1" destOrd="0" presId="urn:microsoft.com/office/officeart/2016/7/layout/VerticalHollowActionList"/>
    <dgm:cxn modelId="{BE86F691-D6FB-4A73-9DFD-ADC3F73EAC6F}" type="presParOf" srcId="{5A564AD5-F4AE-4A90-904E-1CD591B681BE}" destId="{40CF51CC-781F-453F-A0D5-0AC5448E2109}" srcOrd="2" destOrd="0" presId="urn:microsoft.com/office/officeart/2016/7/layout/VerticalHollowActionList"/>
    <dgm:cxn modelId="{995B305F-EDC3-4083-8D56-48FFD12A4D16}" type="presParOf" srcId="{40CF51CC-781F-453F-A0D5-0AC5448E2109}" destId="{A4B803D7-DEB6-4E5E-B072-C98198E885B1}" srcOrd="0" destOrd="0" presId="urn:microsoft.com/office/officeart/2016/7/layout/VerticalHollowActionList"/>
    <dgm:cxn modelId="{774C06EF-20DC-431A-9592-2889BBDF58B0}" type="presParOf" srcId="{40CF51CC-781F-453F-A0D5-0AC5448E2109}" destId="{F980D2E5-8B88-4AB8-AD37-281CD9A8A76A}" srcOrd="1" destOrd="0" presId="urn:microsoft.com/office/officeart/2016/7/layout/VerticalHollowActionList"/>
    <dgm:cxn modelId="{FE77377F-0539-47B6-BC27-A8D0F9D8DAA4}" type="presParOf" srcId="{5A564AD5-F4AE-4A90-904E-1CD591B681BE}" destId="{B1087251-34B9-449E-9C25-E4CEAB9CB0C3}" srcOrd="3" destOrd="0" presId="urn:microsoft.com/office/officeart/2016/7/layout/VerticalHollowActionList"/>
    <dgm:cxn modelId="{AE911DD9-D829-42CA-91C5-4907C7CDD356}" type="presParOf" srcId="{5A564AD5-F4AE-4A90-904E-1CD591B681BE}" destId="{340145B0-AEE6-432A-B650-65257ED5AD2E}" srcOrd="4" destOrd="0" presId="urn:microsoft.com/office/officeart/2016/7/layout/VerticalHollowActionList"/>
    <dgm:cxn modelId="{B567F385-09AF-466C-BB79-FE8E88926F22}" type="presParOf" srcId="{340145B0-AEE6-432A-B650-65257ED5AD2E}" destId="{AF3FA463-8D5E-4132-96E9-F29D18EB9699}" srcOrd="0" destOrd="0" presId="urn:microsoft.com/office/officeart/2016/7/layout/VerticalHollowActionList"/>
    <dgm:cxn modelId="{ECD18E07-42B0-40AA-84F8-82EE7A843CDB}" type="presParOf" srcId="{340145B0-AEE6-432A-B650-65257ED5AD2E}" destId="{7455A2D1-4425-4D82-BCEB-00E848B680E1}"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58ECF0-B395-4520-8F16-C5EA624678DA}" type="doc">
      <dgm:prSet loTypeId="urn:microsoft.com/office/officeart/2005/8/layout/vProcess5" loCatId="process" qsTypeId="urn:microsoft.com/office/officeart/2005/8/quickstyle/simple4" qsCatId="simple" csTypeId="urn:microsoft.com/office/officeart/2005/8/colors/accent2_2" csCatId="accent2" phldr="1"/>
      <dgm:spPr/>
      <dgm:t>
        <a:bodyPr/>
        <a:lstStyle/>
        <a:p>
          <a:endParaRPr lang="en-US"/>
        </a:p>
      </dgm:t>
    </dgm:pt>
    <dgm:pt modelId="{1D8B3136-462C-4179-974D-6753132FBE42}">
      <dgm:prSet/>
      <dgm:spPr/>
      <dgm:t>
        <a:bodyPr/>
        <a:lstStyle/>
        <a:p>
          <a:pPr>
            <a:lnSpc>
              <a:spcPct val="100000"/>
            </a:lnSpc>
          </a:pPr>
          <a:r>
            <a:rPr lang="en-US" b="1"/>
            <a:t>Defined by Cambridge Dictionary as: </a:t>
          </a:r>
          <a:r>
            <a:rPr lang="en-US"/>
            <a:t>a strong lack of respect for a person or group of persons or a bad opinion of them because they have done something society does not approve of </a:t>
          </a:r>
        </a:p>
      </dgm:t>
    </dgm:pt>
    <dgm:pt modelId="{56A6980C-FECB-423B-8EBB-0E774C89AD22}" type="parTrans" cxnId="{2538FA2A-1449-4C20-AD71-6B9145CB4114}">
      <dgm:prSet/>
      <dgm:spPr/>
      <dgm:t>
        <a:bodyPr/>
        <a:lstStyle/>
        <a:p>
          <a:endParaRPr lang="en-US"/>
        </a:p>
      </dgm:t>
    </dgm:pt>
    <dgm:pt modelId="{6EF70FE2-64AA-4603-A27B-33C8520E786E}" type="sibTrans" cxnId="{2538FA2A-1449-4C20-AD71-6B9145CB4114}">
      <dgm:prSet/>
      <dgm:spPr/>
      <dgm:t>
        <a:bodyPr/>
        <a:lstStyle/>
        <a:p>
          <a:pPr>
            <a:lnSpc>
              <a:spcPct val="100000"/>
            </a:lnSpc>
          </a:pPr>
          <a:endParaRPr lang="en-US"/>
        </a:p>
      </dgm:t>
    </dgm:pt>
    <dgm:pt modelId="{D4D8B54E-0DCA-45EC-A8B5-B7058D1B712C}">
      <dgm:prSet/>
      <dgm:spPr/>
      <dgm:t>
        <a:bodyPr/>
        <a:lstStyle/>
        <a:p>
          <a:pPr>
            <a:lnSpc>
              <a:spcPct val="100000"/>
            </a:lnSpc>
          </a:pPr>
          <a:r>
            <a:rPr lang="en-US" b="0"/>
            <a:t>Clouds our lens of seeing a person clearly as a multifaceted individual and often putting them into a box of only a single characteristic </a:t>
          </a:r>
        </a:p>
      </dgm:t>
    </dgm:pt>
    <dgm:pt modelId="{135363FA-E523-4E7E-8A4A-C073C296BCF0}" type="parTrans" cxnId="{0AE81F29-D21C-42EB-A4FD-69A8D18EA1E3}">
      <dgm:prSet/>
      <dgm:spPr/>
      <dgm:t>
        <a:bodyPr/>
        <a:lstStyle/>
        <a:p>
          <a:endParaRPr lang="en-US"/>
        </a:p>
      </dgm:t>
    </dgm:pt>
    <dgm:pt modelId="{331BE8B7-C34A-438E-8BE7-35B64C860FC0}" type="sibTrans" cxnId="{0AE81F29-D21C-42EB-A4FD-69A8D18EA1E3}">
      <dgm:prSet/>
      <dgm:spPr/>
      <dgm:t>
        <a:bodyPr/>
        <a:lstStyle/>
        <a:p>
          <a:endParaRPr lang="en-US"/>
        </a:p>
      </dgm:t>
    </dgm:pt>
    <dgm:pt modelId="{F918849D-588A-47DE-8B07-CB8C5975CB26}" type="pres">
      <dgm:prSet presAssocID="{0458ECF0-B395-4520-8F16-C5EA624678DA}" presName="outerComposite" presStyleCnt="0">
        <dgm:presLayoutVars>
          <dgm:chMax val="5"/>
          <dgm:dir/>
          <dgm:resizeHandles val="exact"/>
        </dgm:presLayoutVars>
      </dgm:prSet>
      <dgm:spPr/>
    </dgm:pt>
    <dgm:pt modelId="{B1E1DAC2-CE14-4297-845E-9C87929F3FFA}" type="pres">
      <dgm:prSet presAssocID="{0458ECF0-B395-4520-8F16-C5EA624678DA}" presName="dummyMaxCanvas" presStyleCnt="0">
        <dgm:presLayoutVars/>
      </dgm:prSet>
      <dgm:spPr/>
    </dgm:pt>
    <dgm:pt modelId="{B2D8149C-6A72-4DDE-9E36-EE7CD3A2E381}" type="pres">
      <dgm:prSet presAssocID="{0458ECF0-B395-4520-8F16-C5EA624678DA}" presName="TwoNodes_1" presStyleLbl="node1" presStyleIdx="0" presStyleCnt="2">
        <dgm:presLayoutVars>
          <dgm:bulletEnabled val="1"/>
        </dgm:presLayoutVars>
      </dgm:prSet>
      <dgm:spPr/>
    </dgm:pt>
    <dgm:pt modelId="{63989552-DCBC-4A07-B4BF-CE44CDD9612C}" type="pres">
      <dgm:prSet presAssocID="{0458ECF0-B395-4520-8F16-C5EA624678DA}" presName="TwoNodes_2" presStyleLbl="node1" presStyleIdx="1" presStyleCnt="2">
        <dgm:presLayoutVars>
          <dgm:bulletEnabled val="1"/>
        </dgm:presLayoutVars>
      </dgm:prSet>
      <dgm:spPr/>
    </dgm:pt>
    <dgm:pt modelId="{B2A3C3BA-21C7-48EC-99B9-17C1ADD71B87}" type="pres">
      <dgm:prSet presAssocID="{0458ECF0-B395-4520-8F16-C5EA624678DA}" presName="TwoConn_1-2" presStyleLbl="fgAccFollowNode1" presStyleIdx="0" presStyleCnt="1">
        <dgm:presLayoutVars>
          <dgm:bulletEnabled val="1"/>
        </dgm:presLayoutVars>
      </dgm:prSet>
      <dgm:spPr/>
    </dgm:pt>
    <dgm:pt modelId="{6B9AE7C2-F366-4445-AAC7-18674EA6797F}" type="pres">
      <dgm:prSet presAssocID="{0458ECF0-B395-4520-8F16-C5EA624678DA}" presName="TwoNodes_1_text" presStyleLbl="node1" presStyleIdx="1" presStyleCnt="2">
        <dgm:presLayoutVars>
          <dgm:bulletEnabled val="1"/>
        </dgm:presLayoutVars>
      </dgm:prSet>
      <dgm:spPr/>
    </dgm:pt>
    <dgm:pt modelId="{ECFE4EFE-59E2-4928-A5C4-EC02BA16688B}" type="pres">
      <dgm:prSet presAssocID="{0458ECF0-B395-4520-8F16-C5EA624678DA}" presName="TwoNodes_2_text" presStyleLbl="node1" presStyleIdx="1" presStyleCnt="2">
        <dgm:presLayoutVars>
          <dgm:bulletEnabled val="1"/>
        </dgm:presLayoutVars>
      </dgm:prSet>
      <dgm:spPr/>
    </dgm:pt>
  </dgm:ptLst>
  <dgm:cxnLst>
    <dgm:cxn modelId="{C017F614-963E-4E1C-9BB1-AB2756AA0D62}" type="presOf" srcId="{D4D8B54E-0DCA-45EC-A8B5-B7058D1B712C}" destId="{ECFE4EFE-59E2-4928-A5C4-EC02BA16688B}" srcOrd="1" destOrd="0" presId="urn:microsoft.com/office/officeart/2005/8/layout/vProcess5"/>
    <dgm:cxn modelId="{BC555C1F-5186-4DA8-BE44-3D5D814FD184}" type="presOf" srcId="{1D8B3136-462C-4179-974D-6753132FBE42}" destId="{B2D8149C-6A72-4DDE-9E36-EE7CD3A2E381}" srcOrd="0" destOrd="0" presId="urn:microsoft.com/office/officeart/2005/8/layout/vProcess5"/>
    <dgm:cxn modelId="{0AE81F29-D21C-42EB-A4FD-69A8D18EA1E3}" srcId="{0458ECF0-B395-4520-8F16-C5EA624678DA}" destId="{D4D8B54E-0DCA-45EC-A8B5-B7058D1B712C}" srcOrd="1" destOrd="0" parTransId="{135363FA-E523-4E7E-8A4A-C073C296BCF0}" sibTransId="{331BE8B7-C34A-438E-8BE7-35B64C860FC0}"/>
    <dgm:cxn modelId="{2538FA2A-1449-4C20-AD71-6B9145CB4114}" srcId="{0458ECF0-B395-4520-8F16-C5EA624678DA}" destId="{1D8B3136-462C-4179-974D-6753132FBE42}" srcOrd="0" destOrd="0" parTransId="{56A6980C-FECB-423B-8EBB-0E774C89AD22}" sibTransId="{6EF70FE2-64AA-4603-A27B-33C8520E786E}"/>
    <dgm:cxn modelId="{CAE9EB34-F1E9-44DC-A7D5-4CD85FD12896}" type="presOf" srcId="{1D8B3136-462C-4179-974D-6753132FBE42}" destId="{6B9AE7C2-F366-4445-AAC7-18674EA6797F}" srcOrd="1" destOrd="0" presId="urn:microsoft.com/office/officeart/2005/8/layout/vProcess5"/>
    <dgm:cxn modelId="{1C2A083C-8F70-4029-A76E-63429A7C2488}" type="presOf" srcId="{6EF70FE2-64AA-4603-A27B-33C8520E786E}" destId="{B2A3C3BA-21C7-48EC-99B9-17C1ADD71B87}" srcOrd="0" destOrd="0" presId="urn:microsoft.com/office/officeart/2005/8/layout/vProcess5"/>
    <dgm:cxn modelId="{E0400B5E-0C02-4375-99F6-B5656BC1577C}" type="presOf" srcId="{0458ECF0-B395-4520-8F16-C5EA624678DA}" destId="{F918849D-588A-47DE-8B07-CB8C5975CB26}" srcOrd="0" destOrd="0" presId="urn:microsoft.com/office/officeart/2005/8/layout/vProcess5"/>
    <dgm:cxn modelId="{0F62B1B8-EF01-4BC9-BD81-557042F8915C}" type="presOf" srcId="{D4D8B54E-0DCA-45EC-A8B5-B7058D1B712C}" destId="{63989552-DCBC-4A07-B4BF-CE44CDD9612C}" srcOrd="0" destOrd="0" presId="urn:microsoft.com/office/officeart/2005/8/layout/vProcess5"/>
    <dgm:cxn modelId="{7E16E088-CBAC-4AED-95C5-B49FB7DD673E}" type="presParOf" srcId="{F918849D-588A-47DE-8B07-CB8C5975CB26}" destId="{B1E1DAC2-CE14-4297-845E-9C87929F3FFA}" srcOrd="0" destOrd="0" presId="urn:microsoft.com/office/officeart/2005/8/layout/vProcess5"/>
    <dgm:cxn modelId="{42A5EC2B-A231-4151-9397-8798FDCF83D3}" type="presParOf" srcId="{F918849D-588A-47DE-8B07-CB8C5975CB26}" destId="{B2D8149C-6A72-4DDE-9E36-EE7CD3A2E381}" srcOrd="1" destOrd="0" presId="urn:microsoft.com/office/officeart/2005/8/layout/vProcess5"/>
    <dgm:cxn modelId="{A20B8B77-C66A-4FFB-8810-B15E1E49F825}" type="presParOf" srcId="{F918849D-588A-47DE-8B07-CB8C5975CB26}" destId="{63989552-DCBC-4A07-B4BF-CE44CDD9612C}" srcOrd="2" destOrd="0" presId="urn:microsoft.com/office/officeart/2005/8/layout/vProcess5"/>
    <dgm:cxn modelId="{47CC2D2A-F28D-43EE-915E-DE963779D4D1}" type="presParOf" srcId="{F918849D-588A-47DE-8B07-CB8C5975CB26}" destId="{B2A3C3BA-21C7-48EC-99B9-17C1ADD71B87}" srcOrd="3" destOrd="0" presId="urn:microsoft.com/office/officeart/2005/8/layout/vProcess5"/>
    <dgm:cxn modelId="{AEB3754E-16AC-4F49-9413-412C2109061B}" type="presParOf" srcId="{F918849D-588A-47DE-8B07-CB8C5975CB26}" destId="{6B9AE7C2-F366-4445-AAC7-18674EA6797F}" srcOrd="4" destOrd="0" presId="urn:microsoft.com/office/officeart/2005/8/layout/vProcess5"/>
    <dgm:cxn modelId="{E0EDC799-D8C5-494B-98D8-D6F395EBFD93}" type="presParOf" srcId="{F918849D-588A-47DE-8B07-CB8C5975CB26}" destId="{ECFE4EFE-59E2-4928-A5C4-EC02BA16688B}"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3D2FD0A-BC7C-402F-ABA6-DC38BCBA6489}" type="doc">
      <dgm:prSet loTypeId="urn:microsoft.com/office/officeart/2005/8/layout/vList2" loCatId="list" qsTypeId="urn:microsoft.com/office/officeart/2005/8/quickstyle/simple2" qsCatId="simple" csTypeId="urn:microsoft.com/office/officeart/2005/8/colors/colorful4" csCatId="colorful"/>
      <dgm:spPr/>
      <dgm:t>
        <a:bodyPr/>
        <a:lstStyle/>
        <a:p>
          <a:endParaRPr lang="en-US"/>
        </a:p>
      </dgm:t>
    </dgm:pt>
    <dgm:pt modelId="{7D3A15DB-A5B7-4C0C-9BD8-90CC452D32EC}">
      <dgm:prSet/>
      <dgm:spPr/>
      <dgm:t>
        <a:bodyPr/>
        <a:lstStyle/>
        <a:p>
          <a:r>
            <a:rPr lang="en-US"/>
            <a:t>Develop relationships and trust </a:t>
          </a:r>
        </a:p>
      </dgm:t>
    </dgm:pt>
    <dgm:pt modelId="{91A8C63B-FDA8-435A-8F50-DE45A0BCA535}" type="parTrans" cxnId="{B5EA6FF3-14CF-422F-9FB5-AB1E0E076651}">
      <dgm:prSet/>
      <dgm:spPr/>
      <dgm:t>
        <a:bodyPr/>
        <a:lstStyle/>
        <a:p>
          <a:endParaRPr lang="en-US"/>
        </a:p>
      </dgm:t>
    </dgm:pt>
    <dgm:pt modelId="{6A1C8A26-41A2-4B8F-80C0-952FC53F18E1}" type="sibTrans" cxnId="{B5EA6FF3-14CF-422F-9FB5-AB1E0E076651}">
      <dgm:prSet/>
      <dgm:spPr/>
      <dgm:t>
        <a:bodyPr/>
        <a:lstStyle/>
        <a:p>
          <a:endParaRPr lang="en-US"/>
        </a:p>
      </dgm:t>
    </dgm:pt>
    <dgm:pt modelId="{D6849B77-BE32-418C-A58D-BBEAB79B7DD7}">
      <dgm:prSet/>
      <dgm:spPr/>
      <dgm:t>
        <a:bodyPr/>
        <a:lstStyle/>
        <a:p>
          <a:r>
            <a:rPr lang="en-US"/>
            <a:t>Invite law makers, funders to visit and see what you do</a:t>
          </a:r>
        </a:p>
      </dgm:t>
    </dgm:pt>
    <dgm:pt modelId="{93F4B28C-E3EA-4CB2-9DE9-3BD6014C7CF1}" type="parTrans" cxnId="{B30A1434-F7C6-46C3-A64D-B588557043C8}">
      <dgm:prSet/>
      <dgm:spPr/>
      <dgm:t>
        <a:bodyPr/>
        <a:lstStyle/>
        <a:p>
          <a:endParaRPr lang="en-US"/>
        </a:p>
      </dgm:t>
    </dgm:pt>
    <dgm:pt modelId="{7CC077FF-9F01-46D9-99EA-B24256A562F4}" type="sibTrans" cxnId="{B30A1434-F7C6-46C3-A64D-B588557043C8}">
      <dgm:prSet/>
      <dgm:spPr/>
      <dgm:t>
        <a:bodyPr/>
        <a:lstStyle/>
        <a:p>
          <a:endParaRPr lang="en-US"/>
        </a:p>
      </dgm:t>
    </dgm:pt>
    <dgm:pt modelId="{65DCAC82-B75F-40D8-B42F-EF5C1EDDF1A1}">
      <dgm:prSet/>
      <dgm:spPr/>
      <dgm:t>
        <a:bodyPr/>
        <a:lstStyle/>
        <a:p>
          <a:r>
            <a:rPr lang="en-US"/>
            <a:t>Understand perspectives and role </a:t>
          </a:r>
        </a:p>
      </dgm:t>
    </dgm:pt>
    <dgm:pt modelId="{9AA7C728-C2FE-46C9-92DB-63A5E05E5545}" type="parTrans" cxnId="{C5D2A4F5-F513-4298-87F5-AC8E991C5F10}">
      <dgm:prSet/>
      <dgm:spPr/>
      <dgm:t>
        <a:bodyPr/>
        <a:lstStyle/>
        <a:p>
          <a:endParaRPr lang="en-US"/>
        </a:p>
      </dgm:t>
    </dgm:pt>
    <dgm:pt modelId="{5BCDF33F-EB7B-470F-9794-8B3EC7FD3A82}" type="sibTrans" cxnId="{C5D2A4F5-F513-4298-87F5-AC8E991C5F10}">
      <dgm:prSet/>
      <dgm:spPr/>
      <dgm:t>
        <a:bodyPr/>
        <a:lstStyle/>
        <a:p>
          <a:endParaRPr lang="en-US"/>
        </a:p>
      </dgm:t>
    </dgm:pt>
    <dgm:pt modelId="{BE227B0A-5158-410F-BC2F-AC47472A7419}">
      <dgm:prSet/>
      <dgm:spPr/>
      <dgm:t>
        <a:bodyPr/>
        <a:lstStyle/>
        <a:p>
          <a:r>
            <a:rPr lang="en-US"/>
            <a:t>Request or schedule meetings with key people so relationships are maintained </a:t>
          </a:r>
        </a:p>
      </dgm:t>
    </dgm:pt>
    <dgm:pt modelId="{CBFC98D0-EFFC-483E-B90D-242970BDCD50}" type="parTrans" cxnId="{5C9268D3-A0A6-4B3B-8F31-5C1B04967BB9}">
      <dgm:prSet/>
      <dgm:spPr/>
      <dgm:t>
        <a:bodyPr/>
        <a:lstStyle/>
        <a:p>
          <a:endParaRPr lang="en-US"/>
        </a:p>
      </dgm:t>
    </dgm:pt>
    <dgm:pt modelId="{DD7A32D7-52BF-45C3-8D5D-2603888679EC}" type="sibTrans" cxnId="{5C9268D3-A0A6-4B3B-8F31-5C1B04967BB9}">
      <dgm:prSet/>
      <dgm:spPr/>
      <dgm:t>
        <a:bodyPr/>
        <a:lstStyle/>
        <a:p>
          <a:endParaRPr lang="en-US"/>
        </a:p>
      </dgm:t>
    </dgm:pt>
    <dgm:pt modelId="{FD9B6F45-BDEE-4C10-9499-CF2B85B16F0B}">
      <dgm:prSet/>
      <dgm:spPr/>
      <dgm:t>
        <a:bodyPr/>
        <a:lstStyle/>
        <a:p>
          <a:r>
            <a:rPr lang="en-US"/>
            <a:t>Target your proposal to help solve a funder problem </a:t>
          </a:r>
        </a:p>
      </dgm:t>
    </dgm:pt>
    <dgm:pt modelId="{5670C3B6-D858-47A1-BA56-131CD3D547A8}" type="parTrans" cxnId="{2CC4A873-C815-4BB9-ACD5-64B7671592FD}">
      <dgm:prSet/>
      <dgm:spPr/>
      <dgm:t>
        <a:bodyPr/>
        <a:lstStyle/>
        <a:p>
          <a:endParaRPr lang="en-US"/>
        </a:p>
      </dgm:t>
    </dgm:pt>
    <dgm:pt modelId="{499116FF-C129-4594-A788-FCA329D92E74}" type="sibTrans" cxnId="{2CC4A873-C815-4BB9-ACD5-64B7671592FD}">
      <dgm:prSet/>
      <dgm:spPr/>
      <dgm:t>
        <a:bodyPr/>
        <a:lstStyle/>
        <a:p>
          <a:endParaRPr lang="en-US"/>
        </a:p>
      </dgm:t>
    </dgm:pt>
    <dgm:pt modelId="{2560652D-084E-43E2-AEEC-EAE06DD1279F}">
      <dgm:prSet/>
      <dgm:spPr/>
      <dgm:t>
        <a:bodyPr/>
        <a:lstStyle/>
        <a:p>
          <a:r>
            <a:rPr lang="en-US"/>
            <a:t>Solve the system gaps or weaknesses </a:t>
          </a:r>
        </a:p>
      </dgm:t>
    </dgm:pt>
    <dgm:pt modelId="{094E12D4-FB3E-4389-9CF1-B197B32832C0}" type="parTrans" cxnId="{30D6CBCF-2572-4FA0-B3C1-5563DC305F38}">
      <dgm:prSet/>
      <dgm:spPr/>
      <dgm:t>
        <a:bodyPr/>
        <a:lstStyle/>
        <a:p>
          <a:endParaRPr lang="en-US"/>
        </a:p>
      </dgm:t>
    </dgm:pt>
    <dgm:pt modelId="{0246640F-852D-45E0-A606-4316D945EACB}" type="sibTrans" cxnId="{30D6CBCF-2572-4FA0-B3C1-5563DC305F38}">
      <dgm:prSet/>
      <dgm:spPr/>
      <dgm:t>
        <a:bodyPr/>
        <a:lstStyle/>
        <a:p>
          <a:endParaRPr lang="en-US"/>
        </a:p>
      </dgm:t>
    </dgm:pt>
    <dgm:pt modelId="{168BE387-CA49-452A-B1ED-49C1DCF05CF1}" type="pres">
      <dgm:prSet presAssocID="{A3D2FD0A-BC7C-402F-ABA6-DC38BCBA6489}" presName="linear" presStyleCnt="0">
        <dgm:presLayoutVars>
          <dgm:animLvl val="lvl"/>
          <dgm:resizeHandles val="exact"/>
        </dgm:presLayoutVars>
      </dgm:prSet>
      <dgm:spPr/>
    </dgm:pt>
    <dgm:pt modelId="{488591CF-A82B-44DD-B79E-308630255963}" type="pres">
      <dgm:prSet presAssocID="{7D3A15DB-A5B7-4C0C-9BD8-90CC452D32EC}" presName="parentText" presStyleLbl="node1" presStyleIdx="0" presStyleCnt="2">
        <dgm:presLayoutVars>
          <dgm:chMax val="0"/>
          <dgm:bulletEnabled val="1"/>
        </dgm:presLayoutVars>
      </dgm:prSet>
      <dgm:spPr/>
    </dgm:pt>
    <dgm:pt modelId="{5CDB283D-7125-4271-A16F-237796575051}" type="pres">
      <dgm:prSet presAssocID="{7D3A15DB-A5B7-4C0C-9BD8-90CC452D32EC}" presName="childText" presStyleLbl="revTx" presStyleIdx="0" presStyleCnt="2">
        <dgm:presLayoutVars>
          <dgm:bulletEnabled val="1"/>
        </dgm:presLayoutVars>
      </dgm:prSet>
      <dgm:spPr/>
    </dgm:pt>
    <dgm:pt modelId="{D5000671-7E33-4DED-94BA-D82CA6D881EA}" type="pres">
      <dgm:prSet presAssocID="{FD9B6F45-BDEE-4C10-9499-CF2B85B16F0B}" presName="parentText" presStyleLbl="node1" presStyleIdx="1" presStyleCnt="2">
        <dgm:presLayoutVars>
          <dgm:chMax val="0"/>
          <dgm:bulletEnabled val="1"/>
        </dgm:presLayoutVars>
      </dgm:prSet>
      <dgm:spPr/>
    </dgm:pt>
    <dgm:pt modelId="{4ADC1E63-9BB7-42DE-B8E8-EB0595B4B9AE}" type="pres">
      <dgm:prSet presAssocID="{FD9B6F45-BDEE-4C10-9499-CF2B85B16F0B}" presName="childText" presStyleLbl="revTx" presStyleIdx="1" presStyleCnt="2">
        <dgm:presLayoutVars>
          <dgm:bulletEnabled val="1"/>
        </dgm:presLayoutVars>
      </dgm:prSet>
      <dgm:spPr/>
    </dgm:pt>
  </dgm:ptLst>
  <dgm:cxnLst>
    <dgm:cxn modelId="{6F3A0D06-A79C-4B69-86B8-787F64C3AE8B}" type="presOf" srcId="{7D3A15DB-A5B7-4C0C-9BD8-90CC452D32EC}" destId="{488591CF-A82B-44DD-B79E-308630255963}" srcOrd="0" destOrd="0" presId="urn:microsoft.com/office/officeart/2005/8/layout/vList2"/>
    <dgm:cxn modelId="{B30A1434-F7C6-46C3-A64D-B588557043C8}" srcId="{7D3A15DB-A5B7-4C0C-9BD8-90CC452D32EC}" destId="{D6849B77-BE32-418C-A58D-BBEAB79B7DD7}" srcOrd="0" destOrd="0" parTransId="{93F4B28C-E3EA-4CB2-9DE9-3BD6014C7CF1}" sibTransId="{7CC077FF-9F01-46D9-99EA-B24256A562F4}"/>
    <dgm:cxn modelId="{8D5DDF35-D8F9-429D-A4F2-4B6C67E371DE}" type="presOf" srcId="{A3D2FD0A-BC7C-402F-ABA6-DC38BCBA6489}" destId="{168BE387-CA49-452A-B1ED-49C1DCF05CF1}" srcOrd="0" destOrd="0" presId="urn:microsoft.com/office/officeart/2005/8/layout/vList2"/>
    <dgm:cxn modelId="{2CC4A873-C815-4BB9-ACD5-64B7671592FD}" srcId="{A3D2FD0A-BC7C-402F-ABA6-DC38BCBA6489}" destId="{FD9B6F45-BDEE-4C10-9499-CF2B85B16F0B}" srcOrd="1" destOrd="0" parTransId="{5670C3B6-D858-47A1-BA56-131CD3D547A8}" sibTransId="{499116FF-C129-4594-A788-FCA329D92E74}"/>
    <dgm:cxn modelId="{9C17A786-C3EF-4601-A107-818BC76AD34F}" type="presOf" srcId="{FD9B6F45-BDEE-4C10-9499-CF2B85B16F0B}" destId="{D5000671-7E33-4DED-94BA-D82CA6D881EA}" srcOrd="0" destOrd="0" presId="urn:microsoft.com/office/officeart/2005/8/layout/vList2"/>
    <dgm:cxn modelId="{6226A0AD-76E0-42D7-813E-E3867F8CFC50}" type="presOf" srcId="{BE227B0A-5158-410F-BC2F-AC47472A7419}" destId="{5CDB283D-7125-4271-A16F-237796575051}" srcOrd="0" destOrd="2" presId="urn:microsoft.com/office/officeart/2005/8/layout/vList2"/>
    <dgm:cxn modelId="{2BA930C4-C34C-4A34-A9F5-45842D0E3B0D}" type="presOf" srcId="{D6849B77-BE32-418C-A58D-BBEAB79B7DD7}" destId="{5CDB283D-7125-4271-A16F-237796575051}" srcOrd="0" destOrd="0" presId="urn:microsoft.com/office/officeart/2005/8/layout/vList2"/>
    <dgm:cxn modelId="{30D6CBCF-2572-4FA0-B3C1-5563DC305F38}" srcId="{FD9B6F45-BDEE-4C10-9499-CF2B85B16F0B}" destId="{2560652D-084E-43E2-AEEC-EAE06DD1279F}" srcOrd="0" destOrd="0" parTransId="{094E12D4-FB3E-4389-9CF1-B197B32832C0}" sibTransId="{0246640F-852D-45E0-A606-4316D945EACB}"/>
    <dgm:cxn modelId="{5C9268D3-A0A6-4B3B-8F31-5C1B04967BB9}" srcId="{7D3A15DB-A5B7-4C0C-9BD8-90CC452D32EC}" destId="{BE227B0A-5158-410F-BC2F-AC47472A7419}" srcOrd="2" destOrd="0" parTransId="{CBFC98D0-EFFC-483E-B90D-242970BDCD50}" sibTransId="{DD7A32D7-52BF-45C3-8D5D-2603888679EC}"/>
    <dgm:cxn modelId="{1DD266E4-C562-4E45-9E55-9379E4D19CB3}" type="presOf" srcId="{65DCAC82-B75F-40D8-B42F-EF5C1EDDF1A1}" destId="{5CDB283D-7125-4271-A16F-237796575051}" srcOrd="0" destOrd="1" presId="urn:microsoft.com/office/officeart/2005/8/layout/vList2"/>
    <dgm:cxn modelId="{529A14E8-2FB0-4727-BCFA-5BE6A9BFA067}" type="presOf" srcId="{2560652D-084E-43E2-AEEC-EAE06DD1279F}" destId="{4ADC1E63-9BB7-42DE-B8E8-EB0595B4B9AE}" srcOrd="0" destOrd="0" presId="urn:microsoft.com/office/officeart/2005/8/layout/vList2"/>
    <dgm:cxn modelId="{B5EA6FF3-14CF-422F-9FB5-AB1E0E076651}" srcId="{A3D2FD0A-BC7C-402F-ABA6-DC38BCBA6489}" destId="{7D3A15DB-A5B7-4C0C-9BD8-90CC452D32EC}" srcOrd="0" destOrd="0" parTransId="{91A8C63B-FDA8-435A-8F50-DE45A0BCA535}" sibTransId="{6A1C8A26-41A2-4B8F-80C0-952FC53F18E1}"/>
    <dgm:cxn modelId="{C5D2A4F5-F513-4298-87F5-AC8E991C5F10}" srcId="{7D3A15DB-A5B7-4C0C-9BD8-90CC452D32EC}" destId="{65DCAC82-B75F-40D8-B42F-EF5C1EDDF1A1}" srcOrd="1" destOrd="0" parTransId="{9AA7C728-C2FE-46C9-92DB-63A5E05E5545}" sibTransId="{5BCDF33F-EB7B-470F-9794-8B3EC7FD3A82}"/>
    <dgm:cxn modelId="{3908CD69-8F51-42A8-8A33-6D92063B559D}" type="presParOf" srcId="{168BE387-CA49-452A-B1ED-49C1DCF05CF1}" destId="{488591CF-A82B-44DD-B79E-308630255963}" srcOrd="0" destOrd="0" presId="urn:microsoft.com/office/officeart/2005/8/layout/vList2"/>
    <dgm:cxn modelId="{442DC6E1-22DB-425E-9F15-1AAE8BD0ED86}" type="presParOf" srcId="{168BE387-CA49-452A-B1ED-49C1DCF05CF1}" destId="{5CDB283D-7125-4271-A16F-237796575051}" srcOrd="1" destOrd="0" presId="urn:microsoft.com/office/officeart/2005/8/layout/vList2"/>
    <dgm:cxn modelId="{526EE81C-318A-40E7-AC5B-AD96341E07AA}" type="presParOf" srcId="{168BE387-CA49-452A-B1ED-49C1DCF05CF1}" destId="{D5000671-7E33-4DED-94BA-D82CA6D881EA}" srcOrd="2" destOrd="0" presId="urn:microsoft.com/office/officeart/2005/8/layout/vList2"/>
    <dgm:cxn modelId="{AF5AF1DC-66B2-4F73-8981-0456607E4A9B}" type="presParOf" srcId="{168BE387-CA49-452A-B1ED-49C1DCF05CF1}" destId="{4ADC1E63-9BB7-42DE-B8E8-EB0595B4B9A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F27E383-A46B-46E4-8AE0-B7BD978092CD}"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093CF71F-0B5A-40F9-ABEB-6C6D3185653B}">
      <dgm:prSet/>
      <dgm:spPr/>
      <dgm:t>
        <a:bodyPr/>
        <a:lstStyle/>
        <a:p>
          <a:r>
            <a:rPr lang="en-US"/>
            <a:t>Perform assessment of your organization and the unique skills and strengths that you have</a:t>
          </a:r>
        </a:p>
      </dgm:t>
    </dgm:pt>
    <dgm:pt modelId="{2FD5C92F-2077-430D-8F85-4B133DB13ED5}" type="parTrans" cxnId="{9F183B8E-A13A-4035-A25A-ED82ACAA255B}">
      <dgm:prSet/>
      <dgm:spPr/>
      <dgm:t>
        <a:bodyPr/>
        <a:lstStyle/>
        <a:p>
          <a:endParaRPr lang="en-US"/>
        </a:p>
      </dgm:t>
    </dgm:pt>
    <dgm:pt modelId="{3AA26536-D59C-4613-99B2-9F729A3C8F72}" type="sibTrans" cxnId="{9F183B8E-A13A-4035-A25A-ED82ACAA255B}">
      <dgm:prSet/>
      <dgm:spPr/>
      <dgm:t>
        <a:bodyPr/>
        <a:lstStyle/>
        <a:p>
          <a:endParaRPr lang="en-US"/>
        </a:p>
      </dgm:t>
    </dgm:pt>
    <dgm:pt modelId="{3E4C6413-1E6A-4298-AAC2-7DE972CF7A2E}">
      <dgm:prSet/>
      <dgm:spPr/>
      <dgm:t>
        <a:bodyPr/>
        <a:lstStyle/>
        <a:p>
          <a:r>
            <a:rPr lang="en-US"/>
            <a:t>Identify the key people in your system who you want to have at the table as creative partners</a:t>
          </a:r>
        </a:p>
      </dgm:t>
    </dgm:pt>
    <dgm:pt modelId="{762B5F9D-0B5F-42F3-B921-B19BFAFB2489}" type="parTrans" cxnId="{D24AA019-F0DB-4724-A258-35CD1318506E}">
      <dgm:prSet/>
      <dgm:spPr/>
      <dgm:t>
        <a:bodyPr/>
        <a:lstStyle/>
        <a:p>
          <a:endParaRPr lang="en-US"/>
        </a:p>
      </dgm:t>
    </dgm:pt>
    <dgm:pt modelId="{4F97DF6E-BD0D-420E-8B02-2306F80C35C0}" type="sibTrans" cxnId="{D24AA019-F0DB-4724-A258-35CD1318506E}">
      <dgm:prSet/>
      <dgm:spPr/>
      <dgm:t>
        <a:bodyPr/>
        <a:lstStyle/>
        <a:p>
          <a:endParaRPr lang="en-US"/>
        </a:p>
      </dgm:t>
    </dgm:pt>
    <dgm:pt modelId="{B5870D3B-14E6-4275-B7B3-BC297FA0228A}">
      <dgm:prSet/>
      <dgm:spPr/>
      <dgm:t>
        <a:bodyPr/>
        <a:lstStyle/>
        <a:p>
          <a:r>
            <a:rPr lang="en-US"/>
            <a:t>Pinpoint system gaps and strengths for target service area </a:t>
          </a:r>
        </a:p>
      </dgm:t>
    </dgm:pt>
    <dgm:pt modelId="{D4F1F855-3EAB-4004-9364-E64183E34E2F}" type="parTrans" cxnId="{F1075863-6D41-47DC-8BF6-91E509DB042B}">
      <dgm:prSet/>
      <dgm:spPr/>
      <dgm:t>
        <a:bodyPr/>
        <a:lstStyle/>
        <a:p>
          <a:endParaRPr lang="en-US"/>
        </a:p>
      </dgm:t>
    </dgm:pt>
    <dgm:pt modelId="{B9F78DCA-CD1A-4480-A13D-CFEE0B74C7D6}" type="sibTrans" cxnId="{F1075863-6D41-47DC-8BF6-91E509DB042B}">
      <dgm:prSet/>
      <dgm:spPr/>
      <dgm:t>
        <a:bodyPr/>
        <a:lstStyle/>
        <a:p>
          <a:endParaRPr lang="en-US"/>
        </a:p>
      </dgm:t>
    </dgm:pt>
    <dgm:pt modelId="{D9095D35-B74B-4FC9-B9D5-08EDCAC05CB8}">
      <dgm:prSet/>
      <dgm:spPr/>
      <dgm:t>
        <a:bodyPr/>
        <a:lstStyle/>
        <a:p>
          <a:r>
            <a:rPr lang="en-US"/>
            <a:t>Cultivate and reinforce relationships with key stakeholders and funders </a:t>
          </a:r>
        </a:p>
      </dgm:t>
    </dgm:pt>
    <dgm:pt modelId="{DDE0194F-1566-42E6-ACED-0A1848F0B8A3}" type="parTrans" cxnId="{6996D620-4F75-4C66-A367-B7B3061890B1}">
      <dgm:prSet/>
      <dgm:spPr/>
      <dgm:t>
        <a:bodyPr/>
        <a:lstStyle/>
        <a:p>
          <a:endParaRPr lang="en-US"/>
        </a:p>
      </dgm:t>
    </dgm:pt>
    <dgm:pt modelId="{8E7AAC31-6C89-4964-B066-C4C4F9D68398}" type="sibTrans" cxnId="{6996D620-4F75-4C66-A367-B7B3061890B1}">
      <dgm:prSet/>
      <dgm:spPr/>
      <dgm:t>
        <a:bodyPr/>
        <a:lstStyle/>
        <a:p>
          <a:endParaRPr lang="en-US"/>
        </a:p>
      </dgm:t>
    </dgm:pt>
    <dgm:pt modelId="{4EFF310B-C4D9-416A-ACE5-7D04B85497CC}" type="pres">
      <dgm:prSet presAssocID="{BF27E383-A46B-46E4-8AE0-B7BD978092CD}" presName="Name0" presStyleCnt="0">
        <dgm:presLayoutVars>
          <dgm:dir/>
          <dgm:resizeHandles val="exact"/>
        </dgm:presLayoutVars>
      </dgm:prSet>
      <dgm:spPr/>
    </dgm:pt>
    <dgm:pt modelId="{C8C887DB-0D96-4051-935E-F06DA17CE788}" type="pres">
      <dgm:prSet presAssocID="{093CF71F-0B5A-40F9-ABEB-6C6D3185653B}" presName="node" presStyleLbl="node1" presStyleIdx="0" presStyleCnt="4">
        <dgm:presLayoutVars>
          <dgm:bulletEnabled val="1"/>
        </dgm:presLayoutVars>
      </dgm:prSet>
      <dgm:spPr/>
    </dgm:pt>
    <dgm:pt modelId="{CE79962A-05DA-4EAA-A7BB-BD1BD1D0647F}" type="pres">
      <dgm:prSet presAssocID="{3AA26536-D59C-4613-99B2-9F729A3C8F72}" presName="sibTrans" presStyleLbl="sibTrans1D1" presStyleIdx="0" presStyleCnt="3"/>
      <dgm:spPr/>
    </dgm:pt>
    <dgm:pt modelId="{EFAC4BD2-599D-4AB8-8DBB-97293F37446B}" type="pres">
      <dgm:prSet presAssocID="{3AA26536-D59C-4613-99B2-9F729A3C8F72}" presName="connectorText" presStyleLbl="sibTrans1D1" presStyleIdx="0" presStyleCnt="3"/>
      <dgm:spPr/>
    </dgm:pt>
    <dgm:pt modelId="{61CE0E0A-5E44-43BD-8263-5B4A5DCEB1B1}" type="pres">
      <dgm:prSet presAssocID="{3E4C6413-1E6A-4298-AAC2-7DE972CF7A2E}" presName="node" presStyleLbl="node1" presStyleIdx="1" presStyleCnt="4">
        <dgm:presLayoutVars>
          <dgm:bulletEnabled val="1"/>
        </dgm:presLayoutVars>
      </dgm:prSet>
      <dgm:spPr/>
    </dgm:pt>
    <dgm:pt modelId="{BB7AE21F-ABB7-497A-BBD5-05B8FE90DA9F}" type="pres">
      <dgm:prSet presAssocID="{4F97DF6E-BD0D-420E-8B02-2306F80C35C0}" presName="sibTrans" presStyleLbl="sibTrans1D1" presStyleIdx="1" presStyleCnt="3"/>
      <dgm:spPr/>
    </dgm:pt>
    <dgm:pt modelId="{5122CDA4-E473-4A4F-A999-99BEA921FC7B}" type="pres">
      <dgm:prSet presAssocID="{4F97DF6E-BD0D-420E-8B02-2306F80C35C0}" presName="connectorText" presStyleLbl="sibTrans1D1" presStyleIdx="1" presStyleCnt="3"/>
      <dgm:spPr/>
    </dgm:pt>
    <dgm:pt modelId="{A7D9B69F-725D-44F5-84C7-261A6F99F4BD}" type="pres">
      <dgm:prSet presAssocID="{B5870D3B-14E6-4275-B7B3-BC297FA0228A}" presName="node" presStyleLbl="node1" presStyleIdx="2" presStyleCnt="4">
        <dgm:presLayoutVars>
          <dgm:bulletEnabled val="1"/>
        </dgm:presLayoutVars>
      </dgm:prSet>
      <dgm:spPr/>
    </dgm:pt>
    <dgm:pt modelId="{1F62B46C-59C7-4FBC-8447-1E1B1960B6AE}" type="pres">
      <dgm:prSet presAssocID="{B9F78DCA-CD1A-4480-A13D-CFEE0B74C7D6}" presName="sibTrans" presStyleLbl="sibTrans1D1" presStyleIdx="2" presStyleCnt="3"/>
      <dgm:spPr/>
    </dgm:pt>
    <dgm:pt modelId="{AB2FECF4-603D-496E-AB9B-CE8C5ECF746F}" type="pres">
      <dgm:prSet presAssocID="{B9F78DCA-CD1A-4480-A13D-CFEE0B74C7D6}" presName="connectorText" presStyleLbl="sibTrans1D1" presStyleIdx="2" presStyleCnt="3"/>
      <dgm:spPr/>
    </dgm:pt>
    <dgm:pt modelId="{13D520E6-5BB5-4312-BBB9-0603BE270CC2}" type="pres">
      <dgm:prSet presAssocID="{D9095D35-B74B-4FC9-B9D5-08EDCAC05CB8}" presName="node" presStyleLbl="node1" presStyleIdx="3" presStyleCnt="4">
        <dgm:presLayoutVars>
          <dgm:bulletEnabled val="1"/>
        </dgm:presLayoutVars>
      </dgm:prSet>
      <dgm:spPr/>
    </dgm:pt>
  </dgm:ptLst>
  <dgm:cxnLst>
    <dgm:cxn modelId="{D24AA019-F0DB-4724-A258-35CD1318506E}" srcId="{BF27E383-A46B-46E4-8AE0-B7BD978092CD}" destId="{3E4C6413-1E6A-4298-AAC2-7DE972CF7A2E}" srcOrd="1" destOrd="0" parTransId="{762B5F9D-0B5F-42F3-B921-B19BFAFB2489}" sibTransId="{4F97DF6E-BD0D-420E-8B02-2306F80C35C0}"/>
    <dgm:cxn modelId="{77B4871E-B22A-45E0-9F34-53FEA885CAE9}" type="presOf" srcId="{B9F78DCA-CD1A-4480-A13D-CFEE0B74C7D6}" destId="{AB2FECF4-603D-496E-AB9B-CE8C5ECF746F}" srcOrd="1" destOrd="0" presId="urn:microsoft.com/office/officeart/2016/7/layout/RepeatingBendingProcessNew"/>
    <dgm:cxn modelId="{6996D620-4F75-4C66-A367-B7B3061890B1}" srcId="{BF27E383-A46B-46E4-8AE0-B7BD978092CD}" destId="{D9095D35-B74B-4FC9-B9D5-08EDCAC05CB8}" srcOrd="3" destOrd="0" parTransId="{DDE0194F-1566-42E6-ACED-0A1848F0B8A3}" sibTransId="{8E7AAC31-6C89-4964-B066-C4C4F9D68398}"/>
    <dgm:cxn modelId="{9FC7D72D-BD68-4424-8CB9-652C3A66D499}" type="presOf" srcId="{4F97DF6E-BD0D-420E-8B02-2306F80C35C0}" destId="{5122CDA4-E473-4A4F-A999-99BEA921FC7B}" srcOrd="1" destOrd="0" presId="urn:microsoft.com/office/officeart/2016/7/layout/RepeatingBendingProcessNew"/>
    <dgm:cxn modelId="{F1075863-6D41-47DC-8BF6-91E509DB042B}" srcId="{BF27E383-A46B-46E4-8AE0-B7BD978092CD}" destId="{B5870D3B-14E6-4275-B7B3-BC297FA0228A}" srcOrd="2" destOrd="0" parTransId="{D4F1F855-3EAB-4004-9364-E64183E34E2F}" sibTransId="{B9F78DCA-CD1A-4480-A13D-CFEE0B74C7D6}"/>
    <dgm:cxn modelId="{76399B44-47AA-41DA-9420-922A86EE3921}" type="presOf" srcId="{BF27E383-A46B-46E4-8AE0-B7BD978092CD}" destId="{4EFF310B-C4D9-416A-ACE5-7D04B85497CC}" srcOrd="0" destOrd="0" presId="urn:microsoft.com/office/officeart/2016/7/layout/RepeatingBendingProcessNew"/>
    <dgm:cxn modelId="{8777AA4F-9871-4EFC-BF93-85BCDEF270C1}" type="presOf" srcId="{3E4C6413-1E6A-4298-AAC2-7DE972CF7A2E}" destId="{61CE0E0A-5E44-43BD-8263-5B4A5DCEB1B1}" srcOrd="0" destOrd="0" presId="urn:microsoft.com/office/officeart/2016/7/layout/RepeatingBendingProcessNew"/>
    <dgm:cxn modelId="{3B97F27F-9B9C-4CD6-9EA0-E8C32061C1C3}" type="presOf" srcId="{D9095D35-B74B-4FC9-B9D5-08EDCAC05CB8}" destId="{13D520E6-5BB5-4312-BBB9-0603BE270CC2}" srcOrd="0" destOrd="0" presId="urn:microsoft.com/office/officeart/2016/7/layout/RepeatingBendingProcessNew"/>
    <dgm:cxn modelId="{11074486-6B30-4699-8ADA-2D27AD6372CF}" type="presOf" srcId="{3AA26536-D59C-4613-99B2-9F729A3C8F72}" destId="{CE79962A-05DA-4EAA-A7BB-BD1BD1D0647F}" srcOrd="0" destOrd="0" presId="urn:microsoft.com/office/officeart/2016/7/layout/RepeatingBendingProcessNew"/>
    <dgm:cxn modelId="{9F183B8E-A13A-4035-A25A-ED82ACAA255B}" srcId="{BF27E383-A46B-46E4-8AE0-B7BD978092CD}" destId="{093CF71F-0B5A-40F9-ABEB-6C6D3185653B}" srcOrd="0" destOrd="0" parTransId="{2FD5C92F-2077-430D-8F85-4B133DB13ED5}" sibTransId="{3AA26536-D59C-4613-99B2-9F729A3C8F72}"/>
    <dgm:cxn modelId="{EB86919C-2483-485E-BB31-11EA58933F9F}" type="presOf" srcId="{4F97DF6E-BD0D-420E-8B02-2306F80C35C0}" destId="{BB7AE21F-ABB7-497A-BBD5-05B8FE90DA9F}" srcOrd="0" destOrd="0" presId="urn:microsoft.com/office/officeart/2016/7/layout/RepeatingBendingProcessNew"/>
    <dgm:cxn modelId="{760DB1BA-82B4-4A93-B4AD-B596366CDE14}" type="presOf" srcId="{B5870D3B-14E6-4275-B7B3-BC297FA0228A}" destId="{A7D9B69F-725D-44F5-84C7-261A6F99F4BD}" srcOrd="0" destOrd="0" presId="urn:microsoft.com/office/officeart/2016/7/layout/RepeatingBendingProcessNew"/>
    <dgm:cxn modelId="{C6A102C7-6710-4819-B3BD-0DC75C661C09}" type="presOf" srcId="{B9F78DCA-CD1A-4480-A13D-CFEE0B74C7D6}" destId="{1F62B46C-59C7-4FBC-8447-1E1B1960B6AE}" srcOrd="0" destOrd="0" presId="urn:microsoft.com/office/officeart/2016/7/layout/RepeatingBendingProcessNew"/>
    <dgm:cxn modelId="{08C9DDCE-0535-4FAC-890C-44F483206965}" type="presOf" srcId="{093CF71F-0B5A-40F9-ABEB-6C6D3185653B}" destId="{C8C887DB-0D96-4051-935E-F06DA17CE788}" srcOrd="0" destOrd="0" presId="urn:microsoft.com/office/officeart/2016/7/layout/RepeatingBendingProcessNew"/>
    <dgm:cxn modelId="{43F59AE8-BF21-4D91-BADC-BABF2ABBCB14}" type="presOf" srcId="{3AA26536-D59C-4613-99B2-9F729A3C8F72}" destId="{EFAC4BD2-599D-4AB8-8DBB-97293F37446B}" srcOrd="1" destOrd="0" presId="urn:microsoft.com/office/officeart/2016/7/layout/RepeatingBendingProcessNew"/>
    <dgm:cxn modelId="{C33D8F90-F912-4240-B30D-36E0D80562EB}" type="presParOf" srcId="{4EFF310B-C4D9-416A-ACE5-7D04B85497CC}" destId="{C8C887DB-0D96-4051-935E-F06DA17CE788}" srcOrd="0" destOrd="0" presId="urn:microsoft.com/office/officeart/2016/7/layout/RepeatingBendingProcessNew"/>
    <dgm:cxn modelId="{689D1193-DAE4-4BC4-9F19-BA36BE963BF4}" type="presParOf" srcId="{4EFF310B-C4D9-416A-ACE5-7D04B85497CC}" destId="{CE79962A-05DA-4EAA-A7BB-BD1BD1D0647F}" srcOrd="1" destOrd="0" presId="urn:microsoft.com/office/officeart/2016/7/layout/RepeatingBendingProcessNew"/>
    <dgm:cxn modelId="{0C095726-5D33-40C9-B188-03B9F0DEEBEB}" type="presParOf" srcId="{CE79962A-05DA-4EAA-A7BB-BD1BD1D0647F}" destId="{EFAC4BD2-599D-4AB8-8DBB-97293F37446B}" srcOrd="0" destOrd="0" presId="urn:microsoft.com/office/officeart/2016/7/layout/RepeatingBendingProcessNew"/>
    <dgm:cxn modelId="{B65AD985-9CEE-4546-949A-7A95C00266F6}" type="presParOf" srcId="{4EFF310B-C4D9-416A-ACE5-7D04B85497CC}" destId="{61CE0E0A-5E44-43BD-8263-5B4A5DCEB1B1}" srcOrd="2" destOrd="0" presId="urn:microsoft.com/office/officeart/2016/7/layout/RepeatingBendingProcessNew"/>
    <dgm:cxn modelId="{FF163C0E-8855-43CE-A51A-82D1A89BFF39}" type="presParOf" srcId="{4EFF310B-C4D9-416A-ACE5-7D04B85497CC}" destId="{BB7AE21F-ABB7-497A-BBD5-05B8FE90DA9F}" srcOrd="3" destOrd="0" presId="urn:microsoft.com/office/officeart/2016/7/layout/RepeatingBendingProcessNew"/>
    <dgm:cxn modelId="{120A9201-26B0-4B57-A954-7987ADE149B8}" type="presParOf" srcId="{BB7AE21F-ABB7-497A-BBD5-05B8FE90DA9F}" destId="{5122CDA4-E473-4A4F-A999-99BEA921FC7B}" srcOrd="0" destOrd="0" presId="urn:microsoft.com/office/officeart/2016/7/layout/RepeatingBendingProcessNew"/>
    <dgm:cxn modelId="{C5A8A642-A766-441D-BEEF-A7CB6F9D55F6}" type="presParOf" srcId="{4EFF310B-C4D9-416A-ACE5-7D04B85497CC}" destId="{A7D9B69F-725D-44F5-84C7-261A6F99F4BD}" srcOrd="4" destOrd="0" presId="urn:microsoft.com/office/officeart/2016/7/layout/RepeatingBendingProcessNew"/>
    <dgm:cxn modelId="{B790225C-98F1-4CDB-A98C-51ACC3C3365B}" type="presParOf" srcId="{4EFF310B-C4D9-416A-ACE5-7D04B85497CC}" destId="{1F62B46C-59C7-4FBC-8447-1E1B1960B6AE}" srcOrd="5" destOrd="0" presId="urn:microsoft.com/office/officeart/2016/7/layout/RepeatingBendingProcessNew"/>
    <dgm:cxn modelId="{AC3489DB-BE5C-47BE-A250-F34990DD4297}" type="presParOf" srcId="{1F62B46C-59C7-4FBC-8447-1E1B1960B6AE}" destId="{AB2FECF4-603D-496E-AB9B-CE8C5ECF746F}" srcOrd="0" destOrd="0" presId="urn:microsoft.com/office/officeart/2016/7/layout/RepeatingBendingProcessNew"/>
    <dgm:cxn modelId="{22DCAC54-FD51-4BC6-845E-79D82D3EBE52}" type="presParOf" srcId="{4EFF310B-C4D9-416A-ACE5-7D04B85497CC}" destId="{13D520E6-5BB5-4312-BBB9-0603BE270CC2}" srcOrd="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3ED878-87B8-4CBA-A16A-47C5CC86569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D4F6810-982E-481E-9516-23F197DEC608}">
      <dgm:prSet custT="1"/>
      <dgm:spPr/>
      <dgm:t>
        <a:bodyPr/>
        <a:lstStyle/>
        <a:p>
          <a:r>
            <a:rPr lang="en-US" sz="1600"/>
            <a:t>United States continues to see the loss of approximately 700 birthing persons during pregnancy and in the post partum period</a:t>
          </a:r>
          <a:r>
            <a:rPr lang="en-US" sz="1600">
              <a:latin typeface="Sagona Book"/>
            </a:rPr>
            <a:t> </a:t>
          </a:r>
          <a:endParaRPr lang="en-US" sz="1600"/>
        </a:p>
      </dgm:t>
    </dgm:pt>
    <dgm:pt modelId="{7567A0DD-A0FD-4795-9CC6-6184F83E153C}" type="parTrans" cxnId="{5C567EC7-D98D-4605-B069-D6088E76C017}">
      <dgm:prSet/>
      <dgm:spPr/>
      <dgm:t>
        <a:bodyPr/>
        <a:lstStyle/>
        <a:p>
          <a:endParaRPr lang="en-US"/>
        </a:p>
      </dgm:t>
    </dgm:pt>
    <dgm:pt modelId="{E2917DD8-3478-44CC-8E97-E2E8370A7C2C}" type="sibTrans" cxnId="{5C567EC7-D98D-4605-B069-D6088E76C017}">
      <dgm:prSet/>
      <dgm:spPr/>
      <dgm:t>
        <a:bodyPr/>
        <a:lstStyle/>
        <a:p>
          <a:endParaRPr lang="en-US"/>
        </a:p>
      </dgm:t>
    </dgm:pt>
    <dgm:pt modelId="{252E7D86-DE02-469D-9881-2AAFB2A70954}">
      <dgm:prSet custT="1"/>
      <dgm:spPr/>
      <dgm:t>
        <a:bodyPr/>
        <a:lstStyle/>
        <a:p>
          <a:r>
            <a:rPr lang="en-US" sz="1600"/>
            <a:t>Considerable racial disparities exist: American Indian, Alaska Native, and Black women are 2-3x more likely to die of pregnancy-related causes than White women</a:t>
          </a:r>
        </a:p>
      </dgm:t>
    </dgm:pt>
    <dgm:pt modelId="{0678F70E-DA3C-4E5F-B1C1-8A4B3DB3AF9C}" type="parTrans" cxnId="{D2FA7ADF-A7B5-4357-BF17-F2C173D8E8F3}">
      <dgm:prSet/>
      <dgm:spPr/>
      <dgm:t>
        <a:bodyPr/>
        <a:lstStyle/>
        <a:p>
          <a:endParaRPr lang="en-US"/>
        </a:p>
      </dgm:t>
    </dgm:pt>
    <dgm:pt modelId="{4D09C52E-6756-4A12-946A-72C148F1D8B8}" type="sibTrans" cxnId="{D2FA7ADF-A7B5-4357-BF17-F2C173D8E8F3}">
      <dgm:prSet/>
      <dgm:spPr/>
      <dgm:t>
        <a:bodyPr/>
        <a:lstStyle/>
        <a:p>
          <a:endParaRPr lang="en-US"/>
        </a:p>
      </dgm:t>
    </dgm:pt>
    <dgm:pt modelId="{3C270DF8-0E6A-42C2-ABC9-981105A4AA7A}">
      <dgm:prSet custT="1"/>
      <dgm:spPr/>
      <dgm:t>
        <a:bodyPr/>
        <a:lstStyle/>
        <a:p>
          <a:r>
            <a:rPr lang="en-US" sz="1600"/>
            <a:t>Two out of three deaths are identified as preventable- understanding risks, access to early diagnosis, and treatment are essential </a:t>
          </a:r>
        </a:p>
      </dgm:t>
    </dgm:pt>
    <dgm:pt modelId="{6BB14169-0FD0-47B1-AD10-914CDA1E7537}" type="parTrans" cxnId="{9B115144-C5BA-457D-8523-DFE05AFF693D}">
      <dgm:prSet/>
      <dgm:spPr/>
      <dgm:t>
        <a:bodyPr/>
        <a:lstStyle/>
        <a:p>
          <a:endParaRPr lang="en-US"/>
        </a:p>
      </dgm:t>
    </dgm:pt>
    <dgm:pt modelId="{B4E0F103-C03B-4EC9-81B4-003AF2EB5223}" type="sibTrans" cxnId="{9B115144-C5BA-457D-8523-DFE05AFF693D}">
      <dgm:prSet/>
      <dgm:spPr/>
      <dgm:t>
        <a:bodyPr/>
        <a:lstStyle/>
        <a:p>
          <a:endParaRPr lang="en-US"/>
        </a:p>
      </dgm:t>
    </dgm:pt>
    <dgm:pt modelId="{E7C99659-45D2-4EBC-B764-10BB2D40EE5B}">
      <dgm:prSet custT="1"/>
      <dgm:spPr/>
      <dgm:t>
        <a:bodyPr/>
        <a:lstStyle/>
        <a:p>
          <a:pPr rtl="0"/>
          <a:r>
            <a:rPr lang="en-US" sz="1600"/>
            <a:t>Mental health &amp; substance use disorders can play a role in this</a:t>
          </a:r>
          <a:r>
            <a:rPr lang="en-US" sz="1600">
              <a:latin typeface="Sagona Book"/>
            </a:rPr>
            <a:t> </a:t>
          </a:r>
          <a:endParaRPr lang="en-US" sz="1600"/>
        </a:p>
      </dgm:t>
    </dgm:pt>
    <dgm:pt modelId="{114ADD34-E5E3-459E-8D14-3B4B81E15984}" type="parTrans" cxnId="{69708892-6A69-4301-B9A9-8D0650952BAE}">
      <dgm:prSet/>
      <dgm:spPr/>
      <dgm:t>
        <a:bodyPr/>
        <a:lstStyle/>
        <a:p>
          <a:endParaRPr lang="en-US"/>
        </a:p>
      </dgm:t>
    </dgm:pt>
    <dgm:pt modelId="{C1B4E837-A3FB-40A3-B263-EA6628C368DF}" type="sibTrans" cxnId="{69708892-6A69-4301-B9A9-8D0650952BAE}">
      <dgm:prSet/>
      <dgm:spPr/>
      <dgm:t>
        <a:bodyPr/>
        <a:lstStyle/>
        <a:p>
          <a:endParaRPr lang="en-US"/>
        </a:p>
      </dgm:t>
    </dgm:pt>
    <dgm:pt modelId="{2D663FDE-0475-4EEB-8763-C4CD679FD339}">
      <dgm:prSet custT="1"/>
      <dgm:spPr/>
      <dgm:t>
        <a:bodyPr/>
        <a:lstStyle/>
        <a:p>
          <a:r>
            <a:rPr lang="en-US" sz="1600"/>
            <a:t>CDC Campaign: </a:t>
          </a:r>
          <a:r>
            <a:rPr lang="en-US" sz="1600">
              <a:hlinkClick xmlns:r="http://schemas.openxmlformats.org/officeDocument/2006/relationships" r:id="rId1">
                <a:extLst>
                  <a:ext uri="{A12FA001-AC4F-418D-AE19-62706E023703}">
                    <ahyp:hlinkClr xmlns:ahyp="http://schemas.microsoft.com/office/drawing/2018/hyperlinkcolor" val="tx"/>
                  </a:ext>
                </a:extLst>
              </a:hlinkClick>
            </a:rPr>
            <a:t>HEAR HER Campaign | CDC</a:t>
          </a:r>
          <a:endParaRPr lang="en-US" sz="1600"/>
        </a:p>
      </dgm:t>
    </dgm:pt>
    <dgm:pt modelId="{0BFFE59F-DED6-4A07-BA51-1DE18854D58F}" type="parTrans" cxnId="{D1BBCD22-5FC6-4252-A0E4-FBEFFA57AD3F}">
      <dgm:prSet/>
      <dgm:spPr/>
      <dgm:t>
        <a:bodyPr/>
        <a:lstStyle/>
        <a:p>
          <a:endParaRPr lang="en-US"/>
        </a:p>
      </dgm:t>
    </dgm:pt>
    <dgm:pt modelId="{54A000B4-0BD2-4746-A82F-F2607436BC3D}" type="sibTrans" cxnId="{D1BBCD22-5FC6-4252-A0E4-FBEFFA57AD3F}">
      <dgm:prSet/>
      <dgm:spPr/>
      <dgm:t>
        <a:bodyPr/>
        <a:lstStyle/>
        <a:p>
          <a:endParaRPr lang="en-US"/>
        </a:p>
      </dgm:t>
    </dgm:pt>
    <dgm:pt modelId="{6D1F7925-FBBF-42CA-8ACC-AF652997667D}">
      <dgm:prSet custT="1"/>
      <dgm:spPr/>
      <dgm:t>
        <a:bodyPr/>
        <a:lstStyle/>
        <a:p>
          <a:pPr rtl="0"/>
          <a:r>
            <a:rPr lang="en-US" sz="1600">
              <a:latin typeface="Sagona Book"/>
            </a:rPr>
            <a:t>The maternal mortality rate has increased nearly 89% since 2018</a:t>
          </a:r>
        </a:p>
      </dgm:t>
    </dgm:pt>
    <dgm:pt modelId="{85A27FE1-BAEF-4B14-AA68-A3F0EEC3D8EF}" type="parTrans" cxnId="{8A0E6162-226E-4FA0-AC54-4716824988E6}">
      <dgm:prSet/>
      <dgm:spPr/>
      <dgm:t>
        <a:bodyPr/>
        <a:lstStyle/>
        <a:p>
          <a:endParaRPr lang="en-US"/>
        </a:p>
      </dgm:t>
    </dgm:pt>
    <dgm:pt modelId="{0B3A2DD2-34E8-40D3-BA3E-87E9CAA1DB24}" type="sibTrans" cxnId="{8A0E6162-226E-4FA0-AC54-4716824988E6}">
      <dgm:prSet/>
      <dgm:spPr/>
      <dgm:t>
        <a:bodyPr/>
        <a:lstStyle/>
        <a:p>
          <a:endParaRPr lang="en-US"/>
        </a:p>
      </dgm:t>
    </dgm:pt>
    <dgm:pt modelId="{55A17DB1-D811-4B30-95F1-4555C4458CFA}" type="pres">
      <dgm:prSet presAssocID="{A03ED878-87B8-4CBA-A16A-47C5CC865694}" presName="linear" presStyleCnt="0">
        <dgm:presLayoutVars>
          <dgm:animLvl val="lvl"/>
          <dgm:resizeHandles val="exact"/>
        </dgm:presLayoutVars>
      </dgm:prSet>
      <dgm:spPr/>
    </dgm:pt>
    <dgm:pt modelId="{92D2A0EE-607D-45FC-94FC-567B9E23A05B}" type="pres">
      <dgm:prSet presAssocID="{6D1F7925-FBBF-42CA-8ACC-AF652997667D}" presName="parentText" presStyleLbl="node1" presStyleIdx="0" presStyleCnt="6">
        <dgm:presLayoutVars>
          <dgm:chMax val="0"/>
          <dgm:bulletEnabled val="1"/>
        </dgm:presLayoutVars>
      </dgm:prSet>
      <dgm:spPr/>
    </dgm:pt>
    <dgm:pt modelId="{B28E5445-D37E-4252-A050-A6B67E873DCC}" type="pres">
      <dgm:prSet presAssocID="{0B3A2DD2-34E8-40D3-BA3E-87E9CAA1DB24}" presName="spacer" presStyleCnt="0"/>
      <dgm:spPr/>
    </dgm:pt>
    <dgm:pt modelId="{89B017D8-6115-4AC5-897A-8100748B0B67}" type="pres">
      <dgm:prSet presAssocID="{9D4F6810-982E-481E-9516-23F197DEC608}" presName="parentText" presStyleLbl="node1" presStyleIdx="1" presStyleCnt="6">
        <dgm:presLayoutVars>
          <dgm:chMax val="0"/>
          <dgm:bulletEnabled val="1"/>
        </dgm:presLayoutVars>
      </dgm:prSet>
      <dgm:spPr/>
    </dgm:pt>
    <dgm:pt modelId="{906F5493-FCA6-4887-A286-0DF1B4C2DE48}" type="pres">
      <dgm:prSet presAssocID="{E2917DD8-3478-44CC-8E97-E2E8370A7C2C}" presName="spacer" presStyleCnt="0"/>
      <dgm:spPr/>
    </dgm:pt>
    <dgm:pt modelId="{8EE2E0B8-A352-4282-B7FB-964800F3A9B3}" type="pres">
      <dgm:prSet presAssocID="{252E7D86-DE02-469D-9881-2AAFB2A70954}" presName="parentText" presStyleLbl="node1" presStyleIdx="2" presStyleCnt="6">
        <dgm:presLayoutVars>
          <dgm:chMax val="0"/>
          <dgm:bulletEnabled val="1"/>
        </dgm:presLayoutVars>
      </dgm:prSet>
      <dgm:spPr/>
    </dgm:pt>
    <dgm:pt modelId="{6E040BBE-8353-4F0D-A248-5E2DB8EDAD5E}" type="pres">
      <dgm:prSet presAssocID="{4D09C52E-6756-4A12-946A-72C148F1D8B8}" presName="spacer" presStyleCnt="0"/>
      <dgm:spPr/>
    </dgm:pt>
    <dgm:pt modelId="{08451146-0041-4B6A-8E7D-153623CE13E8}" type="pres">
      <dgm:prSet presAssocID="{3C270DF8-0E6A-42C2-ABC9-981105A4AA7A}" presName="parentText" presStyleLbl="node1" presStyleIdx="3" presStyleCnt="6">
        <dgm:presLayoutVars>
          <dgm:chMax val="0"/>
          <dgm:bulletEnabled val="1"/>
        </dgm:presLayoutVars>
      </dgm:prSet>
      <dgm:spPr/>
    </dgm:pt>
    <dgm:pt modelId="{5BC3E648-6E48-4BCC-A5E4-8BF35F493873}" type="pres">
      <dgm:prSet presAssocID="{B4E0F103-C03B-4EC9-81B4-003AF2EB5223}" presName="spacer" presStyleCnt="0"/>
      <dgm:spPr/>
    </dgm:pt>
    <dgm:pt modelId="{F3B7CDCB-E0E1-443A-8FE4-D6DE472CD286}" type="pres">
      <dgm:prSet presAssocID="{E7C99659-45D2-4EBC-B764-10BB2D40EE5B}" presName="parentText" presStyleLbl="node1" presStyleIdx="4" presStyleCnt="6">
        <dgm:presLayoutVars>
          <dgm:chMax val="0"/>
          <dgm:bulletEnabled val="1"/>
        </dgm:presLayoutVars>
      </dgm:prSet>
      <dgm:spPr/>
    </dgm:pt>
    <dgm:pt modelId="{7C8637CC-81F3-4114-86D8-1E345A0DE5D2}" type="pres">
      <dgm:prSet presAssocID="{C1B4E837-A3FB-40A3-B263-EA6628C368DF}" presName="spacer" presStyleCnt="0"/>
      <dgm:spPr/>
    </dgm:pt>
    <dgm:pt modelId="{A49C636D-9FAB-4008-9430-523D1BCD4D04}" type="pres">
      <dgm:prSet presAssocID="{2D663FDE-0475-4EEB-8763-C4CD679FD339}" presName="parentText" presStyleLbl="node1" presStyleIdx="5" presStyleCnt="6">
        <dgm:presLayoutVars>
          <dgm:chMax val="0"/>
          <dgm:bulletEnabled val="1"/>
        </dgm:presLayoutVars>
      </dgm:prSet>
      <dgm:spPr/>
    </dgm:pt>
  </dgm:ptLst>
  <dgm:cxnLst>
    <dgm:cxn modelId="{D1BBCD22-5FC6-4252-A0E4-FBEFFA57AD3F}" srcId="{A03ED878-87B8-4CBA-A16A-47C5CC865694}" destId="{2D663FDE-0475-4EEB-8763-C4CD679FD339}" srcOrd="5" destOrd="0" parTransId="{0BFFE59F-DED6-4A07-BA51-1DE18854D58F}" sibTransId="{54A000B4-0BD2-4746-A82F-F2607436BC3D}"/>
    <dgm:cxn modelId="{02D41332-33FE-48CD-81B8-A027BD2D5DD7}" type="presOf" srcId="{9D4F6810-982E-481E-9516-23F197DEC608}" destId="{89B017D8-6115-4AC5-897A-8100748B0B67}" srcOrd="0" destOrd="0" presId="urn:microsoft.com/office/officeart/2005/8/layout/vList2"/>
    <dgm:cxn modelId="{A023FB5F-ACC3-4CDC-96E3-8AD454621431}" type="presOf" srcId="{A03ED878-87B8-4CBA-A16A-47C5CC865694}" destId="{55A17DB1-D811-4B30-95F1-4555C4458CFA}" srcOrd="0" destOrd="0" presId="urn:microsoft.com/office/officeart/2005/8/layout/vList2"/>
    <dgm:cxn modelId="{8A0E6162-226E-4FA0-AC54-4716824988E6}" srcId="{A03ED878-87B8-4CBA-A16A-47C5CC865694}" destId="{6D1F7925-FBBF-42CA-8ACC-AF652997667D}" srcOrd="0" destOrd="0" parTransId="{85A27FE1-BAEF-4B14-AA68-A3F0EEC3D8EF}" sibTransId="{0B3A2DD2-34E8-40D3-BA3E-87E9CAA1DB24}"/>
    <dgm:cxn modelId="{9B115144-C5BA-457D-8523-DFE05AFF693D}" srcId="{A03ED878-87B8-4CBA-A16A-47C5CC865694}" destId="{3C270DF8-0E6A-42C2-ABC9-981105A4AA7A}" srcOrd="3" destOrd="0" parTransId="{6BB14169-0FD0-47B1-AD10-914CDA1E7537}" sibTransId="{B4E0F103-C03B-4EC9-81B4-003AF2EB5223}"/>
    <dgm:cxn modelId="{D1375254-7720-4E78-8DF8-0711DA4C9C95}" type="presOf" srcId="{6D1F7925-FBBF-42CA-8ACC-AF652997667D}" destId="{92D2A0EE-607D-45FC-94FC-567B9E23A05B}" srcOrd="0" destOrd="0" presId="urn:microsoft.com/office/officeart/2005/8/layout/vList2"/>
    <dgm:cxn modelId="{7E29EB7A-3870-4CF6-A689-ED227812EEAA}" type="presOf" srcId="{3C270DF8-0E6A-42C2-ABC9-981105A4AA7A}" destId="{08451146-0041-4B6A-8E7D-153623CE13E8}" srcOrd="0" destOrd="0" presId="urn:microsoft.com/office/officeart/2005/8/layout/vList2"/>
    <dgm:cxn modelId="{B5D87B83-9BB8-4F35-86B5-4A7E4A37C638}" type="presOf" srcId="{2D663FDE-0475-4EEB-8763-C4CD679FD339}" destId="{A49C636D-9FAB-4008-9430-523D1BCD4D04}" srcOrd="0" destOrd="0" presId="urn:microsoft.com/office/officeart/2005/8/layout/vList2"/>
    <dgm:cxn modelId="{69708892-6A69-4301-B9A9-8D0650952BAE}" srcId="{A03ED878-87B8-4CBA-A16A-47C5CC865694}" destId="{E7C99659-45D2-4EBC-B764-10BB2D40EE5B}" srcOrd="4" destOrd="0" parTransId="{114ADD34-E5E3-459E-8D14-3B4B81E15984}" sibTransId="{C1B4E837-A3FB-40A3-B263-EA6628C368DF}"/>
    <dgm:cxn modelId="{93B222C5-EE5B-4428-972A-E9DECC3E76F1}" type="presOf" srcId="{E7C99659-45D2-4EBC-B764-10BB2D40EE5B}" destId="{F3B7CDCB-E0E1-443A-8FE4-D6DE472CD286}" srcOrd="0" destOrd="0" presId="urn:microsoft.com/office/officeart/2005/8/layout/vList2"/>
    <dgm:cxn modelId="{5C567EC7-D98D-4605-B069-D6088E76C017}" srcId="{A03ED878-87B8-4CBA-A16A-47C5CC865694}" destId="{9D4F6810-982E-481E-9516-23F197DEC608}" srcOrd="1" destOrd="0" parTransId="{7567A0DD-A0FD-4795-9CC6-6184F83E153C}" sibTransId="{E2917DD8-3478-44CC-8E97-E2E8370A7C2C}"/>
    <dgm:cxn modelId="{6508DECD-E4B0-4C66-944F-0CE4469BE988}" type="presOf" srcId="{252E7D86-DE02-469D-9881-2AAFB2A70954}" destId="{8EE2E0B8-A352-4282-B7FB-964800F3A9B3}" srcOrd="0" destOrd="0" presId="urn:microsoft.com/office/officeart/2005/8/layout/vList2"/>
    <dgm:cxn modelId="{D2FA7ADF-A7B5-4357-BF17-F2C173D8E8F3}" srcId="{A03ED878-87B8-4CBA-A16A-47C5CC865694}" destId="{252E7D86-DE02-469D-9881-2AAFB2A70954}" srcOrd="2" destOrd="0" parTransId="{0678F70E-DA3C-4E5F-B1C1-8A4B3DB3AF9C}" sibTransId="{4D09C52E-6756-4A12-946A-72C148F1D8B8}"/>
    <dgm:cxn modelId="{5A1A2A8C-43DE-44C9-9CA7-90D34B21FA2F}" type="presParOf" srcId="{55A17DB1-D811-4B30-95F1-4555C4458CFA}" destId="{92D2A0EE-607D-45FC-94FC-567B9E23A05B}" srcOrd="0" destOrd="0" presId="urn:microsoft.com/office/officeart/2005/8/layout/vList2"/>
    <dgm:cxn modelId="{10B9691F-DF0A-419C-903E-27C0E26CA4C3}" type="presParOf" srcId="{55A17DB1-D811-4B30-95F1-4555C4458CFA}" destId="{B28E5445-D37E-4252-A050-A6B67E873DCC}" srcOrd="1" destOrd="0" presId="urn:microsoft.com/office/officeart/2005/8/layout/vList2"/>
    <dgm:cxn modelId="{83E2F5B6-4DA4-4409-B5FB-6F188D8F700A}" type="presParOf" srcId="{55A17DB1-D811-4B30-95F1-4555C4458CFA}" destId="{89B017D8-6115-4AC5-897A-8100748B0B67}" srcOrd="2" destOrd="0" presId="urn:microsoft.com/office/officeart/2005/8/layout/vList2"/>
    <dgm:cxn modelId="{78D46BA9-CE50-44BD-ADA7-7A51A999C9A5}" type="presParOf" srcId="{55A17DB1-D811-4B30-95F1-4555C4458CFA}" destId="{906F5493-FCA6-4887-A286-0DF1B4C2DE48}" srcOrd="3" destOrd="0" presId="urn:microsoft.com/office/officeart/2005/8/layout/vList2"/>
    <dgm:cxn modelId="{9016DDEF-5A40-4561-A766-28AB51ED0EE7}" type="presParOf" srcId="{55A17DB1-D811-4B30-95F1-4555C4458CFA}" destId="{8EE2E0B8-A352-4282-B7FB-964800F3A9B3}" srcOrd="4" destOrd="0" presId="urn:microsoft.com/office/officeart/2005/8/layout/vList2"/>
    <dgm:cxn modelId="{12177D5F-B9EA-4421-A6D0-A86F5536E51D}" type="presParOf" srcId="{55A17DB1-D811-4B30-95F1-4555C4458CFA}" destId="{6E040BBE-8353-4F0D-A248-5E2DB8EDAD5E}" srcOrd="5" destOrd="0" presId="urn:microsoft.com/office/officeart/2005/8/layout/vList2"/>
    <dgm:cxn modelId="{E50215D0-2D95-4138-8F77-76270DFAB511}" type="presParOf" srcId="{55A17DB1-D811-4B30-95F1-4555C4458CFA}" destId="{08451146-0041-4B6A-8E7D-153623CE13E8}" srcOrd="6" destOrd="0" presId="urn:microsoft.com/office/officeart/2005/8/layout/vList2"/>
    <dgm:cxn modelId="{88FDFBA8-4B78-4C1A-A792-7D27E280055F}" type="presParOf" srcId="{55A17DB1-D811-4B30-95F1-4555C4458CFA}" destId="{5BC3E648-6E48-4BCC-A5E4-8BF35F493873}" srcOrd="7" destOrd="0" presId="urn:microsoft.com/office/officeart/2005/8/layout/vList2"/>
    <dgm:cxn modelId="{76E4A255-2B41-4985-B017-F413F2EAED47}" type="presParOf" srcId="{55A17DB1-D811-4B30-95F1-4555C4458CFA}" destId="{F3B7CDCB-E0E1-443A-8FE4-D6DE472CD286}" srcOrd="8" destOrd="0" presId="urn:microsoft.com/office/officeart/2005/8/layout/vList2"/>
    <dgm:cxn modelId="{93D51AB7-1D23-4DB6-8C1D-299C33292CEE}" type="presParOf" srcId="{55A17DB1-D811-4B30-95F1-4555C4458CFA}" destId="{7C8637CC-81F3-4114-86D8-1E345A0DE5D2}" srcOrd="9" destOrd="0" presId="urn:microsoft.com/office/officeart/2005/8/layout/vList2"/>
    <dgm:cxn modelId="{3A595252-B121-42E1-9EDB-8D27C67113A5}" type="presParOf" srcId="{55A17DB1-D811-4B30-95F1-4555C4458CFA}" destId="{A49C636D-9FAB-4008-9430-523D1BCD4D04}"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87A62E-1247-4BC2-984F-B14AD77C27E0}" type="doc">
      <dgm:prSet loTypeId="urn:microsoft.com/office/officeart/2005/8/layout/hierarchy2" loCatId="hierarchy" qsTypeId="urn:microsoft.com/office/officeart/2005/8/quickstyle/3d1" qsCatId="3D" csTypeId="urn:microsoft.com/office/officeart/2005/8/colors/accent5_2" csCatId="accent5" phldr="1"/>
      <dgm:spPr/>
      <dgm:t>
        <a:bodyPr/>
        <a:lstStyle/>
        <a:p>
          <a:endParaRPr lang="en-US"/>
        </a:p>
      </dgm:t>
    </dgm:pt>
    <dgm:pt modelId="{65B0BCFB-DCDE-412E-AFE0-69E2639E0260}">
      <dgm:prSet custT="1"/>
      <dgm:spPr/>
      <dgm:t>
        <a:bodyPr/>
        <a:lstStyle/>
        <a:p>
          <a:r>
            <a:rPr lang="en-US" sz="1800"/>
            <a:t>CT has a robust treatment continuum to provide birthing individuals, and those in the post partum period, with access to comprehensive behavioral healthcare </a:t>
          </a:r>
        </a:p>
      </dgm:t>
    </dgm:pt>
    <dgm:pt modelId="{27D1D715-D020-468A-A6A6-1535819473C5}" type="parTrans" cxnId="{A7FA127E-98B4-4C7B-B326-93E99A1BB3E3}">
      <dgm:prSet/>
      <dgm:spPr/>
      <dgm:t>
        <a:bodyPr/>
        <a:lstStyle/>
        <a:p>
          <a:endParaRPr lang="en-US" sz="2000"/>
        </a:p>
      </dgm:t>
    </dgm:pt>
    <dgm:pt modelId="{9987B23C-3018-4164-90AE-3300B45A38FC}" type="sibTrans" cxnId="{A7FA127E-98B4-4C7B-B326-93E99A1BB3E3}">
      <dgm:prSet/>
      <dgm:spPr/>
      <dgm:t>
        <a:bodyPr/>
        <a:lstStyle/>
        <a:p>
          <a:endParaRPr lang="en-US"/>
        </a:p>
      </dgm:t>
    </dgm:pt>
    <dgm:pt modelId="{59C2D74F-FAD8-4599-AC22-45F6E9322616}">
      <dgm:prSet custT="1"/>
      <dgm:spPr/>
      <dgm:t>
        <a:bodyPr/>
        <a:lstStyle/>
        <a:p>
          <a:r>
            <a:rPr lang="en-US" sz="1800"/>
            <a:t>Ensuring that resources are available &amp; accessible in real-time and known across the state </a:t>
          </a:r>
        </a:p>
      </dgm:t>
    </dgm:pt>
    <dgm:pt modelId="{F01DBD50-67B6-41FD-89D7-6CBE3765F9EC}" type="parTrans" cxnId="{800B0DCA-0C6D-4265-B43B-296C50DF5A80}">
      <dgm:prSet/>
      <dgm:spPr/>
      <dgm:t>
        <a:bodyPr/>
        <a:lstStyle/>
        <a:p>
          <a:endParaRPr lang="en-US" sz="2000"/>
        </a:p>
      </dgm:t>
    </dgm:pt>
    <dgm:pt modelId="{69A3FAC7-954E-4552-9839-5F5A06899CDC}" type="sibTrans" cxnId="{800B0DCA-0C6D-4265-B43B-296C50DF5A80}">
      <dgm:prSet/>
      <dgm:spPr/>
      <dgm:t>
        <a:bodyPr/>
        <a:lstStyle/>
        <a:p>
          <a:endParaRPr lang="en-US"/>
        </a:p>
      </dgm:t>
    </dgm:pt>
    <dgm:pt modelId="{1E5E2521-B018-4ECE-A759-CFAD047E8F2B}">
      <dgm:prSet custT="1"/>
      <dgm:spPr/>
      <dgm:t>
        <a:bodyPr/>
        <a:lstStyle/>
        <a:p>
          <a:r>
            <a:rPr lang="en-US" sz="1800"/>
            <a:t>Multi-departmental meetings &amp; collaborative aimed at sharing knowledge</a:t>
          </a:r>
        </a:p>
      </dgm:t>
    </dgm:pt>
    <dgm:pt modelId="{97644438-241C-4588-A647-BA50120284A8}" type="parTrans" cxnId="{7FB43482-57EE-490A-ACF5-8F7EF28B211B}">
      <dgm:prSet custT="1"/>
      <dgm:spPr/>
      <dgm:t>
        <a:bodyPr/>
        <a:lstStyle/>
        <a:p>
          <a:endParaRPr lang="en-US" sz="600"/>
        </a:p>
      </dgm:t>
    </dgm:pt>
    <dgm:pt modelId="{67F7D094-70F2-457C-BC0F-E8DBC269DA14}" type="sibTrans" cxnId="{7FB43482-57EE-490A-ACF5-8F7EF28B211B}">
      <dgm:prSet/>
      <dgm:spPr/>
      <dgm:t>
        <a:bodyPr/>
        <a:lstStyle/>
        <a:p>
          <a:endParaRPr lang="en-US"/>
        </a:p>
      </dgm:t>
    </dgm:pt>
    <dgm:pt modelId="{C03B436D-21B5-4E3E-A574-D59120EF7FD1}">
      <dgm:prSet custT="1"/>
      <dgm:spPr/>
      <dgm:t>
        <a:bodyPr/>
        <a:lstStyle/>
        <a:p>
          <a:r>
            <a:rPr lang="en-US" sz="1800"/>
            <a:t>Trainings </a:t>
          </a:r>
        </a:p>
      </dgm:t>
    </dgm:pt>
    <dgm:pt modelId="{4A069B22-E6B9-4BE5-BC00-EB84A5983AFD}" type="parTrans" cxnId="{4AEA1E13-919A-40CA-A5B6-D648EE51A478}">
      <dgm:prSet custT="1"/>
      <dgm:spPr/>
      <dgm:t>
        <a:bodyPr/>
        <a:lstStyle/>
        <a:p>
          <a:endParaRPr lang="en-US" sz="600"/>
        </a:p>
      </dgm:t>
    </dgm:pt>
    <dgm:pt modelId="{B2F243A4-8AF3-4A8D-B50F-BD4D259904B0}" type="sibTrans" cxnId="{4AEA1E13-919A-40CA-A5B6-D648EE51A478}">
      <dgm:prSet/>
      <dgm:spPr/>
      <dgm:t>
        <a:bodyPr/>
        <a:lstStyle/>
        <a:p>
          <a:endParaRPr lang="en-US"/>
        </a:p>
      </dgm:t>
    </dgm:pt>
    <dgm:pt modelId="{E52792C7-4733-4743-8F25-8492A7B86342}">
      <dgm:prSet custT="1"/>
      <dgm:spPr/>
      <dgm:t>
        <a:bodyPr/>
        <a:lstStyle/>
        <a:p>
          <a:r>
            <a:rPr lang="en-US" sz="1800"/>
            <a:t>Social Media &amp; Technology resources/ enhancements </a:t>
          </a:r>
          <a:endParaRPr lang="en-US" sz="1600"/>
        </a:p>
      </dgm:t>
    </dgm:pt>
    <dgm:pt modelId="{179EAB9F-8657-44B8-8885-F6B173757DD6}" type="parTrans" cxnId="{6AB34537-CADF-4FDC-933A-9E24D0701122}">
      <dgm:prSet custT="1"/>
      <dgm:spPr/>
      <dgm:t>
        <a:bodyPr/>
        <a:lstStyle/>
        <a:p>
          <a:endParaRPr lang="en-US" sz="600"/>
        </a:p>
      </dgm:t>
    </dgm:pt>
    <dgm:pt modelId="{FD692C8E-8F0B-4549-AFB1-C4F7DA66C1F3}" type="sibTrans" cxnId="{6AB34537-CADF-4FDC-933A-9E24D0701122}">
      <dgm:prSet/>
      <dgm:spPr/>
      <dgm:t>
        <a:bodyPr/>
        <a:lstStyle/>
        <a:p>
          <a:endParaRPr lang="en-US"/>
        </a:p>
      </dgm:t>
    </dgm:pt>
    <dgm:pt modelId="{5BEA96B5-FFC3-4B5A-80CD-B4819FA15159}" type="pres">
      <dgm:prSet presAssocID="{8387A62E-1247-4BC2-984F-B14AD77C27E0}" presName="diagram" presStyleCnt="0">
        <dgm:presLayoutVars>
          <dgm:chPref val="1"/>
          <dgm:dir/>
          <dgm:animOne val="branch"/>
          <dgm:animLvl val="lvl"/>
          <dgm:resizeHandles val="exact"/>
        </dgm:presLayoutVars>
      </dgm:prSet>
      <dgm:spPr/>
    </dgm:pt>
    <dgm:pt modelId="{C79E7C80-E75B-4026-9D17-04296B5FC7DD}" type="pres">
      <dgm:prSet presAssocID="{65B0BCFB-DCDE-412E-AFE0-69E2639E0260}" presName="root1" presStyleCnt="0"/>
      <dgm:spPr/>
    </dgm:pt>
    <dgm:pt modelId="{986B2CDE-8CDD-4E20-B3A2-183862DC4FDF}" type="pres">
      <dgm:prSet presAssocID="{65B0BCFB-DCDE-412E-AFE0-69E2639E0260}" presName="LevelOneTextNode" presStyleLbl="node0" presStyleIdx="0" presStyleCnt="2" custLinFactY="17015" custLinFactNeighborX="-77599" custLinFactNeighborY="100000">
        <dgm:presLayoutVars>
          <dgm:chPref val="3"/>
        </dgm:presLayoutVars>
      </dgm:prSet>
      <dgm:spPr/>
    </dgm:pt>
    <dgm:pt modelId="{CB813864-69D7-40C1-95D6-C1FCD92A6BDA}" type="pres">
      <dgm:prSet presAssocID="{65B0BCFB-DCDE-412E-AFE0-69E2639E0260}" presName="level2hierChild" presStyleCnt="0"/>
      <dgm:spPr/>
    </dgm:pt>
    <dgm:pt modelId="{52747616-2EF8-4E61-B0B1-7CE0C7BB1F70}" type="pres">
      <dgm:prSet presAssocID="{59C2D74F-FAD8-4599-AC22-45F6E9322616}" presName="root1" presStyleCnt="0"/>
      <dgm:spPr/>
    </dgm:pt>
    <dgm:pt modelId="{4C651FED-C53D-496A-B0DC-7395FB7D0034}" type="pres">
      <dgm:prSet presAssocID="{59C2D74F-FAD8-4599-AC22-45F6E9322616}" presName="LevelOneTextNode" presStyleLbl="node0" presStyleIdx="1" presStyleCnt="2" custLinFactNeighborX="27813" custLinFactNeighborY="1667">
        <dgm:presLayoutVars>
          <dgm:chPref val="3"/>
        </dgm:presLayoutVars>
      </dgm:prSet>
      <dgm:spPr/>
    </dgm:pt>
    <dgm:pt modelId="{C9343AB2-FDFA-41BA-9EF2-78884BF9DCDE}" type="pres">
      <dgm:prSet presAssocID="{59C2D74F-FAD8-4599-AC22-45F6E9322616}" presName="level2hierChild" presStyleCnt="0"/>
      <dgm:spPr/>
    </dgm:pt>
    <dgm:pt modelId="{A4EFED88-EBAB-47D8-992C-9B9E4341E789}" type="pres">
      <dgm:prSet presAssocID="{97644438-241C-4588-A647-BA50120284A8}" presName="conn2-1" presStyleLbl="parChTrans1D2" presStyleIdx="0" presStyleCnt="3"/>
      <dgm:spPr/>
    </dgm:pt>
    <dgm:pt modelId="{F6925C1E-83FF-47F0-9C5F-17E88C7331E7}" type="pres">
      <dgm:prSet presAssocID="{97644438-241C-4588-A647-BA50120284A8}" presName="connTx" presStyleLbl="parChTrans1D2" presStyleIdx="0" presStyleCnt="3"/>
      <dgm:spPr/>
    </dgm:pt>
    <dgm:pt modelId="{6C29D41B-2DDD-4F2F-92A2-ECF8E014E73E}" type="pres">
      <dgm:prSet presAssocID="{1E5E2521-B018-4ECE-A759-CFAD047E8F2B}" presName="root2" presStyleCnt="0"/>
      <dgm:spPr/>
    </dgm:pt>
    <dgm:pt modelId="{9D11E3E7-A411-4970-9973-3FD8BADF51C7}" type="pres">
      <dgm:prSet presAssocID="{1E5E2521-B018-4ECE-A759-CFAD047E8F2B}" presName="LevelTwoTextNode" presStyleLbl="node2" presStyleIdx="0" presStyleCnt="3">
        <dgm:presLayoutVars>
          <dgm:chPref val="3"/>
        </dgm:presLayoutVars>
      </dgm:prSet>
      <dgm:spPr/>
    </dgm:pt>
    <dgm:pt modelId="{FAE8ED3A-449F-40D5-8F3E-F3F5C269EFAF}" type="pres">
      <dgm:prSet presAssocID="{1E5E2521-B018-4ECE-A759-CFAD047E8F2B}" presName="level3hierChild" presStyleCnt="0"/>
      <dgm:spPr/>
    </dgm:pt>
    <dgm:pt modelId="{D6B1E580-3428-4EF1-B6EC-FCA4937CB6BD}" type="pres">
      <dgm:prSet presAssocID="{4A069B22-E6B9-4BE5-BC00-EB84A5983AFD}" presName="conn2-1" presStyleLbl="parChTrans1D2" presStyleIdx="1" presStyleCnt="3"/>
      <dgm:spPr/>
    </dgm:pt>
    <dgm:pt modelId="{F7F6C4D4-83BB-4932-97F8-C35049978D41}" type="pres">
      <dgm:prSet presAssocID="{4A069B22-E6B9-4BE5-BC00-EB84A5983AFD}" presName="connTx" presStyleLbl="parChTrans1D2" presStyleIdx="1" presStyleCnt="3"/>
      <dgm:spPr/>
    </dgm:pt>
    <dgm:pt modelId="{7A4AB859-9E2D-4FC0-BA56-E3DBC865101E}" type="pres">
      <dgm:prSet presAssocID="{C03B436D-21B5-4E3E-A574-D59120EF7FD1}" presName="root2" presStyleCnt="0"/>
      <dgm:spPr/>
    </dgm:pt>
    <dgm:pt modelId="{D9832798-F17D-44C0-9728-7E2F30E4CCC6}" type="pres">
      <dgm:prSet presAssocID="{C03B436D-21B5-4E3E-A574-D59120EF7FD1}" presName="LevelTwoTextNode" presStyleLbl="node2" presStyleIdx="1" presStyleCnt="3">
        <dgm:presLayoutVars>
          <dgm:chPref val="3"/>
        </dgm:presLayoutVars>
      </dgm:prSet>
      <dgm:spPr/>
    </dgm:pt>
    <dgm:pt modelId="{1253ACB4-155A-4364-A2A7-5439D44D4DF4}" type="pres">
      <dgm:prSet presAssocID="{C03B436D-21B5-4E3E-A574-D59120EF7FD1}" presName="level3hierChild" presStyleCnt="0"/>
      <dgm:spPr/>
    </dgm:pt>
    <dgm:pt modelId="{FEDB8ECD-508B-47CE-91D8-B585CBFB6FE0}" type="pres">
      <dgm:prSet presAssocID="{179EAB9F-8657-44B8-8885-F6B173757DD6}" presName="conn2-1" presStyleLbl="parChTrans1D2" presStyleIdx="2" presStyleCnt="3"/>
      <dgm:spPr/>
    </dgm:pt>
    <dgm:pt modelId="{7BCB9201-A364-473B-8E41-FFD17AF64249}" type="pres">
      <dgm:prSet presAssocID="{179EAB9F-8657-44B8-8885-F6B173757DD6}" presName="connTx" presStyleLbl="parChTrans1D2" presStyleIdx="2" presStyleCnt="3"/>
      <dgm:spPr/>
    </dgm:pt>
    <dgm:pt modelId="{FD28FAA8-DA06-4929-9C4E-98F21208BDD4}" type="pres">
      <dgm:prSet presAssocID="{E52792C7-4733-4743-8F25-8492A7B86342}" presName="root2" presStyleCnt="0"/>
      <dgm:spPr/>
    </dgm:pt>
    <dgm:pt modelId="{51A8541C-75D5-4290-9780-E51C04A4E8A0}" type="pres">
      <dgm:prSet presAssocID="{E52792C7-4733-4743-8F25-8492A7B86342}" presName="LevelTwoTextNode" presStyleLbl="node2" presStyleIdx="2" presStyleCnt="3">
        <dgm:presLayoutVars>
          <dgm:chPref val="3"/>
        </dgm:presLayoutVars>
      </dgm:prSet>
      <dgm:spPr/>
    </dgm:pt>
    <dgm:pt modelId="{79324262-96A3-441F-ADF7-5E4A0ED74F9E}" type="pres">
      <dgm:prSet presAssocID="{E52792C7-4733-4743-8F25-8492A7B86342}" presName="level3hierChild" presStyleCnt="0"/>
      <dgm:spPr/>
    </dgm:pt>
  </dgm:ptLst>
  <dgm:cxnLst>
    <dgm:cxn modelId="{4AEA1E13-919A-40CA-A5B6-D648EE51A478}" srcId="{59C2D74F-FAD8-4599-AC22-45F6E9322616}" destId="{C03B436D-21B5-4E3E-A574-D59120EF7FD1}" srcOrd="1" destOrd="0" parTransId="{4A069B22-E6B9-4BE5-BC00-EB84A5983AFD}" sibTransId="{B2F243A4-8AF3-4A8D-B50F-BD4D259904B0}"/>
    <dgm:cxn modelId="{43716A14-EBE7-4674-A37C-5C6BC9FE0BC4}" type="presOf" srcId="{59C2D74F-FAD8-4599-AC22-45F6E9322616}" destId="{4C651FED-C53D-496A-B0DC-7395FB7D0034}" srcOrd="0" destOrd="0" presId="urn:microsoft.com/office/officeart/2005/8/layout/hierarchy2"/>
    <dgm:cxn modelId="{527C8823-57D8-44C1-A059-072CCECC5B7E}" type="presOf" srcId="{65B0BCFB-DCDE-412E-AFE0-69E2639E0260}" destId="{986B2CDE-8CDD-4E20-B3A2-183862DC4FDF}" srcOrd="0" destOrd="0" presId="urn:microsoft.com/office/officeart/2005/8/layout/hierarchy2"/>
    <dgm:cxn modelId="{CFF07A34-8778-4624-8411-F078473E3D16}" type="presOf" srcId="{4A069B22-E6B9-4BE5-BC00-EB84A5983AFD}" destId="{D6B1E580-3428-4EF1-B6EC-FCA4937CB6BD}" srcOrd="0" destOrd="0" presId="urn:microsoft.com/office/officeart/2005/8/layout/hierarchy2"/>
    <dgm:cxn modelId="{6AB34537-CADF-4FDC-933A-9E24D0701122}" srcId="{59C2D74F-FAD8-4599-AC22-45F6E9322616}" destId="{E52792C7-4733-4743-8F25-8492A7B86342}" srcOrd="2" destOrd="0" parTransId="{179EAB9F-8657-44B8-8885-F6B173757DD6}" sibTransId="{FD692C8E-8F0B-4549-AFB1-C4F7DA66C1F3}"/>
    <dgm:cxn modelId="{A91D0B39-3794-4965-8DF4-1854C1DA12A7}" type="presOf" srcId="{1E5E2521-B018-4ECE-A759-CFAD047E8F2B}" destId="{9D11E3E7-A411-4970-9973-3FD8BADF51C7}" srcOrd="0" destOrd="0" presId="urn:microsoft.com/office/officeart/2005/8/layout/hierarchy2"/>
    <dgm:cxn modelId="{56CC1E4D-2991-43E1-B5CA-0AC4A0495098}" type="presOf" srcId="{97644438-241C-4588-A647-BA50120284A8}" destId="{A4EFED88-EBAB-47D8-992C-9B9E4341E789}" srcOrd="0" destOrd="0" presId="urn:microsoft.com/office/officeart/2005/8/layout/hierarchy2"/>
    <dgm:cxn modelId="{3A53C873-F627-4646-9AB2-BBE33638C912}" type="presOf" srcId="{179EAB9F-8657-44B8-8885-F6B173757DD6}" destId="{FEDB8ECD-508B-47CE-91D8-B585CBFB6FE0}" srcOrd="0" destOrd="0" presId="urn:microsoft.com/office/officeart/2005/8/layout/hierarchy2"/>
    <dgm:cxn modelId="{A7FA127E-98B4-4C7B-B326-93E99A1BB3E3}" srcId="{8387A62E-1247-4BC2-984F-B14AD77C27E0}" destId="{65B0BCFB-DCDE-412E-AFE0-69E2639E0260}" srcOrd="0" destOrd="0" parTransId="{27D1D715-D020-468A-A6A6-1535819473C5}" sibTransId="{9987B23C-3018-4164-90AE-3300B45A38FC}"/>
    <dgm:cxn modelId="{1894957E-25CB-4409-9DEB-F0005E66D0F5}" type="presOf" srcId="{E52792C7-4733-4743-8F25-8492A7B86342}" destId="{51A8541C-75D5-4290-9780-E51C04A4E8A0}" srcOrd="0" destOrd="0" presId="urn:microsoft.com/office/officeart/2005/8/layout/hierarchy2"/>
    <dgm:cxn modelId="{7FB43482-57EE-490A-ACF5-8F7EF28B211B}" srcId="{59C2D74F-FAD8-4599-AC22-45F6E9322616}" destId="{1E5E2521-B018-4ECE-A759-CFAD047E8F2B}" srcOrd="0" destOrd="0" parTransId="{97644438-241C-4588-A647-BA50120284A8}" sibTransId="{67F7D094-70F2-457C-BC0F-E8DBC269DA14}"/>
    <dgm:cxn modelId="{837A7E96-41C0-41AA-9144-8FF861CACE16}" type="presOf" srcId="{8387A62E-1247-4BC2-984F-B14AD77C27E0}" destId="{5BEA96B5-FFC3-4B5A-80CD-B4819FA15159}" srcOrd="0" destOrd="0" presId="urn:microsoft.com/office/officeart/2005/8/layout/hierarchy2"/>
    <dgm:cxn modelId="{80873AB4-C807-4CC3-9BA6-0179BE4A251C}" type="presOf" srcId="{97644438-241C-4588-A647-BA50120284A8}" destId="{F6925C1E-83FF-47F0-9C5F-17E88C7331E7}" srcOrd="1" destOrd="0" presId="urn:microsoft.com/office/officeart/2005/8/layout/hierarchy2"/>
    <dgm:cxn modelId="{800B0DCA-0C6D-4265-B43B-296C50DF5A80}" srcId="{8387A62E-1247-4BC2-984F-B14AD77C27E0}" destId="{59C2D74F-FAD8-4599-AC22-45F6E9322616}" srcOrd="1" destOrd="0" parTransId="{F01DBD50-67B6-41FD-89D7-6CBE3765F9EC}" sibTransId="{69A3FAC7-954E-4552-9839-5F5A06899CDC}"/>
    <dgm:cxn modelId="{280381D4-062E-434F-9675-9C8885155289}" type="presOf" srcId="{179EAB9F-8657-44B8-8885-F6B173757DD6}" destId="{7BCB9201-A364-473B-8E41-FFD17AF64249}" srcOrd="1" destOrd="0" presId="urn:microsoft.com/office/officeart/2005/8/layout/hierarchy2"/>
    <dgm:cxn modelId="{DF7314E2-7A32-4CCB-9C71-E79D28A355FC}" type="presOf" srcId="{C03B436D-21B5-4E3E-A574-D59120EF7FD1}" destId="{D9832798-F17D-44C0-9728-7E2F30E4CCC6}" srcOrd="0" destOrd="0" presId="urn:microsoft.com/office/officeart/2005/8/layout/hierarchy2"/>
    <dgm:cxn modelId="{6B2C0EF4-F954-4EBA-B2F1-E41D08BB82DB}" type="presOf" srcId="{4A069B22-E6B9-4BE5-BC00-EB84A5983AFD}" destId="{F7F6C4D4-83BB-4932-97F8-C35049978D41}" srcOrd="1" destOrd="0" presId="urn:microsoft.com/office/officeart/2005/8/layout/hierarchy2"/>
    <dgm:cxn modelId="{4E6F970D-902F-4078-B0CE-0D6FC7493D9F}" type="presParOf" srcId="{5BEA96B5-FFC3-4B5A-80CD-B4819FA15159}" destId="{C79E7C80-E75B-4026-9D17-04296B5FC7DD}" srcOrd="0" destOrd="0" presId="urn:microsoft.com/office/officeart/2005/8/layout/hierarchy2"/>
    <dgm:cxn modelId="{59BA7A7B-132A-42B4-B356-0A37F4B5E376}" type="presParOf" srcId="{C79E7C80-E75B-4026-9D17-04296B5FC7DD}" destId="{986B2CDE-8CDD-4E20-B3A2-183862DC4FDF}" srcOrd="0" destOrd="0" presId="urn:microsoft.com/office/officeart/2005/8/layout/hierarchy2"/>
    <dgm:cxn modelId="{94611F8F-623A-4E90-95F9-FB221C8C7D75}" type="presParOf" srcId="{C79E7C80-E75B-4026-9D17-04296B5FC7DD}" destId="{CB813864-69D7-40C1-95D6-C1FCD92A6BDA}" srcOrd="1" destOrd="0" presId="urn:microsoft.com/office/officeart/2005/8/layout/hierarchy2"/>
    <dgm:cxn modelId="{504AAB9E-6AE5-4064-8DE2-9DC75A184A65}" type="presParOf" srcId="{5BEA96B5-FFC3-4B5A-80CD-B4819FA15159}" destId="{52747616-2EF8-4E61-B0B1-7CE0C7BB1F70}" srcOrd="1" destOrd="0" presId="urn:microsoft.com/office/officeart/2005/8/layout/hierarchy2"/>
    <dgm:cxn modelId="{29546032-C324-4D24-8C12-41D528891B3F}" type="presParOf" srcId="{52747616-2EF8-4E61-B0B1-7CE0C7BB1F70}" destId="{4C651FED-C53D-496A-B0DC-7395FB7D0034}" srcOrd="0" destOrd="0" presId="urn:microsoft.com/office/officeart/2005/8/layout/hierarchy2"/>
    <dgm:cxn modelId="{B485D55C-8100-4DE2-9925-247049BBE7AC}" type="presParOf" srcId="{52747616-2EF8-4E61-B0B1-7CE0C7BB1F70}" destId="{C9343AB2-FDFA-41BA-9EF2-78884BF9DCDE}" srcOrd="1" destOrd="0" presId="urn:microsoft.com/office/officeart/2005/8/layout/hierarchy2"/>
    <dgm:cxn modelId="{50A2A4BB-BE8C-40F2-BC8E-03D79248AED2}" type="presParOf" srcId="{C9343AB2-FDFA-41BA-9EF2-78884BF9DCDE}" destId="{A4EFED88-EBAB-47D8-992C-9B9E4341E789}" srcOrd="0" destOrd="0" presId="urn:microsoft.com/office/officeart/2005/8/layout/hierarchy2"/>
    <dgm:cxn modelId="{C6E69CE7-7F96-4336-9AFE-656BDA170079}" type="presParOf" srcId="{A4EFED88-EBAB-47D8-992C-9B9E4341E789}" destId="{F6925C1E-83FF-47F0-9C5F-17E88C7331E7}" srcOrd="0" destOrd="0" presId="urn:microsoft.com/office/officeart/2005/8/layout/hierarchy2"/>
    <dgm:cxn modelId="{ED274565-4C37-4C38-9E6B-378DD809C536}" type="presParOf" srcId="{C9343AB2-FDFA-41BA-9EF2-78884BF9DCDE}" destId="{6C29D41B-2DDD-4F2F-92A2-ECF8E014E73E}" srcOrd="1" destOrd="0" presId="urn:microsoft.com/office/officeart/2005/8/layout/hierarchy2"/>
    <dgm:cxn modelId="{B5A160A7-0EC9-44FB-99BB-AF55BF9970FE}" type="presParOf" srcId="{6C29D41B-2DDD-4F2F-92A2-ECF8E014E73E}" destId="{9D11E3E7-A411-4970-9973-3FD8BADF51C7}" srcOrd="0" destOrd="0" presId="urn:microsoft.com/office/officeart/2005/8/layout/hierarchy2"/>
    <dgm:cxn modelId="{E0BCDD5A-2E6F-4520-8C2C-62AAF2B6363F}" type="presParOf" srcId="{6C29D41B-2DDD-4F2F-92A2-ECF8E014E73E}" destId="{FAE8ED3A-449F-40D5-8F3E-F3F5C269EFAF}" srcOrd="1" destOrd="0" presId="urn:microsoft.com/office/officeart/2005/8/layout/hierarchy2"/>
    <dgm:cxn modelId="{6EF671BC-BBEC-4762-8D3E-8A1989F4D44C}" type="presParOf" srcId="{C9343AB2-FDFA-41BA-9EF2-78884BF9DCDE}" destId="{D6B1E580-3428-4EF1-B6EC-FCA4937CB6BD}" srcOrd="2" destOrd="0" presId="urn:microsoft.com/office/officeart/2005/8/layout/hierarchy2"/>
    <dgm:cxn modelId="{792F0DE8-84F9-4DF1-B319-C9B437F9D937}" type="presParOf" srcId="{D6B1E580-3428-4EF1-B6EC-FCA4937CB6BD}" destId="{F7F6C4D4-83BB-4932-97F8-C35049978D41}" srcOrd="0" destOrd="0" presId="urn:microsoft.com/office/officeart/2005/8/layout/hierarchy2"/>
    <dgm:cxn modelId="{1782F8D4-E623-4D35-A9D6-0FBD0673E265}" type="presParOf" srcId="{C9343AB2-FDFA-41BA-9EF2-78884BF9DCDE}" destId="{7A4AB859-9E2D-4FC0-BA56-E3DBC865101E}" srcOrd="3" destOrd="0" presId="urn:microsoft.com/office/officeart/2005/8/layout/hierarchy2"/>
    <dgm:cxn modelId="{8B5DFBDC-31BF-4973-AD6C-09669781FAB1}" type="presParOf" srcId="{7A4AB859-9E2D-4FC0-BA56-E3DBC865101E}" destId="{D9832798-F17D-44C0-9728-7E2F30E4CCC6}" srcOrd="0" destOrd="0" presId="urn:microsoft.com/office/officeart/2005/8/layout/hierarchy2"/>
    <dgm:cxn modelId="{8E74C48E-7ABC-4E8A-852B-59FB48D078F6}" type="presParOf" srcId="{7A4AB859-9E2D-4FC0-BA56-E3DBC865101E}" destId="{1253ACB4-155A-4364-A2A7-5439D44D4DF4}" srcOrd="1" destOrd="0" presId="urn:microsoft.com/office/officeart/2005/8/layout/hierarchy2"/>
    <dgm:cxn modelId="{89C861AF-BBBF-4E36-B6E7-C11EAEEF0B39}" type="presParOf" srcId="{C9343AB2-FDFA-41BA-9EF2-78884BF9DCDE}" destId="{FEDB8ECD-508B-47CE-91D8-B585CBFB6FE0}" srcOrd="4" destOrd="0" presId="urn:microsoft.com/office/officeart/2005/8/layout/hierarchy2"/>
    <dgm:cxn modelId="{F821635D-CF9F-4FB5-880F-1B2A1C0C1360}" type="presParOf" srcId="{FEDB8ECD-508B-47CE-91D8-B585CBFB6FE0}" destId="{7BCB9201-A364-473B-8E41-FFD17AF64249}" srcOrd="0" destOrd="0" presId="urn:microsoft.com/office/officeart/2005/8/layout/hierarchy2"/>
    <dgm:cxn modelId="{3D777AA0-5147-425D-8A64-28BFED10A56F}" type="presParOf" srcId="{C9343AB2-FDFA-41BA-9EF2-78884BF9DCDE}" destId="{FD28FAA8-DA06-4929-9C4E-98F21208BDD4}" srcOrd="5" destOrd="0" presId="urn:microsoft.com/office/officeart/2005/8/layout/hierarchy2"/>
    <dgm:cxn modelId="{B7D03148-04DD-4435-9E45-D05017F3C49B}" type="presParOf" srcId="{FD28FAA8-DA06-4929-9C4E-98F21208BDD4}" destId="{51A8541C-75D5-4290-9780-E51C04A4E8A0}" srcOrd="0" destOrd="0" presId="urn:microsoft.com/office/officeart/2005/8/layout/hierarchy2"/>
    <dgm:cxn modelId="{7425EC7C-B4C5-4A0B-B8C2-DA224F565E86}" type="presParOf" srcId="{FD28FAA8-DA06-4929-9C4E-98F21208BDD4}" destId="{79324262-96A3-441F-ADF7-5E4A0ED74F9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CBA5C1-A6CE-4122-9005-FC45ACB1F331}"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EF1DC5CD-F431-43A4-B387-6B7AC3066123}">
      <dgm:prSet/>
      <dgm:spPr/>
      <dgm:t>
        <a:bodyPr/>
        <a:lstStyle/>
        <a:p>
          <a:r>
            <a:rPr lang="en-US"/>
            <a:t>Medically Managed Intensive Inpatient Services, Withdrawal Management (4.0)</a:t>
          </a:r>
        </a:p>
      </dgm:t>
    </dgm:pt>
    <dgm:pt modelId="{B0D17E87-66DD-4DEE-A234-25406F65349B}" type="parTrans" cxnId="{E06D7315-8068-4F37-94B0-DADBAE25B179}">
      <dgm:prSet/>
      <dgm:spPr/>
      <dgm:t>
        <a:bodyPr/>
        <a:lstStyle/>
        <a:p>
          <a:endParaRPr lang="en-US"/>
        </a:p>
      </dgm:t>
    </dgm:pt>
    <dgm:pt modelId="{1CF02157-5A32-424A-8A07-2FDEA5EEC7C4}" type="sibTrans" cxnId="{E06D7315-8068-4F37-94B0-DADBAE25B179}">
      <dgm:prSet/>
      <dgm:spPr/>
      <dgm:t>
        <a:bodyPr/>
        <a:lstStyle/>
        <a:p>
          <a:endParaRPr lang="en-US"/>
        </a:p>
      </dgm:t>
    </dgm:pt>
    <dgm:pt modelId="{4C854902-46CF-4D91-A59F-16FF7BA8F5F9}">
      <dgm:prSet/>
      <dgm:spPr/>
      <dgm:t>
        <a:bodyPr/>
        <a:lstStyle/>
        <a:p>
          <a:r>
            <a:rPr lang="en-US"/>
            <a:t>Medically Monitored High-Intensity Inpatient Services, Withdrawal Management (3.7 D)</a:t>
          </a:r>
        </a:p>
      </dgm:t>
    </dgm:pt>
    <dgm:pt modelId="{EC2A5673-39D1-480D-9328-FED4CA172C86}" type="parTrans" cxnId="{2D9E7CC6-9DC5-4BB9-9855-1C528C406390}">
      <dgm:prSet/>
      <dgm:spPr/>
      <dgm:t>
        <a:bodyPr/>
        <a:lstStyle/>
        <a:p>
          <a:endParaRPr lang="en-US"/>
        </a:p>
      </dgm:t>
    </dgm:pt>
    <dgm:pt modelId="{7D82EA25-32DB-40A4-829A-585F82EF164A}" type="sibTrans" cxnId="{2D9E7CC6-9DC5-4BB9-9855-1C528C406390}">
      <dgm:prSet/>
      <dgm:spPr/>
      <dgm:t>
        <a:bodyPr/>
        <a:lstStyle/>
        <a:p>
          <a:endParaRPr lang="en-US"/>
        </a:p>
      </dgm:t>
    </dgm:pt>
    <dgm:pt modelId="{391C71A1-0F90-471E-ABBF-2E616996E294}">
      <dgm:prSet/>
      <dgm:spPr/>
      <dgm:t>
        <a:bodyPr/>
        <a:lstStyle/>
        <a:p>
          <a:r>
            <a:rPr lang="en-US"/>
            <a:t>Medically Monitored Intensive Inpatient Services(3.7)</a:t>
          </a:r>
        </a:p>
      </dgm:t>
    </dgm:pt>
    <dgm:pt modelId="{D37927B5-016B-4E56-8273-F634FCE2DC87}" type="parTrans" cxnId="{CB1C1205-2E9E-4FBA-AB89-39205A2E49A5}">
      <dgm:prSet/>
      <dgm:spPr/>
      <dgm:t>
        <a:bodyPr/>
        <a:lstStyle/>
        <a:p>
          <a:endParaRPr lang="en-US"/>
        </a:p>
      </dgm:t>
    </dgm:pt>
    <dgm:pt modelId="{00B26503-CA60-4606-A07C-B5F29C12FEF5}" type="sibTrans" cxnId="{CB1C1205-2E9E-4FBA-AB89-39205A2E49A5}">
      <dgm:prSet/>
      <dgm:spPr/>
      <dgm:t>
        <a:bodyPr/>
        <a:lstStyle/>
        <a:p>
          <a:endParaRPr lang="en-US"/>
        </a:p>
      </dgm:t>
    </dgm:pt>
    <dgm:pt modelId="{DFF0995F-B3A1-44F5-AAED-4216ED155A1D}">
      <dgm:prSet/>
      <dgm:spPr/>
      <dgm:t>
        <a:bodyPr/>
        <a:lstStyle/>
        <a:p>
          <a:r>
            <a:rPr lang="en-US"/>
            <a:t>Medically Monitored Intensive Inpatient Services, Co-occurring  Enhanced (3.7RE)</a:t>
          </a:r>
        </a:p>
      </dgm:t>
    </dgm:pt>
    <dgm:pt modelId="{CBC30754-B533-4CA2-BEB6-CBAF6800CBD8}" type="parTrans" cxnId="{FEA729E2-3304-4497-90DE-24D5C58E14B5}">
      <dgm:prSet/>
      <dgm:spPr/>
      <dgm:t>
        <a:bodyPr/>
        <a:lstStyle/>
        <a:p>
          <a:endParaRPr lang="en-US"/>
        </a:p>
      </dgm:t>
    </dgm:pt>
    <dgm:pt modelId="{4E29DCEC-C806-4AF3-8F5F-5B0E5E7846FE}" type="sibTrans" cxnId="{FEA729E2-3304-4497-90DE-24D5C58E14B5}">
      <dgm:prSet/>
      <dgm:spPr/>
      <dgm:t>
        <a:bodyPr/>
        <a:lstStyle/>
        <a:p>
          <a:endParaRPr lang="en-US"/>
        </a:p>
      </dgm:t>
    </dgm:pt>
    <dgm:pt modelId="{1856AA7E-9C46-45D9-B3C4-E3391C408250}">
      <dgm:prSet/>
      <dgm:spPr/>
      <dgm:t>
        <a:bodyPr/>
        <a:lstStyle/>
        <a:p>
          <a:r>
            <a:rPr lang="en-US"/>
            <a:t>Clinically Managed High-Intensity Residential Services (3.5)</a:t>
          </a:r>
        </a:p>
      </dgm:t>
    </dgm:pt>
    <dgm:pt modelId="{DC8341DA-3888-44B2-A990-C45FF7C0C2BB}" type="parTrans" cxnId="{12479DC5-F579-4054-BA81-610961833596}">
      <dgm:prSet/>
      <dgm:spPr/>
      <dgm:t>
        <a:bodyPr/>
        <a:lstStyle/>
        <a:p>
          <a:endParaRPr lang="en-US"/>
        </a:p>
      </dgm:t>
    </dgm:pt>
    <dgm:pt modelId="{D9269ADB-CE10-4FE6-908A-468E8DAC9B4B}" type="sibTrans" cxnId="{12479DC5-F579-4054-BA81-610961833596}">
      <dgm:prSet/>
      <dgm:spPr/>
      <dgm:t>
        <a:bodyPr/>
        <a:lstStyle/>
        <a:p>
          <a:endParaRPr lang="en-US"/>
        </a:p>
      </dgm:t>
    </dgm:pt>
    <dgm:pt modelId="{863BC039-398B-42AA-842C-5C3A95FC0099}">
      <dgm:prSet/>
      <dgm:spPr/>
      <dgm:t>
        <a:bodyPr/>
        <a:lstStyle/>
        <a:p>
          <a:r>
            <a:rPr lang="en-US"/>
            <a:t>Clinically Managed High-Intensity Residential Services (3.5) (Pregnant and Parenting)</a:t>
          </a:r>
        </a:p>
      </dgm:t>
    </dgm:pt>
    <dgm:pt modelId="{A308B0A7-93CF-469D-976B-10792ACBEE01}" type="parTrans" cxnId="{64DBAA2E-4D31-4871-AB64-C7FE2268AB03}">
      <dgm:prSet/>
      <dgm:spPr/>
      <dgm:t>
        <a:bodyPr/>
        <a:lstStyle/>
        <a:p>
          <a:endParaRPr lang="en-US"/>
        </a:p>
      </dgm:t>
    </dgm:pt>
    <dgm:pt modelId="{1479903A-5F4D-41B3-A412-A961BE23D8CC}" type="sibTrans" cxnId="{64DBAA2E-4D31-4871-AB64-C7FE2268AB03}">
      <dgm:prSet/>
      <dgm:spPr/>
      <dgm:t>
        <a:bodyPr/>
        <a:lstStyle/>
        <a:p>
          <a:endParaRPr lang="en-US"/>
        </a:p>
      </dgm:t>
    </dgm:pt>
    <dgm:pt modelId="{E7B0A20B-63D9-4E26-90A4-A28027ECACCB}">
      <dgm:prSet/>
      <dgm:spPr/>
      <dgm:t>
        <a:bodyPr/>
        <a:lstStyle/>
        <a:p>
          <a:r>
            <a:rPr lang="en-US"/>
            <a:t>Clinically Managed Population-Specific High-Intensity Residential (3.3) Services</a:t>
          </a:r>
        </a:p>
      </dgm:t>
    </dgm:pt>
    <dgm:pt modelId="{10C4B45E-2949-42C6-A175-49D1A2195004}" type="parTrans" cxnId="{FCC450F4-DEB2-48D6-86D5-D45F2FD06D49}">
      <dgm:prSet/>
      <dgm:spPr/>
      <dgm:t>
        <a:bodyPr/>
        <a:lstStyle/>
        <a:p>
          <a:endParaRPr lang="en-US"/>
        </a:p>
      </dgm:t>
    </dgm:pt>
    <dgm:pt modelId="{4657EA9A-5D50-48E3-AE9B-DB5C1F87F1FA}" type="sibTrans" cxnId="{FCC450F4-DEB2-48D6-86D5-D45F2FD06D49}">
      <dgm:prSet/>
      <dgm:spPr/>
      <dgm:t>
        <a:bodyPr/>
        <a:lstStyle/>
        <a:p>
          <a:endParaRPr lang="en-US"/>
        </a:p>
      </dgm:t>
    </dgm:pt>
    <dgm:pt modelId="{46A25013-846A-4BBC-B7B2-98D4D8995666}">
      <dgm:prSet/>
      <dgm:spPr/>
      <dgm:t>
        <a:bodyPr/>
        <a:lstStyle/>
        <a:p>
          <a:r>
            <a:rPr lang="en-US"/>
            <a:t>Clinically Managed Low-Intensity Residential Services (3.1)</a:t>
          </a:r>
        </a:p>
      </dgm:t>
    </dgm:pt>
    <dgm:pt modelId="{EA40D86B-5EF1-4148-9D93-8D702FF86F02}" type="parTrans" cxnId="{B231F17F-23CF-4F41-8C12-B87491AFC0D3}">
      <dgm:prSet/>
      <dgm:spPr/>
      <dgm:t>
        <a:bodyPr/>
        <a:lstStyle/>
        <a:p>
          <a:endParaRPr lang="en-US"/>
        </a:p>
      </dgm:t>
    </dgm:pt>
    <dgm:pt modelId="{650520D0-D2C8-4ECE-AA11-6DBBF46E8872}" type="sibTrans" cxnId="{B231F17F-23CF-4F41-8C12-B87491AFC0D3}">
      <dgm:prSet/>
      <dgm:spPr/>
      <dgm:t>
        <a:bodyPr/>
        <a:lstStyle/>
        <a:p>
          <a:endParaRPr lang="en-US"/>
        </a:p>
      </dgm:t>
    </dgm:pt>
    <dgm:pt modelId="{7769B096-2D3C-4276-A0AD-7A75AC542DD9}">
      <dgm:prSet/>
      <dgm:spPr/>
      <dgm:t>
        <a:bodyPr/>
        <a:lstStyle/>
        <a:p>
          <a:r>
            <a:rPr lang="en-US"/>
            <a:t>Recovery Houses</a:t>
          </a:r>
        </a:p>
      </dgm:t>
    </dgm:pt>
    <dgm:pt modelId="{F5FF8A81-9A45-4A59-83E1-7D3617D9BAC9}" type="parTrans" cxnId="{B0CEA91F-B7AF-4363-B875-EB168CF58D29}">
      <dgm:prSet/>
      <dgm:spPr/>
      <dgm:t>
        <a:bodyPr/>
        <a:lstStyle/>
        <a:p>
          <a:endParaRPr lang="en-US"/>
        </a:p>
      </dgm:t>
    </dgm:pt>
    <dgm:pt modelId="{5BDD8427-5E86-4FC5-906C-4078DD6A308D}" type="sibTrans" cxnId="{B0CEA91F-B7AF-4363-B875-EB168CF58D29}">
      <dgm:prSet/>
      <dgm:spPr/>
      <dgm:t>
        <a:bodyPr/>
        <a:lstStyle/>
        <a:p>
          <a:endParaRPr lang="en-US"/>
        </a:p>
      </dgm:t>
    </dgm:pt>
    <dgm:pt modelId="{3AEF262E-FA79-43AC-9197-0453A1C01B00}">
      <dgm:prSet/>
      <dgm:spPr/>
      <dgm:t>
        <a:bodyPr/>
        <a:lstStyle/>
        <a:p>
          <a:r>
            <a:rPr lang="en-US"/>
            <a:t>Women’s Recovery Support Programs (Pregnant and Parenting)</a:t>
          </a:r>
        </a:p>
      </dgm:t>
    </dgm:pt>
    <dgm:pt modelId="{C7FD4B3A-5AAD-41F4-B74F-05170D1BC36F}" type="parTrans" cxnId="{14D70129-3F66-4B1E-814B-79C297D56BF9}">
      <dgm:prSet/>
      <dgm:spPr/>
      <dgm:t>
        <a:bodyPr/>
        <a:lstStyle/>
        <a:p>
          <a:endParaRPr lang="en-US"/>
        </a:p>
      </dgm:t>
    </dgm:pt>
    <dgm:pt modelId="{DEC3A83A-3989-4A3D-AC0A-7070FA9D24A5}" type="sibTrans" cxnId="{14D70129-3F66-4B1E-814B-79C297D56BF9}">
      <dgm:prSet/>
      <dgm:spPr/>
      <dgm:t>
        <a:bodyPr/>
        <a:lstStyle/>
        <a:p>
          <a:endParaRPr lang="en-US"/>
        </a:p>
      </dgm:t>
    </dgm:pt>
    <dgm:pt modelId="{993F5A02-3FE7-427F-8D5F-D7803E781F32}">
      <dgm:prSet/>
      <dgm:spPr/>
      <dgm:t>
        <a:bodyPr/>
        <a:lstStyle/>
        <a:p>
          <a:r>
            <a:rPr lang="en-US"/>
            <a:t>Outpatient (PHP, IOP, Outpatient, Methadone Maintenance) </a:t>
          </a:r>
        </a:p>
      </dgm:t>
    </dgm:pt>
    <dgm:pt modelId="{87631FD3-D3B6-42A2-9889-86778183B3DF}" type="parTrans" cxnId="{E2E30E68-CE47-47CF-BEF1-4AF52085175E}">
      <dgm:prSet/>
      <dgm:spPr/>
      <dgm:t>
        <a:bodyPr/>
        <a:lstStyle/>
        <a:p>
          <a:endParaRPr lang="en-US"/>
        </a:p>
      </dgm:t>
    </dgm:pt>
    <dgm:pt modelId="{CC8411E0-6FC6-4664-88E1-7ABB6B63A6AD}" type="sibTrans" cxnId="{E2E30E68-CE47-47CF-BEF1-4AF52085175E}">
      <dgm:prSet/>
      <dgm:spPr/>
      <dgm:t>
        <a:bodyPr/>
        <a:lstStyle/>
        <a:p>
          <a:endParaRPr lang="en-US"/>
        </a:p>
      </dgm:t>
    </dgm:pt>
    <dgm:pt modelId="{BFB11C47-CE95-498E-A687-3399D56F58FB}" type="pres">
      <dgm:prSet presAssocID="{79CBA5C1-A6CE-4122-9005-FC45ACB1F331}" presName="vert0" presStyleCnt="0">
        <dgm:presLayoutVars>
          <dgm:dir/>
          <dgm:animOne val="branch"/>
          <dgm:animLvl val="lvl"/>
        </dgm:presLayoutVars>
      </dgm:prSet>
      <dgm:spPr/>
    </dgm:pt>
    <dgm:pt modelId="{0A52F413-899C-404F-A15C-F633B959E360}" type="pres">
      <dgm:prSet presAssocID="{EF1DC5CD-F431-43A4-B387-6B7AC3066123}" presName="thickLine" presStyleLbl="alignNode1" presStyleIdx="0" presStyleCnt="11"/>
      <dgm:spPr/>
    </dgm:pt>
    <dgm:pt modelId="{8906A30E-36C4-43F2-ADA7-3185DBD48587}" type="pres">
      <dgm:prSet presAssocID="{EF1DC5CD-F431-43A4-B387-6B7AC3066123}" presName="horz1" presStyleCnt="0"/>
      <dgm:spPr/>
    </dgm:pt>
    <dgm:pt modelId="{C324D207-D077-46BA-9557-448166E1198A}" type="pres">
      <dgm:prSet presAssocID="{EF1DC5CD-F431-43A4-B387-6B7AC3066123}" presName="tx1" presStyleLbl="revTx" presStyleIdx="0" presStyleCnt="11"/>
      <dgm:spPr/>
    </dgm:pt>
    <dgm:pt modelId="{53CA7A95-C77A-4AFE-8E16-9CBC18161B6A}" type="pres">
      <dgm:prSet presAssocID="{EF1DC5CD-F431-43A4-B387-6B7AC3066123}" presName="vert1" presStyleCnt="0"/>
      <dgm:spPr/>
    </dgm:pt>
    <dgm:pt modelId="{D58B68BD-F3FC-49E2-B51A-2C21092DCA18}" type="pres">
      <dgm:prSet presAssocID="{4C854902-46CF-4D91-A59F-16FF7BA8F5F9}" presName="thickLine" presStyleLbl="alignNode1" presStyleIdx="1" presStyleCnt="11"/>
      <dgm:spPr/>
    </dgm:pt>
    <dgm:pt modelId="{CE297221-B2D9-4646-8CD7-CCD1DC56CF7B}" type="pres">
      <dgm:prSet presAssocID="{4C854902-46CF-4D91-A59F-16FF7BA8F5F9}" presName="horz1" presStyleCnt="0"/>
      <dgm:spPr/>
    </dgm:pt>
    <dgm:pt modelId="{0F599CFA-2E0D-461D-879A-92E3A017D281}" type="pres">
      <dgm:prSet presAssocID="{4C854902-46CF-4D91-A59F-16FF7BA8F5F9}" presName="tx1" presStyleLbl="revTx" presStyleIdx="1" presStyleCnt="11"/>
      <dgm:spPr/>
    </dgm:pt>
    <dgm:pt modelId="{19DC5F67-1516-4D08-A444-EA9613DD2F89}" type="pres">
      <dgm:prSet presAssocID="{4C854902-46CF-4D91-A59F-16FF7BA8F5F9}" presName="vert1" presStyleCnt="0"/>
      <dgm:spPr/>
    </dgm:pt>
    <dgm:pt modelId="{60156539-6D37-4676-A247-C1FE201AE87A}" type="pres">
      <dgm:prSet presAssocID="{391C71A1-0F90-471E-ABBF-2E616996E294}" presName="thickLine" presStyleLbl="alignNode1" presStyleIdx="2" presStyleCnt="11"/>
      <dgm:spPr/>
    </dgm:pt>
    <dgm:pt modelId="{51B6490D-9AD3-43D9-8CC2-5979D549AD60}" type="pres">
      <dgm:prSet presAssocID="{391C71A1-0F90-471E-ABBF-2E616996E294}" presName="horz1" presStyleCnt="0"/>
      <dgm:spPr/>
    </dgm:pt>
    <dgm:pt modelId="{0FEC1E28-7A03-4803-9BEC-3171D55621DC}" type="pres">
      <dgm:prSet presAssocID="{391C71A1-0F90-471E-ABBF-2E616996E294}" presName="tx1" presStyleLbl="revTx" presStyleIdx="2" presStyleCnt="11"/>
      <dgm:spPr/>
    </dgm:pt>
    <dgm:pt modelId="{A0BB55B8-7563-4EEE-9647-F30726CC0E2A}" type="pres">
      <dgm:prSet presAssocID="{391C71A1-0F90-471E-ABBF-2E616996E294}" presName="vert1" presStyleCnt="0"/>
      <dgm:spPr/>
    </dgm:pt>
    <dgm:pt modelId="{C040BA89-6E3B-438F-B6BA-8323B50C1460}" type="pres">
      <dgm:prSet presAssocID="{DFF0995F-B3A1-44F5-AAED-4216ED155A1D}" presName="thickLine" presStyleLbl="alignNode1" presStyleIdx="3" presStyleCnt="11"/>
      <dgm:spPr/>
    </dgm:pt>
    <dgm:pt modelId="{C54F27B2-A0B4-4D0A-A5B9-39951DA36A0A}" type="pres">
      <dgm:prSet presAssocID="{DFF0995F-B3A1-44F5-AAED-4216ED155A1D}" presName="horz1" presStyleCnt="0"/>
      <dgm:spPr/>
    </dgm:pt>
    <dgm:pt modelId="{A6AF94DB-2982-4D1D-A43C-FCCCDD430C2E}" type="pres">
      <dgm:prSet presAssocID="{DFF0995F-B3A1-44F5-AAED-4216ED155A1D}" presName="tx1" presStyleLbl="revTx" presStyleIdx="3" presStyleCnt="11"/>
      <dgm:spPr/>
    </dgm:pt>
    <dgm:pt modelId="{10F77740-CE33-4FC2-8AAE-FE0AC2E6EA7F}" type="pres">
      <dgm:prSet presAssocID="{DFF0995F-B3A1-44F5-AAED-4216ED155A1D}" presName="vert1" presStyleCnt="0"/>
      <dgm:spPr/>
    </dgm:pt>
    <dgm:pt modelId="{AC27E5AB-1348-48E5-9368-7FAA9492F024}" type="pres">
      <dgm:prSet presAssocID="{1856AA7E-9C46-45D9-B3C4-E3391C408250}" presName="thickLine" presStyleLbl="alignNode1" presStyleIdx="4" presStyleCnt="11"/>
      <dgm:spPr/>
    </dgm:pt>
    <dgm:pt modelId="{8E94F85A-1CC0-4119-B843-3892C73A130F}" type="pres">
      <dgm:prSet presAssocID="{1856AA7E-9C46-45D9-B3C4-E3391C408250}" presName="horz1" presStyleCnt="0"/>
      <dgm:spPr/>
    </dgm:pt>
    <dgm:pt modelId="{6933BB4F-7159-4402-A4B6-5C4C6BC21300}" type="pres">
      <dgm:prSet presAssocID="{1856AA7E-9C46-45D9-B3C4-E3391C408250}" presName="tx1" presStyleLbl="revTx" presStyleIdx="4" presStyleCnt="11"/>
      <dgm:spPr/>
    </dgm:pt>
    <dgm:pt modelId="{24CBFA46-84EB-4F13-8255-8BEFD9696176}" type="pres">
      <dgm:prSet presAssocID="{1856AA7E-9C46-45D9-B3C4-E3391C408250}" presName="vert1" presStyleCnt="0"/>
      <dgm:spPr/>
    </dgm:pt>
    <dgm:pt modelId="{F1A19021-0A6B-4119-BF5A-D9A580E4F4A2}" type="pres">
      <dgm:prSet presAssocID="{863BC039-398B-42AA-842C-5C3A95FC0099}" presName="thickLine" presStyleLbl="alignNode1" presStyleIdx="5" presStyleCnt="11"/>
      <dgm:spPr/>
    </dgm:pt>
    <dgm:pt modelId="{C3A0C466-AEEA-4E0C-8D62-07A61A624DFD}" type="pres">
      <dgm:prSet presAssocID="{863BC039-398B-42AA-842C-5C3A95FC0099}" presName="horz1" presStyleCnt="0"/>
      <dgm:spPr/>
    </dgm:pt>
    <dgm:pt modelId="{195A55BA-CF07-4685-BFAB-187DE8A53B30}" type="pres">
      <dgm:prSet presAssocID="{863BC039-398B-42AA-842C-5C3A95FC0099}" presName="tx1" presStyleLbl="revTx" presStyleIdx="5" presStyleCnt="11"/>
      <dgm:spPr/>
    </dgm:pt>
    <dgm:pt modelId="{D2F56059-C954-4619-9836-96B04D957074}" type="pres">
      <dgm:prSet presAssocID="{863BC039-398B-42AA-842C-5C3A95FC0099}" presName="vert1" presStyleCnt="0"/>
      <dgm:spPr/>
    </dgm:pt>
    <dgm:pt modelId="{100955CD-C4A5-4C82-9F67-5E1E63D81701}" type="pres">
      <dgm:prSet presAssocID="{E7B0A20B-63D9-4E26-90A4-A28027ECACCB}" presName="thickLine" presStyleLbl="alignNode1" presStyleIdx="6" presStyleCnt="11"/>
      <dgm:spPr/>
    </dgm:pt>
    <dgm:pt modelId="{40B3D285-71BF-4B12-B592-C641CEC7C73E}" type="pres">
      <dgm:prSet presAssocID="{E7B0A20B-63D9-4E26-90A4-A28027ECACCB}" presName="horz1" presStyleCnt="0"/>
      <dgm:spPr/>
    </dgm:pt>
    <dgm:pt modelId="{7AD247D4-0986-4816-B586-8D07AB9ECC85}" type="pres">
      <dgm:prSet presAssocID="{E7B0A20B-63D9-4E26-90A4-A28027ECACCB}" presName="tx1" presStyleLbl="revTx" presStyleIdx="6" presStyleCnt="11"/>
      <dgm:spPr/>
    </dgm:pt>
    <dgm:pt modelId="{BDB99F0C-17E5-4D5E-B5AD-5F1DED8BA3C2}" type="pres">
      <dgm:prSet presAssocID="{E7B0A20B-63D9-4E26-90A4-A28027ECACCB}" presName="vert1" presStyleCnt="0"/>
      <dgm:spPr/>
    </dgm:pt>
    <dgm:pt modelId="{A39EE007-1245-4A5D-A347-0CC7362DFAC7}" type="pres">
      <dgm:prSet presAssocID="{46A25013-846A-4BBC-B7B2-98D4D8995666}" presName="thickLine" presStyleLbl="alignNode1" presStyleIdx="7" presStyleCnt="11"/>
      <dgm:spPr/>
    </dgm:pt>
    <dgm:pt modelId="{FEC38BBA-03AA-46BB-9D2A-070EC31139AE}" type="pres">
      <dgm:prSet presAssocID="{46A25013-846A-4BBC-B7B2-98D4D8995666}" presName="horz1" presStyleCnt="0"/>
      <dgm:spPr/>
    </dgm:pt>
    <dgm:pt modelId="{C11FE9EA-FD3C-49C7-8CAC-A3D45BE43D1C}" type="pres">
      <dgm:prSet presAssocID="{46A25013-846A-4BBC-B7B2-98D4D8995666}" presName="tx1" presStyleLbl="revTx" presStyleIdx="7" presStyleCnt="11"/>
      <dgm:spPr/>
    </dgm:pt>
    <dgm:pt modelId="{7BA2B34B-306F-4FE7-98DB-6CFA47273892}" type="pres">
      <dgm:prSet presAssocID="{46A25013-846A-4BBC-B7B2-98D4D8995666}" presName="vert1" presStyleCnt="0"/>
      <dgm:spPr/>
    </dgm:pt>
    <dgm:pt modelId="{0C400DD3-71CC-4B31-92C7-0A4C5B6D4656}" type="pres">
      <dgm:prSet presAssocID="{7769B096-2D3C-4276-A0AD-7A75AC542DD9}" presName="thickLine" presStyleLbl="alignNode1" presStyleIdx="8" presStyleCnt="11"/>
      <dgm:spPr/>
    </dgm:pt>
    <dgm:pt modelId="{AA167828-C271-4851-8FB7-6F253CCBD90B}" type="pres">
      <dgm:prSet presAssocID="{7769B096-2D3C-4276-A0AD-7A75AC542DD9}" presName="horz1" presStyleCnt="0"/>
      <dgm:spPr/>
    </dgm:pt>
    <dgm:pt modelId="{91BE13D4-D83D-4375-BC4B-5B0C25FAF7B3}" type="pres">
      <dgm:prSet presAssocID="{7769B096-2D3C-4276-A0AD-7A75AC542DD9}" presName="tx1" presStyleLbl="revTx" presStyleIdx="8" presStyleCnt="11"/>
      <dgm:spPr/>
    </dgm:pt>
    <dgm:pt modelId="{8720EEAD-DECB-49CA-8C95-73D3A4D37A86}" type="pres">
      <dgm:prSet presAssocID="{7769B096-2D3C-4276-A0AD-7A75AC542DD9}" presName="vert1" presStyleCnt="0"/>
      <dgm:spPr/>
    </dgm:pt>
    <dgm:pt modelId="{7DB6DDA9-5BF2-486C-8A6C-71C75DB1EC0B}" type="pres">
      <dgm:prSet presAssocID="{3AEF262E-FA79-43AC-9197-0453A1C01B00}" presName="thickLine" presStyleLbl="alignNode1" presStyleIdx="9" presStyleCnt="11"/>
      <dgm:spPr/>
    </dgm:pt>
    <dgm:pt modelId="{2DB5DED1-C994-43AF-AE5A-3EAEB04AC699}" type="pres">
      <dgm:prSet presAssocID="{3AEF262E-FA79-43AC-9197-0453A1C01B00}" presName="horz1" presStyleCnt="0"/>
      <dgm:spPr/>
    </dgm:pt>
    <dgm:pt modelId="{233BE92B-43CF-4209-AC97-CD4AAF67DA68}" type="pres">
      <dgm:prSet presAssocID="{3AEF262E-FA79-43AC-9197-0453A1C01B00}" presName="tx1" presStyleLbl="revTx" presStyleIdx="9" presStyleCnt="11"/>
      <dgm:spPr/>
    </dgm:pt>
    <dgm:pt modelId="{51F6B71E-9B7B-4DEC-82B3-484CBA69CD16}" type="pres">
      <dgm:prSet presAssocID="{3AEF262E-FA79-43AC-9197-0453A1C01B00}" presName="vert1" presStyleCnt="0"/>
      <dgm:spPr/>
    </dgm:pt>
    <dgm:pt modelId="{463097CE-D9AC-4065-8519-CECB47F679D2}" type="pres">
      <dgm:prSet presAssocID="{993F5A02-3FE7-427F-8D5F-D7803E781F32}" presName="thickLine" presStyleLbl="alignNode1" presStyleIdx="10" presStyleCnt="11"/>
      <dgm:spPr/>
    </dgm:pt>
    <dgm:pt modelId="{FB272B77-099C-43E9-8B42-63359AAE7952}" type="pres">
      <dgm:prSet presAssocID="{993F5A02-3FE7-427F-8D5F-D7803E781F32}" presName="horz1" presStyleCnt="0"/>
      <dgm:spPr/>
    </dgm:pt>
    <dgm:pt modelId="{5450C2F7-8548-43DF-9235-8ADEF24C623D}" type="pres">
      <dgm:prSet presAssocID="{993F5A02-3FE7-427F-8D5F-D7803E781F32}" presName="tx1" presStyleLbl="revTx" presStyleIdx="10" presStyleCnt="11"/>
      <dgm:spPr/>
    </dgm:pt>
    <dgm:pt modelId="{4C1B63C8-A629-478E-858C-614134BC23BD}" type="pres">
      <dgm:prSet presAssocID="{993F5A02-3FE7-427F-8D5F-D7803E781F32}" presName="vert1" presStyleCnt="0"/>
      <dgm:spPr/>
    </dgm:pt>
  </dgm:ptLst>
  <dgm:cxnLst>
    <dgm:cxn modelId="{CB1C1205-2E9E-4FBA-AB89-39205A2E49A5}" srcId="{79CBA5C1-A6CE-4122-9005-FC45ACB1F331}" destId="{391C71A1-0F90-471E-ABBF-2E616996E294}" srcOrd="2" destOrd="0" parTransId="{D37927B5-016B-4E56-8273-F634FCE2DC87}" sibTransId="{00B26503-CA60-4606-A07C-B5F29C12FEF5}"/>
    <dgm:cxn modelId="{257A1E05-44B1-4E91-9DF7-4BECE7309770}" type="presOf" srcId="{863BC039-398B-42AA-842C-5C3A95FC0099}" destId="{195A55BA-CF07-4685-BFAB-187DE8A53B30}" srcOrd="0" destOrd="0" presId="urn:microsoft.com/office/officeart/2008/layout/LinedList"/>
    <dgm:cxn modelId="{98EF0E12-0916-42A3-A152-492D297BEA72}" type="presOf" srcId="{E7B0A20B-63D9-4E26-90A4-A28027ECACCB}" destId="{7AD247D4-0986-4816-B586-8D07AB9ECC85}" srcOrd="0" destOrd="0" presId="urn:microsoft.com/office/officeart/2008/layout/LinedList"/>
    <dgm:cxn modelId="{E06D7315-8068-4F37-94B0-DADBAE25B179}" srcId="{79CBA5C1-A6CE-4122-9005-FC45ACB1F331}" destId="{EF1DC5CD-F431-43A4-B387-6B7AC3066123}" srcOrd="0" destOrd="0" parTransId="{B0D17E87-66DD-4DEE-A234-25406F65349B}" sibTransId="{1CF02157-5A32-424A-8A07-2FDEA5EEC7C4}"/>
    <dgm:cxn modelId="{B0CEA91F-B7AF-4363-B875-EB168CF58D29}" srcId="{79CBA5C1-A6CE-4122-9005-FC45ACB1F331}" destId="{7769B096-2D3C-4276-A0AD-7A75AC542DD9}" srcOrd="8" destOrd="0" parTransId="{F5FF8A81-9A45-4A59-83E1-7D3617D9BAC9}" sibTransId="{5BDD8427-5E86-4FC5-906C-4078DD6A308D}"/>
    <dgm:cxn modelId="{BDA61925-C9FA-4637-B0B8-0765E85663A9}" type="presOf" srcId="{391C71A1-0F90-471E-ABBF-2E616996E294}" destId="{0FEC1E28-7A03-4803-9BEC-3171D55621DC}" srcOrd="0" destOrd="0" presId="urn:microsoft.com/office/officeart/2008/layout/LinedList"/>
    <dgm:cxn modelId="{CC1F7127-1FEC-4019-8AA2-DD2D8F31F670}" type="presOf" srcId="{7769B096-2D3C-4276-A0AD-7A75AC542DD9}" destId="{91BE13D4-D83D-4375-BC4B-5B0C25FAF7B3}" srcOrd="0" destOrd="0" presId="urn:microsoft.com/office/officeart/2008/layout/LinedList"/>
    <dgm:cxn modelId="{14D70129-3F66-4B1E-814B-79C297D56BF9}" srcId="{79CBA5C1-A6CE-4122-9005-FC45ACB1F331}" destId="{3AEF262E-FA79-43AC-9197-0453A1C01B00}" srcOrd="9" destOrd="0" parTransId="{C7FD4B3A-5AAD-41F4-B74F-05170D1BC36F}" sibTransId="{DEC3A83A-3989-4A3D-AC0A-7070FA9D24A5}"/>
    <dgm:cxn modelId="{1ADE9429-92B5-4B38-8592-29DAC64536CE}" type="presOf" srcId="{4C854902-46CF-4D91-A59F-16FF7BA8F5F9}" destId="{0F599CFA-2E0D-461D-879A-92E3A017D281}" srcOrd="0" destOrd="0" presId="urn:microsoft.com/office/officeart/2008/layout/LinedList"/>
    <dgm:cxn modelId="{64DBAA2E-4D31-4871-AB64-C7FE2268AB03}" srcId="{79CBA5C1-A6CE-4122-9005-FC45ACB1F331}" destId="{863BC039-398B-42AA-842C-5C3A95FC0099}" srcOrd="5" destOrd="0" parTransId="{A308B0A7-93CF-469D-976B-10792ACBEE01}" sibTransId="{1479903A-5F4D-41B3-A412-A961BE23D8CC}"/>
    <dgm:cxn modelId="{E2E30E68-CE47-47CF-BEF1-4AF52085175E}" srcId="{79CBA5C1-A6CE-4122-9005-FC45ACB1F331}" destId="{993F5A02-3FE7-427F-8D5F-D7803E781F32}" srcOrd="10" destOrd="0" parTransId="{87631FD3-D3B6-42A2-9889-86778183B3DF}" sibTransId="{CC8411E0-6FC6-4664-88E1-7ABB6B63A6AD}"/>
    <dgm:cxn modelId="{A61DCA5A-6BC4-4A7C-AA62-0D6C9A57E09C}" type="presOf" srcId="{DFF0995F-B3A1-44F5-AAED-4216ED155A1D}" destId="{A6AF94DB-2982-4D1D-A43C-FCCCDD430C2E}" srcOrd="0" destOrd="0" presId="urn:microsoft.com/office/officeart/2008/layout/LinedList"/>
    <dgm:cxn modelId="{4C24E37D-1BE8-4B67-BAC6-11FA446524FE}" type="presOf" srcId="{EF1DC5CD-F431-43A4-B387-6B7AC3066123}" destId="{C324D207-D077-46BA-9557-448166E1198A}" srcOrd="0" destOrd="0" presId="urn:microsoft.com/office/officeart/2008/layout/LinedList"/>
    <dgm:cxn modelId="{7903A07E-E225-4E93-BA3D-0138EB8DB9CB}" type="presOf" srcId="{79CBA5C1-A6CE-4122-9005-FC45ACB1F331}" destId="{BFB11C47-CE95-498E-A687-3399D56F58FB}" srcOrd="0" destOrd="0" presId="urn:microsoft.com/office/officeart/2008/layout/LinedList"/>
    <dgm:cxn modelId="{B231F17F-23CF-4F41-8C12-B87491AFC0D3}" srcId="{79CBA5C1-A6CE-4122-9005-FC45ACB1F331}" destId="{46A25013-846A-4BBC-B7B2-98D4D8995666}" srcOrd="7" destOrd="0" parTransId="{EA40D86B-5EF1-4148-9D93-8D702FF86F02}" sibTransId="{650520D0-D2C8-4ECE-AA11-6DBBF46E8872}"/>
    <dgm:cxn modelId="{2C042E99-C8F4-4C5B-8D94-57ADB9A6F90B}" type="presOf" srcId="{993F5A02-3FE7-427F-8D5F-D7803E781F32}" destId="{5450C2F7-8548-43DF-9235-8ADEF24C623D}" srcOrd="0" destOrd="0" presId="urn:microsoft.com/office/officeart/2008/layout/LinedList"/>
    <dgm:cxn modelId="{F10240AC-3B30-4EE7-A8B9-1B62298C1339}" type="presOf" srcId="{46A25013-846A-4BBC-B7B2-98D4D8995666}" destId="{C11FE9EA-FD3C-49C7-8CAC-A3D45BE43D1C}" srcOrd="0" destOrd="0" presId="urn:microsoft.com/office/officeart/2008/layout/LinedList"/>
    <dgm:cxn modelId="{12479DC5-F579-4054-BA81-610961833596}" srcId="{79CBA5C1-A6CE-4122-9005-FC45ACB1F331}" destId="{1856AA7E-9C46-45D9-B3C4-E3391C408250}" srcOrd="4" destOrd="0" parTransId="{DC8341DA-3888-44B2-A990-C45FF7C0C2BB}" sibTransId="{D9269ADB-CE10-4FE6-908A-468E8DAC9B4B}"/>
    <dgm:cxn modelId="{427EC3C5-B8BC-4FD2-ACA3-14EF7DF1F11E}" type="presOf" srcId="{1856AA7E-9C46-45D9-B3C4-E3391C408250}" destId="{6933BB4F-7159-4402-A4B6-5C4C6BC21300}" srcOrd="0" destOrd="0" presId="urn:microsoft.com/office/officeart/2008/layout/LinedList"/>
    <dgm:cxn modelId="{2D9E7CC6-9DC5-4BB9-9855-1C528C406390}" srcId="{79CBA5C1-A6CE-4122-9005-FC45ACB1F331}" destId="{4C854902-46CF-4D91-A59F-16FF7BA8F5F9}" srcOrd="1" destOrd="0" parTransId="{EC2A5673-39D1-480D-9328-FED4CA172C86}" sibTransId="{7D82EA25-32DB-40A4-829A-585F82EF164A}"/>
    <dgm:cxn modelId="{7FEFD9CC-9A9B-4485-8097-5F8E06536C5F}" type="presOf" srcId="{3AEF262E-FA79-43AC-9197-0453A1C01B00}" destId="{233BE92B-43CF-4209-AC97-CD4AAF67DA68}" srcOrd="0" destOrd="0" presId="urn:microsoft.com/office/officeart/2008/layout/LinedList"/>
    <dgm:cxn modelId="{FEA729E2-3304-4497-90DE-24D5C58E14B5}" srcId="{79CBA5C1-A6CE-4122-9005-FC45ACB1F331}" destId="{DFF0995F-B3A1-44F5-AAED-4216ED155A1D}" srcOrd="3" destOrd="0" parTransId="{CBC30754-B533-4CA2-BEB6-CBAF6800CBD8}" sibTransId="{4E29DCEC-C806-4AF3-8F5F-5B0E5E7846FE}"/>
    <dgm:cxn modelId="{FCC450F4-DEB2-48D6-86D5-D45F2FD06D49}" srcId="{79CBA5C1-A6CE-4122-9005-FC45ACB1F331}" destId="{E7B0A20B-63D9-4E26-90A4-A28027ECACCB}" srcOrd="6" destOrd="0" parTransId="{10C4B45E-2949-42C6-A175-49D1A2195004}" sibTransId="{4657EA9A-5D50-48E3-AE9B-DB5C1F87F1FA}"/>
    <dgm:cxn modelId="{FE80F6DE-06DA-4D86-8F76-626102725CC7}" type="presParOf" srcId="{BFB11C47-CE95-498E-A687-3399D56F58FB}" destId="{0A52F413-899C-404F-A15C-F633B959E360}" srcOrd="0" destOrd="0" presId="urn:microsoft.com/office/officeart/2008/layout/LinedList"/>
    <dgm:cxn modelId="{0909DC0D-7A35-44E3-BC9C-A4D997D08838}" type="presParOf" srcId="{BFB11C47-CE95-498E-A687-3399D56F58FB}" destId="{8906A30E-36C4-43F2-ADA7-3185DBD48587}" srcOrd="1" destOrd="0" presId="urn:microsoft.com/office/officeart/2008/layout/LinedList"/>
    <dgm:cxn modelId="{7AFE0AAA-64E9-4F0E-A79F-A6D04CB94EB8}" type="presParOf" srcId="{8906A30E-36C4-43F2-ADA7-3185DBD48587}" destId="{C324D207-D077-46BA-9557-448166E1198A}" srcOrd="0" destOrd="0" presId="urn:microsoft.com/office/officeart/2008/layout/LinedList"/>
    <dgm:cxn modelId="{A6EA124D-D907-4813-A49C-FDA54569E21F}" type="presParOf" srcId="{8906A30E-36C4-43F2-ADA7-3185DBD48587}" destId="{53CA7A95-C77A-4AFE-8E16-9CBC18161B6A}" srcOrd="1" destOrd="0" presId="urn:microsoft.com/office/officeart/2008/layout/LinedList"/>
    <dgm:cxn modelId="{8663A681-A781-459A-A3EC-2E0ACECCE3DC}" type="presParOf" srcId="{BFB11C47-CE95-498E-A687-3399D56F58FB}" destId="{D58B68BD-F3FC-49E2-B51A-2C21092DCA18}" srcOrd="2" destOrd="0" presId="urn:microsoft.com/office/officeart/2008/layout/LinedList"/>
    <dgm:cxn modelId="{35C6E3FC-3AC4-49A7-BDFC-AD6B698BDDAA}" type="presParOf" srcId="{BFB11C47-CE95-498E-A687-3399D56F58FB}" destId="{CE297221-B2D9-4646-8CD7-CCD1DC56CF7B}" srcOrd="3" destOrd="0" presId="urn:microsoft.com/office/officeart/2008/layout/LinedList"/>
    <dgm:cxn modelId="{8601BF4E-44C5-41D5-B41C-4573044C72AD}" type="presParOf" srcId="{CE297221-B2D9-4646-8CD7-CCD1DC56CF7B}" destId="{0F599CFA-2E0D-461D-879A-92E3A017D281}" srcOrd="0" destOrd="0" presId="urn:microsoft.com/office/officeart/2008/layout/LinedList"/>
    <dgm:cxn modelId="{7BCF1A3B-9542-4890-9C62-0D053CA9326C}" type="presParOf" srcId="{CE297221-B2D9-4646-8CD7-CCD1DC56CF7B}" destId="{19DC5F67-1516-4D08-A444-EA9613DD2F89}" srcOrd="1" destOrd="0" presId="urn:microsoft.com/office/officeart/2008/layout/LinedList"/>
    <dgm:cxn modelId="{21319095-6C9F-4ECE-9C27-363099D427A4}" type="presParOf" srcId="{BFB11C47-CE95-498E-A687-3399D56F58FB}" destId="{60156539-6D37-4676-A247-C1FE201AE87A}" srcOrd="4" destOrd="0" presId="urn:microsoft.com/office/officeart/2008/layout/LinedList"/>
    <dgm:cxn modelId="{4F0E6B3B-06FE-40CB-825C-4D48A484E4BC}" type="presParOf" srcId="{BFB11C47-CE95-498E-A687-3399D56F58FB}" destId="{51B6490D-9AD3-43D9-8CC2-5979D549AD60}" srcOrd="5" destOrd="0" presId="urn:microsoft.com/office/officeart/2008/layout/LinedList"/>
    <dgm:cxn modelId="{D861FEFC-D753-458C-9D06-96888AF51617}" type="presParOf" srcId="{51B6490D-9AD3-43D9-8CC2-5979D549AD60}" destId="{0FEC1E28-7A03-4803-9BEC-3171D55621DC}" srcOrd="0" destOrd="0" presId="urn:microsoft.com/office/officeart/2008/layout/LinedList"/>
    <dgm:cxn modelId="{285F96FB-0236-4120-B873-B30D51A4AA81}" type="presParOf" srcId="{51B6490D-9AD3-43D9-8CC2-5979D549AD60}" destId="{A0BB55B8-7563-4EEE-9647-F30726CC0E2A}" srcOrd="1" destOrd="0" presId="urn:microsoft.com/office/officeart/2008/layout/LinedList"/>
    <dgm:cxn modelId="{A76F85A9-EE99-4474-9A3B-3E776E231F2F}" type="presParOf" srcId="{BFB11C47-CE95-498E-A687-3399D56F58FB}" destId="{C040BA89-6E3B-438F-B6BA-8323B50C1460}" srcOrd="6" destOrd="0" presId="urn:microsoft.com/office/officeart/2008/layout/LinedList"/>
    <dgm:cxn modelId="{0CFA91DC-470D-4538-845B-FAA3155DF574}" type="presParOf" srcId="{BFB11C47-CE95-498E-A687-3399D56F58FB}" destId="{C54F27B2-A0B4-4D0A-A5B9-39951DA36A0A}" srcOrd="7" destOrd="0" presId="urn:microsoft.com/office/officeart/2008/layout/LinedList"/>
    <dgm:cxn modelId="{95F7716A-8557-4C78-9CF6-14E92AE01888}" type="presParOf" srcId="{C54F27B2-A0B4-4D0A-A5B9-39951DA36A0A}" destId="{A6AF94DB-2982-4D1D-A43C-FCCCDD430C2E}" srcOrd="0" destOrd="0" presId="urn:microsoft.com/office/officeart/2008/layout/LinedList"/>
    <dgm:cxn modelId="{475974F4-DF10-46E6-AD99-C2ABAC3058BA}" type="presParOf" srcId="{C54F27B2-A0B4-4D0A-A5B9-39951DA36A0A}" destId="{10F77740-CE33-4FC2-8AAE-FE0AC2E6EA7F}" srcOrd="1" destOrd="0" presId="urn:microsoft.com/office/officeart/2008/layout/LinedList"/>
    <dgm:cxn modelId="{C9E7EFD6-CB3A-4C99-9100-6721EEF6A272}" type="presParOf" srcId="{BFB11C47-CE95-498E-A687-3399D56F58FB}" destId="{AC27E5AB-1348-48E5-9368-7FAA9492F024}" srcOrd="8" destOrd="0" presId="urn:microsoft.com/office/officeart/2008/layout/LinedList"/>
    <dgm:cxn modelId="{FC2396F6-C2DD-487E-87F7-0FA7F08BAF81}" type="presParOf" srcId="{BFB11C47-CE95-498E-A687-3399D56F58FB}" destId="{8E94F85A-1CC0-4119-B843-3892C73A130F}" srcOrd="9" destOrd="0" presId="urn:microsoft.com/office/officeart/2008/layout/LinedList"/>
    <dgm:cxn modelId="{1FC3A196-94BC-4D8A-99FE-684C6890FE2A}" type="presParOf" srcId="{8E94F85A-1CC0-4119-B843-3892C73A130F}" destId="{6933BB4F-7159-4402-A4B6-5C4C6BC21300}" srcOrd="0" destOrd="0" presId="urn:microsoft.com/office/officeart/2008/layout/LinedList"/>
    <dgm:cxn modelId="{A4C2DFB7-317D-4FA3-80A2-F7456D118346}" type="presParOf" srcId="{8E94F85A-1CC0-4119-B843-3892C73A130F}" destId="{24CBFA46-84EB-4F13-8255-8BEFD9696176}" srcOrd="1" destOrd="0" presId="urn:microsoft.com/office/officeart/2008/layout/LinedList"/>
    <dgm:cxn modelId="{04F007D2-253F-4978-A2F5-E4E3D5C244B6}" type="presParOf" srcId="{BFB11C47-CE95-498E-A687-3399D56F58FB}" destId="{F1A19021-0A6B-4119-BF5A-D9A580E4F4A2}" srcOrd="10" destOrd="0" presId="urn:microsoft.com/office/officeart/2008/layout/LinedList"/>
    <dgm:cxn modelId="{EFFFB913-2341-47E8-8B86-11543073AF9C}" type="presParOf" srcId="{BFB11C47-CE95-498E-A687-3399D56F58FB}" destId="{C3A0C466-AEEA-4E0C-8D62-07A61A624DFD}" srcOrd="11" destOrd="0" presId="urn:microsoft.com/office/officeart/2008/layout/LinedList"/>
    <dgm:cxn modelId="{A50E50AC-594C-46F4-9C1C-8B38E9DB9AC0}" type="presParOf" srcId="{C3A0C466-AEEA-4E0C-8D62-07A61A624DFD}" destId="{195A55BA-CF07-4685-BFAB-187DE8A53B30}" srcOrd="0" destOrd="0" presId="urn:microsoft.com/office/officeart/2008/layout/LinedList"/>
    <dgm:cxn modelId="{4AC64889-403F-49F9-ACD2-A9A3CB5C0531}" type="presParOf" srcId="{C3A0C466-AEEA-4E0C-8D62-07A61A624DFD}" destId="{D2F56059-C954-4619-9836-96B04D957074}" srcOrd="1" destOrd="0" presId="urn:microsoft.com/office/officeart/2008/layout/LinedList"/>
    <dgm:cxn modelId="{AA62706E-88E9-4E89-B415-0A9EB6803139}" type="presParOf" srcId="{BFB11C47-CE95-498E-A687-3399D56F58FB}" destId="{100955CD-C4A5-4C82-9F67-5E1E63D81701}" srcOrd="12" destOrd="0" presId="urn:microsoft.com/office/officeart/2008/layout/LinedList"/>
    <dgm:cxn modelId="{74A6DCB5-1DF4-4FB4-A54C-C13F0A45FCDF}" type="presParOf" srcId="{BFB11C47-CE95-498E-A687-3399D56F58FB}" destId="{40B3D285-71BF-4B12-B592-C641CEC7C73E}" srcOrd="13" destOrd="0" presId="urn:microsoft.com/office/officeart/2008/layout/LinedList"/>
    <dgm:cxn modelId="{C656A29E-E29E-4601-94E3-2C6BA1A8CAFD}" type="presParOf" srcId="{40B3D285-71BF-4B12-B592-C641CEC7C73E}" destId="{7AD247D4-0986-4816-B586-8D07AB9ECC85}" srcOrd="0" destOrd="0" presId="urn:microsoft.com/office/officeart/2008/layout/LinedList"/>
    <dgm:cxn modelId="{7434F513-B1A3-46FF-A72C-F9382D2923D1}" type="presParOf" srcId="{40B3D285-71BF-4B12-B592-C641CEC7C73E}" destId="{BDB99F0C-17E5-4D5E-B5AD-5F1DED8BA3C2}" srcOrd="1" destOrd="0" presId="urn:microsoft.com/office/officeart/2008/layout/LinedList"/>
    <dgm:cxn modelId="{2C9A70A2-767B-4B87-976B-B382082DB917}" type="presParOf" srcId="{BFB11C47-CE95-498E-A687-3399D56F58FB}" destId="{A39EE007-1245-4A5D-A347-0CC7362DFAC7}" srcOrd="14" destOrd="0" presId="urn:microsoft.com/office/officeart/2008/layout/LinedList"/>
    <dgm:cxn modelId="{B5D0ADBA-A470-451F-B48B-E77F5BCE5000}" type="presParOf" srcId="{BFB11C47-CE95-498E-A687-3399D56F58FB}" destId="{FEC38BBA-03AA-46BB-9D2A-070EC31139AE}" srcOrd="15" destOrd="0" presId="urn:microsoft.com/office/officeart/2008/layout/LinedList"/>
    <dgm:cxn modelId="{8516EEE7-799C-4227-AE57-4E23356484D5}" type="presParOf" srcId="{FEC38BBA-03AA-46BB-9D2A-070EC31139AE}" destId="{C11FE9EA-FD3C-49C7-8CAC-A3D45BE43D1C}" srcOrd="0" destOrd="0" presId="urn:microsoft.com/office/officeart/2008/layout/LinedList"/>
    <dgm:cxn modelId="{1E11D397-1345-4EC8-9DC6-CBF3BF0E4710}" type="presParOf" srcId="{FEC38BBA-03AA-46BB-9D2A-070EC31139AE}" destId="{7BA2B34B-306F-4FE7-98DB-6CFA47273892}" srcOrd="1" destOrd="0" presId="urn:microsoft.com/office/officeart/2008/layout/LinedList"/>
    <dgm:cxn modelId="{07A4A319-C75A-4124-A1D4-2AD2752630D8}" type="presParOf" srcId="{BFB11C47-CE95-498E-A687-3399D56F58FB}" destId="{0C400DD3-71CC-4B31-92C7-0A4C5B6D4656}" srcOrd="16" destOrd="0" presId="urn:microsoft.com/office/officeart/2008/layout/LinedList"/>
    <dgm:cxn modelId="{EA34C0BF-DD69-4532-98F3-E14E8504803A}" type="presParOf" srcId="{BFB11C47-CE95-498E-A687-3399D56F58FB}" destId="{AA167828-C271-4851-8FB7-6F253CCBD90B}" srcOrd="17" destOrd="0" presId="urn:microsoft.com/office/officeart/2008/layout/LinedList"/>
    <dgm:cxn modelId="{02326F2F-D798-4DE0-8214-684052C6F412}" type="presParOf" srcId="{AA167828-C271-4851-8FB7-6F253CCBD90B}" destId="{91BE13D4-D83D-4375-BC4B-5B0C25FAF7B3}" srcOrd="0" destOrd="0" presId="urn:microsoft.com/office/officeart/2008/layout/LinedList"/>
    <dgm:cxn modelId="{CA3171CB-A896-4AB8-990C-B9CDEAACA2DE}" type="presParOf" srcId="{AA167828-C271-4851-8FB7-6F253CCBD90B}" destId="{8720EEAD-DECB-49CA-8C95-73D3A4D37A86}" srcOrd="1" destOrd="0" presId="urn:microsoft.com/office/officeart/2008/layout/LinedList"/>
    <dgm:cxn modelId="{FB57048A-96FD-4F8B-A844-8DCA61D3F5E9}" type="presParOf" srcId="{BFB11C47-CE95-498E-A687-3399D56F58FB}" destId="{7DB6DDA9-5BF2-486C-8A6C-71C75DB1EC0B}" srcOrd="18" destOrd="0" presId="urn:microsoft.com/office/officeart/2008/layout/LinedList"/>
    <dgm:cxn modelId="{D3D4D2FC-4239-470B-A5C3-9423247DFAF6}" type="presParOf" srcId="{BFB11C47-CE95-498E-A687-3399D56F58FB}" destId="{2DB5DED1-C994-43AF-AE5A-3EAEB04AC699}" srcOrd="19" destOrd="0" presId="urn:microsoft.com/office/officeart/2008/layout/LinedList"/>
    <dgm:cxn modelId="{380A025E-FCCB-4B18-8C90-7F6AB5D54216}" type="presParOf" srcId="{2DB5DED1-C994-43AF-AE5A-3EAEB04AC699}" destId="{233BE92B-43CF-4209-AC97-CD4AAF67DA68}" srcOrd="0" destOrd="0" presId="urn:microsoft.com/office/officeart/2008/layout/LinedList"/>
    <dgm:cxn modelId="{E6FD015D-F12F-4FCE-BBBE-448B5A290A90}" type="presParOf" srcId="{2DB5DED1-C994-43AF-AE5A-3EAEB04AC699}" destId="{51F6B71E-9B7B-4DEC-82B3-484CBA69CD16}" srcOrd="1" destOrd="0" presId="urn:microsoft.com/office/officeart/2008/layout/LinedList"/>
    <dgm:cxn modelId="{DEE6D58C-CC30-49E1-AE0E-39B4C7A42E15}" type="presParOf" srcId="{BFB11C47-CE95-498E-A687-3399D56F58FB}" destId="{463097CE-D9AC-4065-8519-CECB47F679D2}" srcOrd="20" destOrd="0" presId="urn:microsoft.com/office/officeart/2008/layout/LinedList"/>
    <dgm:cxn modelId="{A9D22E47-9F69-40DA-83B4-5545316A402F}" type="presParOf" srcId="{BFB11C47-CE95-498E-A687-3399D56F58FB}" destId="{FB272B77-099C-43E9-8B42-63359AAE7952}" srcOrd="21" destOrd="0" presId="urn:microsoft.com/office/officeart/2008/layout/LinedList"/>
    <dgm:cxn modelId="{591DE08E-33AB-436A-8D09-A164E77334D2}" type="presParOf" srcId="{FB272B77-099C-43E9-8B42-63359AAE7952}" destId="{5450C2F7-8548-43DF-9235-8ADEF24C623D}" srcOrd="0" destOrd="0" presId="urn:microsoft.com/office/officeart/2008/layout/LinedList"/>
    <dgm:cxn modelId="{F2C5C069-2DD2-487B-A933-59DC006E50F7}" type="presParOf" srcId="{FB272B77-099C-43E9-8B42-63359AAE7952}" destId="{4C1B63C8-A629-478E-858C-614134BC23B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0525A2A-331D-DB4B-93A2-B638ACDBEB32}" type="doc">
      <dgm:prSet loTypeId="urn:microsoft.com/office/officeart/2005/8/layout/radial4" loCatId="" qsTypeId="urn:microsoft.com/office/officeart/2005/8/quickstyle/simple5" qsCatId="simple" csTypeId="urn:microsoft.com/office/officeart/2005/8/colors/accent2_2" csCatId="accent2" phldr="1"/>
      <dgm:spPr/>
      <dgm:t>
        <a:bodyPr/>
        <a:lstStyle/>
        <a:p>
          <a:endParaRPr lang="en-US"/>
        </a:p>
      </dgm:t>
    </dgm:pt>
    <dgm:pt modelId="{8F85D221-0DCB-7540-8B8B-D2BE0166A132}">
      <dgm:prSet phldrT="[Text]"/>
      <dgm:spPr/>
      <dgm:t>
        <a:bodyPr/>
        <a:lstStyle/>
        <a:p>
          <a:r>
            <a:rPr lang="en-US"/>
            <a:t>Opioid Addiction</a:t>
          </a:r>
        </a:p>
      </dgm:t>
    </dgm:pt>
    <dgm:pt modelId="{DC6A3B4D-115C-024F-BED8-F0BBF5F2432E}" type="parTrans" cxnId="{D8C9C68F-5B2F-EA46-9A45-883AF1B4DAE4}">
      <dgm:prSet/>
      <dgm:spPr/>
      <dgm:t>
        <a:bodyPr/>
        <a:lstStyle/>
        <a:p>
          <a:endParaRPr lang="en-US"/>
        </a:p>
      </dgm:t>
    </dgm:pt>
    <dgm:pt modelId="{4050124B-916A-4045-BCF7-8365DB643480}" type="sibTrans" cxnId="{D8C9C68F-5B2F-EA46-9A45-883AF1B4DAE4}">
      <dgm:prSet/>
      <dgm:spPr/>
      <dgm:t>
        <a:bodyPr/>
        <a:lstStyle/>
        <a:p>
          <a:endParaRPr lang="en-US"/>
        </a:p>
      </dgm:t>
    </dgm:pt>
    <dgm:pt modelId="{8A1B1990-A163-B34F-A20E-EFD9C1185503}">
      <dgm:prSet phldrT="[Text]"/>
      <dgm:spPr/>
      <dgm:t>
        <a:bodyPr/>
        <a:lstStyle/>
        <a:p>
          <a:r>
            <a:rPr lang="en-US" b="0" i="0" u="none"/>
            <a:t>Buprenorphine</a:t>
          </a:r>
        </a:p>
        <a:p>
          <a:r>
            <a:rPr lang="en-US" b="0" i="0" u="none"/>
            <a:t>(Suboxone)</a:t>
          </a:r>
        </a:p>
      </dgm:t>
    </dgm:pt>
    <dgm:pt modelId="{4EF9D4F8-704A-6C4F-BE8C-A4952C2B8986}" type="parTrans" cxnId="{38A43513-6D93-724C-9BAD-017C68442BCA}">
      <dgm:prSet/>
      <dgm:spPr/>
      <dgm:t>
        <a:bodyPr/>
        <a:lstStyle/>
        <a:p>
          <a:endParaRPr lang="en-US"/>
        </a:p>
      </dgm:t>
    </dgm:pt>
    <dgm:pt modelId="{1FF8CAF1-C9B4-8F49-9853-CD8239030719}" type="sibTrans" cxnId="{38A43513-6D93-724C-9BAD-017C68442BCA}">
      <dgm:prSet/>
      <dgm:spPr/>
      <dgm:t>
        <a:bodyPr/>
        <a:lstStyle/>
        <a:p>
          <a:endParaRPr lang="en-US"/>
        </a:p>
      </dgm:t>
    </dgm:pt>
    <dgm:pt modelId="{44D9B6DF-8BCA-5F4F-BCF4-842401222E04}">
      <dgm:prSet phldrT="[Text]"/>
      <dgm:spPr/>
      <dgm:t>
        <a:bodyPr/>
        <a:lstStyle/>
        <a:p>
          <a:r>
            <a:rPr lang="en-US"/>
            <a:t>Naltrexone</a:t>
          </a:r>
        </a:p>
        <a:p>
          <a:r>
            <a:rPr lang="en-US"/>
            <a:t>(Vivitrol)</a:t>
          </a:r>
        </a:p>
        <a:p>
          <a:endParaRPr lang="en-US"/>
        </a:p>
      </dgm:t>
    </dgm:pt>
    <dgm:pt modelId="{C051E85F-51F7-4B41-83AF-93659C3D327E}" type="parTrans" cxnId="{EFE434DD-53F3-744F-B111-4833C02C54BE}">
      <dgm:prSet/>
      <dgm:spPr/>
      <dgm:t>
        <a:bodyPr/>
        <a:lstStyle/>
        <a:p>
          <a:endParaRPr lang="en-US"/>
        </a:p>
      </dgm:t>
    </dgm:pt>
    <dgm:pt modelId="{A91AF2B2-BFDA-2144-82FF-EDFF23500491}" type="sibTrans" cxnId="{EFE434DD-53F3-744F-B111-4833C02C54BE}">
      <dgm:prSet/>
      <dgm:spPr/>
      <dgm:t>
        <a:bodyPr/>
        <a:lstStyle/>
        <a:p>
          <a:endParaRPr lang="en-US"/>
        </a:p>
      </dgm:t>
    </dgm:pt>
    <dgm:pt modelId="{F72219BF-EC7D-CB47-A158-806550ED0044}">
      <dgm:prSet phldrT="[Text]"/>
      <dgm:spPr/>
      <dgm:t>
        <a:bodyPr/>
        <a:lstStyle/>
        <a:p>
          <a:r>
            <a:rPr lang="en-US" b="0"/>
            <a:t>Methadone</a:t>
          </a:r>
        </a:p>
      </dgm:t>
    </dgm:pt>
    <dgm:pt modelId="{EB47AAA4-D34E-FB44-B8C9-99B0FAAFAD08}" type="parTrans" cxnId="{A34E7975-26F5-324B-90AD-E56EF1102E03}">
      <dgm:prSet/>
      <dgm:spPr/>
      <dgm:t>
        <a:bodyPr/>
        <a:lstStyle/>
        <a:p>
          <a:endParaRPr lang="en-US"/>
        </a:p>
      </dgm:t>
    </dgm:pt>
    <dgm:pt modelId="{271596A1-ED18-F548-A46B-9907D53BEFD9}" type="sibTrans" cxnId="{A34E7975-26F5-324B-90AD-E56EF1102E03}">
      <dgm:prSet/>
      <dgm:spPr/>
      <dgm:t>
        <a:bodyPr/>
        <a:lstStyle/>
        <a:p>
          <a:endParaRPr lang="en-US"/>
        </a:p>
      </dgm:t>
    </dgm:pt>
    <dgm:pt modelId="{62EB1210-A3FB-4142-B24E-9E828EF66A5E}" type="pres">
      <dgm:prSet presAssocID="{20525A2A-331D-DB4B-93A2-B638ACDBEB32}" presName="cycle" presStyleCnt="0">
        <dgm:presLayoutVars>
          <dgm:chMax val="1"/>
          <dgm:dir/>
          <dgm:animLvl val="ctr"/>
          <dgm:resizeHandles val="exact"/>
        </dgm:presLayoutVars>
      </dgm:prSet>
      <dgm:spPr/>
    </dgm:pt>
    <dgm:pt modelId="{25A226E2-FA29-49BE-9B9E-DDF8494427E5}" type="pres">
      <dgm:prSet presAssocID="{8F85D221-0DCB-7540-8B8B-D2BE0166A132}" presName="centerShape" presStyleLbl="node0" presStyleIdx="0" presStyleCnt="1"/>
      <dgm:spPr/>
    </dgm:pt>
    <dgm:pt modelId="{2811D6EB-F766-4AE7-91E4-E53F58EE7E0C}" type="pres">
      <dgm:prSet presAssocID="{4EF9D4F8-704A-6C4F-BE8C-A4952C2B8986}" presName="parTrans" presStyleLbl="bgSibTrans2D1" presStyleIdx="0" presStyleCnt="3"/>
      <dgm:spPr/>
    </dgm:pt>
    <dgm:pt modelId="{5E4B7641-597E-46EC-AD58-F0F7F2B4D8C5}" type="pres">
      <dgm:prSet presAssocID="{8A1B1990-A163-B34F-A20E-EFD9C1185503}" presName="node" presStyleLbl="node1" presStyleIdx="0" presStyleCnt="3">
        <dgm:presLayoutVars>
          <dgm:bulletEnabled val="1"/>
        </dgm:presLayoutVars>
      </dgm:prSet>
      <dgm:spPr/>
    </dgm:pt>
    <dgm:pt modelId="{8C04BB36-7B6A-4AEF-BEDA-CA81E1532AF4}" type="pres">
      <dgm:prSet presAssocID="{C051E85F-51F7-4B41-83AF-93659C3D327E}" presName="parTrans" presStyleLbl="bgSibTrans2D1" presStyleIdx="1" presStyleCnt="3"/>
      <dgm:spPr/>
    </dgm:pt>
    <dgm:pt modelId="{1E449ACA-A99A-47D9-A08E-92D871F7C18F}" type="pres">
      <dgm:prSet presAssocID="{44D9B6DF-8BCA-5F4F-BCF4-842401222E04}" presName="node" presStyleLbl="node1" presStyleIdx="1" presStyleCnt="3">
        <dgm:presLayoutVars>
          <dgm:bulletEnabled val="1"/>
        </dgm:presLayoutVars>
      </dgm:prSet>
      <dgm:spPr/>
    </dgm:pt>
    <dgm:pt modelId="{F2B2CDA1-5688-4B7B-9258-DC56473A4C4B}" type="pres">
      <dgm:prSet presAssocID="{EB47AAA4-D34E-FB44-B8C9-99B0FAAFAD08}" presName="parTrans" presStyleLbl="bgSibTrans2D1" presStyleIdx="2" presStyleCnt="3"/>
      <dgm:spPr/>
    </dgm:pt>
    <dgm:pt modelId="{0A3B6DE3-825C-46F9-B574-73BD95F7B8C7}" type="pres">
      <dgm:prSet presAssocID="{F72219BF-EC7D-CB47-A158-806550ED0044}" presName="node" presStyleLbl="node1" presStyleIdx="2" presStyleCnt="3">
        <dgm:presLayoutVars>
          <dgm:bulletEnabled val="1"/>
        </dgm:presLayoutVars>
      </dgm:prSet>
      <dgm:spPr/>
    </dgm:pt>
  </dgm:ptLst>
  <dgm:cxnLst>
    <dgm:cxn modelId="{38A43513-6D93-724C-9BAD-017C68442BCA}" srcId="{8F85D221-0DCB-7540-8B8B-D2BE0166A132}" destId="{8A1B1990-A163-B34F-A20E-EFD9C1185503}" srcOrd="0" destOrd="0" parTransId="{4EF9D4F8-704A-6C4F-BE8C-A4952C2B8986}" sibTransId="{1FF8CAF1-C9B4-8F49-9853-CD8239030719}"/>
    <dgm:cxn modelId="{DCF19F19-6DA6-4CEE-87E8-C0F68D45626C}" type="presOf" srcId="{8A1B1990-A163-B34F-A20E-EFD9C1185503}" destId="{5E4B7641-597E-46EC-AD58-F0F7F2B4D8C5}" srcOrd="0" destOrd="0" presId="urn:microsoft.com/office/officeart/2005/8/layout/radial4"/>
    <dgm:cxn modelId="{33D01B26-8E3B-468B-B14B-E68A8404E588}" type="presOf" srcId="{C051E85F-51F7-4B41-83AF-93659C3D327E}" destId="{8C04BB36-7B6A-4AEF-BEDA-CA81E1532AF4}" srcOrd="0" destOrd="0" presId="urn:microsoft.com/office/officeart/2005/8/layout/radial4"/>
    <dgm:cxn modelId="{EF935530-D033-4470-A290-B4BDB925AF22}" type="presOf" srcId="{20525A2A-331D-DB4B-93A2-B638ACDBEB32}" destId="{62EB1210-A3FB-4142-B24E-9E828EF66A5E}" srcOrd="0" destOrd="0" presId="urn:microsoft.com/office/officeart/2005/8/layout/radial4"/>
    <dgm:cxn modelId="{A34E7975-26F5-324B-90AD-E56EF1102E03}" srcId="{8F85D221-0DCB-7540-8B8B-D2BE0166A132}" destId="{F72219BF-EC7D-CB47-A158-806550ED0044}" srcOrd="2" destOrd="0" parTransId="{EB47AAA4-D34E-FB44-B8C9-99B0FAAFAD08}" sibTransId="{271596A1-ED18-F548-A46B-9907D53BEFD9}"/>
    <dgm:cxn modelId="{6D3B2C58-BA66-4476-B365-E2E69E1D1D36}" type="presOf" srcId="{44D9B6DF-8BCA-5F4F-BCF4-842401222E04}" destId="{1E449ACA-A99A-47D9-A08E-92D871F7C18F}" srcOrd="0" destOrd="0" presId="urn:microsoft.com/office/officeart/2005/8/layout/radial4"/>
    <dgm:cxn modelId="{D8C9C68F-5B2F-EA46-9A45-883AF1B4DAE4}" srcId="{20525A2A-331D-DB4B-93A2-B638ACDBEB32}" destId="{8F85D221-0DCB-7540-8B8B-D2BE0166A132}" srcOrd="0" destOrd="0" parTransId="{DC6A3B4D-115C-024F-BED8-F0BBF5F2432E}" sibTransId="{4050124B-916A-4045-BCF7-8365DB643480}"/>
    <dgm:cxn modelId="{4F2E3E93-B5EC-49C6-99B8-8608BE52841F}" type="presOf" srcId="{8F85D221-0DCB-7540-8B8B-D2BE0166A132}" destId="{25A226E2-FA29-49BE-9B9E-DDF8494427E5}" srcOrd="0" destOrd="0" presId="urn:microsoft.com/office/officeart/2005/8/layout/radial4"/>
    <dgm:cxn modelId="{9269AECE-64FF-4445-B88A-5875EBA0A984}" type="presOf" srcId="{4EF9D4F8-704A-6C4F-BE8C-A4952C2B8986}" destId="{2811D6EB-F766-4AE7-91E4-E53F58EE7E0C}" srcOrd="0" destOrd="0" presId="urn:microsoft.com/office/officeart/2005/8/layout/radial4"/>
    <dgm:cxn modelId="{1AAB7DD7-B007-4095-B62D-AD41AF927AA7}" type="presOf" srcId="{F72219BF-EC7D-CB47-A158-806550ED0044}" destId="{0A3B6DE3-825C-46F9-B574-73BD95F7B8C7}" srcOrd="0" destOrd="0" presId="urn:microsoft.com/office/officeart/2005/8/layout/radial4"/>
    <dgm:cxn modelId="{EFE434DD-53F3-744F-B111-4833C02C54BE}" srcId="{8F85D221-0DCB-7540-8B8B-D2BE0166A132}" destId="{44D9B6DF-8BCA-5F4F-BCF4-842401222E04}" srcOrd="1" destOrd="0" parTransId="{C051E85F-51F7-4B41-83AF-93659C3D327E}" sibTransId="{A91AF2B2-BFDA-2144-82FF-EDFF23500491}"/>
    <dgm:cxn modelId="{233F41F7-A486-47AD-9A30-843FD932364E}" type="presOf" srcId="{EB47AAA4-D34E-FB44-B8C9-99B0FAAFAD08}" destId="{F2B2CDA1-5688-4B7B-9258-DC56473A4C4B}" srcOrd="0" destOrd="0" presId="urn:microsoft.com/office/officeart/2005/8/layout/radial4"/>
    <dgm:cxn modelId="{C019232D-CEB9-4FEA-A531-4D52CBE08C5E}" type="presParOf" srcId="{62EB1210-A3FB-4142-B24E-9E828EF66A5E}" destId="{25A226E2-FA29-49BE-9B9E-DDF8494427E5}" srcOrd="0" destOrd="0" presId="urn:microsoft.com/office/officeart/2005/8/layout/radial4"/>
    <dgm:cxn modelId="{3BE9B83A-2FBF-46EF-8128-9F79EF1F8B13}" type="presParOf" srcId="{62EB1210-A3FB-4142-B24E-9E828EF66A5E}" destId="{2811D6EB-F766-4AE7-91E4-E53F58EE7E0C}" srcOrd="1" destOrd="0" presId="urn:microsoft.com/office/officeart/2005/8/layout/radial4"/>
    <dgm:cxn modelId="{FC5BFE09-4DB2-48A4-AAD6-2B36911FBD2E}" type="presParOf" srcId="{62EB1210-A3FB-4142-B24E-9E828EF66A5E}" destId="{5E4B7641-597E-46EC-AD58-F0F7F2B4D8C5}" srcOrd="2" destOrd="0" presId="urn:microsoft.com/office/officeart/2005/8/layout/radial4"/>
    <dgm:cxn modelId="{4ED5BC5C-B2ED-4302-B79F-02F30291CA12}" type="presParOf" srcId="{62EB1210-A3FB-4142-B24E-9E828EF66A5E}" destId="{8C04BB36-7B6A-4AEF-BEDA-CA81E1532AF4}" srcOrd="3" destOrd="0" presId="urn:microsoft.com/office/officeart/2005/8/layout/radial4"/>
    <dgm:cxn modelId="{279C4C9B-BBBE-4DAA-8E52-0213477BD4AD}" type="presParOf" srcId="{62EB1210-A3FB-4142-B24E-9E828EF66A5E}" destId="{1E449ACA-A99A-47D9-A08E-92D871F7C18F}" srcOrd="4" destOrd="0" presId="urn:microsoft.com/office/officeart/2005/8/layout/radial4"/>
    <dgm:cxn modelId="{220BFF2A-1206-4B17-8AB4-487AD6B648DE}" type="presParOf" srcId="{62EB1210-A3FB-4142-B24E-9E828EF66A5E}" destId="{F2B2CDA1-5688-4B7B-9258-DC56473A4C4B}" srcOrd="5" destOrd="0" presId="urn:microsoft.com/office/officeart/2005/8/layout/radial4"/>
    <dgm:cxn modelId="{941A3EA0-FBF3-4A1C-AF62-6B8FA30842FB}" type="presParOf" srcId="{62EB1210-A3FB-4142-B24E-9E828EF66A5E}" destId="{0A3B6DE3-825C-46F9-B574-73BD95F7B8C7}"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44D8BB-D566-416C-A9E1-F045565DE8D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66E9620-D0DC-42AC-BC15-3741F0551AB2}">
      <dgm:prSet/>
      <dgm:spPr/>
      <dgm:t>
        <a:bodyPr/>
        <a:lstStyle/>
        <a:p>
          <a:r>
            <a:rPr lang="en-US"/>
            <a:t>DMHAS Women’s Services has an ongoing commitment to providing comprehensive and inclusive reproductive health education </a:t>
          </a:r>
        </a:p>
      </dgm:t>
    </dgm:pt>
    <dgm:pt modelId="{CBBF0892-6EE9-482B-87A3-BF2ABA2118B1}" type="parTrans" cxnId="{89133E3C-A28E-4F06-BEB1-BB96EBF30D05}">
      <dgm:prSet/>
      <dgm:spPr/>
      <dgm:t>
        <a:bodyPr/>
        <a:lstStyle/>
        <a:p>
          <a:endParaRPr lang="en-US"/>
        </a:p>
      </dgm:t>
    </dgm:pt>
    <dgm:pt modelId="{8A5F5B3E-A17B-430D-B783-C54690B516C1}" type="sibTrans" cxnId="{89133E3C-A28E-4F06-BEB1-BB96EBF30D05}">
      <dgm:prSet/>
      <dgm:spPr/>
      <dgm:t>
        <a:bodyPr/>
        <a:lstStyle/>
        <a:p>
          <a:endParaRPr lang="en-US"/>
        </a:p>
      </dgm:t>
    </dgm:pt>
    <dgm:pt modelId="{339D55FE-2B6B-4279-96E9-2FC996A63CF1}">
      <dgm:prSet/>
      <dgm:spPr/>
      <dgm:t>
        <a:bodyPr/>
        <a:lstStyle/>
        <a:p>
          <a:r>
            <a:rPr lang="en-US"/>
            <a:t>Collaboration with Power to Decide, March of Dimes, Planned Parenthood, Every Woman CT and the CT Women’s Consortium to develop an interdisciplinary team to support ongoing integration and sustainability of comprehensive, empowering reproductive health care throughout the system of care</a:t>
          </a:r>
        </a:p>
      </dgm:t>
    </dgm:pt>
    <dgm:pt modelId="{C050FC24-C070-4B8C-96D3-569692F1DCD0}" type="parTrans" cxnId="{519E3005-4F73-4F66-8E3D-6C6E43712663}">
      <dgm:prSet/>
      <dgm:spPr/>
      <dgm:t>
        <a:bodyPr/>
        <a:lstStyle/>
        <a:p>
          <a:endParaRPr lang="en-US"/>
        </a:p>
      </dgm:t>
    </dgm:pt>
    <dgm:pt modelId="{8CCB7444-BA3C-4339-B69B-C75E2F42A26E}" type="sibTrans" cxnId="{519E3005-4F73-4F66-8E3D-6C6E43712663}">
      <dgm:prSet/>
      <dgm:spPr/>
      <dgm:t>
        <a:bodyPr/>
        <a:lstStyle/>
        <a:p>
          <a:endParaRPr lang="en-US"/>
        </a:p>
      </dgm:t>
    </dgm:pt>
    <dgm:pt modelId="{48AA293A-FD29-4296-AC34-CE12E391E3B6}">
      <dgm:prSet/>
      <dgm:spPr/>
      <dgm:t>
        <a:bodyPr/>
        <a:lstStyle/>
        <a:p>
          <a:r>
            <a:rPr lang="en-US"/>
            <a:t>Team comprised of state partners  to provide ongoing reproductive health training and technical assistance</a:t>
          </a:r>
        </a:p>
      </dgm:t>
    </dgm:pt>
    <dgm:pt modelId="{9AF6AC74-E5A3-4E6A-965D-4E2B9BCAD4B2}" type="parTrans" cxnId="{B2626628-AB97-431B-9701-B10162ADDEA9}">
      <dgm:prSet/>
      <dgm:spPr/>
      <dgm:t>
        <a:bodyPr/>
        <a:lstStyle/>
        <a:p>
          <a:endParaRPr lang="en-US"/>
        </a:p>
      </dgm:t>
    </dgm:pt>
    <dgm:pt modelId="{4E6CB077-C113-4938-997A-FAC3D6E8D3EF}" type="sibTrans" cxnId="{B2626628-AB97-431B-9701-B10162ADDEA9}">
      <dgm:prSet/>
      <dgm:spPr/>
      <dgm:t>
        <a:bodyPr/>
        <a:lstStyle/>
        <a:p>
          <a:endParaRPr lang="en-US"/>
        </a:p>
      </dgm:t>
    </dgm:pt>
    <dgm:pt modelId="{86FB6008-5A8F-4315-9CE8-CA508D558900}" type="pres">
      <dgm:prSet presAssocID="{3944D8BB-D566-416C-A9E1-F045565DE8DA}" presName="linear" presStyleCnt="0">
        <dgm:presLayoutVars>
          <dgm:animLvl val="lvl"/>
          <dgm:resizeHandles val="exact"/>
        </dgm:presLayoutVars>
      </dgm:prSet>
      <dgm:spPr/>
    </dgm:pt>
    <dgm:pt modelId="{4A658C6B-2290-49F4-B4DA-8C1EA2424BA8}" type="pres">
      <dgm:prSet presAssocID="{466E9620-D0DC-42AC-BC15-3741F0551AB2}" presName="parentText" presStyleLbl="node1" presStyleIdx="0" presStyleCnt="3">
        <dgm:presLayoutVars>
          <dgm:chMax val="0"/>
          <dgm:bulletEnabled val="1"/>
        </dgm:presLayoutVars>
      </dgm:prSet>
      <dgm:spPr/>
    </dgm:pt>
    <dgm:pt modelId="{0A220A10-A4FE-4C78-9F3E-05CCD797838E}" type="pres">
      <dgm:prSet presAssocID="{8A5F5B3E-A17B-430D-B783-C54690B516C1}" presName="spacer" presStyleCnt="0"/>
      <dgm:spPr/>
    </dgm:pt>
    <dgm:pt modelId="{16F0D5C6-0C40-4A56-9C4A-1BBFB13A0803}" type="pres">
      <dgm:prSet presAssocID="{339D55FE-2B6B-4279-96E9-2FC996A63CF1}" presName="parentText" presStyleLbl="node1" presStyleIdx="1" presStyleCnt="3">
        <dgm:presLayoutVars>
          <dgm:chMax val="0"/>
          <dgm:bulletEnabled val="1"/>
        </dgm:presLayoutVars>
      </dgm:prSet>
      <dgm:spPr/>
    </dgm:pt>
    <dgm:pt modelId="{AEBC625A-49B5-4D09-8DCC-F01AE31A205F}" type="pres">
      <dgm:prSet presAssocID="{8CCB7444-BA3C-4339-B69B-C75E2F42A26E}" presName="spacer" presStyleCnt="0"/>
      <dgm:spPr/>
    </dgm:pt>
    <dgm:pt modelId="{BFCAE895-1C1F-4E42-80D9-C3A1E36009FC}" type="pres">
      <dgm:prSet presAssocID="{48AA293A-FD29-4296-AC34-CE12E391E3B6}" presName="parentText" presStyleLbl="node1" presStyleIdx="2" presStyleCnt="3">
        <dgm:presLayoutVars>
          <dgm:chMax val="0"/>
          <dgm:bulletEnabled val="1"/>
        </dgm:presLayoutVars>
      </dgm:prSet>
      <dgm:spPr/>
    </dgm:pt>
  </dgm:ptLst>
  <dgm:cxnLst>
    <dgm:cxn modelId="{519E3005-4F73-4F66-8E3D-6C6E43712663}" srcId="{3944D8BB-D566-416C-A9E1-F045565DE8DA}" destId="{339D55FE-2B6B-4279-96E9-2FC996A63CF1}" srcOrd="1" destOrd="0" parTransId="{C050FC24-C070-4B8C-96D3-569692F1DCD0}" sibTransId="{8CCB7444-BA3C-4339-B69B-C75E2F42A26E}"/>
    <dgm:cxn modelId="{B2626628-AB97-431B-9701-B10162ADDEA9}" srcId="{3944D8BB-D566-416C-A9E1-F045565DE8DA}" destId="{48AA293A-FD29-4296-AC34-CE12E391E3B6}" srcOrd="2" destOrd="0" parTransId="{9AF6AC74-E5A3-4E6A-965D-4E2B9BCAD4B2}" sibTransId="{4E6CB077-C113-4938-997A-FAC3D6E8D3EF}"/>
    <dgm:cxn modelId="{737AE735-9F01-4F0C-8C60-B6C0C573154B}" type="presOf" srcId="{339D55FE-2B6B-4279-96E9-2FC996A63CF1}" destId="{16F0D5C6-0C40-4A56-9C4A-1BBFB13A0803}" srcOrd="0" destOrd="0" presId="urn:microsoft.com/office/officeart/2005/8/layout/vList2"/>
    <dgm:cxn modelId="{89133E3C-A28E-4F06-BEB1-BB96EBF30D05}" srcId="{3944D8BB-D566-416C-A9E1-F045565DE8DA}" destId="{466E9620-D0DC-42AC-BC15-3741F0551AB2}" srcOrd="0" destOrd="0" parTransId="{CBBF0892-6EE9-482B-87A3-BF2ABA2118B1}" sibTransId="{8A5F5B3E-A17B-430D-B783-C54690B516C1}"/>
    <dgm:cxn modelId="{EBC30F69-3430-4769-A657-AFCFEC09B74A}" type="presOf" srcId="{466E9620-D0DC-42AC-BC15-3741F0551AB2}" destId="{4A658C6B-2290-49F4-B4DA-8C1EA2424BA8}" srcOrd="0" destOrd="0" presId="urn:microsoft.com/office/officeart/2005/8/layout/vList2"/>
    <dgm:cxn modelId="{5B840F51-87D5-4544-8197-DA9F7F35D0FD}" type="presOf" srcId="{48AA293A-FD29-4296-AC34-CE12E391E3B6}" destId="{BFCAE895-1C1F-4E42-80D9-C3A1E36009FC}" srcOrd="0" destOrd="0" presId="urn:microsoft.com/office/officeart/2005/8/layout/vList2"/>
    <dgm:cxn modelId="{2032FBEC-BC3D-4867-81CF-A1467047FD92}" type="presOf" srcId="{3944D8BB-D566-416C-A9E1-F045565DE8DA}" destId="{86FB6008-5A8F-4315-9CE8-CA508D558900}" srcOrd="0" destOrd="0" presId="urn:microsoft.com/office/officeart/2005/8/layout/vList2"/>
    <dgm:cxn modelId="{027B5B3E-27BF-47CD-8A7B-0AE4439F7CE1}" type="presParOf" srcId="{86FB6008-5A8F-4315-9CE8-CA508D558900}" destId="{4A658C6B-2290-49F4-B4DA-8C1EA2424BA8}" srcOrd="0" destOrd="0" presId="urn:microsoft.com/office/officeart/2005/8/layout/vList2"/>
    <dgm:cxn modelId="{2CEE2F85-6BCD-4B7F-B76A-8375F10464F4}" type="presParOf" srcId="{86FB6008-5A8F-4315-9CE8-CA508D558900}" destId="{0A220A10-A4FE-4C78-9F3E-05CCD797838E}" srcOrd="1" destOrd="0" presId="urn:microsoft.com/office/officeart/2005/8/layout/vList2"/>
    <dgm:cxn modelId="{86A531A8-02B5-47A2-8893-8C9B960ACCD9}" type="presParOf" srcId="{86FB6008-5A8F-4315-9CE8-CA508D558900}" destId="{16F0D5C6-0C40-4A56-9C4A-1BBFB13A0803}" srcOrd="2" destOrd="0" presId="urn:microsoft.com/office/officeart/2005/8/layout/vList2"/>
    <dgm:cxn modelId="{2AD3AEA2-D5CE-42D1-8D60-48D628A54C41}" type="presParOf" srcId="{86FB6008-5A8F-4315-9CE8-CA508D558900}" destId="{AEBC625A-49B5-4D09-8DCC-F01AE31A205F}" srcOrd="3" destOrd="0" presId="urn:microsoft.com/office/officeart/2005/8/layout/vList2"/>
    <dgm:cxn modelId="{92F13166-55DF-453C-A06D-30315A1E1C91}" type="presParOf" srcId="{86FB6008-5A8F-4315-9CE8-CA508D558900}" destId="{BFCAE895-1C1F-4E42-80D9-C3A1E36009F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5FED92-DC58-480F-9A29-85B3D5702A46}"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US"/>
        </a:p>
      </dgm:t>
    </dgm:pt>
    <dgm:pt modelId="{9297AEA4-FF70-4344-BA8F-97819CEE51BD}">
      <dgm:prSet/>
      <dgm:spPr/>
      <dgm:t>
        <a:bodyPr/>
        <a:lstStyle/>
        <a:p>
          <a:r>
            <a:rPr lang="en-US"/>
            <a:t>CAPTA: Child Abuse Prevention and Treatment Act​</a:t>
          </a:r>
        </a:p>
      </dgm:t>
    </dgm:pt>
    <dgm:pt modelId="{002F7079-BF83-498C-AE58-897741E1E0DB}" type="parTrans" cxnId="{D6D5D30D-FE97-494A-9B0E-7E804FBBBBEF}">
      <dgm:prSet/>
      <dgm:spPr/>
      <dgm:t>
        <a:bodyPr/>
        <a:lstStyle/>
        <a:p>
          <a:endParaRPr lang="en-US"/>
        </a:p>
      </dgm:t>
    </dgm:pt>
    <dgm:pt modelId="{B3BE703D-A091-43B3-A9A1-6B637F0754F6}" type="sibTrans" cxnId="{D6D5D30D-FE97-494A-9B0E-7E804FBBBBEF}">
      <dgm:prSet/>
      <dgm:spPr/>
      <dgm:t>
        <a:bodyPr/>
        <a:lstStyle/>
        <a:p>
          <a:endParaRPr lang="en-US"/>
        </a:p>
      </dgm:t>
    </dgm:pt>
    <dgm:pt modelId="{4C3CA422-435A-4392-86D5-E00EC0C834BA}">
      <dgm:prSet/>
      <dgm:spPr/>
      <dgm:t>
        <a:bodyPr/>
        <a:lstStyle/>
        <a:p>
          <a:r>
            <a:rPr lang="en-US"/>
            <a:t>Federal legislation addressing child abuse neglect across the United States​</a:t>
          </a:r>
        </a:p>
      </dgm:t>
    </dgm:pt>
    <dgm:pt modelId="{0BBB6D03-808A-4AD5-A991-0BC1717FE949}" type="parTrans" cxnId="{E344DAF9-C0BC-41B8-8B80-02C63EE881C3}">
      <dgm:prSet/>
      <dgm:spPr/>
      <dgm:t>
        <a:bodyPr/>
        <a:lstStyle/>
        <a:p>
          <a:endParaRPr lang="en-US"/>
        </a:p>
      </dgm:t>
    </dgm:pt>
    <dgm:pt modelId="{F44164C4-CE9F-49E4-9851-409C279D36A8}" type="sibTrans" cxnId="{E344DAF9-C0BC-41B8-8B80-02C63EE881C3}">
      <dgm:prSet/>
      <dgm:spPr/>
      <dgm:t>
        <a:bodyPr/>
        <a:lstStyle/>
        <a:p>
          <a:endParaRPr lang="en-US"/>
        </a:p>
      </dgm:t>
    </dgm:pt>
    <dgm:pt modelId="{8834D8EF-5098-4C28-A266-455D49799BCA}">
      <dgm:prSet/>
      <dgm:spPr/>
      <dgm:t>
        <a:bodyPr/>
        <a:lstStyle/>
        <a:p>
          <a:r>
            <a:rPr lang="en-US"/>
            <a:t>FCP: Family Care Plan (formally Plan of Safe Care)</a:t>
          </a:r>
        </a:p>
      </dgm:t>
    </dgm:pt>
    <dgm:pt modelId="{9F5B9FF9-163F-4743-ADB9-57ADEE6B045C}" type="parTrans" cxnId="{8BDD9117-BD58-4B08-AF04-B7E72BDB40C4}">
      <dgm:prSet/>
      <dgm:spPr/>
      <dgm:t>
        <a:bodyPr/>
        <a:lstStyle/>
        <a:p>
          <a:endParaRPr lang="en-US"/>
        </a:p>
      </dgm:t>
    </dgm:pt>
    <dgm:pt modelId="{F0E128A6-105C-443F-BD20-E0566588C704}" type="sibTrans" cxnId="{8BDD9117-BD58-4B08-AF04-B7E72BDB40C4}">
      <dgm:prSet/>
      <dgm:spPr/>
      <dgm:t>
        <a:bodyPr/>
        <a:lstStyle/>
        <a:p>
          <a:endParaRPr lang="en-US"/>
        </a:p>
      </dgm:t>
    </dgm:pt>
    <dgm:pt modelId="{44B73A19-E647-437B-A420-A21E6D7C622C}">
      <dgm:prSet/>
      <dgm:spPr/>
      <dgm:t>
        <a:bodyPr/>
        <a:lstStyle/>
        <a:p>
          <a:r>
            <a:rPr lang="en-US"/>
            <a:t>Addresses the health and treatment needs of the mother/birthing person, infant and significant others</a:t>
          </a:r>
        </a:p>
      </dgm:t>
    </dgm:pt>
    <dgm:pt modelId="{3AC906A1-97CC-4D12-A9D2-5F9BBEE9B0F8}" type="parTrans" cxnId="{A9DBACDF-EF36-44C8-AB77-90CF7D6361F9}">
      <dgm:prSet/>
      <dgm:spPr/>
      <dgm:t>
        <a:bodyPr/>
        <a:lstStyle/>
        <a:p>
          <a:endParaRPr lang="en-US"/>
        </a:p>
      </dgm:t>
    </dgm:pt>
    <dgm:pt modelId="{61B43036-A5FE-43D6-8C5D-7D3D8A8F561B}" type="sibTrans" cxnId="{A9DBACDF-EF36-44C8-AB77-90CF7D6361F9}">
      <dgm:prSet/>
      <dgm:spPr/>
      <dgm:t>
        <a:bodyPr/>
        <a:lstStyle/>
        <a:p>
          <a:endParaRPr lang="en-US"/>
        </a:p>
      </dgm:t>
    </dgm:pt>
    <dgm:pt modelId="{F74394F5-8147-4C68-8D22-C6B9B62C75AD}">
      <dgm:prSet/>
      <dgm:spPr/>
      <dgm:t>
        <a:bodyPr/>
        <a:lstStyle/>
        <a:p>
          <a:r>
            <a:rPr lang="en-US"/>
            <a:t>Originally enacted in 1974, reauthorized in 2010, amended in 2016 by Comprehensive Addiction Recovery Act (CARA)</a:t>
          </a:r>
        </a:p>
      </dgm:t>
    </dgm:pt>
    <dgm:pt modelId="{1609ED6B-C530-4117-87D3-5C9AC837CC66}" type="parTrans" cxnId="{C91423E1-157E-4D25-A26C-E91636FE27ED}">
      <dgm:prSet/>
      <dgm:spPr/>
      <dgm:t>
        <a:bodyPr/>
        <a:lstStyle/>
        <a:p>
          <a:endParaRPr lang="en-US"/>
        </a:p>
      </dgm:t>
    </dgm:pt>
    <dgm:pt modelId="{8640524C-75E1-4688-84F7-179826872545}" type="sibTrans" cxnId="{C91423E1-157E-4D25-A26C-E91636FE27ED}">
      <dgm:prSet/>
      <dgm:spPr/>
      <dgm:t>
        <a:bodyPr/>
        <a:lstStyle/>
        <a:p>
          <a:endParaRPr lang="en-US"/>
        </a:p>
      </dgm:t>
    </dgm:pt>
    <dgm:pt modelId="{0699E2DB-031A-4855-80D0-64D28C3EDAB7}">
      <dgm:prSet/>
      <dgm:spPr/>
      <dgm:t>
        <a:bodyPr/>
        <a:lstStyle/>
        <a:p>
          <a:r>
            <a:rPr lang="en-US"/>
            <a:t>Requires hospitals to report data on infants born prenatally exposed to substances and for FCP implementation </a:t>
          </a:r>
        </a:p>
      </dgm:t>
    </dgm:pt>
    <dgm:pt modelId="{23458A80-F07C-4B59-A72C-F27B665E7F9C}" type="parTrans" cxnId="{D4BDE70F-E38C-4E28-B6AC-07212D75EB08}">
      <dgm:prSet/>
      <dgm:spPr/>
      <dgm:t>
        <a:bodyPr/>
        <a:lstStyle/>
        <a:p>
          <a:endParaRPr lang="en-US"/>
        </a:p>
      </dgm:t>
    </dgm:pt>
    <dgm:pt modelId="{E775143D-515B-4514-92A5-C26BA69B5C25}" type="sibTrans" cxnId="{D4BDE70F-E38C-4E28-B6AC-07212D75EB08}">
      <dgm:prSet/>
      <dgm:spPr/>
      <dgm:t>
        <a:bodyPr/>
        <a:lstStyle/>
        <a:p>
          <a:endParaRPr lang="en-US"/>
        </a:p>
      </dgm:t>
    </dgm:pt>
    <dgm:pt modelId="{284D10E1-5BD0-4E7F-8D72-FF3B678CB294}">
      <dgm:prSet/>
      <dgm:spPr/>
      <dgm:t>
        <a:bodyPr/>
        <a:lstStyle/>
        <a:p>
          <a:r>
            <a:rPr lang="en-US"/>
            <a:t>March 15, 2019: CT legislation goes into effect - birthing hospitals submit a notification to the CAPTA Portal </a:t>
          </a:r>
        </a:p>
      </dgm:t>
    </dgm:pt>
    <dgm:pt modelId="{72E79D5F-8766-42DC-B0AC-E9E7FEA5842E}" type="parTrans" cxnId="{E5F0E281-FD1B-4B4A-8DAE-16EA6AF1ADD4}">
      <dgm:prSet/>
      <dgm:spPr/>
      <dgm:t>
        <a:bodyPr/>
        <a:lstStyle/>
        <a:p>
          <a:endParaRPr lang="en-US"/>
        </a:p>
      </dgm:t>
    </dgm:pt>
    <dgm:pt modelId="{F1B3C5AF-A114-4836-889C-2080F261B98D}" type="sibTrans" cxnId="{E5F0E281-FD1B-4B4A-8DAE-16EA6AF1ADD4}">
      <dgm:prSet/>
      <dgm:spPr/>
      <dgm:t>
        <a:bodyPr/>
        <a:lstStyle/>
        <a:p>
          <a:endParaRPr lang="en-US"/>
        </a:p>
      </dgm:t>
    </dgm:pt>
    <dgm:pt modelId="{91804A99-DEAD-47F0-A4E4-FC5F94D1C808}">
      <dgm:prSet/>
      <dgm:spPr/>
      <dgm:t>
        <a:bodyPr/>
        <a:lstStyle/>
        <a:p>
          <a:r>
            <a:rPr lang="en-US"/>
            <a:t>Substance exposure alone is NOT grounds for 136</a:t>
          </a:r>
        </a:p>
      </dgm:t>
    </dgm:pt>
    <dgm:pt modelId="{3955517E-50F4-45C8-8B43-7A7AAEB40C3A}" type="parTrans" cxnId="{E4951A2F-1859-4A61-AD9F-81501F8E9C90}">
      <dgm:prSet/>
      <dgm:spPr/>
      <dgm:t>
        <a:bodyPr/>
        <a:lstStyle/>
        <a:p>
          <a:endParaRPr lang="en-US"/>
        </a:p>
      </dgm:t>
    </dgm:pt>
    <dgm:pt modelId="{2144835C-D897-4671-BBE4-BC817D5B600B}" type="sibTrans" cxnId="{E4951A2F-1859-4A61-AD9F-81501F8E9C90}">
      <dgm:prSet/>
      <dgm:spPr/>
      <dgm:t>
        <a:bodyPr/>
        <a:lstStyle/>
        <a:p>
          <a:endParaRPr lang="en-US"/>
        </a:p>
      </dgm:t>
    </dgm:pt>
    <dgm:pt modelId="{9E84EB22-9935-4666-BB3E-1A1AF2136291}">
      <dgm:prSet/>
      <dgm:spPr/>
      <dgm:t>
        <a:bodyPr/>
        <a:lstStyle/>
        <a:p>
          <a:r>
            <a:rPr lang="en-US"/>
            <a:t>Ideally developed early in pregnancy, but may be developed at the hospital after birth</a:t>
          </a:r>
        </a:p>
      </dgm:t>
    </dgm:pt>
    <dgm:pt modelId="{C8F8E043-DE33-4EFC-93CD-0B8A69A9E77E}" type="parTrans" cxnId="{F1DC7B81-B14A-4F38-85B2-D62B75040CE5}">
      <dgm:prSet/>
      <dgm:spPr/>
      <dgm:t>
        <a:bodyPr/>
        <a:lstStyle/>
        <a:p>
          <a:endParaRPr lang="en-US"/>
        </a:p>
      </dgm:t>
    </dgm:pt>
    <dgm:pt modelId="{69C9299C-0C47-4BF2-8973-9DC13ADDE2D4}" type="sibTrans" cxnId="{F1DC7B81-B14A-4F38-85B2-D62B75040CE5}">
      <dgm:prSet/>
      <dgm:spPr/>
      <dgm:t>
        <a:bodyPr/>
        <a:lstStyle/>
        <a:p>
          <a:endParaRPr lang="en-US"/>
        </a:p>
      </dgm:t>
    </dgm:pt>
    <dgm:pt modelId="{E490A447-98B5-4AD1-B65F-11C604AF8116}">
      <dgm:prSet/>
      <dgm:spPr/>
      <dgm:t>
        <a:bodyPr/>
        <a:lstStyle/>
        <a:p>
          <a:r>
            <a:rPr lang="en-US"/>
            <a:t>FCP are a key component of the notification  process</a:t>
          </a:r>
        </a:p>
      </dgm:t>
    </dgm:pt>
    <dgm:pt modelId="{9296052D-196B-45F4-9E16-5E09D1716E90}" type="parTrans" cxnId="{A7FAE787-D1FD-4E9C-BCD2-1649105C57C3}">
      <dgm:prSet/>
      <dgm:spPr/>
      <dgm:t>
        <a:bodyPr/>
        <a:lstStyle/>
        <a:p>
          <a:endParaRPr lang="en-US"/>
        </a:p>
      </dgm:t>
    </dgm:pt>
    <dgm:pt modelId="{23CC19EE-EB65-46E6-B133-83A68F6290F5}" type="sibTrans" cxnId="{A7FAE787-D1FD-4E9C-BCD2-1649105C57C3}">
      <dgm:prSet/>
      <dgm:spPr/>
      <dgm:t>
        <a:bodyPr/>
        <a:lstStyle/>
        <a:p>
          <a:endParaRPr lang="en-US"/>
        </a:p>
      </dgm:t>
    </dgm:pt>
    <dgm:pt modelId="{C88290D0-49A7-41E7-9E98-965BDF5A98D5}">
      <dgm:prSet/>
      <dgm:spPr/>
      <dgm:t>
        <a:bodyPr/>
        <a:lstStyle/>
        <a:p>
          <a:r>
            <a:rPr lang="en-US"/>
            <a:t>If a FCP cannot be verified or created, the portal will direct the reporter to a (potentially avoidable) 136 track</a:t>
          </a:r>
        </a:p>
      </dgm:t>
    </dgm:pt>
    <dgm:pt modelId="{25BC4955-3A0A-4BAC-BC6E-2C29BE237FA3}" type="parTrans" cxnId="{7CE58161-2764-40C1-B263-EB855E3EDCB1}">
      <dgm:prSet/>
      <dgm:spPr/>
      <dgm:t>
        <a:bodyPr/>
        <a:lstStyle/>
        <a:p>
          <a:endParaRPr lang="en-US"/>
        </a:p>
      </dgm:t>
    </dgm:pt>
    <dgm:pt modelId="{C23020AA-CAB4-4B24-BEB0-849AC1CD5A3C}" type="sibTrans" cxnId="{7CE58161-2764-40C1-B263-EB855E3EDCB1}">
      <dgm:prSet/>
      <dgm:spPr/>
      <dgm:t>
        <a:bodyPr/>
        <a:lstStyle/>
        <a:p>
          <a:endParaRPr lang="en-US"/>
        </a:p>
      </dgm:t>
    </dgm:pt>
    <dgm:pt modelId="{8B46B444-77E6-4600-A017-20CF4DCA92DA}" type="pres">
      <dgm:prSet presAssocID="{AF5FED92-DC58-480F-9A29-85B3D5702A46}" presName="linear" presStyleCnt="0">
        <dgm:presLayoutVars>
          <dgm:dir/>
          <dgm:animLvl val="lvl"/>
          <dgm:resizeHandles val="exact"/>
        </dgm:presLayoutVars>
      </dgm:prSet>
      <dgm:spPr/>
    </dgm:pt>
    <dgm:pt modelId="{CED729D1-FE0E-4D83-84A6-B9C49469321F}" type="pres">
      <dgm:prSet presAssocID="{9297AEA4-FF70-4344-BA8F-97819CEE51BD}" presName="parentLin" presStyleCnt="0"/>
      <dgm:spPr/>
    </dgm:pt>
    <dgm:pt modelId="{E63EFA1F-DC03-42CD-A29F-6569C63FDF51}" type="pres">
      <dgm:prSet presAssocID="{9297AEA4-FF70-4344-BA8F-97819CEE51BD}" presName="parentLeftMargin" presStyleLbl="node1" presStyleIdx="0" presStyleCnt="2"/>
      <dgm:spPr/>
    </dgm:pt>
    <dgm:pt modelId="{42C25C08-318D-4A11-B9AA-CF47E9B8F973}" type="pres">
      <dgm:prSet presAssocID="{9297AEA4-FF70-4344-BA8F-97819CEE51BD}" presName="parentText" presStyleLbl="node1" presStyleIdx="0" presStyleCnt="2">
        <dgm:presLayoutVars>
          <dgm:chMax val="0"/>
          <dgm:bulletEnabled val="1"/>
        </dgm:presLayoutVars>
      </dgm:prSet>
      <dgm:spPr/>
    </dgm:pt>
    <dgm:pt modelId="{A784D245-7E8B-498C-BA69-762BB9A0D643}" type="pres">
      <dgm:prSet presAssocID="{9297AEA4-FF70-4344-BA8F-97819CEE51BD}" presName="negativeSpace" presStyleCnt="0"/>
      <dgm:spPr/>
    </dgm:pt>
    <dgm:pt modelId="{BA8D7476-7196-495D-A549-25CAEFE9336C}" type="pres">
      <dgm:prSet presAssocID="{9297AEA4-FF70-4344-BA8F-97819CEE51BD}" presName="childText" presStyleLbl="conFgAcc1" presStyleIdx="0" presStyleCnt="2">
        <dgm:presLayoutVars>
          <dgm:bulletEnabled val="1"/>
        </dgm:presLayoutVars>
      </dgm:prSet>
      <dgm:spPr/>
    </dgm:pt>
    <dgm:pt modelId="{830D7B52-8634-4140-928C-DCCF5D6A6FB4}" type="pres">
      <dgm:prSet presAssocID="{B3BE703D-A091-43B3-A9A1-6B637F0754F6}" presName="spaceBetweenRectangles" presStyleCnt="0"/>
      <dgm:spPr/>
    </dgm:pt>
    <dgm:pt modelId="{5138839C-E5D6-4970-8DAC-2451E468F91E}" type="pres">
      <dgm:prSet presAssocID="{8834D8EF-5098-4C28-A266-455D49799BCA}" presName="parentLin" presStyleCnt="0"/>
      <dgm:spPr/>
    </dgm:pt>
    <dgm:pt modelId="{6B71146D-922C-4B4A-B221-E959A3408039}" type="pres">
      <dgm:prSet presAssocID="{8834D8EF-5098-4C28-A266-455D49799BCA}" presName="parentLeftMargin" presStyleLbl="node1" presStyleIdx="0" presStyleCnt="2"/>
      <dgm:spPr/>
    </dgm:pt>
    <dgm:pt modelId="{0F2D60A8-7BF9-47E1-BEC3-A6225DF247C1}" type="pres">
      <dgm:prSet presAssocID="{8834D8EF-5098-4C28-A266-455D49799BCA}" presName="parentText" presStyleLbl="node1" presStyleIdx="1" presStyleCnt="2">
        <dgm:presLayoutVars>
          <dgm:chMax val="0"/>
          <dgm:bulletEnabled val="1"/>
        </dgm:presLayoutVars>
      </dgm:prSet>
      <dgm:spPr/>
    </dgm:pt>
    <dgm:pt modelId="{8E8DB646-AEFE-4744-8167-80DD6BDE7F66}" type="pres">
      <dgm:prSet presAssocID="{8834D8EF-5098-4C28-A266-455D49799BCA}" presName="negativeSpace" presStyleCnt="0"/>
      <dgm:spPr/>
    </dgm:pt>
    <dgm:pt modelId="{F234ED1A-5F30-4E6B-8129-DA9CD3B61D42}" type="pres">
      <dgm:prSet presAssocID="{8834D8EF-5098-4C28-A266-455D49799BCA}" presName="childText" presStyleLbl="conFgAcc1" presStyleIdx="1" presStyleCnt="2">
        <dgm:presLayoutVars>
          <dgm:bulletEnabled val="1"/>
        </dgm:presLayoutVars>
      </dgm:prSet>
      <dgm:spPr/>
    </dgm:pt>
  </dgm:ptLst>
  <dgm:cxnLst>
    <dgm:cxn modelId="{1AB78D0C-C0A1-4EE6-97D3-174E25E9EB51}" type="presOf" srcId="{4C3CA422-435A-4392-86D5-E00EC0C834BA}" destId="{BA8D7476-7196-495D-A549-25CAEFE9336C}" srcOrd="0" destOrd="0" presId="urn:microsoft.com/office/officeart/2005/8/layout/list1"/>
    <dgm:cxn modelId="{D6D5D30D-FE97-494A-9B0E-7E804FBBBBEF}" srcId="{AF5FED92-DC58-480F-9A29-85B3D5702A46}" destId="{9297AEA4-FF70-4344-BA8F-97819CEE51BD}" srcOrd="0" destOrd="0" parTransId="{002F7079-BF83-498C-AE58-897741E1E0DB}" sibTransId="{B3BE703D-A091-43B3-A9A1-6B637F0754F6}"/>
    <dgm:cxn modelId="{D4BDE70F-E38C-4E28-B6AC-07212D75EB08}" srcId="{9297AEA4-FF70-4344-BA8F-97819CEE51BD}" destId="{0699E2DB-031A-4855-80D0-64D28C3EDAB7}" srcOrd="2" destOrd="0" parTransId="{23458A80-F07C-4B59-A72C-F27B665E7F9C}" sibTransId="{E775143D-515B-4514-92A5-C26BA69B5C25}"/>
    <dgm:cxn modelId="{26D62815-DC01-4F88-87FA-429B89D29AAC}" type="presOf" srcId="{9297AEA4-FF70-4344-BA8F-97819CEE51BD}" destId="{42C25C08-318D-4A11-B9AA-CF47E9B8F973}" srcOrd="1" destOrd="0" presId="urn:microsoft.com/office/officeart/2005/8/layout/list1"/>
    <dgm:cxn modelId="{8BDD9117-BD58-4B08-AF04-B7E72BDB40C4}" srcId="{AF5FED92-DC58-480F-9A29-85B3D5702A46}" destId="{8834D8EF-5098-4C28-A266-455D49799BCA}" srcOrd="1" destOrd="0" parTransId="{9F5B9FF9-163F-4743-ADB9-57ADEE6B045C}" sibTransId="{F0E128A6-105C-443F-BD20-E0566588C704}"/>
    <dgm:cxn modelId="{1247C927-55D3-4583-B643-31702137952D}" type="presOf" srcId="{F74394F5-8147-4C68-8D22-C6B9B62C75AD}" destId="{BA8D7476-7196-495D-A549-25CAEFE9336C}" srcOrd="0" destOrd="1" presId="urn:microsoft.com/office/officeart/2005/8/layout/list1"/>
    <dgm:cxn modelId="{437E812C-F719-463B-94B1-E3759B8D8D52}" type="presOf" srcId="{AF5FED92-DC58-480F-9A29-85B3D5702A46}" destId="{8B46B444-77E6-4600-A017-20CF4DCA92DA}" srcOrd="0" destOrd="0" presId="urn:microsoft.com/office/officeart/2005/8/layout/list1"/>
    <dgm:cxn modelId="{E4951A2F-1859-4A61-AD9F-81501F8E9C90}" srcId="{9297AEA4-FF70-4344-BA8F-97819CEE51BD}" destId="{91804A99-DEAD-47F0-A4E4-FC5F94D1C808}" srcOrd="4" destOrd="0" parTransId="{3955517E-50F4-45C8-8B43-7A7AAEB40C3A}" sibTransId="{2144835C-D897-4671-BBE4-BC817D5B600B}"/>
    <dgm:cxn modelId="{8620E43C-3F7F-456F-A948-C4B04F279D91}" type="presOf" srcId="{E490A447-98B5-4AD1-B65F-11C604AF8116}" destId="{F234ED1A-5F30-4E6B-8129-DA9CD3B61D42}" srcOrd="0" destOrd="2" presId="urn:microsoft.com/office/officeart/2005/8/layout/list1"/>
    <dgm:cxn modelId="{7F6EFF5D-8A57-40FE-AA9D-271AA54EEC4D}" type="presOf" srcId="{0699E2DB-031A-4855-80D0-64D28C3EDAB7}" destId="{BA8D7476-7196-495D-A549-25CAEFE9336C}" srcOrd="0" destOrd="2" presId="urn:microsoft.com/office/officeart/2005/8/layout/list1"/>
    <dgm:cxn modelId="{7CE58161-2764-40C1-B263-EB855E3EDCB1}" srcId="{8834D8EF-5098-4C28-A266-455D49799BCA}" destId="{C88290D0-49A7-41E7-9E98-965BDF5A98D5}" srcOrd="3" destOrd="0" parTransId="{25BC4955-3A0A-4BAC-BC6E-2C29BE237FA3}" sibTransId="{C23020AA-CAB4-4B24-BEB0-849AC1CD5A3C}"/>
    <dgm:cxn modelId="{6F4A154B-F8F2-4113-AB6A-FA994EBD70F0}" type="presOf" srcId="{284D10E1-5BD0-4E7F-8D72-FF3B678CB294}" destId="{BA8D7476-7196-495D-A549-25CAEFE9336C}" srcOrd="0" destOrd="3" presId="urn:microsoft.com/office/officeart/2005/8/layout/list1"/>
    <dgm:cxn modelId="{F1DC7B81-B14A-4F38-85B2-D62B75040CE5}" srcId="{8834D8EF-5098-4C28-A266-455D49799BCA}" destId="{9E84EB22-9935-4666-BB3E-1A1AF2136291}" srcOrd="1" destOrd="0" parTransId="{C8F8E043-DE33-4EFC-93CD-0B8A69A9E77E}" sibTransId="{69C9299C-0C47-4BF2-8973-9DC13ADDE2D4}"/>
    <dgm:cxn modelId="{E5F0E281-FD1B-4B4A-8DAE-16EA6AF1ADD4}" srcId="{9297AEA4-FF70-4344-BA8F-97819CEE51BD}" destId="{284D10E1-5BD0-4E7F-8D72-FF3B678CB294}" srcOrd="3" destOrd="0" parTransId="{72E79D5F-8766-42DC-B0AC-E9E7FEA5842E}" sibTransId="{F1B3C5AF-A114-4836-889C-2080F261B98D}"/>
    <dgm:cxn modelId="{A7FAE787-D1FD-4E9C-BCD2-1649105C57C3}" srcId="{8834D8EF-5098-4C28-A266-455D49799BCA}" destId="{E490A447-98B5-4AD1-B65F-11C604AF8116}" srcOrd="2" destOrd="0" parTransId="{9296052D-196B-45F4-9E16-5E09D1716E90}" sibTransId="{23CC19EE-EB65-46E6-B133-83A68F6290F5}"/>
    <dgm:cxn modelId="{6F2F458C-71E9-4616-8768-637A604C6CBF}" type="presOf" srcId="{9297AEA4-FF70-4344-BA8F-97819CEE51BD}" destId="{E63EFA1F-DC03-42CD-A29F-6569C63FDF51}" srcOrd="0" destOrd="0" presId="urn:microsoft.com/office/officeart/2005/8/layout/list1"/>
    <dgm:cxn modelId="{346CAB92-F26C-42B9-949E-54E463C8145F}" type="presOf" srcId="{91804A99-DEAD-47F0-A4E4-FC5F94D1C808}" destId="{BA8D7476-7196-495D-A549-25CAEFE9336C}" srcOrd="0" destOrd="4" presId="urn:microsoft.com/office/officeart/2005/8/layout/list1"/>
    <dgm:cxn modelId="{CC64D6C5-7D9E-4E09-80D5-68A7EE0CD1A6}" type="presOf" srcId="{8834D8EF-5098-4C28-A266-455D49799BCA}" destId="{0F2D60A8-7BF9-47E1-BEC3-A6225DF247C1}" srcOrd="1" destOrd="0" presId="urn:microsoft.com/office/officeart/2005/8/layout/list1"/>
    <dgm:cxn modelId="{9F779DD6-D8E6-4D09-868E-076BAD7F4664}" type="presOf" srcId="{8834D8EF-5098-4C28-A266-455D49799BCA}" destId="{6B71146D-922C-4B4A-B221-E959A3408039}" srcOrd="0" destOrd="0" presId="urn:microsoft.com/office/officeart/2005/8/layout/list1"/>
    <dgm:cxn modelId="{AEBCA6DF-5284-466C-AD59-6AFFFC315034}" type="presOf" srcId="{44B73A19-E647-437B-A420-A21E6D7C622C}" destId="{F234ED1A-5F30-4E6B-8129-DA9CD3B61D42}" srcOrd="0" destOrd="0" presId="urn:microsoft.com/office/officeart/2005/8/layout/list1"/>
    <dgm:cxn modelId="{A9DBACDF-EF36-44C8-AB77-90CF7D6361F9}" srcId="{8834D8EF-5098-4C28-A266-455D49799BCA}" destId="{44B73A19-E647-437B-A420-A21E6D7C622C}" srcOrd="0" destOrd="0" parTransId="{3AC906A1-97CC-4D12-A9D2-5F9BBEE9B0F8}" sibTransId="{61B43036-A5FE-43D6-8C5D-7D3D8A8F561B}"/>
    <dgm:cxn modelId="{C91423E1-157E-4D25-A26C-E91636FE27ED}" srcId="{9297AEA4-FF70-4344-BA8F-97819CEE51BD}" destId="{F74394F5-8147-4C68-8D22-C6B9B62C75AD}" srcOrd="1" destOrd="0" parTransId="{1609ED6B-C530-4117-87D3-5C9AC837CC66}" sibTransId="{8640524C-75E1-4688-84F7-179826872545}"/>
    <dgm:cxn modelId="{51D6BAE6-431A-40B2-8834-3EAFA830080E}" type="presOf" srcId="{C88290D0-49A7-41E7-9E98-965BDF5A98D5}" destId="{F234ED1A-5F30-4E6B-8129-DA9CD3B61D42}" srcOrd="0" destOrd="3" presId="urn:microsoft.com/office/officeart/2005/8/layout/list1"/>
    <dgm:cxn modelId="{22A12CF1-EE3F-4D55-A4E6-A4995A26E150}" type="presOf" srcId="{9E84EB22-9935-4666-BB3E-1A1AF2136291}" destId="{F234ED1A-5F30-4E6B-8129-DA9CD3B61D42}" srcOrd="0" destOrd="1" presId="urn:microsoft.com/office/officeart/2005/8/layout/list1"/>
    <dgm:cxn modelId="{E344DAF9-C0BC-41B8-8B80-02C63EE881C3}" srcId="{9297AEA4-FF70-4344-BA8F-97819CEE51BD}" destId="{4C3CA422-435A-4392-86D5-E00EC0C834BA}" srcOrd="0" destOrd="0" parTransId="{0BBB6D03-808A-4AD5-A991-0BC1717FE949}" sibTransId="{F44164C4-CE9F-49E4-9851-409C279D36A8}"/>
    <dgm:cxn modelId="{49AE534F-0B0F-412B-90D9-596D7CC177D4}" type="presParOf" srcId="{8B46B444-77E6-4600-A017-20CF4DCA92DA}" destId="{CED729D1-FE0E-4D83-84A6-B9C49469321F}" srcOrd="0" destOrd="0" presId="urn:microsoft.com/office/officeart/2005/8/layout/list1"/>
    <dgm:cxn modelId="{E8ECE949-6672-4BF0-A19E-120D546B20A1}" type="presParOf" srcId="{CED729D1-FE0E-4D83-84A6-B9C49469321F}" destId="{E63EFA1F-DC03-42CD-A29F-6569C63FDF51}" srcOrd="0" destOrd="0" presId="urn:microsoft.com/office/officeart/2005/8/layout/list1"/>
    <dgm:cxn modelId="{F5B36411-44C7-45E4-8821-6AFE5D22CA35}" type="presParOf" srcId="{CED729D1-FE0E-4D83-84A6-B9C49469321F}" destId="{42C25C08-318D-4A11-B9AA-CF47E9B8F973}" srcOrd="1" destOrd="0" presId="urn:microsoft.com/office/officeart/2005/8/layout/list1"/>
    <dgm:cxn modelId="{E5E3D08F-7204-490C-9D19-F7774E57A05F}" type="presParOf" srcId="{8B46B444-77E6-4600-A017-20CF4DCA92DA}" destId="{A784D245-7E8B-498C-BA69-762BB9A0D643}" srcOrd="1" destOrd="0" presId="urn:microsoft.com/office/officeart/2005/8/layout/list1"/>
    <dgm:cxn modelId="{6BF894CE-6958-471F-ACF1-1226222421B1}" type="presParOf" srcId="{8B46B444-77E6-4600-A017-20CF4DCA92DA}" destId="{BA8D7476-7196-495D-A549-25CAEFE9336C}" srcOrd="2" destOrd="0" presId="urn:microsoft.com/office/officeart/2005/8/layout/list1"/>
    <dgm:cxn modelId="{F419BA5A-3955-4844-8E22-4E2814BBF2D2}" type="presParOf" srcId="{8B46B444-77E6-4600-A017-20CF4DCA92DA}" destId="{830D7B52-8634-4140-928C-DCCF5D6A6FB4}" srcOrd="3" destOrd="0" presId="urn:microsoft.com/office/officeart/2005/8/layout/list1"/>
    <dgm:cxn modelId="{0F8C2DAF-14AF-43C7-86CF-D43A3D435185}" type="presParOf" srcId="{8B46B444-77E6-4600-A017-20CF4DCA92DA}" destId="{5138839C-E5D6-4970-8DAC-2451E468F91E}" srcOrd="4" destOrd="0" presId="urn:microsoft.com/office/officeart/2005/8/layout/list1"/>
    <dgm:cxn modelId="{BDCCC990-1B2A-4930-B100-AB1E599B8129}" type="presParOf" srcId="{5138839C-E5D6-4970-8DAC-2451E468F91E}" destId="{6B71146D-922C-4B4A-B221-E959A3408039}" srcOrd="0" destOrd="0" presId="urn:microsoft.com/office/officeart/2005/8/layout/list1"/>
    <dgm:cxn modelId="{116C8509-B9BD-402E-A683-E737B7C3AA6F}" type="presParOf" srcId="{5138839C-E5D6-4970-8DAC-2451E468F91E}" destId="{0F2D60A8-7BF9-47E1-BEC3-A6225DF247C1}" srcOrd="1" destOrd="0" presId="urn:microsoft.com/office/officeart/2005/8/layout/list1"/>
    <dgm:cxn modelId="{3B49050B-7473-46E2-B71B-EAA7913B9046}" type="presParOf" srcId="{8B46B444-77E6-4600-A017-20CF4DCA92DA}" destId="{8E8DB646-AEFE-4744-8167-80DD6BDE7F66}" srcOrd="5" destOrd="0" presId="urn:microsoft.com/office/officeart/2005/8/layout/list1"/>
    <dgm:cxn modelId="{30266745-CE50-490D-9BDC-CAAE3F1CA599}" type="presParOf" srcId="{8B46B444-77E6-4600-A017-20CF4DCA92DA}" destId="{F234ED1A-5F30-4E6B-8129-DA9CD3B61D42}"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A86ACF9-2FAB-4E18-9EFF-46EF439A78BD}"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CE84B39E-5D5D-460A-9C09-69D41C669036}">
      <dgm:prSet/>
      <dgm:spPr/>
      <dgm:t>
        <a:bodyPr/>
        <a:lstStyle/>
        <a:p>
          <a:r>
            <a:rPr lang="en-US"/>
            <a:t>1. Newborn exposed in utero to:</a:t>
          </a:r>
        </a:p>
      </dgm:t>
    </dgm:pt>
    <dgm:pt modelId="{CAA522B6-77F0-4D6B-AA2B-744282997D87}" type="parTrans" cxnId="{D2CF2982-CBBD-4B24-98EE-897172CA4E2A}">
      <dgm:prSet/>
      <dgm:spPr/>
      <dgm:t>
        <a:bodyPr/>
        <a:lstStyle/>
        <a:p>
          <a:endParaRPr lang="en-US"/>
        </a:p>
      </dgm:t>
    </dgm:pt>
    <dgm:pt modelId="{3F007D80-5E16-418A-9003-BC4E6AB58989}" type="sibTrans" cxnId="{D2CF2982-CBBD-4B24-98EE-897172CA4E2A}">
      <dgm:prSet/>
      <dgm:spPr/>
      <dgm:t>
        <a:bodyPr/>
        <a:lstStyle/>
        <a:p>
          <a:endParaRPr lang="en-US"/>
        </a:p>
      </dgm:t>
    </dgm:pt>
    <dgm:pt modelId="{379A1974-B016-4377-99E4-2AD2ECE913AD}">
      <dgm:prSet/>
      <dgm:spPr/>
      <dgm:t>
        <a:bodyPr/>
        <a:lstStyle/>
        <a:p>
          <a:r>
            <a:rPr lang="en-US"/>
            <a:t>Methadone</a:t>
          </a:r>
        </a:p>
      </dgm:t>
    </dgm:pt>
    <dgm:pt modelId="{26D6C3EC-4887-488A-8926-E0793BD34A0B}" type="parTrans" cxnId="{7F94B688-97EF-443A-918D-15F64576DAFD}">
      <dgm:prSet/>
      <dgm:spPr/>
      <dgm:t>
        <a:bodyPr/>
        <a:lstStyle/>
        <a:p>
          <a:endParaRPr lang="en-US"/>
        </a:p>
      </dgm:t>
    </dgm:pt>
    <dgm:pt modelId="{AC6E377E-78F5-4401-A479-0A7D38E2585F}" type="sibTrans" cxnId="{7F94B688-97EF-443A-918D-15F64576DAFD}">
      <dgm:prSet/>
      <dgm:spPr/>
      <dgm:t>
        <a:bodyPr/>
        <a:lstStyle/>
        <a:p>
          <a:endParaRPr lang="en-US"/>
        </a:p>
      </dgm:t>
    </dgm:pt>
    <dgm:pt modelId="{28D61111-D3F7-46B7-BB5F-3CE066115C2C}">
      <dgm:prSet/>
      <dgm:spPr/>
      <dgm:t>
        <a:bodyPr/>
        <a:lstStyle/>
        <a:p>
          <a:r>
            <a:rPr lang="en-US"/>
            <a:t>Buprenorphine</a:t>
          </a:r>
        </a:p>
      </dgm:t>
    </dgm:pt>
    <dgm:pt modelId="{86D68430-D14A-4612-8763-5B4EAFC53C7C}" type="parTrans" cxnId="{E6D87E51-5DF9-4114-BDC7-0E6A487EF2BB}">
      <dgm:prSet/>
      <dgm:spPr/>
      <dgm:t>
        <a:bodyPr/>
        <a:lstStyle/>
        <a:p>
          <a:endParaRPr lang="en-US"/>
        </a:p>
      </dgm:t>
    </dgm:pt>
    <dgm:pt modelId="{326D517C-0FF7-4696-9BC9-3286B6BD30E1}" type="sibTrans" cxnId="{E6D87E51-5DF9-4114-BDC7-0E6A487EF2BB}">
      <dgm:prSet/>
      <dgm:spPr/>
      <dgm:t>
        <a:bodyPr/>
        <a:lstStyle/>
        <a:p>
          <a:endParaRPr lang="en-US"/>
        </a:p>
      </dgm:t>
    </dgm:pt>
    <dgm:pt modelId="{CC76D62F-0BF2-454A-84E2-F415DAA1FA3F}">
      <dgm:prSet/>
      <dgm:spPr/>
      <dgm:t>
        <a:bodyPr/>
        <a:lstStyle/>
        <a:p>
          <a:r>
            <a:rPr lang="en-US"/>
            <a:t>Prescription Opioids</a:t>
          </a:r>
        </a:p>
      </dgm:t>
    </dgm:pt>
    <dgm:pt modelId="{56521150-70D0-4B0F-8613-C7EBB932DFEC}" type="parTrans" cxnId="{9CF08B58-978B-41CA-9AB8-3ABC5803E681}">
      <dgm:prSet/>
      <dgm:spPr/>
      <dgm:t>
        <a:bodyPr/>
        <a:lstStyle/>
        <a:p>
          <a:endParaRPr lang="en-US"/>
        </a:p>
      </dgm:t>
    </dgm:pt>
    <dgm:pt modelId="{9C688FAD-C331-44D9-9586-FE5CA8CD5716}" type="sibTrans" cxnId="{9CF08B58-978B-41CA-9AB8-3ABC5803E681}">
      <dgm:prSet/>
      <dgm:spPr/>
      <dgm:t>
        <a:bodyPr/>
        <a:lstStyle/>
        <a:p>
          <a:endParaRPr lang="en-US"/>
        </a:p>
      </dgm:t>
    </dgm:pt>
    <dgm:pt modelId="{F580F2A7-C26F-4C37-AD53-5893F2B418E1}">
      <dgm:prSet/>
      <dgm:spPr/>
      <dgm:t>
        <a:bodyPr/>
        <a:lstStyle/>
        <a:p>
          <a:r>
            <a:rPr lang="en-US"/>
            <a:t>Marijuana</a:t>
          </a:r>
        </a:p>
      </dgm:t>
    </dgm:pt>
    <dgm:pt modelId="{5A16F461-9E6A-4D96-8B59-A7853CF4CE90}" type="parTrans" cxnId="{359E8143-2EC1-482B-BC19-C5C6F01553D0}">
      <dgm:prSet/>
      <dgm:spPr/>
      <dgm:t>
        <a:bodyPr/>
        <a:lstStyle/>
        <a:p>
          <a:endParaRPr lang="en-US"/>
        </a:p>
      </dgm:t>
    </dgm:pt>
    <dgm:pt modelId="{E38FEA2F-011E-48C1-AB5C-BF8E5C59313A}" type="sibTrans" cxnId="{359E8143-2EC1-482B-BC19-C5C6F01553D0}">
      <dgm:prSet/>
      <dgm:spPr/>
      <dgm:t>
        <a:bodyPr/>
        <a:lstStyle/>
        <a:p>
          <a:endParaRPr lang="en-US"/>
        </a:p>
      </dgm:t>
    </dgm:pt>
    <dgm:pt modelId="{3B65B660-FA50-4601-8715-4AC3EED8C237}">
      <dgm:prSet/>
      <dgm:spPr/>
      <dgm:t>
        <a:bodyPr/>
        <a:lstStyle/>
        <a:p>
          <a:r>
            <a:rPr lang="en-US"/>
            <a:t>Cocaine</a:t>
          </a:r>
        </a:p>
      </dgm:t>
    </dgm:pt>
    <dgm:pt modelId="{BD74D3A1-71F0-4E6D-93A8-D66ADD2BACFC}" type="parTrans" cxnId="{53E636D6-2125-47A9-93CA-820EAE8D57A3}">
      <dgm:prSet/>
      <dgm:spPr/>
      <dgm:t>
        <a:bodyPr/>
        <a:lstStyle/>
        <a:p>
          <a:endParaRPr lang="en-US"/>
        </a:p>
      </dgm:t>
    </dgm:pt>
    <dgm:pt modelId="{BCB4A4E1-0562-4FA7-8EC9-AA6CC1F19DBC}" type="sibTrans" cxnId="{53E636D6-2125-47A9-93CA-820EAE8D57A3}">
      <dgm:prSet/>
      <dgm:spPr/>
      <dgm:t>
        <a:bodyPr/>
        <a:lstStyle/>
        <a:p>
          <a:endParaRPr lang="en-US"/>
        </a:p>
      </dgm:t>
    </dgm:pt>
    <dgm:pt modelId="{F62ED624-B836-40CC-86D0-87DF822EFCE3}">
      <dgm:prSet/>
      <dgm:spPr/>
      <dgm:t>
        <a:bodyPr/>
        <a:lstStyle/>
        <a:p>
          <a:r>
            <a:rPr lang="en-US"/>
            <a:t>PCP</a:t>
          </a:r>
        </a:p>
      </dgm:t>
    </dgm:pt>
    <dgm:pt modelId="{0FFE0FE9-95E6-418E-94AB-2A0E5E8CA831}" type="parTrans" cxnId="{776ECCBF-7D26-4851-80C0-A83F8DE738A0}">
      <dgm:prSet/>
      <dgm:spPr/>
      <dgm:t>
        <a:bodyPr/>
        <a:lstStyle/>
        <a:p>
          <a:endParaRPr lang="en-US"/>
        </a:p>
      </dgm:t>
    </dgm:pt>
    <dgm:pt modelId="{E7F18D54-B725-4767-8AF9-9402159FA328}" type="sibTrans" cxnId="{776ECCBF-7D26-4851-80C0-A83F8DE738A0}">
      <dgm:prSet/>
      <dgm:spPr/>
      <dgm:t>
        <a:bodyPr/>
        <a:lstStyle/>
        <a:p>
          <a:endParaRPr lang="en-US"/>
        </a:p>
      </dgm:t>
    </dgm:pt>
    <dgm:pt modelId="{56B2B3C3-A570-47D6-9127-5348B84397D9}">
      <dgm:prSet/>
      <dgm:spPr/>
      <dgm:t>
        <a:bodyPr/>
        <a:lstStyle/>
        <a:p>
          <a:r>
            <a:rPr lang="en-US"/>
            <a:t>Prescription Benzodiazepines</a:t>
          </a:r>
        </a:p>
      </dgm:t>
    </dgm:pt>
    <dgm:pt modelId="{5CA3CD6A-DBEA-4199-87BC-BF9E954345D6}" type="parTrans" cxnId="{C95DB689-00AE-4A36-A125-3CCAC86EA3C6}">
      <dgm:prSet/>
      <dgm:spPr/>
      <dgm:t>
        <a:bodyPr/>
        <a:lstStyle/>
        <a:p>
          <a:endParaRPr lang="en-US"/>
        </a:p>
      </dgm:t>
    </dgm:pt>
    <dgm:pt modelId="{5330E36D-926B-4585-98CA-EDBD778000D7}" type="sibTrans" cxnId="{C95DB689-00AE-4A36-A125-3CCAC86EA3C6}">
      <dgm:prSet/>
      <dgm:spPr/>
      <dgm:t>
        <a:bodyPr/>
        <a:lstStyle/>
        <a:p>
          <a:endParaRPr lang="en-US"/>
        </a:p>
      </dgm:t>
    </dgm:pt>
    <dgm:pt modelId="{7FAEAFEC-AA14-4C80-802E-97065F3EBDF1}">
      <dgm:prSet/>
      <dgm:spPr/>
      <dgm:t>
        <a:bodyPr/>
        <a:lstStyle/>
        <a:p>
          <a:r>
            <a:rPr lang="en-US"/>
            <a:t>Other illegal/non-prescribed medication, and/or the misuse of prescription/over the counter medication</a:t>
          </a:r>
        </a:p>
      </dgm:t>
    </dgm:pt>
    <dgm:pt modelId="{F75DB124-F02E-44EE-998F-5E8A32FAA245}" type="parTrans" cxnId="{9808E3E1-7EAE-47A5-B36B-91D3D8AF5699}">
      <dgm:prSet/>
      <dgm:spPr/>
      <dgm:t>
        <a:bodyPr/>
        <a:lstStyle/>
        <a:p>
          <a:endParaRPr lang="en-US"/>
        </a:p>
      </dgm:t>
    </dgm:pt>
    <dgm:pt modelId="{84B078BF-7593-42C4-BBD2-351915FC6F77}" type="sibTrans" cxnId="{9808E3E1-7EAE-47A5-B36B-91D3D8AF5699}">
      <dgm:prSet/>
      <dgm:spPr/>
      <dgm:t>
        <a:bodyPr/>
        <a:lstStyle/>
        <a:p>
          <a:endParaRPr lang="en-US"/>
        </a:p>
      </dgm:t>
    </dgm:pt>
    <dgm:pt modelId="{1E52A9AA-F885-4F9C-AF1B-F92DEAFDD53A}">
      <dgm:prSet/>
      <dgm:spPr/>
      <dgm:t>
        <a:bodyPr/>
        <a:lstStyle/>
        <a:p>
          <a:r>
            <a:rPr lang="en-US"/>
            <a:t>2. Newborn with withdrawal symptoms </a:t>
          </a:r>
        </a:p>
      </dgm:t>
    </dgm:pt>
    <dgm:pt modelId="{482BA05B-C5CF-4D23-9045-22F708E428AB}" type="parTrans" cxnId="{36C03B30-E5CD-4C4E-A0E3-F5F5472265BC}">
      <dgm:prSet/>
      <dgm:spPr/>
      <dgm:t>
        <a:bodyPr/>
        <a:lstStyle/>
        <a:p>
          <a:endParaRPr lang="en-US"/>
        </a:p>
      </dgm:t>
    </dgm:pt>
    <dgm:pt modelId="{A82C32C2-8C41-4F19-AF42-AD82D0E19032}" type="sibTrans" cxnId="{36C03B30-E5CD-4C4E-A0E3-F5F5472265BC}">
      <dgm:prSet/>
      <dgm:spPr/>
      <dgm:t>
        <a:bodyPr/>
        <a:lstStyle/>
        <a:p>
          <a:endParaRPr lang="en-US"/>
        </a:p>
      </dgm:t>
    </dgm:pt>
    <dgm:pt modelId="{4318794A-330B-4CFC-BB9B-94271E36E56A}">
      <dgm:prSet/>
      <dgm:spPr/>
      <dgm:t>
        <a:bodyPr/>
        <a:lstStyle/>
        <a:p>
          <a:r>
            <a:rPr lang="en-US"/>
            <a:t>3. Diagnosed with Fetal Alcohol Syndrome </a:t>
          </a:r>
        </a:p>
      </dgm:t>
    </dgm:pt>
    <dgm:pt modelId="{621704CD-9AC2-4231-8E46-987FF918EAC1}" type="parTrans" cxnId="{A1E9C3DB-FED4-4B1D-88AC-D3AC7BC98426}">
      <dgm:prSet/>
      <dgm:spPr/>
      <dgm:t>
        <a:bodyPr/>
        <a:lstStyle/>
        <a:p>
          <a:endParaRPr lang="en-US"/>
        </a:p>
      </dgm:t>
    </dgm:pt>
    <dgm:pt modelId="{2128E4FB-BB9B-4055-A70D-D15523832C2B}" type="sibTrans" cxnId="{A1E9C3DB-FED4-4B1D-88AC-D3AC7BC98426}">
      <dgm:prSet/>
      <dgm:spPr/>
      <dgm:t>
        <a:bodyPr/>
        <a:lstStyle/>
        <a:p>
          <a:endParaRPr lang="en-US"/>
        </a:p>
      </dgm:t>
    </dgm:pt>
    <dgm:pt modelId="{BC515364-6BDC-4674-9907-CE695B5CB260}" type="pres">
      <dgm:prSet presAssocID="{DA86ACF9-2FAB-4E18-9EFF-46EF439A78BD}" presName="linear" presStyleCnt="0">
        <dgm:presLayoutVars>
          <dgm:animLvl val="lvl"/>
          <dgm:resizeHandles val="exact"/>
        </dgm:presLayoutVars>
      </dgm:prSet>
      <dgm:spPr/>
    </dgm:pt>
    <dgm:pt modelId="{AB266057-2A3C-4A67-B585-73C47108142B}" type="pres">
      <dgm:prSet presAssocID="{CE84B39E-5D5D-460A-9C09-69D41C669036}" presName="parentText" presStyleLbl="node1" presStyleIdx="0" presStyleCnt="3">
        <dgm:presLayoutVars>
          <dgm:chMax val="0"/>
          <dgm:bulletEnabled val="1"/>
        </dgm:presLayoutVars>
      </dgm:prSet>
      <dgm:spPr/>
    </dgm:pt>
    <dgm:pt modelId="{71237005-580F-4D8D-99D7-93264BAF8FC4}" type="pres">
      <dgm:prSet presAssocID="{CE84B39E-5D5D-460A-9C09-69D41C669036}" presName="childText" presStyleLbl="revTx" presStyleIdx="0" presStyleCnt="1">
        <dgm:presLayoutVars>
          <dgm:bulletEnabled val="1"/>
        </dgm:presLayoutVars>
      </dgm:prSet>
      <dgm:spPr/>
    </dgm:pt>
    <dgm:pt modelId="{E1D03F5C-0BF0-4804-8AE6-D15A301604D1}" type="pres">
      <dgm:prSet presAssocID="{1E52A9AA-F885-4F9C-AF1B-F92DEAFDD53A}" presName="parentText" presStyleLbl="node1" presStyleIdx="1" presStyleCnt="3">
        <dgm:presLayoutVars>
          <dgm:chMax val="0"/>
          <dgm:bulletEnabled val="1"/>
        </dgm:presLayoutVars>
      </dgm:prSet>
      <dgm:spPr/>
    </dgm:pt>
    <dgm:pt modelId="{3A43D2A7-D62E-4E57-9C32-4B37DC6CD91C}" type="pres">
      <dgm:prSet presAssocID="{A82C32C2-8C41-4F19-AF42-AD82D0E19032}" presName="spacer" presStyleCnt="0"/>
      <dgm:spPr/>
    </dgm:pt>
    <dgm:pt modelId="{1A0DA6E5-E892-4D7A-8644-66E21586C94C}" type="pres">
      <dgm:prSet presAssocID="{4318794A-330B-4CFC-BB9B-94271E36E56A}" presName="parentText" presStyleLbl="node1" presStyleIdx="2" presStyleCnt="3">
        <dgm:presLayoutVars>
          <dgm:chMax val="0"/>
          <dgm:bulletEnabled val="1"/>
        </dgm:presLayoutVars>
      </dgm:prSet>
      <dgm:spPr/>
    </dgm:pt>
  </dgm:ptLst>
  <dgm:cxnLst>
    <dgm:cxn modelId="{8A243F00-D9A1-45AB-8D27-3941DC7DA4C5}" type="presOf" srcId="{1E52A9AA-F885-4F9C-AF1B-F92DEAFDD53A}" destId="{E1D03F5C-0BF0-4804-8AE6-D15A301604D1}" srcOrd="0" destOrd="0" presId="urn:microsoft.com/office/officeart/2005/8/layout/vList2"/>
    <dgm:cxn modelId="{36C03B30-E5CD-4C4E-A0E3-F5F5472265BC}" srcId="{DA86ACF9-2FAB-4E18-9EFF-46EF439A78BD}" destId="{1E52A9AA-F885-4F9C-AF1B-F92DEAFDD53A}" srcOrd="1" destOrd="0" parTransId="{482BA05B-C5CF-4D23-9045-22F708E428AB}" sibTransId="{A82C32C2-8C41-4F19-AF42-AD82D0E19032}"/>
    <dgm:cxn modelId="{C7B14E33-32A9-41E4-B1CC-8DFF47467BAD}" type="presOf" srcId="{7FAEAFEC-AA14-4C80-802E-97065F3EBDF1}" destId="{71237005-580F-4D8D-99D7-93264BAF8FC4}" srcOrd="0" destOrd="7" presId="urn:microsoft.com/office/officeart/2005/8/layout/vList2"/>
    <dgm:cxn modelId="{FE8B1034-99EA-4E41-A81D-4BC1423B2D40}" type="presOf" srcId="{4318794A-330B-4CFC-BB9B-94271E36E56A}" destId="{1A0DA6E5-E892-4D7A-8644-66E21586C94C}" srcOrd="0" destOrd="0" presId="urn:microsoft.com/office/officeart/2005/8/layout/vList2"/>
    <dgm:cxn modelId="{C7317B5F-324E-4CD8-AFBC-642B27324514}" type="presOf" srcId="{CE84B39E-5D5D-460A-9C09-69D41C669036}" destId="{AB266057-2A3C-4A67-B585-73C47108142B}" srcOrd="0" destOrd="0" presId="urn:microsoft.com/office/officeart/2005/8/layout/vList2"/>
    <dgm:cxn modelId="{59C70262-BA82-4B6E-9804-459F6B44F48C}" type="presOf" srcId="{DA86ACF9-2FAB-4E18-9EFF-46EF439A78BD}" destId="{BC515364-6BDC-4674-9907-CE695B5CB260}" srcOrd="0" destOrd="0" presId="urn:microsoft.com/office/officeart/2005/8/layout/vList2"/>
    <dgm:cxn modelId="{359E8143-2EC1-482B-BC19-C5C6F01553D0}" srcId="{CE84B39E-5D5D-460A-9C09-69D41C669036}" destId="{F580F2A7-C26F-4C37-AD53-5893F2B418E1}" srcOrd="3" destOrd="0" parTransId="{5A16F461-9E6A-4D96-8B59-A7853CF4CE90}" sibTransId="{E38FEA2F-011E-48C1-AB5C-BF8E5C59313A}"/>
    <dgm:cxn modelId="{EBE77848-30FF-4B19-9E93-EF9C3FB35F2F}" type="presOf" srcId="{56B2B3C3-A570-47D6-9127-5348B84397D9}" destId="{71237005-580F-4D8D-99D7-93264BAF8FC4}" srcOrd="0" destOrd="6" presId="urn:microsoft.com/office/officeart/2005/8/layout/vList2"/>
    <dgm:cxn modelId="{E6D87E51-5DF9-4114-BDC7-0E6A487EF2BB}" srcId="{CE84B39E-5D5D-460A-9C09-69D41C669036}" destId="{28D61111-D3F7-46B7-BB5F-3CE066115C2C}" srcOrd="1" destOrd="0" parTransId="{86D68430-D14A-4612-8763-5B4EAFC53C7C}" sibTransId="{326D517C-0FF7-4696-9BC9-3286B6BD30E1}"/>
    <dgm:cxn modelId="{737BB576-F7E8-4E9A-BACA-7092ACCC5BD4}" type="presOf" srcId="{3B65B660-FA50-4601-8715-4AC3EED8C237}" destId="{71237005-580F-4D8D-99D7-93264BAF8FC4}" srcOrd="0" destOrd="4" presId="urn:microsoft.com/office/officeart/2005/8/layout/vList2"/>
    <dgm:cxn modelId="{9CF08B58-978B-41CA-9AB8-3ABC5803E681}" srcId="{CE84B39E-5D5D-460A-9C09-69D41C669036}" destId="{CC76D62F-0BF2-454A-84E2-F415DAA1FA3F}" srcOrd="2" destOrd="0" parTransId="{56521150-70D0-4B0F-8613-C7EBB932DFEC}" sibTransId="{9C688FAD-C331-44D9-9586-FE5CA8CD5716}"/>
    <dgm:cxn modelId="{D2CF2982-CBBD-4B24-98EE-897172CA4E2A}" srcId="{DA86ACF9-2FAB-4E18-9EFF-46EF439A78BD}" destId="{CE84B39E-5D5D-460A-9C09-69D41C669036}" srcOrd="0" destOrd="0" parTransId="{CAA522B6-77F0-4D6B-AA2B-744282997D87}" sibTransId="{3F007D80-5E16-418A-9003-BC4E6AB58989}"/>
    <dgm:cxn modelId="{7F94B688-97EF-443A-918D-15F64576DAFD}" srcId="{CE84B39E-5D5D-460A-9C09-69D41C669036}" destId="{379A1974-B016-4377-99E4-2AD2ECE913AD}" srcOrd="0" destOrd="0" parTransId="{26D6C3EC-4887-488A-8926-E0793BD34A0B}" sibTransId="{AC6E377E-78F5-4401-A479-0A7D38E2585F}"/>
    <dgm:cxn modelId="{C95DB689-00AE-4A36-A125-3CCAC86EA3C6}" srcId="{CE84B39E-5D5D-460A-9C09-69D41C669036}" destId="{56B2B3C3-A570-47D6-9127-5348B84397D9}" srcOrd="6" destOrd="0" parTransId="{5CA3CD6A-DBEA-4199-87BC-BF9E954345D6}" sibTransId="{5330E36D-926B-4585-98CA-EDBD778000D7}"/>
    <dgm:cxn modelId="{2F277FA6-F223-4DAF-A80A-C87BAF10C01C}" type="presOf" srcId="{CC76D62F-0BF2-454A-84E2-F415DAA1FA3F}" destId="{71237005-580F-4D8D-99D7-93264BAF8FC4}" srcOrd="0" destOrd="2" presId="urn:microsoft.com/office/officeart/2005/8/layout/vList2"/>
    <dgm:cxn modelId="{776ECCBF-7D26-4851-80C0-A83F8DE738A0}" srcId="{CE84B39E-5D5D-460A-9C09-69D41C669036}" destId="{F62ED624-B836-40CC-86D0-87DF822EFCE3}" srcOrd="5" destOrd="0" parTransId="{0FFE0FE9-95E6-418E-94AB-2A0E5E8CA831}" sibTransId="{E7F18D54-B725-4767-8AF9-9402159FA328}"/>
    <dgm:cxn modelId="{194A36D5-C78A-4038-A8AC-0B67513CD3F6}" type="presOf" srcId="{F580F2A7-C26F-4C37-AD53-5893F2B418E1}" destId="{71237005-580F-4D8D-99D7-93264BAF8FC4}" srcOrd="0" destOrd="3" presId="urn:microsoft.com/office/officeart/2005/8/layout/vList2"/>
    <dgm:cxn modelId="{53E636D6-2125-47A9-93CA-820EAE8D57A3}" srcId="{CE84B39E-5D5D-460A-9C09-69D41C669036}" destId="{3B65B660-FA50-4601-8715-4AC3EED8C237}" srcOrd="4" destOrd="0" parTransId="{BD74D3A1-71F0-4E6D-93A8-D66ADD2BACFC}" sibTransId="{BCB4A4E1-0562-4FA7-8EC9-AA6CC1F19DBC}"/>
    <dgm:cxn modelId="{A1E9C3DB-FED4-4B1D-88AC-D3AC7BC98426}" srcId="{DA86ACF9-2FAB-4E18-9EFF-46EF439A78BD}" destId="{4318794A-330B-4CFC-BB9B-94271E36E56A}" srcOrd="2" destOrd="0" parTransId="{621704CD-9AC2-4231-8E46-987FF918EAC1}" sibTransId="{2128E4FB-BB9B-4055-A70D-D15523832C2B}"/>
    <dgm:cxn modelId="{3952D9DB-DAF3-4141-A77F-4A63006CE7BE}" type="presOf" srcId="{379A1974-B016-4377-99E4-2AD2ECE913AD}" destId="{71237005-580F-4D8D-99D7-93264BAF8FC4}" srcOrd="0" destOrd="0" presId="urn:microsoft.com/office/officeart/2005/8/layout/vList2"/>
    <dgm:cxn modelId="{9808E3E1-7EAE-47A5-B36B-91D3D8AF5699}" srcId="{CE84B39E-5D5D-460A-9C09-69D41C669036}" destId="{7FAEAFEC-AA14-4C80-802E-97065F3EBDF1}" srcOrd="7" destOrd="0" parTransId="{F75DB124-F02E-44EE-998F-5E8A32FAA245}" sibTransId="{84B078BF-7593-42C4-BBD2-351915FC6F77}"/>
    <dgm:cxn modelId="{ACC624F5-4D85-4AC0-B1F2-6A174823F794}" type="presOf" srcId="{28D61111-D3F7-46B7-BB5F-3CE066115C2C}" destId="{71237005-580F-4D8D-99D7-93264BAF8FC4}" srcOrd="0" destOrd="1" presId="urn:microsoft.com/office/officeart/2005/8/layout/vList2"/>
    <dgm:cxn modelId="{4EE1DBF9-A169-4E5E-9366-45A19FEA9CD1}" type="presOf" srcId="{F62ED624-B836-40CC-86D0-87DF822EFCE3}" destId="{71237005-580F-4D8D-99D7-93264BAF8FC4}" srcOrd="0" destOrd="5" presId="urn:microsoft.com/office/officeart/2005/8/layout/vList2"/>
    <dgm:cxn modelId="{80A362D4-762E-45CF-A9E6-FC1ED879B638}" type="presParOf" srcId="{BC515364-6BDC-4674-9907-CE695B5CB260}" destId="{AB266057-2A3C-4A67-B585-73C47108142B}" srcOrd="0" destOrd="0" presId="urn:microsoft.com/office/officeart/2005/8/layout/vList2"/>
    <dgm:cxn modelId="{89314203-E182-4B0E-821B-FB19CF3B8742}" type="presParOf" srcId="{BC515364-6BDC-4674-9907-CE695B5CB260}" destId="{71237005-580F-4D8D-99D7-93264BAF8FC4}" srcOrd="1" destOrd="0" presId="urn:microsoft.com/office/officeart/2005/8/layout/vList2"/>
    <dgm:cxn modelId="{53DD8DC2-CE2A-4319-A4F7-163910EC4982}" type="presParOf" srcId="{BC515364-6BDC-4674-9907-CE695B5CB260}" destId="{E1D03F5C-0BF0-4804-8AE6-D15A301604D1}" srcOrd="2" destOrd="0" presId="urn:microsoft.com/office/officeart/2005/8/layout/vList2"/>
    <dgm:cxn modelId="{042DA5C1-9901-4D96-A2BB-D62741D16F30}" type="presParOf" srcId="{BC515364-6BDC-4674-9907-CE695B5CB260}" destId="{3A43D2A7-D62E-4E57-9C32-4B37DC6CD91C}" srcOrd="3" destOrd="0" presId="urn:microsoft.com/office/officeart/2005/8/layout/vList2"/>
    <dgm:cxn modelId="{0749A278-793F-490E-A182-3852CCBF8633}" type="presParOf" srcId="{BC515364-6BDC-4674-9907-CE695B5CB260}" destId="{1A0DA6E5-E892-4D7A-8644-66E21586C94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AFDCA-9343-4930-8C01-3EB1DEC64A81}">
      <dsp:nvSpPr>
        <dsp:cNvPr id="0" name=""/>
        <dsp:cNvSpPr/>
      </dsp:nvSpPr>
      <dsp:spPr>
        <a:xfrm>
          <a:off x="2053" y="738550"/>
          <a:ext cx="4379788" cy="287423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The Connecticut Department of Mental Health and Addiction Services (DMHAS) is a health care agency whose mission is to promote the overall health and wellness of persons with behavioral health needs through an integrated network of holistic, comprehensive, effective, and efficient services and supports that foster dignity, respect, and self-sufficiency in those we serve.</a:t>
          </a:r>
          <a:r>
            <a:rPr lang="en-US" sz="1800" kern="1200"/>
            <a:t> </a:t>
          </a:r>
        </a:p>
      </dsp:txBody>
      <dsp:txXfrm>
        <a:off x="86236" y="822733"/>
        <a:ext cx="4211422" cy="2705870"/>
      </dsp:txXfrm>
    </dsp:sp>
    <dsp:sp modelId="{B07F115C-26C3-44A5-B733-B9B2B516416E}">
      <dsp:nvSpPr>
        <dsp:cNvPr id="0" name=""/>
        <dsp:cNvSpPr/>
      </dsp:nvSpPr>
      <dsp:spPr>
        <a:xfrm>
          <a:off x="4819821" y="1632575"/>
          <a:ext cx="928515" cy="108618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819821" y="1849812"/>
        <a:ext cx="649961" cy="651713"/>
      </dsp:txXfrm>
    </dsp:sp>
    <dsp:sp modelId="{F058B482-D4AB-4DCA-BBB7-1FAC889846E1}">
      <dsp:nvSpPr>
        <dsp:cNvPr id="0" name=""/>
        <dsp:cNvSpPr/>
      </dsp:nvSpPr>
      <dsp:spPr>
        <a:xfrm>
          <a:off x="6133757" y="738550"/>
          <a:ext cx="4379788" cy="2874236"/>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DMHAS promotes and administers comprehensive, recovery-oriented services in the areas of mental health treatment and substance abuse prevention and treatment throughout Connecticut.  </a:t>
          </a:r>
        </a:p>
      </dsp:txBody>
      <dsp:txXfrm>
        <a:off x="6217940" y="822733"/>
        <a:ext cx="4211422" cy="27058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A4080D-8044-4815-A99B-B5FE5BF609AE}">
      <dsp:nvSpPr>
        <dsp:cNvPr id="0" name=""/>
        <dsp:cNvSpPr/>
      </dsp:nvSpPr>
      <dsp:spPr>
        <a:xfrm>
          <a:off x="0" y="5187"/>
          <a:ext cx="7046259" cy="1048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Traditional substance use treatment programs were made based on research about addiction and men.</a:t>
          </a:r>
        </a:p>
      </dsp:txBody>
      <dsp:txXfrm>
        <a:off x="51175" y="56362"/>
        <a:ext cx="6943909" cy="945970"/>
      </dsp:txXfrm>
    </dsp:sp>
    <dsp:sp modelId="{06A30438-41F5-4158-AD96-1EAA43C679CE}">
      <dsp:nvSpPr>
        <dsp:cNvPr id="0" name=""/>
        <dsp:cNvSpPr/>
      </dsp:nvSpPr>
      <dsp:spPr>
        <a:xfrm>
          <a:off x="0" y="1214787"/>
          <a:ext cx="7046259" cy="104832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Did not take into consideration the gender difference of women</a:t>
          </a:r>
        </a:p>
      </dsp:txBody>
      <dsp:txXfrm>
        <a:off x="51175" y="1265962"/>
        <a:ext cx="6943909" cy="945970"/>
      </dsp:txXfrm>
    </dsp:sp>
    <dsp:sp modelId="{11F62F45-5494-435F-8E07-CA6B721794BD}">
      <dsp:nvSpPr>
        <dsp:cNvPr id="0" name=""/>
        <dsp:cNvSpPr/>
      </dsp:nvSpPr>
      <dsp:spPr>
        <a:xfrm>
          <a:off x="0" y="2424387"/>
          <a:ext cx="7046259" cy="10483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Focus was on substance itself and finding recovery for it</a:t>
          </a:r>
        </a:p>
      </dsp:txBody>
      <dsp:txXfrm>
        <a:off x="51175" y="2475562"/>
        <a:ext cx="6943909" cy="945970"/>
      </dsp:txXfrm>
    </dsp:sp>
    <dsp:sp modelId="{5B24BE9C-09DB-46E9-A03D-0E8463BB43BC}">
      <dsp:nvSpPr>
        <dsp:cNvPr id="0" name=""/>
        <dsp:cNvSpPr/>
      </dsp:nvSpPr>
      <dsp:spPr>
        <a:xfrm>
          <a:off x="0" y="3633988"/>
          <a:ext cx="7046259" cy="104832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Did NOT treat factors like trauma, abuse and violence </a:t>
          </a:r>
        </a:p>
      </dsp:txBody>
      <dsp:txXfrm>
        <a:off x="51175" y="3685163"/>
        <a:ext cx="6943909" cy="945970"/>
      </dsp:txXfrm>
    </dsp:sp>
    <dsp:sp modelId="{D70889C8-A99D-45F2-92E1-75ED2C05F070}">
      <dsp:nvSpPr>
        <dsp:cNvPr id="0" name=""/>
        <dsp:cNvSpPr/>
      </dsp:nvSpPr>
      <dsp:spPr>
        <a:xfrm>
          <a:off x="0" y="4843588"/>
          <a:ext cx="7046259" cy="10483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Women have often experienced greater levels of stigmatization around substance use as a results of their traditional societal roles as mothers, caregivers and often the central organizing factor in their family units </a:t>
          </a:r>
        </a:p>
      </dsp:txBody>
      <dsp:txXfrm>
        <a:off x="51175" y="4894763"/>
        <a:ext cx="6943909" cy="9459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C2810-2360-4592-8932-6D327D8B46C1}">
      <dsp:nvSpPr>
        <dsp:cNvPr id="0" name=""/>
        <dsp:cNvSpPr/>
      </dsp:nvSpPr>
      <dsp:spPr>
        <a:xfrm>
          <a:off x="3171576" y="768775"/>
          <a:ext cx="591603" cy="91440"/>
        </a:xfrm>
        <a:custGeom>
          <a:avLst/>
          <a:gdLst/>
          <a:ahLst/>
          <a:cxnLst/>
          <a:rect l="0" t="0" r="0" b="0"/>
          <a:pathLst>
            <a:path>
              <a:moveTo>
                <a:pt x="0" y="45720"/>
              </a:moveTo>
              <a:lnTo>
                <a:pt x="59160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51823" y="811384"/>
        <a:ext cx="31110" cy="6222"/>
      </dsp:txXfrm>
    </dsp:sp>
    <dsp:sp modelId="{3A3C1EAF-E375-45C7-BEB8-95ED40C4809F}">
      <dsp:nvSpPr>
        <dsp:cNvPr id="0" name=""/>
        <dsp:cNvSpPr/>
      </dsp:nvSpPr>
      <dsp:spPr>
        <a:xfrm>
          <a:off x="468141" y="2925"/>
          <a:ext cx="2705234" cy="162314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559" tIns="139144" rIns="132559" bIns="139144" numCol="1" spcCol="1270" anchor="ctr" anchorCtr="0">
          <a:noAutofit/>
        </a:bodyPr>
        <a:lstStyle/>
        <a:p>
          <a:pPr marL="0" lvl="0" indent="0" algn="ctr" defTabSz="711200">
            <a:lnSpc>
              <a:spcPct val="90000"/>
            </a:lnSpc>
            <a:spcBef>
              <a:spcPct val="0"/>
            </a:spcBef>
            <a:spcAft>
              <a:spcPct val="35000"/>
            </a:spcAft>
            <a:buNone/>
          </a:pPr>
          <a:r>
            <a:rPr lang="en-US" sz="1600" b="0" i="0" u="sng" kern="1200">
              <a:hlinkClick xmlns:r="http://schemas.openxmlformats.org/officeDocument/2006/relationships" r:id="rId1">
                <a:extLst>
                  <a:ext uri="{A12FA001-AC4F-418D-AE19-62706E023703}">
                    <ahyp:hlinkClr xmlns:ahyp="http://schemas.microsoft.com/office/drawing/2018/hyperlinkcolor" val="tx"/>
                  </a:ext>
                </a:extLst>
              </a:hlinkClick>
            </a:rPr>
            <a:t>Inadequate/nonexistent rural public transportation systems</a:t>
          </a:r>
          <a:r>
            <a:rPr lang="en-US" sz="1600" b="0" i="0" u="sng" kern="1200"/>
            <a:t> </a:t>
          </a:r>
          <a:r>
            <a:rPr lang="en-US" sz="1600" b="0" i="0" kern="1200"/>
            <a:t>exacerbate the issue of insufficient treatment facilities by making it difficult for residents to reach them.</a:t>
          </a:r>
          <a:endParaRPr lang="en-US" sz="1600" kern="1200"/>
        </a:p>
      </dsp:txBody>
      <dsp:txXfrm>
        <a:off x="468141" y="2925"/>
        <a:ext cx="2705234" cy="1623140"/>
      </dsp:txXfrm>
    </dsp:sp>
    <dsp:sp modelId="{A5F14D86-5DEA-4F4F-8819-07EEFEC2BF3A}">
      <dsp:nvSpPr>
        <dsp:cNvPr id="0" name=""/>
        <dsp:cNvSpPr/>
      </dsp:nvSpPr>
      <dsp:spPr>
        <a:xfrm>
          <a:off x="1820759" y="1624266"/>
          <a:ext cx="3327438" cy="591603"/>
        </a:xfrm>
        <a:custGeom>
          <a:avLst/>
          <a:gdLst/>
          <a:ahLst/>
          <a:cxnLst/>
          <a:rect l="0" t="0" r="0" b="0"/>
          <a:pathLst>
            <a:path>
              <a:moveTo>
                <a:pt x="3327438" y="0"/>
              </a:moveTo>
              <a:lnTo>
                <a:pt x="3327438" y="312901"/>
              </a:lnTo>
              <a:lnTo>
                <a:pt x="0" y="312901"/>
              </a:lnTo>
              <a:lnTo>
                <a:pt x="0" y="591603"/>
              </a:lnTo>
            </a:path>
          </a:pathLst>
        </a:custGeom>
        <a:noFill/>
        <a:ln w="6350" cap="flat" cmpd="sng" algn="ctr">
          <a:solidFill>
            <a:schemeClr val="accent2">
              <a:hueOff val="-485121"/>
              <a:satOff val="-27976"/>
              <a:lumOff val="287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99850" y="1916957"/>
        <a:ext cx="169255" cy="6222"/>
      </dsp:txXfrm>
    </dsp:sp>
    <dsp:sp modelId="{FD3559C8-A775-4E9F-A189-F199A73865B6}">
      <dsp:nvSpPr>
        <dsp:cNvPr id="0" name=""/>
        <dsp:cNvSpPr/>
      </dsp:nvSpPr>
      <dsp:spPr>
        <a:xfrm>
          <a:off x="3795580" y="2925"/>
          <a:ext cx="2705234" cy="1623140"/>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559" tIns="139144" rIns="132559" bIns="139144" numCol="1" spcCol="1270" anchor="ctr" anchorCtr="0">
          <a:noAutofit/>
        </a:bodyPr>
        <a:lstStyle/>
        <a:p>
          <a:pPr marL="0" lvl="0" indent="0" algn="ctr" defTabSz="711200">
            <a:lnSpc>
              <a:spcPct val="90000"/>
            </a:lnSpc>
            <a:spcBef>
              <a:spcPct val="0"/>
            </a:spcBef>
            <a:spcAft>
              <a:spcPct val="35000"/>
            </a:spcAft>
            <a:buNone/>
          </a:pPr>
          <a:r>
            <a:rPr lang="en-US" sz="1600" b="0" i="0" kern="1200"/>
            <a:t>Women often have lack of access to childcare services, discouraging attendance or even preventing treatment entry</a:t>
          </a:r>
          <a:endParaRPr lang="en-US" sz="1600" kern="1200"/>
        </a:p>
      </dsp:txBody>
      <dsp:txXfrm>
        <a:off x="3795580" y="2925"/>
        <a:ext cx="2705234" cy="1623140"/>
      </dsp:txXfrm>
    </dsp:sp>
    <dsp:sp modelId="{DCA465BC-F8C5-4459-9C96-411EEA480EBD}">
      <dsp:nvSpPr>
        <dsp:cNvPr id="0" name=""/>
        <dsp:cNvSpPr/>
      </dsp:nvSpPr>
      <dsp:spPr>
        <a:xfrm>
          <a:off x="3171576" y="3014120"/>
          <a:ext cx="591603" cy="91440"/>
        </a:xfrm>
        <a:custGeom>
          <a:avLst/>
          <a:gdLst/>
          <a:ahLst/>
          <a:cxnLst/>
          <a:rect l="0" t="0" r="0" b="0"/>
          <a:pathLst>
            <a:path>
              <a:moveTo>
                <a:pt x="0" y="45720"/>
              </a:moveTo>
              <a:lnTo>
                <a:pt x="591603" y="45720"/>
              </a:lnTo>
            </a:path>
          </a:pathLst>
        </a:custGeom>
        <a:noFill/>
        <a:ln w="6350" cap="flat" cmpd="sng" algn="ctr">
          <a:solidFill>
            <a:schemeClr val="accent2">
              <a:hueOff val="-970242"/>
              <a:satOff val="-55952"/>
              <a:lumOff val="575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51823" y="3056729"/>
        <a:ext cx="31110" cy="6222"/>
      </dsp:txXfrm>
    </dsp:sp>
    <dsp:sp modelId="{1785F103-1604-46CD-AAD4-BF40A16ECEB6}">
      <dsp:nvSpPr>
        <dsp:cNvPr id="0" name=""/>
        <dsp:cNvSpPr/>
      </dsp:nvSpPr>
      <dsp:spPr>
        <a:xfrm>
          <a:off x="468141" y="2248270"/>
          <a:ext cx="2705234" cy="1623140"/>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559" tIns="139144" rIns="132559" bIns="139144" numCol="1" spcCol="1270" anchor="ctr" anchorCtr="0">
          <a:noAutofit/>
        </a:bodyPr>
        <a:lstStyle/>
        <a:p>
          <a:pPr marL="0" lvl="0" indent="0" algn="ctr" defTabSz="711200">
            <a:lnSpc>
              <a:spcPct val="90000"/>
            </a:lnSpc>
            <a:spcBef>
              <a:spcPct val="0"/>
            </a:spcBef>
            <a:spcAft>
              <a:spcPct val="35000"/>
            </a:spcAft>
            <a:buNone/>
          </a:pPr>
          <a:r>
            <a:rPr lang="en-US" sz="1600" b="0" i="0" kern="1200">
              <a:hlinkClick xmlns:r="http://schemas.openxmlformats.org/officeDocument/2006/relationships" r:id="rId2">
                <a:extLst>
                  <a:ext uri="{A12FA001-AC4F-418D-AE19-62706E023703}">
                    <ahyp:hlinkClr xmlns:ahyp="http://schemas.microsoft.com/office/drawing/2018/hyperlinkcolor" val="tx"/>
                  </a:ext>
                </a:extLst>
              </a:hlinkClick>
            </a:rPr>
            <a:t>70% of women</a:t>
          </a:r>
          <a:r>
            <a:rPr lang="en-US" sz="1600" b="0" i="0" kern="1200"/>
            <a:t> entering addiction treatment have children. Women entering treatment are more likely to have primary responsibility for their children</a:t>
          </a:r>
          <a:endParaRPr lang="en-US" sz="1600" kern="1200"/>
        </a:p>
      </dsp:txBody>
      <dsp:txXfrm>
        <a:off x="468141" y="2248270"/>
        <a:ext cx="2705234" cy="1623140"/>
      </dsp:txXfrm>
    </dsp:sp>
    <dsp:sp modelId="{64FBD9D6-2C5D-43FC-9B70-C0D318A6E2D9}">
      <dsp:nvSpPr>
        <dsp:cNvPr id="0" name=""/>
        <dsp:cNvSpPr/>
      </dsp:nvSpPr>
      <dsp:spPr>
        <a:xfrm>
          <a:off x="1820759" y="3869610"/>
          <a:ext cx="3327438" cy="591603"/>
        </a:xfrm>
        <a:custGeom>
          <a:avLst/>
          <a:gdLst/>
          <a:ahLst/>
          <a:cxnLst/>
          <a:rect l="0" t="0" r="0" b="0"/>
          <a:pathLst>
            <a:path>
              <a:moveTo>
                <a:pt x="3327438" y="0"/>
              </a:moveTo>
              <a:lnTo>
                <a:pt x="3327438" y="312901"/>
              </a:lnTo>
              <a:lnTo>
                <a:pt x="0" y="312901"/>
              </a:lnTo>
              <a:lnTo>
                <a:pt x="0" y="591603"/>
              </a:lnTo>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99850" y="4162301"/>
        <a:ext cx="169255" cy="6222"/>
      </dsp:txXfrm>
    </dsp:sp>
    <dsp:sp modelId="{095C6000-E484-41D9-A409-1EBDAABE11B9}">
      <dsp:nvSpPr>
        <dsp:cNvPr id="0" name=""/>
        <dsp:cNvSpPr/>
      </dsp:nvSpPr>
      <dsp:spPr>
        <a:xfrm>
          <a:off x="3795580" y="2248270"/>
          <a:ext cx="2705234" cy="1623140"/>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559" tIns="139144" rIns="132559" bIns="139144" numCol="1" spcCol="1270" anchor="ctr" anchorCtr="0">
          <a:noAutofit/>
        </a:bodyPr>
        <a:lstStyle/>
        <a:p>
          <a:pPr marL="0" lvl="0" indent="0" algn="ctr" defTabSz="711200">
            <a:lnSpc>
              <a:spcPct val="90000"/>
            </a:lnSpc>
            <a:spcBef>
              <a:spcPct val="0"/>
            </a:spcBef>
            <a:spcAft>
              <a:spcPct val="35000"/>
            </a:spcAft>
            <a:buNone/>
          </a:pPr>
          <a:r>
            <a:rPr lang="en-US" sz="1600" b="0" i="0" kern="1200"/>
            <a:t>Women cite </a:t>
          </a:r>
          <a:r>
            <a:rPr lang="en-US" sz="1600" b="0" i="0" kern="1200">
              <a:hlinkClick xmlns:r="http://schemas.openxmlformats.org/officeDocument/2006/relationships" r:id="rId3">
                <a:extLst>
                  <a:ext uri="{A12FA001-AC4F-418D-AE19-62706E023703}">
                    <ahyp:hlinkClr xmlns:ahyp="http://schemas.microsoft.com/office/drawing/2018/hyperlinkcolor" val="tx"/>
                  </a:ext>
                </a:extLst>
              </a:hlinkClick>
            </a:rPr>
            <a:t>being responsible for the childcare as one of the biggest barriers to entering treatment</a:t>
          </a:r>
          <a:endParaRPr lang="en-US" sz="1600" kern="1200"/>
        </a:p>
      </dsp:txBody>
      <dsp:txXfrm>
        <a:off x="3795580" y="2248270"/>
        <a:ext cx="2705234" cy="1623140"/>
      </dsp:txXfrm>
    </dsp:sp>
    <dsp:sp modelId="{E48BF518-E308-4CB2-9F7D-381D7CCB4364}">
      <dsp:nvSpPr>
        <dsp:cNvPr id="0" name=""/>
        <dsp:cNvSpPr/>
      </dsp:nvSpPr>
      <dsp:spPr>
        <a:xfrm>
          <a:off x="468141" y="4493614"/>
          <a:ext cx="2705234" cy="1623140"/>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559" tIns="139144" rIns="132559" bIns="139144" numCol="1" spcCol="1270" anchor="ctr" anchorCtr="0">
          <a:noAutofit/>
        </a:bodyPr>
        <a:lstStyle/>
        <a:p>
          <a:pPr marL="0" lvl="0" indent="0" algn="ctr" defTabSz="711200">
            <a:lnSpc>
              <a:spcPct val="90000"/>
            </a:lnSpc>
            <a:spcBef>
              <a:spcPct val="0"/>
            </a:spcBef>
            <a:spcAft>
              <a:spcPct val="35000"/>
            </a:spcAft>
            <a:buNone/>
          </a:pPr>
          <a:r>
            <a:rPr lang="en-US" sz="1600" b="0" i="0" kern="1200"/>
            <a:t>Women with children may also be hesitant to seek treatment for fear of legal action and social service involvement.</a:t>
          </a:r>
          <a:endParaRPr lang="en-US" sz="1600" kern="1200"/>
        </a:p>
      </dsp:txBody>
      <dsp:txXfrm>
        <a:off x="468141" y="4493614"/>
        <a:ext cx="2705234" cy="16231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94E8A-5479-495A-A0A6-3CDD0FA5405D}">
      <dsp:nvSpPr>
        <dsp:cNvPr id="0" name=""/>
        <dsp:cNvSpPr/>
      </dsp:nvSpPr>
      <dsp:spPr>
        <a:xfrm>
          <a:off x="0" y="3332386"/>
          <a:ext cx="8448339" cy="218640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While this might seem basic, the lack of solid relationship and mutually agreed-upon goals can lead to ineffective and failed treatments </a:t>
          </a:r>
        </a:p>
      </dsp:txBody>
      <dsp:txXfrm>
        <a:off x="0" y="3332386"/>
        <a:ext cx="8448339" cy="2186406"/>
      </dsp:txXfrm>
    </dsp:sp>
    <dsp:sp modelId="{4EBDA577-2A88-40CD-B095-D10D3A4A978E}">
      <dsp:nvSpPr>
        <dsp:cNvPr id="0" name=""/>
        <dsp:cNvSpPr/>
      </dsp:nvSpPr>
      <dsp:spPr>
        <a:xfrm rot="10800000">
          <a:off x="0" y="2489"/>
          <a:ext cx="8448339" cy="3362692"/>
        </a:xfrm>
        <a:prstGeom prst="upArrowCallou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Engagement, what happens at the start of any relationship – therapeutic or otherwise – sets the stage for the work to come. </a:t>
          </a:r>
        </a:p>
      </dsp:txBody>
      <dsp:txXfrm rot="-10800000">
        <a:off x="0" y="2489"/>
        <a:ext cx="8448339" cy="1180305"/>
      </dsp:txXfrm>
    </dsp:sp>
    <dsp:sp modelId="{D0E33F54-17A2-4E74-8D02-9B6A4E64CA3D}">
      <dsp:nvSpPr>
        <dsp:cNvPr id="0" name=""/>
        <dsp:cNvSpPr/>
      </dsp:nvSpPr>
      <dsp:spPr>
        <a:xfrm>
          <a:off x="4125" y="1182794"/>
          <a:ext cx="2813362" cy="100544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i="1" kern="1200"/>
            <a:t>Can this person trust you?</a:t>
          </a:r>
          <a:endParaRPr lang="en-US" sz="2200" kern="1200"/>
        </a:p>
      </dsp:txBody>
      <dsp:txXfrm>
        <a:off x="4125" y="1182794"/>
        <a:ext cx="2813362" cy="1005445"/>
      </dsp:txXfrm>
    </dsp:sp>
    <dsp:sp modelId="{C4135546-801B-4AA3-8604-A683FC3EBCB4}">
      <dsp:nvSpPr>
        <dsp:cNvPr id="0" name=""/>
        <dsp:cNvSpPr/>
      </dsp:nvSpPr>
      <dsp:spPr>
        <a:xfrm>
          <a:off x="2817488" y="1182794"/>
          <a:ext cx="2813362" cy="1005445"/>
        </a:xfrm>
        <a:prstGeom prst="rect">
          <a:avLst/>
        </a:prstGeom>
        <a:solidFill>
          <a:schemeClr val="accent4">
            <a:tint val="40000"/>
            <a:alpha val="90000"/>
            <a:hueOff val="5430963"/>
            <a:satOff val="-25622"/>
            <a:lumOff val="-925"/>
            <a:alphaOff val="0"/>
          </a:schemeClr>
        </a:solidFill>
        <a:ln w="12700" cap="flat" cmpd="sng" algn="ctr">
          <a:solidFill>
            <a:schemeClr val="accent4">
              <a:tint val="40000"/>
              <a:alpha val="90000"/>
              <a:hueOff val="5430963"/>
              <a:satOff val="-25622"/>
              <a:lumOff val="-9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i="1" kern="1200"/>
            <a:t>Do they feel heard?</a:t>
          </a:r>
          <a:endParaRPr lang="en-US" sz="2200" kern="1200"/>
        </a:p>
      </dsp:txBody>
      <dsp:txXfrm>
        <a:off x="2817488" y="1182794"/>
        <a:ext cx="2813362" cy="1005445"/>
      </dsp:txXfrm>
    </dsp:sp>
    <dsp:sp modelId="{DFEB97E8-0EF5-4F6A-81C8-782E1A911A47}">
      <dsp:nvSpPr>
        <dsp:cNvPr id="0" name=""/>
        <dsp:cNvSpPr/>
      </dsp:nvSpPr>
      <dsp:spPr>
        <a:xfrm>
          <a:off x="5630850" y="1182794"/>
          <a:ext cx="2813362" cy="1005445"/>
        </a:xfrm>
        <a:prstGeom prst="rect">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i="1" kern="1200"/>
            <a:t>Do they believe you have their best interest at heart?</a:t>
          </a:r>
          <a:endParaRPr lang="en-US" sz="2200" kern="1200"/>
        </a:p>
      </dsp:txBody>
      <dsp:txXfrm>
        <a:off x="5630850" y="1182794"/>
        <a:ext cx="2813362" cy="100544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DD7AC-297B-4C91-8327-B236971DC8E5}">
      <dsp:nvSpPr>
        <dsp:cNvPr id="0" name=""/>
        <dsp:cNvSpPr/>
      </dsp:nvSpPr>
      <dsp:spPr>
        <a:xfrm>
          <a:off x="1283" y="578556"/>
          <a:ext cx="5006206" cy="300372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3.5 PPW: </a:t>
          </a:r>
        </a:p>
        <a:p>
          <a:pPr marL="0" lvl="0" indent="0" algn="ctr" defTabSz="844550">
            <a:lnSpc>
              <a:spcPct val="90000"/>
            </a:lnSpc>
            <a:spcBef>
              <a:spcPct val="0"/>
            </a:spcBef>
            <a:spcAft>
              <a:spcPct val="35000"/>
            </a:spcAft>
            <a:buNone/>
          </a:pPr>
          <a:r>
            <a:rPr lang="en-US" sz="1900" kern="1200"/>
            <a:t>24/7 staff support, 20 hours of in-house clinical services; psychoeducation, peer services, psychiatric services, integration of substance use and prenatal services; linkages to programs for infants and children with prenatal exposure to drugs and alcohol; Pregnant and parenting women must be granted priority access within 48 hours of their request for treatment </a:t>
          </a:r>
        </a:p>
      </dsp:txBody>
      <dsp:txXfrm>
        <a:off x="1283" y="578556"/>
        <a:ext cx="5006206" cy="3003723"/>
      </dsp:txXfrm>
    </dsp:sp>
    <dsp:sp modelId="{370F4788-122B-4E8C-A0FF-230B6153C17A}">
      <dsp:nvSpPr>
        <dsp:cNvPr id="0" name=""/>
        <dsp:cNvSpPr/>
      </dsp:nvSpPr>
      <dsp:spPr>
        <a:xfrm>
          <a:off x="5508110" y="578556"/>
          <a:ext cx="5006206" cy="300372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3.3 WRSP:</a:t>
          </a:r>
        </a:p>
        <a:p>
          <a:pPr marL="0" lvl="0" indent="0" algn="ctr" defTabSz="844550">
            <a:lnSpc>
              <a:spcPct val="90000"/>
            </a:lnSpc>
            <a:spcBef>
              <a:spcPct val="0"/>
            </a:spcBef>
            <a:spcAft>
              <a:spcPct val="35000"/>
            </a:spcAft>
            <a:buNone/>
          </a:pPr>
          <a:r>
            <a:rPr lang="en-US" sz="1900" kern="1200"/>
            <a:t>24/7 staff support, step-down program where pregnant/parenting persons are required to participate in community treatment while living in a safe and structured environment; onsite weekly case management and daily Psychoeducational groups. Prior to transitioning into a WRSP, a discharge meeting will be held with the referring provider, client, relevant community providers, and the WRSP team </a:t>
          </a:r>
        </a:p>
      </dsp:txBody>
      <dsp:txXfrm>
        <a:off x="5508110" y="578556"/>
        <a:ext cx="5006206" cy="300372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BD1F4-CABC-48D2-AFBD-87F98EAFAA5B}">
      <dsp:nvSpPr>
        <dsp:cNvPr id="0" name=""/>
        <dsp:cNvSpPr/>
      </dsp:nvSpPr>
      <dsp:spPr>
        <a:xfrm>
          <a:off x="1283" y="270209"/>
          <a:ext cx="4505585" cy="286104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92C56F6-85E4-4988-B277-A25E7FF7DE47}">
      <dsp:nvSpPr>
        <dsp:cNvPr id="0" name=""/>
        <dsp:cNvSpPr/>
      </dsp:nvSpPr>
      <dsp:spPr>
        <a:xfrm>
          <a:off x="501904" y="745799"/>
          <a:ext cx="4505585" cy="286104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Intensive outpatient programs (IOPs) are treatment programs used to address addictions, depression, eating disorders, or other dependencies that do not require detoxification or round-the-clock supervision.</a:t>
          </a:r>
        </a:p>
      </dsp:txBody>
      <dsp:txXfrm>
        <a:off x="585701" y="829596"/>
        <a:ext cx="4337991" cy="2693452"/>
      </dsp:txXfrm>
    </dsp:sp>
    <dsp:sp modelId="{C60635A7-20AF-4ADC-A0C4-A11BEAD31E85}">
      <dsp:nvSpPr>
        <dsp:cNvPr id="0" name=""/>
        <dsp:cNvSpPr/>
      </dsp:nvSpPr>
      <dsp:spPr>
        <a:xfrm>
          <a:off x="5508110" y="270209"/>
          <a:ext cx="4505585" cy="286104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30D7A7E-AB5B-43D2-BB7B-2F7AFF794B42}">
      <dsp:nvSpPr>
        <dsp:cNvPr id="0" name=""/>
        <dsp:cNvSpPr/>
      </dsp:nvSpPr>
      <dsp:spPr>
        <a:xfrm>
          <a:off x="6008730" y="745799"/>
          <a:ext cx="4505585" cy="286104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Outpatient care can involve one or more mental health/substance use services that don't require a prolonged stay in a facility. Treatment provided in Outpatient care helps patients learn to cope with stressors and manage their MH/SA. These services can include counseling, group therapy, medical consultations, and psychiatry</a:t>
          </a:r>
        </a:p>
      </dsp:txBody>
      <dsp:txXfrm>
        <a:off x="6092527" y="829596"/>
        <a:ext cx="4337991" cy="269345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99858-6DEC-48EB-8CC6-E7CE2FC7CA8A}">
      <dsp:nvSpPr>
        <dsp:cNvPr id="0" name=""/>
        <dsp:cNvSpPr/>
      </dsp:nvSpPr>
      <dsp:spPr>
        <a:xfrm>
          <a:off x="0" y="57987"/>
          <a:ext cx="11219688" cy="79349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Women's REACH (Recovery, Engagement, Access, Coaching &amp; Healing) program provides statewide integration of 15 Recovery Navigators</a:t>
          </a:r>
        </a:p>
      </dsp:txBody>
      <dsp:txXfrm>
        <a:off x="0" y="57987"/>
        <a:ext cx="11219688" cy="793492"/>
      </dsp:txXfrm>
    </dsp:sp>
    <dsp:sp modelId="{46F859B3-DC77-462E-A0EF-26937A9FD186}">
      <dsp:nvSpPr>
        <dsp:cNvPr id="0" name=""/>
        <dsp:cNvSpPr/>
      </dsp:nvSpPr>
      <dsp:spPr>
        <a:xfrm>
          <a:off x="0" y="851480"/>
          <a:ext cx="11219688" cy="333792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The Recovery Navigators are women who can use their own personal recovery journey to help others. These women use recovery coaching techniques and case management services to support women in their community. </a:t>
          </a:r>
        </a:p>
        <a:p>
          <a:pPr marL="171450" lvl="1" indent="-171450" algn="l" defTabSz="844550">
            <a:lnSpc>
              <a:spcPct val="90000"/>
            </a:lnSpc>
            <a:spcBef>
              <a:spcPct val="0"/>
            </a:spcBef>
            <a:spcAft>
              <a:spcPct val="15000"/>
            </a:spcAft>
            <a:buChar char="•"/>
          </a:pPr>
          <a:r>
            <a:rPr lang="en-US" sz="1900" kern="1200"/>
            <a:t>Services are prioritized for pregnant or parenting women with substance use or co-occurring disorders. Based on an outreach and engagement model, female recovery navigator develop collaborative relationships with local community-based programs and providers within the medical and behavioral health community </a:t>
          </a:r>
        </a:p>
        <a:p>
          <a:pPr marL="171450" lvl="1" indent="-171450" algn="l" defTabSz="844550">
            <a:lnSpc>
              <a:spcPct val="90000"/>
            </a:lnSpc>
            <a:spcBef>
              <a:spcPct val="0"/>
            </a:spcBef>
            <a:spcAft>
              <a:spcPct val="15000"/>
            </a:spcAft>
            <a:buChar char="•"/>
          </a:pPr>
          <a:r>
            <a:rPr lang="en-US" sz="1900" kern="1200"/>
            <a:t>The recovery navigators work within their respective communities to engage women needing access to care to increase real time engagement with treatment and support the development of an individualized recovery support network. </a:t>
          </a:r>
        </a:p>
        <a:p>
          <a:pPr marL="171450" lvl="1" indent="-171450" algn="l" defTabSz="844550">
            <a:lnSpc>
              <a:spcPct val="90000"/>
            </a:lnSpc>
            <a:spcBef>
              <a:spcPct val="0"/>
            </a:spcBef>
            <a:spcAft>
              <a:spcPct val="15000"/>
            </a:spcAft>
            <a:buChar char="•"/>
          </a:pPr>
          <a:r>
            <a:rPr lang="en-US" sz="1900" kern="1200"/>
            <a:t>These navigators have a key role in the development and support of individualized plans of safe care, in line with state and federal CAPTA legislation. </a:t>
          </a:r>
        </a:p>
      </dsp:txBody>
      <dsp:txXfrm>
        <a:off x="0" y="851480"/>
        <a:ext cx="11219688" cy="333792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F5C529-288B-4966-BA96-14985BBA668C}">
      <dsp:nvSpPr>
        <dsp:cNvPr id="0" name=""/>
        <dsp:cNvSpPr/>
      </dsp:nvSpPr>
      <dsp:spPr>
        <a:xfrm>
          <a:off x="0" y="263873"/>
          <a:ext cx="6245265" cy="795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Collaborative reoccurring meetings between residential programs and Department of Children and Families</a:t>
          </a:r>
        </a:p>
      </dsp:txBody>
      <dsp:txXfrm>
        <a:off x="38838" y="302711"/>
        <a:ext cx="6167589" cy="717924"/>
      </dsp:txXfrm>
    </dsp:sp>
    <dsp:sp modelId="{C7BC6704-990D-4ADC-B475-614A7573AAE4}">
      <dsp:nvSpPr>
        <dsp:cNvPr id="0" name=""/>
        <dsp:cNvSpPr/>
      </dsp:nvSpPr>
      <dsp:spPr>
        <a:xfrm>
          <a:off x="0" y="1117073"/>
          <a:ext cx="6245265" cy="795600"/>
        </a:xfrm>
        <a:prstGeom prst="round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Weekly meetings between WRSP and Department of Mental Health and Addiction Services </a:t>
          </a:r>
        </a:p>
      </dsp:txBody>
      <dsp:txXfrm>
        <a:off x="38838" y="1155911"/>
        <a:ext cx="6167589" cy="717924"/>
      </dsp:txXfrm>
    </dsp:sp>
    <dsp:sp modelId="{3E41AFF2-5693-4AA6-A54E-7D78FF51FF8C}">
      <dsp:nvSpPr>
        <dsp:cNvPr id="0" name=""/>
        <dsp:cNvSpPr/>
      </dsp:nvSpPr>
      <dsp:spPr>
        <a:xfrm>
          <a:off x="0" y="1970273"/>
          <a:ext cx="6245265" cy="795600"/>
        </a:xfrm>
        <a:prstGeom prst="round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Intersectionality between DMHAS, DPH and residential providers</a:t>
          </a:r>
        </a:p>
      </dsp:txBody>
      <dsp:txXfrm>
        <a:off x="38838" y="2009111"/>
        <a:ext cx="6167589" cy="717924"/>
      </dsp:txXfrm>
    </dsp:sp>
    <dsp:sp modelId="{881EFD41-9970-4388-BDF1-B03CC625130B}">
      <dsp:nvSpPr>
        <dsp:cNvPr id="0" name=""/>
        <dsp:cNvSpPr/>
      </dsp:nvSpPr>
      <dsp:spPr>
        <a:xfrm>
          <a:off x="0" y="2823473"/>
          <a:ext cx="6245265" cy="795600"/>
        </a:xfrm>
        <a:prstGeom prst="round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Perinatal Health Committee; providers in collaboration with local hospital </a:t>
          </a:r>
        </a:p>
      </dsp:txBody>
      <dsp:txXfrm>
        <a:off x="38838" y="2862311"/>
        <a:ext cx="6167589" cy="717924"/>
      </dsp:txXfrm>
    </dsp:sp>
    <dsp:sp modelId="{7C776EA0-F42D-4471-967F-B1EFFAB92C08}">
      <dsp:nvSpPr>
        <dsp:cNvPr id="0" name=""/>
        <dsp:cNvSpPr/>
      </dsp:nvSpPr>
      <dsp:spPr>
        <a:xfrm>
          <a:off x="0" y="3676673"/>
          <a:ext cx="6245265" cy="795600"/>
        </a:xfrm>
        <a:prstGeom prst="round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Women’s Services Practice Improvement Collaborative (WSPIC)</a:t>
          </a:r>
        </a:p>
      </dsp:txBody>
      <dsp:txXfrm>
        <a:off x="38838" y="3715511"/>
        <a:ext cx="6167589" cy="717924"/>
      </dsp:txXfrm>
    </dsp:sp>
    <dsp:sp modelId="{EF680745-ED9B-4B45-8509-D7044CC8928B}">
      <dsp:nvSpPr>
        <dsp:cNvPr id="0" name=""/>
        <dsp:cNvSpPr/>
      </dsp:nvSpPr>
      <dsp:spPr>
        <a:xfrm>
          <a:off x="0" y="4529873"/>
          <a:ext cx="6245265" cy="7956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Trauma and Gender Initiative (TAG)</a:t>
          </a:r>
        </a:p>
      </dsp:txBody>
      <dsp:txXfrm>
        <a:off x="38838" y="4568711"/>
        <a:ext cx="6167589" cy="71792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2DE52-15B1-48E1-90F8-E60EF7C6C8D7}">
      <dsp:nvSpPr>
        <dsp:cNvPr id="0" name=""/>
        <dsp:cNvSpPr/>
      </dsp:nvSpPr>
      <dsp:spPr>
        <a:xfrm>
          <a:off x="132778" y="0"/>
          <a:ext cx="2233534" cy="2233571"/>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PHC</a:t>
          </a:r>
        </a:p>
      </dsp:txBody>
      <dsp:txXfrm>
        <a:off x="459871" y="327099"/>
        <a:ext cx="1579348" cy="1579373"/>
      </dsp:txXfrm>
    </dsp:sp>
    <dsp:sp modelId="{32949913-3C6D-46C5-852D-687F70B60902}">
      <dsp:nvSpPr>
        <dsp:cNvPr id="0" name=""/>
        <dsp:cNvSpPr/>
      </dsp:nvSpPr>
      <dsp:spPr>
        <a:xfrm>
          <a:off x="1276384" y="1643484"/>
          <a:ext cx="2233534" cy="2233571"/>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OBGYN</a:t>
          </a:r>
        </a:p>
      </dsp:txBody>
      <dsp:txXfrm>
        <a:off x="1603477" y="1970583"/>
        <a:ext cx="1579348" cy="1579373"/>
      </dsp:txXfrm>
    </dsp:sp>
    <dsp:sp modelId="{382CC9D6-E9A5-4FE5-8909-5CFC2313F7E1}">
      <dsp:nvSpPr>
        <dsp:cNvPr id="0" name=""/>
        <dsp:cNvSpPr/>
      </dsp:nvSpPr>
      <dsp:spPr>
        <a:xfrm>
          <a:off x="2420899" y="0"/>
          <a:ext cx="2233534" cy="2233571"/>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PCP</a:t>
          </a:r>
        </a:p>
      </dsp:txBody>
      <dsp:txXfrm>
        <a:off x="2747992" y="327099"/>
        <a:ext cx="1579348" cy="1579373"/>
      </dsp:txXfrm>
    </dsp:sp>
    <dsp:sp modelId="{57D3E22B-693C-488D-9C27-E269F0BC60B1}">
      <dsp:nvSpPr>
        <dsp:cNvPr id="0" name=""/>
        <dsp:cNvSpPr/>
      </dsp:nvSpPr>
      <dsp:spPr>
        <a:xfrm>
          <a:off x="3564505" y="1643484"/>
          <a:ext cx="2233534" cy="2233571"/>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Dental </a:t>
          </a:r>
        </a:p>
      </dsp:txBody>
      <dsp:txXfrm>
        <a:off x="3891598" y="1970583"/>
        <a:ext cx="1579348" cy="1579373"/>
      </dsp:txXfrm>
    </dsp:sp>
    <dsp:sp modelId="{19DC2263-903D-43D6-9A0A-F5D74BEC5B90}">
      <dsp:nvSpPr>
        <dsp:cNvPr id="0" name=""/>
        <dsp:cNvSpPr/>
      </dsp:nvSpPr>
      <dsp:spPr>
        <a:xfrm>
          <a:off x="4709021" y="0"/>
          <a:ext cx="2233534" cy="2233571"/>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Behavioral Health</a:t>
          </a:r>
        </a:p>
      </dsp:txBody>
      <dsp:txXfrm>
        <a:off x="5036114" y="327099"/>
        <a:ext cx="1579348" cy="1579373"/>
      </dsp:txXfrm>
    </dsp:sp>
    <dsp:sp modelId="{E7D03758-3448-473B-9BA2-E55560452D99}">
      <dsp:nvSpPr>
        <dsp:cNvPr id="0" name=""/>
        <dsp:cNvSpPr/>
      </dsp:nvSpPr>
      <dsp:spPr>
        <a:xfrm>
          <a:off x="5852627" y="1643484"/>
          <a:ext cx="2233534" cy="2233571"/>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MAT</a:t>
          </a:r>
        </a:p>
      </dsp:txBody>
      <dsp:txXfrm>
        <a:off x="6179720" y="1970583"/>
        <a:ext cx="1579348" cy="1579373"/>
      </dsp:txXfrm>
    </dsp:sp>
    <dsp:sp modelId="{B15AEAB9-FA58-48ED-A91C-3369A5D53A2E}">
      <dsp:nvSpPr>
        <dsp:cNvPr id="0" name=""/>
        <dsp:cNvSpPr/>
      </dsp:nvSpPr>
      <dsp:spPr>
        <a:xfrm>
          <a:off x="6997143" y="0"/>
          <a:ext cx="2233534" cy="2233571"/>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Peer Services </a:t>
          </a:r>
        </a:p>
      </dsp:txBody>
      <dsp:txXfrm>
        <a:off x="7324236" y="327099"/>
        <a:ext cx="1579348" cy="157937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C3B2D3-1416-4E88-A28B-BAA6E02A67FC}">
      <dsp:nvSpPr>
        <dsp:cNvPr id="0" name=""/>
        <dsp:cNvSpPr/>
      </dsp:nvSpPr>
      <dsp:spPr>
        <a:xfrm>
          <a:off x="0" y="1510"/>
          <a:ext cx="4977578" cy="7655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5478EC-F866-494A-81DE-0F37D3AA7ABA}">
      <dsp:nvSpPr>
        <dsp:cNvPr id="0" name=""/>
        <dsp:cNvSpPr/>
      </dsp:nvSpPr>
      <dsp:spPr>
        <a:xfrm>
          <a:off x="231572" y="173754"/>
          <a:ext cx="421041" cy="4210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CB4CD5-B277-4A6D-AE97-4A5826E3D12B}">
      <dsp:nvSpPr>
        <dsp:cNvPr id="0" name=""/>
        <dsp:cNvSpPr/>
      </dsp:nvSpPr>
      <dsp:spPr>
        <a:xfrm>
          <a:off x="884187" y="1510"/>
          <a:ext cx="4093390" cy="765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19" tIns="81019" rIns="81019" bIns="81019" numCol="1" spcCol="1270" anchor="ctr" anchorCtr="0">
          <a:noAutofit/>
        </a:bodyPr>
        <a:lstStyle/>
        <a:p>
          <a:pPr marL="0" lvl="0" indent="0" algn="l" defTabSz="977900">
            <a:lnSpc>
              <a:spcPct val="100000"/>
            </a:lnSpc>
            <a:spcBef>
              <a:spcPct val="0"/>
            </a:spcBef>
            <a:spcAft>
              <a:spcPct val="35000"/>
            </a:spcAft>
            <a:buNone/>
          </a:pPr>
          <a:r>
            <a:rPr lang="en-US" sz="2200" kern="1200">
              <a:latin typeface="Sagona Book"/>
            </a:rPr>
            <a:t>Knowledge </a:t>
          </a:r>
          <a:endParaRPr lang="en-US" sz="2200" kern="1200"/>
        </a:p>
      </dsp:txBody>
      <dsp:txXfrm>
        <a:off x="884187" y="1510"/>
        <a:ext cx="4093390" cy="765530"/>
      </dsp:txXfrm>
    </dsp:sp>
    <dsp:sp modelId="{70F85F62-5B70-4213-99A2-853E95EE9B68}">
      <dsp:nvSpPr>
        <dsp:cNvPr id="0" name=""/>
        <dsp:cNvSpPr/>
      </dsp:nvSpPr>
      <dsp:spPr>
        <a:xfrm>
          <a:off x="0" y="958423"/>
          <a:ext cx="4977578" cy="7655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404139-3040-40E6-8829-56BE6A5E3743}">
      <dsp:nvSpPr>
        <dsp:cNvPr id="0" name=""/>
        <dsp:cNvSpPr/>
      </dsp:nvSpPr>
      <dsp:spPr>
        <a:xfrm>
          <a:off x="231572" y="1130667"/>
          <a:ext cx="421041" cy="4210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9782A3-F772-4090-BA11-F79053EC34E6}">
      <dsp:nvSpPr>
        <dsp:cNvPr id="0" name=""/>
        <dsp:cNvSpPr/>
      </dsp:nvSpPr>
      <dsp:spPr>
        <a:xfrm>
          <a:off x="884187" y="958423"/>
          <a:ext cx="4093390" cy="765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19" tIns="81019" rIns="81019" bIns="81019" numCol="1" spcCol="1270" anchor="ctr" anchorCtr="0">
          <a:noAutofit/>
        </a:bodyPr>
        <a:lstStyle/>
        <a:p>
          <a:pPr marL="0" lvl="0" indent="0" algn="l" defTabSz="977900">
            <a:lnSpc>
              <a:spcPct val="100000"/>
            </a:lnSpc>
            <a:spcBef>
              <a:spcPct val="0"/>
            </a:spcBef>
            <a:spcAft>
              <a:spcPct val="35000"/>
            </a:spcAft>
            <a:buNone/>
          </a:pPr>
          <a:r>
            <a:rPr lang="en-US" sz="2200" kern="1200">
              <a:latin typeface="Sagona Book"/>
            </a:rPr>
            <a:t>Relationships</a:t>
          </a:r>
        </a:p>
      </dsp:txBody>
      <dsp:txXfrm>
        <a:off x="884187" y="958423"/>
        <a:ext cx="4093390" cy="765530"/>
      </dsp:txXfrm>
    </dsp:sp>
    <dsp:sp modelId="{E9DFB8D8-D543-4028-B8CE-AED233A0927F}">
      <dsp:nvSpPr>
        <dsp:cNvPr id="0" name=""/>
        <dsp:cNvSpPr/>
      </dsp:nvSpPr>
      <dsp:spPr>
        <a:xfrm>
          <a:off x="0" y="1915335"/>
          <a:ext cx="4977578" cy="7655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613C59-66DD-44F6-A59D-534C6E0759F6}">
      <dsp:nvSpPr>
        <dsp:cNvPr id="0" name=""/>
        <dsp:cNvSpPr/>
      </dsp:nvSpPr>
      <dsp:spPr>
        <a:xfrm>
          <a:off x="231572" y="2087580"/>
          <a:ext cx="421041" cy="4210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5A5B83-6AC6-42D5-A4D2-781E1962A359}">
      <dsp:nvSpPr>
        <dsp:cNvPr id="0" name=""/>
        <dsp:cNvSpPr/>
      </dsp:nvSpPr>
      <dsp:spPr>
        <a:xfrm>
          <a:off x="884187" y="1915335"/>
          <a:ext cx="4093390" cy="765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19" tIns="81019" rIns="81019" bIns="81019" numCol="1" spcCol="1270" anchor="ctr" anchorCtr="0">
          <a:noAutofit/>
        </a:bodyPr>
        <a:lstStyle/>
        <a:p>
          <a:pPr marL="0" lvl="0" indent="0" algn="l" defTabSz="977900">
            <a:lnSpc>
              <a:spcPct val="100000"/>
            </a:lnSpc>
            <a:spcBef>
              <a:spcPct val="0"/>
            </a:spcBef>
            <a:spcAft>
              <a:spcPct val="35000"/>
            </a:spcAft>
            <a:buNone/>
          </a:pPr>
          <a:r>
            <a:rPr lang="en-US" sz="2200" kern="1200">
              <a:latin typeface="Sagona Book"/>
            </a:rPr>
            <a:t>Creativity </a:t>
          </a:r>
        </a:p>
      </dsp:txBody>
      <dsp:txXfrm>
        <a:off x="884187" y="1915335"/>
        <a:ext cx="4093390" cy="765530"/>
      </dsp:txXfrm>
    </dsp:sp>
    <dsp:sp modelId="{9795C799-29EF-4983-8F30-A8566AE86D19}">
      <dsp:nvSpPr>
        <dsp:cNvPr id="0" name=""/>
        <dsp:cNvSpPr/>
      </dsp:nvSpPr>
      <dsp:spPr>
        <a:xfrm>
          <a:off x="0" y="2872248"/>
          <a:ext cx="4977578" cy="7655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72F0CB-B947-4799-AD35-C250559C3E19}">
      <dsp:nvSpPr>
        <dsp:cNvPr id="0" name=""/>
        <dsp:cNvSpPr/>
      </dsp:nvSpPr>
      <dsp:spPr>
        <a:xfrm>
          <a:off x="231572" y="3044492"/>
          <a:ext cx="421041" cy="4210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676FC9-5C4F-48C0-9880-DECA8AF927C1}">
      <dsp:nvSpPr>
        <dsp:cNvPr id="0" name=""/>
        <dsp:cNvSpPr/>
      </dsp:nvSpPr>
      <dsp:spPr>
        <a:xfrm>
          <a:off x="884187" y="2872248"/>
          <a:ext cx="4093390" cy="765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19" tIns="81019" rIns="81019" bIns="81019" numCol="1" spcCol="1270" anchor="ctr" anchorCtr="0">
          <a:noAutofit/>
        </a:bodyPr>
        <a:lstStyle/>
        <a:p>
          <a:pPr marL="0" lvl="0" indent="0" algn="l" defTabSz="977900">
            <a:lnSpc>
              <a:spcPct val="100000"/>
            </a:lnSpc>
            <a:spcBef>
              <a:spcPct val="0"/>
            </a:spcBef>
            <a:spcAft>
              <a:spcPct val="35000"/>
            </a:spcAft>
            <a:buNone/>
          </a:pPr>
          <a:r>
            <a:rPr lang="en-US" sz="2200" kern="1200">
              <a:latin typeface="Sagona Book"/>
            </a:rPr>
            <a:t>Courage </a:t>
          </a:r>
          <a:endParaRPr lang="en-US" sz="2200" kern="1200"/>
        </a:p>
      </dsp:txBody>
      <dsp:txXfrm>
        <a:off x="884187" y="2872248"/>
        <a:ext cx="4093390" cy="76553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7A23E-76B9-4ABC-992F-CDC4F2912F46}">
      <dsp:nvSpPr>
        <dsp:cNvPr id="0" name=""/>
        <dsp:cNvSpPr/>
      </dsp:nvSpPr>
      <dsp:spPr>
        <a:xfrm>
          <a:off x="1872615" y="1211"/>
          <a:ext cx="7490460" cy="124174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336" tIns="315404" rIns="145336" bIns="315404" numCol="1" spcCol="1270" anchor="ctr" anchorCtr="0">
          <a:noAutofit/>
        </a:bodyPr>
        <a:lstStyle/>
        <a:p>
          <a:pPr marL="0" lvl="0" indent="0" algn="l" defTabSz="933450">
            <a:lnSpc>
              <a:spcPct val="90000"/>
            </a:lnSpc>
            <a:spcBef>
              <a:spcPct val="0"/>
            </a:spcBef>
            <a:spcAft>
              <a:spcPct val="35000"/>
            </a:spcAft>
            <a:buNone/>
          </a:pPr>
          <a:r>
            <a:rPr lang="en-US" sz="2100" kern="1200"/>
            <a:t>Know your organizational strengths and areas of expertise  </a:t>
          </a:r>
        </a:p>
      </dsp:txBody>
      <dsp:txXfrm>
        <a:off x="1872615" y="1211"/>
        <a:ext cx="7490460" cy="1241747"/>
      </dsp:txXfrm>
    </dsp:sp>
    <dsp:sp modelId="{283BF5B2-8DA7-422F-AA80-A6D99EDB8056}">
      <dsp:nvSpPr>
        <dsp:cNvPr id="0" name=""/>
        <dsp:cNvSpPr/>
      </dsp:nvSpPr>
      <dsp:spPr>
        <a:xfrm>
          <a:off x="0" y="1211"/>
          <a:ext cx="1872615" cy="1241747"/>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93" tIns="122657" rIns="99093" bIns="122657" numCol="1" spcCol="1270" anchor="ctr" anchorCtr="0">
          <a:noAutofit/>
        </a:bodyPr>
        <a:lstStyle/>
        <a:p>
          <a:pPr marL="0" lvl="0" indent="0" algn="ctr" defTabSz="1155700">
            <a:lnSpc>
              <a:spcPct val="90000"/>
            </a:lnSpc>
            <a:spcBef>
              <a:spcPct val="0"/>
            </a:spcBef>
            <a:spcAft>
              <a:spcPct val="35000"/>
            </a:spcAft>
            <a:buNone/>
          </a:pPr>
          <a:r>
            <a:rPr lang="en-US" sz="2600" kern="1200"/>
            <a:t>Know</a:t>
          </a:r>
        </a:p>
      </dsp:txBody>
      <dsp:txXfrm>
        <a:off x="0" y="1211"/>
        <a:ext cx="1872615" cy="1241747"/>
      </dsp:txXfrm>
    </dsp:sp>
    <dsp:sp modelId="{F980D2E5-8B88-4AB8-AD37-281CD9A8A76A}">
      <dsp:nvSpPr>
        <dsp:cNvPr id="0" name=""/>
        <dsp:cNvSpPr/>
      </dsp:nvSpPr>
      <dsp:spPr>
        <a:xfrm>
          <a:off x="1872615" y="1317463"/>
          <a:ext cx="7490460" cy="124174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336" tIns="315404" rIns="145336" bIns="315404" numCol="1" spcCol="1270" anchor="ctr" anchorCtr="0">
          <a:noAutofit/>
        </a:bodyPr>
        <a:lstStyle/>
        <a:p>
          <a:pPr marL="0" lvl="0" indent="0" algn="l" defTabSz="933450">
            <a:lnSpc>
              <a:spcPct val="90000"/>
            </a:lnSpc>
            <a:spcBef>
              <a:spcPct val="0"/>
            </a:spcBef>
            <a:spcAft>
              <a:spcPct val="35000"/>
            </a:spcAft>
            <a:buNone/>
          </a:pPr>
          <a:r>
            <a:rPr lang="en-US" sz="2100" kern="1200"/>
            <a:t>Study the broader system in which the program or your organization falls </a:t>
          </a:r>
        </a:p>
      </dsp:txBody>
      <dsp:txXfrm>
        <a:off x="1872615" y="1317463"/>
        <a:ext cx="7490460" cy="1241747"/>
      </dsp:txXfrm>
    </dsp:sp>
    <dsp:sp modelId="{A4B803D7-DEB6-4E5E-B072-C98198E885B1}">
      <dsp:nvSpPr>
        <dsp:cNvPr id="0" name=""/>
        <dsp:cNvSpPr/>
      </dsp:nvSpPr>
      <dsp:spPr>
        <a:xfrm>
          <a:off x="0" y="1317463"/>
          <a:ext cx="1872615" cy="1241747"/>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93" tIns="122657" rIns="99093" bIns="122657" numCol="1" spcCol="1270" anchor="ctr" anchorCtr="0">
          <a:noAutofit/>
        </a:bodyPr>
        <a:lstStyle/>
        <a:p>
          <a:pPr marL="0" lvl="0" indent="0" algn="ctr" defTabSz="1155700">
            <a:lnSpc>
              <a:spcPct val="90000"/>
            </a:lnSpc>
            <a:spcBef>
              <a:spcPct val="0"/>
            </a:spcBef>
            <a:spcAft>
              <a:spcPct val="35000"/>
            </a:spcAft>
            <a:buNone/>
          </a:pPr>
          <a:r>
            <a:rPr lang="en-US" sz="2600" kern="1200"/>
            <a:t>Study</a:t>
          </a:r>
        </a:p>
      </dsp:txBody>
      <dsp:txXfrm>
        <a:off x="0" y="1317463"/>
        <a:ext cx="1872615" cy="1241747"/>
      </dsp:txXfrm>
    </dsp:sp>
    <dsp:sp modelId="{7455A2D1-4425-4D82-BCEB-00E848B680E1}">
      <dsp:nvSpPr>
        <dsp:cNvPr id="0" name=""/>
        <dsp:cNvSpPr/>
      </dsp:nvSpPr>
      <dsp:spPr>
        <a:xfrm>
          <a:off x="1872615" y="2633716"/>
          <a:ext cx="7490460" cy="124174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336" tIns="315404" rIns="145336" bIns="315404" numCol="1" spcCol="1270" anchor="ctr" anchorCtr="0">
          <a:noAutofit/>
        </a:bodyPr>
        <a:lstStyle/>
        <a:p>
          <a:pPr marL="0" lvl="0" indent="0" algn="l" defTabSz="933450">
            <a:lnSpc>
              <a:spcPct val="90000"/>
            </a:lnSpc>
            <a:spcBef>
              <a:spcPct val="0"/>
            </a:spcBef>
            <a:spcAft>
              <a:spcPct val="35000"/>
            </a:spcAft>
            <a:buNone/>
          </a:pPr>
          <a:r>
            <a:rPr lang="en-US" sz="2100" kern="1200"/>
            <a:t>Understand the strengths and gaps of the system and conceptualize how your expertise can provide solutions </a:t>
          </a:r>
        </a:p>
      </dsp:txBody>
      <dsp:txXfrm>
        <a:off x="1872615" y="2633716"/>
        <a:ext cx="7490460" cy="1241747"/>
      </dsp:txXfrm>
    </dsp:sp>
    <dsp:sp modelId="{AF3FA463-8D5E-4132-96E9-F29D18EB9699}">
      <dsp:nvSpPr>
        <dsp:cNvPr id="0" name=""/>
        <dsp:cNvSpPr/>
      </dsp:nvSpPr>
      <dsp:spPr>
        <a:xfrm>
          <a:off x="0" y="2633716"/>
          <a:ext cx="1872615" cy="1241747"/>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93" tIns="122657" rIns="99093" bIns="122657" numCol="1" spcCol="1270" anchor="ctr" anchorCtr="0">
          <a:noAutofit/>
        </a:bodyPr>
        <a:lstStyle/>
        <a:p>
          <a:pPr marL="0" lvl="0" indent="0" algn="ctr" defTabSz="1155700">
            <a:lnSpc>
              <a:spcPct val="90000"/>
            </a:lnSpc>
            <a:spcBef>
              <a:spcPct val="0"/>
            </a:spcBef>
            <a:spcAft>
              <a:spcPct val="35000"/>
            </a:spcAft>
            <a:buNone/>
          </a:pPr>
          <a:r>
            <a:rPr lang="en-US" sz="2600" kern="1200"/>
            <a:t>Understand</a:t>
          </a:r>
        </a:p>
      </dsp:txBody>
      <dsp:txXfrm>
        <a:off x="0" y="2633716"/>
        <a:ext cx="1872615" cy="12417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8149C-6A72-4DDE-9E36-EE7CD3A2E381}">
      <dsp:nvSpPr>
        <dsp:cNvPr id="0" name=""/>
        <dsp:cNvSpPr/>
      </dsp:nvSpPr>
      <dsp:spPr>
        <a:xfrm>
          <a:off x="0" y="0"/>
          <a:ext cx="8938260" cy="174450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US" sz="2300" b="1" kern="1200"/>
            <a:t>Defined by Cambridge Dictionary as: </a:t>
          </a:r>
          <a:r>
            <a:rPr lang="en-US" sz="2300" kern="1200"/>
            <a:t>a strong lack of respect for a person or group of persons or a bad opinion of them because they have done something society does not approve of </a:t>
          </a:r>
        </a:p>
      </dsp:txBody>
      <dsp:txXfrm>
        <a:off x="51095" y="51095"/>
        <a:ext cx="7135178" cy="1642313"/>
      </dsp:txXfrm>
    </dsp:sp>
    <dsp:sp modelId="{63989552-DCBC-4A07-B4BF-CE44CDD9612C}">
      <dsp:nvSpPr>
        <dsp:cNvPr id="0" name=""/>
        <dsp:cNvSpPr/>
      </dsp:nvSpPr>
      <dsp:spPr>
        <a:xfrm>
          <a:off x="1577339" y="2132171"/>
          <a:ext cx="8938260" cy="174450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US" sz="2300" b="0" kern="1200"/>
            <a:t>Clouds our lens of seeing a person clearly as a multifaceted individual and often putting them into a box of only a single characteristic </a:t>
          </a:r>
        </a:p>
      </dsp:txBody>
      <dsp:txXfrm>
        <a:off x="1628434" y="2183266"/>
        <a:ext cx="6124802" cy="1642313"/>
      </dsp:txXfrm>
    </dsp:sp>
    <dsp:sp modelId="{B2A3C3BA-21C7-48EC-99B9-17C1ADD71B87}">
      <dsp:nvSpPr>
        <dsp:cNvPr id="0" name=""/>
        <dsp:cNvSpPr/>
      </dsp:nvSpPr>
      <dsp:spPr>
        <a:xfrm>
          <a:off x="7804332" y="1371373"/>
          <a:ext cx="1133927" cy="1133927"/>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100000"/>
            </a:lnSpc>
            <a:spcBef>
              <a:spcPct val="0"/>
            </a:spcBef>
            <a:spcAft>
              <a:spcPct val="35000"/>
            </a:spcAft>
            <a:buNone/>
          </a:pPr>
          <a:endParaRPr lang="en-US" sz="3600" kern="1200"/>
        </a:p>
      </dsp:txBody>
      <dsp:txXfrm>
        <a:off x="8059466" y="1371373"/>
        <a:ext cx="623659" cy="85328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8591CF-A82B-44DD-B79E-308630255963}">
      <dsp:nvSpPr>
        <dsp:cNvPr id="0" name=""/>
        <dsp:cNvSpPr/>
      </dsp:nvSpPr>
      <dsp:spPr>
        <a:xfrm>
          <a:off x="0" y="19907"/>
          <a:ext cx="9363456" cy="791505"/>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Develop relationships and trust </a:t>
          </a:r>
        </a:p>
      </dsp:txBody>
      <dsp:txXfrm>
        <a:off x="38638" y="58545"/>
        <a:ext cx="9286180" cy="714229"/>
      </dsp:txXfrm>
    </dsp:sp>
    <dsp:sp modelId="{5CDB283D-7125-4271-A16F-237796575051}">
      <dsp:nvSpPr>
        <dsp:cNvPr id="0" name=""/>
        <dsp:cNvSpPr/>
      </dsp:nvSpPr>
      <dsp:spPr>
        <a:xfrm>
          <a:off x="0" y="811412"/>
          <a:ext cx="9363456" cy="1707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290"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Invite law makers, funders to visit and see what you do</a:t>
          </a:r>
        </a:p>
        <a:p>
          <a:pPr marL="228600" lvl="1" indent="-228600" algn="l" defTabSz="1155700">
            <a:lnSpc>
              <a:spcPct val="90000"/>
            </a:lnSpc>
            <a:spcBef>
              <a:spcPct val="0"/>
            </a:spcBef>
            <a:spcAft>
              <a:spcPct val="20000"/>
            </a:spcAft>
            <a:buChar char="•"/>
          </a:pPr>
          <a:r>
            <a:rPr lang="en-US" sz="2600" kern="1200"/>
            <a:t>Understand perspectives and role </a:t>
          </a:r>
        </a:p>
        <a:p>
          <a:pPr marL="228600" lvl="1" indent="-228600" algn="l" defTabSz="1155700">
            <a:lnSpc>
              <a:spcPct val="90000"/>
            </a:lnSpc>
            <a:spcBef>
              <a:spcPct val="0"/>
            </a:spcBef>
            <a:spcAft>
              <a:spcPct val="20000"/>
            </a:spcAft>
            <a:buChar char="•"/>
          </a:pPr>
          <a:r>
            <a:rPr lang="en-US" sz="2600" kern="1200"/>
            <a:t>Request or schedule meetings with key people so relationships are maintained </a:t>
          </a:r>
        </a:p>
      </dsp:txBody>
      <dsp:txXfrm>
        <a:off x="0" y="811412"/>
        <a:ext cx="9363456" cy="1707750"/>
      </dsp:txXfrm>
    </dsp:sp>
    <dsp:sp modelId="{D5000671-7E33-4DED-94BA-D82CA6D881EA}">
      <dsp:nvSpPr>
        <dsp:cNvPr id="0" name=""/>
        <dsp:cNvSpPr/>
      </dsp:nvSpPr>
      <dsp:spPr>
        <a:xfrm>
          <a:off x="0" y="2519163"/>
          <a:ext cx="9363456" cy="791505"/>
        </a:xfrm>
        <a:prstGeom prst="roundRect">
          <a:avLst/>
        </a:prstGeom>
        <a:solidFill>
          <a:schemeClr val="accent4">
            <a:hueOff val="9800891"/>
            <a:satOff val="-40777"/>
            <a:lumOff val="960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Target your proposal to help solve a funder problem </a:t>
          </a:r>
        </a:p>
      </dsp:txBody>
      <dsp:txXfrm>
        <a:off x="38638" y="2557801"/>
        <a:ext cx="9286180" cy="714229"/>
      </dsp:txXfrm>
    </dsp:sp>
    <dsp:sp modelId="{4ADC1E63-9BB7-42DE-B8E8-EB0595B4B9AE}">
      <dsp:nvSpPr>
        <dsp:cNvPr id="0" name=""/>
        <dsp:cNvSpPr/>
      </dsp:nvSpPr>
      <dsp:spPr>
        <a:xfrm>
          <a:off x="0" y="3310667"/>
          <a:ext cx="9363456"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290"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Solve the system gaps or weaknesses </a:t>
          </a:r>
        </a:p>
      </dsp:txBody>
      <dsp:txXfrm>
        <a:off x="0" y="3310667"/>
        <a:ext cx="9363456" cy="54648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79962A-05DA-4EAA-A7BB-BD1BD1D0647F}">
      <dsp:nvSpPr>
        <dsp:cNvPr id="0" name=""/>
        <dsp:cNvSpPr/>
      </dsp:nvSpPr>
      <dsp:spPr>
        <a:xfrm>
          <a:off x="3092749" y="1438713"/>
          <a:ext cx="680813" cy="91440"/>
        </a:xfrm>
        <a:custGeom>
          <a:avLst/>
          <a:gdLst/>
          <a:ahLst/>
          <a:cxnLst/>
          <a:rect l="0" t="0" r="0" b="0"/>
          <a:pathLst>
            <a:path>
              <a:moveTo>
                <a:pt x="0" y="45720"/>
              </a:moveTo>
              <a:lnTo>
                <a:pt x="68081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5370" y="1480876"/>
        <a:ext cx="35570" cy="7114"/>
      </dsp:txXfrm>
    </dsp:sp>
    <dsp:sp modelId="{C8C887DB-0D96-4051-935E-F06DA17CE788}">
      <dsp:nvSpPr>
        <dsp:cNvPr id="0" name=""/>
        <dsp:cNvSpPr/>
      </dsp:nvSpPr>
      <dsp:spPr>
        <a:xfrm>
          <a:off x="1448" y="556503"/>
          <a:ext cx="3093100" cy="185586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565" tIns="159094" rIns="151565" bIns="159094" numCol="1" spcCol="1270" anchor="ctr" anchorCtr="0">
          <a:noAutofit/>
        </a:bodyPr>
        <a:lstStyle/>
        <a:p>
          <a:pPr marL="0" lvl="0" indent="0" algn="ctr" defTabSz="977900">
            <a:lnSpc>
              <a:spcPct val="90000"/>
            </a:lnSpc>
            <a:spcBef>
              <a:spcPct val="0"/>
            </a:spcBef>
            <a:spcAft>
              <a:spcPct val="35000"/>
            </a:spcAft>
            <a:buNone/>
          </a:pPr>
          <a:r>
            <a:rPr lang="en-US" sz="2200" kern="1200"/>
            <a:t>Perform assessment of your organization and the unique skills and strengths that you have</a:t>
          </a:r>
        </a:p>
      </dsp:txBody>
      <dsp:txXfrm>
        <a:off x="1448" y="556503"/>
        <a:ext cx="3093100" cy="1855860"/>
      </dsp:txXfrm>
    </dsp:sp>
    <dsp:sp modelId="{BB7AE21F-ABB7-497A-BBD5-05B8FE90DA9F}">
      <dsp:nvSpPr>
        <dsp:cNvPr id="0" name=""/>
        <dsp:cNvSpPr/>
      </dsp:nvSpPr>
      <dsp:spPr>
        <a:xfrm>
          <a:off x="1547999" y="2410563"/>
          <a:ext cx="3804513" cy="680813"/>
        </a:xfrm>
        <a:custGeom>
          <a:avLst/>
          <a:gdLst/>
          <a:ahLst/>
          <a:cxnLst/>
          <a:rect l="0" t="0" r="0" b="0"/>
          <a:pathLst>
            <a:path>
              <a:moveTo>
                <a:pt x="3804513" y="0"/>
              </a:moveTo>
              <a:lnTo>
                <a:pt x="3804513" y="357506"/>
              </a:lnTo>
              <a:lnTo>
                <a:pt x="0" y="357506"/>
              </a:lnTo>
              <a:lnTo>
                <a:pt x="0" y="680813"/>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3494" y="2747413"/>
        <a:ext cx="193522" cy="7114"/>
      </dsp:txXfrm>
    </dsp:sp>
    <dsp:sp modelId="{61CE0E0A-5E44-43BD-8263-5B4A5DCEB1B1}">
      <dsp:nvSpPr>
        <dsp:cNvPr id="0" name=""/>
        <dsp:cNvSpPr/>
      </dsp:nvSpPr>
      <dsp:spPr>
        <a:xfrm>
          <a:off x="3805962" y="556503"/>
          <a:ext cx="3093100" cy="185586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565" tIns="159094" rIns="151565" bIns="159094" numCol="1" spcCol="1270" anchor="ctr" anchorCtr="0">
          <a:noAutofit/>
        </a:bodyPr>
        <a:lstStyle/>
        <a:p>
          <a:pPr marL="0" lvl="0" indent="0" algn="ctr" defTabSz="977900">
            <a:lnSpc>
              <a:spcPct val="90000"/>
            </a:lnSpc>
            <a:spcBef>
              <a:spcPct val="0"/>
            </a:spcBef>
            <a:spcAft>
              <a:spcPct val="35000"/>
            </a:spcAft>
            <a:buNone/>
          </a:pPr>
          <a:r>
            <a:rPr lang="en-US" sz="2200" kern="1200"/>
            <a:t>Identify the key people in your system who you want to have at the table as creative partners</a:t>
          </a:r>
        </a:p>
      </dsp:txBody>
      <dsp:txXfrm>
        <a:off x="3805962" y="556503"/>
        <a:ext cx="3093100" cy="1855860"/>
      </dsp:txXfrm>
    </dsp:sp>
    <dsp:sp modelId="{1F62B46C-59C7-4FBC-8447-1E1B1960B6AE}">
      <dsp:nvSpPr>
        <dsp:cNvPr id="0" name=""/>
        <dsp:cNvSpPr/>
      </dsp:nvSpPr>
      <dsp:spPr>
        <a:xfrm>
          <a:off x="3092749" y="4005987"/>
          <a:ext cx="680813" cy="91440"/>
        </a:xfrm>
        <a:custGeom>
          <a:avLst/>
          <a:gdLst/>
          <a:ahLst/>
          <a:cxnLst/>
          <a:rect l="0" t="0" r="0" b="0"/>
          <a:pathLst>
            <a:path>
              <a:moveTo>
                <a:pt x="0" y="45720"/>
              </a:moveTo>
              <a:lnTo>
                <a:pt x="680813"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5370" y="4048150"/>
        <a:ext cx="35570" cy="7114"/>
      </dsp:txXfrm>
    </dsp:sp>
    <dsp:sp modelId="{A7D9B69F-725D-44F5-84C7-261A6F99F4BD}">
      <dsp:nvSpPr>
        <dsp:cNvPr id="0" name=""/>
        <dsp:cNvSpPr/>
      </dsp:nvSpPr>
      <dsp:spPr>
        <a:xfrm>
          <a:off x="1448" y="3123777"/>
          <a:ext cx="3093100" cy="185586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565" tIns="159094" rIns="151565" bIns="159094" numCol="1" spcCol="1270" anchor="ctr" anchorCtr="0">
          <a:noAutofit/>
        </a:bodyPr>
        <a:lstStyle/>
        <a:p>
          <a:pPr marL="0" lvl="0" indent="0" algn="ctr" defTabSz="977900">
            <a:lnSpc>
              <a:spcPct val="90000"/>
            </a:lnSpc>
            <a:spcBef>
              <a:spcPct val="0"/>
            </a:spcBef>
            <a:spcAft>
              <a:spcPct val="35000"/>
            </a:spcAft>
            <a:buNone/>
          </a:pPr>
          <a:r>
            <a:rPr lang="en-US" sz="2200" kern="1200"/>
            <a:t>Pinpoint system gaps and strengths for target service area </a:t>
          </a:r>
        </a:p>
      </dsp:txBody>
      <dsp:txXfrm>
        <a:off x="1448" y="3123777"/>
        <a:ext cx="3093100" cy="1855860"/>
      </dsp:txXfrm>
    </dsp:sp>
    <dsp:sp modelId="{13D520E6-5BB5-4312-BBB9-0603BE270CC2}">
      <dsp:nvSpPr>
        <dsp:cNvPr id="0" name=""/>
        <dsp:cNvSpPr/>
      </dsp:nvSpPr>
      <dsp:spPr>
        <a:xfrm>
          <a:off x="3805962" y="3123777"/>
          <a:ext cx="3093100" cy="185586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565" tIns="159094" rIns="151565" bIns="159094" numCol="1" spcCol="1270" anchor="ctr" anchorCtr="0">
          <a:noAutofit/>
        </a:bodyPr>
        <a:lstStyle/>
        <a:p>
          <a:pPr marL="0" lvl="0" indent="0" algn="ctr" defTabSz="977900">
            <a:lnSpc>
              <a:spcPct val="90000"/>
            </a:lnSpc>
            <a:spcBef>
              <a:spcPct val="0"/>
            </a:spcBef>
            <a:spcAft>
              <a:spcPct val="35000"/>
            </a:spcAft>
            <a:buNone/>
          </a:pPr>
          <a:r>
            <a:rPr lang="en-US" sz="2200" kern="1200"/>
            <a:t>Cultivate and reinforce relationships with key stakeholders and funders </a:t>
          </a:r>
        </a:p>
      </dsp:txBody>
      <dsp:txXfrm>
        <a:off x="3805962" y="3123777"/>
        <a:ext cx="3093100" cy="18558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2A0EE-607D-45FC-94FC-567B9E23A05B}">
      <dsp:nvSpPr>
        <dsp:cNvPr id="0" name=""/>
        <dsp:cNvSpPr/>
      </dsp:nvSpPr>
      <dsp:spPr>
        <a:xfrm>
          <a:off x="0" y="27574"/>
          <a:ext cx="6900512" cy="88229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latin typeface="Sagona Book"/>
            </a:rPr>
            <a:t>The maternal mortality rate has increased nearly 89% since 2018</a:t>
          </a:r>
        </a:p>
      </dsp:txBody>
      <dsp:txXfrm>
        <a:off x="43070" y="70644"/>
        <a:ext cx="6814372" cy="796158"/>
      </dsp:txXfrm>
    </dsp:sp>
    <dsp:sp modelId="{89B017D8-6115-4AC5-897A-8100748B0B67}">
      <dsp:nvSpPr>
        <dsp:cNvPr id="0" name=""/>
        <dsp:cNvSpPr/>
      </dsp:nvSpPr>
      <dsp:spPr>
        <a:xfrm>
          <a:off x="0" y="947312"/>
          <a:ext cx="6900512" cy="882298"/>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United States continues to see the loss of approximately 700 birthing persons during pregnancy and in the post partum period</a:t>
          </a:r>
          <a:r>
            <a:rPr lang="en-US" sz="1600" kern="1200">
              <a:latin typeface="Sagona Book"/>
            </a:rPr>
            <a:t> </a:t>
          </a:r>
          <a:endParaRPr lang="en-US" sz="1600" kern="1200"/>
        </a:p>
      </dsp:txBody>
      <dsp:txXfrm>
        <a:off x="43070" y="990382"/>
        <a:ext cx="6814372" cy="796158"/>
      </dsp:txXfrm>
    </dsp:sp>
    <dsp:sp modelId="{8EE2E0B8-A352-4282-B7FB-964800F3A9B3}">
      <dsp:nvSpPr>
        <dsp:cNvPr id="0" name=""/>
        <dsp:cNvSpPr/>
      </dsp:nvSpPr>
      <dsp:spPr>
        <a:xfrm>
          <a:off x="0" y="1867051"/>
          <a:ext cx="6900512" cy="882298"/>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Considerable racial disparities exist: American Indian, Alaska Native, and Black women are 2-3x more likely to die of pregnancy-related causes than White women</a:t>
          </a:r>
        </a:p>
      </dsp:txBody>
      <dsp:txXfrm>
        <a:off x="43070" y="1910121"/>
        <a:ext cx="6814372" cy="796158"/>
      </dsp:txXfrm>
    </dsp:sp>
    <dsp:sp modelId="{08451146-0041-4B6A-8E7D-153623CE13E8}">
      <dsp:nvSpPr>
        <dsp:cNvPr id="0" name=""/>
        <dsp:cNvSpPr/>
      </dsp:nvSpPr>
      <dsp:spPr>
        <a:xfrm>
          <a:off x="0" y="2786790"/>
          <a:ext cx="6900512" cy="882298"/>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Two out of three deaths are identified as preventable- understanding risks, access to early diagnosis, and treatment are essential </a:t>
          </a:r>
        </a:p>
      </dsp:txBody>
      <dsp:txXfrm>
        <a:off x="43070" y="2829860"/>
        <a:ext cx="6814372" cy="796158"/>
      </dsp:txXfrm>
    </dsp:sp>
    <dsp:sp modelId="{F3B7CDCB-E0E1-443A-8FE4-D6DE472CD286}">
      <dsp:nvSpPr>
        <dsp:cNvPr id="0" name=""/>
        <dsp:cNvSpPr/>
      </dsp:nvSpPr>
      <dsp:spPr>
        <a:xfrm>
          <a:off x="0" y="3706529"/>
          <a:ext cx="6900512" cy="882298"/>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Mental health &amp; substance use disorders can play a role in this</a:t>
          </a:r>
          <a:r>
            <a:rPr lang="en-US" sz="1600" kern="1200">
              <a:latin typeface="Sagona Book"/>
            </a:rPr>
            <a:t> </a:t>
          </a:r>
          <a:endParaRPr lang="en-US" sz="1600" kern="1200"/>
        </a:p>
      </dsp:txBody>
      <dsp:txXfrm>
        <a:off x="43070" y="3749599"/>
        <a:ext cx="6814372" cy="796158"/>
      </dsp:txXfrm>
    </dsp:sp>
    <dsp:sp modelId="{A49C636D-9FAB-4008-9430-523D1BCD4D04}">
      <dsp:nvSpPr>
        <dsp:cNvPr id="0" name=""/>
        <dsp:cNvSpPr/>
      </dsp:nvSpPr>
      <dsp:spPr>
        <a:xfrm>
          <a:off x="0" y="4626268"/>
          <a:ext cx="6900512" cy="88229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CDC Campaign: </a:t>
          </a:r>
          <a:r>
            <a:rPr lang="en-US" sz="1600" kern="1200">
              <a:hlinkClick xmlns:r="http://schemas.openxmlformats.org/officeDocument/2006/relationships" r:id="rId1">
                <a:extLst>
                  <a:ext uri="{A12FA001-AC4F-418D-AE19-62706E023703}">
                    <ahyp:hlinkClr xmlns:ahyp="http://schemas.microsoft.com/office/drawing/2018/hyperlinkcolor" val="tx"/>
                  </a:ext>
                </a:extLst>
              </a:hlinkClick>
            </a:rPr>
            <a:t>HEAR HER Campaign | CDC</a:t>
          </a:r>
          <a:endParaRPr lang="en-US" sz="1600" kern="1200"/>
        </a:p>
      </dsp:txBody>
      <dsp:txXfrm>
        <a:off x="43070" y="4669338"/>
        <a:ext cx="6814372" cy="7961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B2CDE-8CDD-4E20-B3A2-183862DC4FDF}">
      <dsp:nvSpPr>
        <dsp:cNvPr id="0" name=""/>
        <dsp:cNvSpPr/>
      </dsp:nvSpPr>
      <dsp:spPr>
        <a:xfrm>
          <a:off x="0" y="1874641"/>
          <a:ext cx="3195291" cy="1597645"/>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CT has a robust treatment continuum to provide birthing individuals, and those in the post partum period, with access to comprehensive behavioral healthcare </a:t>
          </a:r>
        </a:p>
      </dsp:txBody>
      <dsp:txXfrm>
        <a:off x="46793" y="1921434"/>
        <a:ext cx="3101705" cy="1504059"/>
      </dsp:txXfrm>
    </dsp:sp>
    <dsp:sp modelId="{4C651FED-C53D-496A-B0DC-7395FB7D0034}">
      <dsp:nvSpPr>
        <dsp:cNvPr id="0" name=""/>
        <dsp:cNvSpPr/>
      </dsp:nvSpPr>
      <dsp:spPr>
        <a:xfrm>
          <a:off x="3204032" y="1869081"/>
          <a:ext cx="3195291" cy="1597645"/>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Ensuring that resources are available &amp; accessible in real-time and known across the state </a:t>
          </a:r>
        </a:p>
      </dsp:txBody>
      <dsp:txXfrm>
        <a:off x="3250825" y="1915874"/>
        <a:ext cx="3101705" cy="1504059"/>
      </dsp:txXfrm>
    </dsp:sp>
    <dsp:sp modelId="{A4EFED88-EBAB-47D8-992C-9B9E4341E789}">
      <dsp:nvSpPr>
        <dsp:cNvPr id="0" name=""/>
        <dsp:cNvSpPr/>
      </dsp:nvSpPr>
      <dsp:spPr>
        <a:xfrm rot="16908028">
          <a:off x="5641945" y="1708722"/>
          <a:ext cx="1904168" cy="54438"/>
        </a:xfrm>
        <a:custGeom>
          <a:avLst/>
          <a:gdLst/>
          <a:ahLst/>
          <a:cxnLst/>
          <a:rect l="0" t="0" r="0" b="0"/>
          <a:pathLst>
            <a:path>
              <a:moveTo>
                <a:pt x="0" y="27219"/>
              </a:moveTo>
              <a:lnTo>
                <a:pt x="1904168" y="27219"/>
              </a:lnTo>
            </a:path>
          </a:pathLst>
        </a:custGeom>
        <a:noFill/>
        <a:ln w="12700" cap="flat" cmpd="sng" algn="ctr">
          <a:solidFill>
            <a:schemeClr val="accent5">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6546425" y="1688337"/>
        <a:ext cx="95208" cy="95208"/>
      </dsp:txXfrm>
    </dsp:sp>
    <dsp:sp modelId="{9D11E3E7-A411-4970-9973-3FD8BADF51C7}">
      <dsp:nvSpPr>
        <dsp:cNvPr id="0" name=""/>
        <dsp:cNvSpPr/>
      </dsp:nvSpPr>
      <dsp:spPr>
        <a:xfrm>
          <a:off x="6788734" y="5156"/>
          <a:ext cx="3195291" cy="1597645"/>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Multi-departmental meetings &amp; collaborative aimed at sharing knowledge</a:t>
          </a:r>
        </a:p>
      </dsp:txBody>
      <dsp:txXfrm>
        <a:off x="6835527" y="51949"/>
        <a:ext cx="3101705" cy="1504059"/>
      </dsp:txXfrm>
    </dsp:sp>
    <dsp:sp modelId="{D6B1E580-3428-4EF1-B6EC-FCA4937CB6BD}">
      <dsp:nvSpPr>
        <dsp:cNvPr id="0" name=""/>
        <dsp:cNvSpPr/>
      </dsp:nvSpPr>
      <dsp:spPr>
        <a:xfrm rot="21365249">
          <a:off x="6398869" y="2627368"/>
          <a:ext cx="390319" cy="54438"/>
        </a:xfrm>
        <a:custGeom>
          <a:avLst/>
          <a:gdLst/>
          <a:ahLst/>
          <a:cxnLst/>
          <a:rect l="0" t="0" r="0" b="0"/>
          <a:pathLst>
            <a:path>
              <a:moveTo>
                <a:pt x="0" y="27219"/>
              </a:moveTo>
              <a:lnTo>
                <a:pt x="390319" y="27219"/>
              </a:lnTo>
            </a:path>
          </a:pathLst>
        </a:custGeom>
        <a:noFill/>
        <a:ln w="12700" cap="flat" cmpd="sng" algn="ctr">
          <a:solidFill>
            <a:schemeClr val="accent5">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6584271" y="2644830"/>
        <a:ext cx="19515" cy="19515"/>
      </dsp:txXfrm>
    </dsp:sp>
    <dsp:sp modelId="{D9832798-F17D-44C0-9728-7E2F30E4CCC6}">
      <dsp:nvSpPr>
        <dsp:cNvPr id="0" name=""/>
        <dsp:cNvSpPr/>
      </dsp:nvSpPr>
      <dsp:spPr>
        <a:xfrm>
          <a:off x="6788734" y="1842449"/>
          <a:ext cx="3195291" cy="1597645"/>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Trainings </a:t>
          </a:r>
        </a:p>
      </dsp:txBody>
      <dsp:txXfrm>
        <a:off x="6835527" y="1889242"/>
        <a:ext cx="3101705" cy="1504059"/>
      </dsp:txXfrm>
    </dsp:sp>
    <dsp:sp modelId="{FEDB8ECD-508B-47CE-91D8-B585CBFB6FE0}">
      <dsp:nvSpPr>
        <dsp:cNvPr id="0" name=""/>
        <dsp:cNvSpPr/>
      </dsp:nvSpPr>
      <dsp:spPr>
        <a:xfrm rot="4671752">
          <a:off x="5667999" y="3546015"/>
          <a:ext cx="1852061" cy="54438"/>
        </a:xfrm>
        <a:custGeom>
          <a:avLst/>
          <a:gdLst/>
          <a:ahLst/>
          <a:cxnLst/>
          <a:rect l="0" t="0" r="0" b="0"/>
          <a:pathLst>
            <a:path>
              <a:moveTo>
                <a:pt x="0" y="27219"/>
              </a:moveTo>
              <a:lnTo>
                <a:pt x="1852061" y="27219"/>
              </a:lnTo>
            </a:path>
          </a:pathLst>
        </a:custGeom>
        <a:noFill/>
        <a:ln w="12700" cap="flat" cmpd="sng" algn="ctr">
          <a:solidFill>
            <a:schemeClr val="accent5">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6547728" y="3526933"/>
        <a:ext cx="92603" cy="92603"/>
      </dsp:txXfrm>
    </dsp:sp>
    <dsp:sp modelId="{51A8541C-75D5-4290-9780-E51C04A4E8A0}">
      <dsp:nvSpPr>
        <dsp:cNvPr id="0" name=""/>
        <dsp:cNvSpPr/>
      </dsp:nvSpPr>
      <dsp:spPr>
        <a:xfrm>
          <a:off x="6788734" y="3679741"/>
          <a:ext cx="3195291" cy="1597645"/>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Social Media &amp; Technology resources/ enhancements </a:t>
          </a:r>
          <a:endParaRPr lang="en-US" sz="1600" kern="1200"/>
        </a:p>
      </dsp:txBody>
      <dsp:txXfrm>
        <a:off x="6835527" y="3726534"/>
        <a:ext cx="3101705" cy="15040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2F413-899C-404F-A15C-F633B959E360}">
      <dsp:nvSpPr>
        <dsp:cNvPr id="0" name=""/>
        <dsp:cNvSpPr/>
      </dsp:nvSpPr>
      <dsp:spPr>
        <a:xfrm>
          <a:off x="0" y="2125"/>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24D207-D077-46BA-9557-448166E1198A}">
      <dsp:nvSpPr>
        <dsp:cNvPr id="0" name=""/>
        <dsp:cNvSpPr/>
      </dsp:nvSpPr>
      <dsp:spPr>
        <a:xfrm>
          <a:off x="0" y="2125"/>
          <a:ext cx="10515600" cy="39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Medically Managed Intensive Inpatient Services, Withdrawal Management (4.0)</a:t>
          </a:r>
        </a:p>
      </dsp:txBody>
      <dsp:txXfrm>
        <a:off x="0" y="2125"/>
        <a:ext cx="10515600" cy="395299"/>
      </dsp:txXfrm>
    </dsp:sp>
    <dsp:sp modelId="{D58B68BD-F3FC-49E2-B51A-2C21092DCA18}">
      <dsp:nvSpPr>
        <dsp:cNvPr id="0" name=""/>
        <dsp:cNvSpPr/>
      </dsp:nvSpPr>
      <dsp:spPr>
        <a:xfrm>
          <a:off x="0" y="397424"/>
          <a:ext cx="10515600" cy="0"/>
        </a:xfrm>
        <a:prstGeom prst="line">
          <a:avLst/>
        </a:prstGeom>
        <a:solidFill>
          <a:schemeClr val="accent5">
            <a:hueOff val="-675854"/>
            <a:satOff val="-1742"/>
            <a:lumOff val="-1177"/>
            <a:alphaOff val="0"/>
          </a:schemeClr>
        </a:solidFill>
        <a:ln w="12700" cap="flat" cmpd="sng" algn="ctr">
          <a:solidFill>
            <a:schemeClr val="accent5">
              <a:hueOff val="-675854"/>
              <a:satOff val="-1742"/>
              <a:lumOff val="-1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599CFA-2E0D-461D-879A-92E3A017D281}">
      <dsp:nvSpPr>
        <dsp:cNvPr id="0" name=""/>
        <dsp:cNvSpPr/>
      </dsp:nvSpPr>
      <dsp:spPr>
        <a:xfrm>
          <a:off x="0" y="397424"/>
          <a:ext cx="10515600" cy="39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Medically Monitored High-Intensity Inpatient Services, Withdrawal Management (3.7 D)</a:t>
          </a:r>
        </a:p>
      </dsp:txBody>
      <dsp:txXfrm>
        <a:off x="0" y="397424"/>
        <a:ext cx="10515600" cy="395299"/>
      </dsp:txXfrm>
    </dsp:sp>
    <dsp:sp modelId="{60156539-6D37-4676-A247-C1FE201AE87A}">
      <dsp:nvSpPr>
        <dsp:cNvPr id="0" name=""/>
        <dsp:cNvSpPr/>
      </dsp:nvSpPr>
      <dsp:spPr>
        <a:xfrm>
          <a:off x="0" y="792724"/>
          <a:ext cx="10515600" cy="0"/>
        </a:xfrm>
        <a:prstGeom prst="line">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EC1E28-7A03-4803-9BEC-3171D55621DC}">
      <dsp:nvSpPr>
        <dsp:cNvPr id="0" name=""/>
        <dsp:cNvSpPr/>
      </dsp:nvSpPr>
      <dsp:spPr>
        <a:xfrm>
          <a:off x="0" y="792724"/>
          <a:ext cx="10515600" cy="39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Medically Monitored Intensive Inpatient Services(3.7)</a:t>
          </a:r>
        </a:p>
      </dsp:txBody>
      <dsp:txXfrm>
        <a:off x="0" y="792724"/>
        <a:ext cx="10515600" cy="395299"/>
      </dsp:txXfrm>
    </dsp:sp>
    <dsp:sp modelId="{C040BA89-6E3B-438F-B6BA-8323B50C1460}">
      <dsp:nvSpPr>
        <dsp:cNvPr id="0" name=""/>
        <dsp:cNvSpPr/>
      </dsp:nvSpPr>
      <dsp:spPr>
        <a:xfrm>
          <a:off x="0" y="1188023"/>
          <a:ext cx="10515600" cy="0"/>
        </a:xfrm>
        <a:prstGeom prst="line">
          <a:avLst/>
        </a:prstGeom>
        <a:solidFill>
          <a:schemeClr val="accent5">
            <a:hueOff val="-2027563"/>
            <a:satOff val="-5226"/>
            <a:lumOff val="-3530"/>
            <a:alphaOff val="0"/>
          </a:schemeClr>
        </a:solidFill>
        <a:ln w="12700" cap="flat" cmpd="sng" algn="ctr">
          <a:solidFill>
            <a:schemeClr val="accent5">
              <a:hueOff val="-2027563"/>
              <a:satOff val="-5226"/>
              <a:lumOff val="-35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AF94DB-2982-4D1D-A43C-FCCCDD430C2E}">
      <dsp:nvSpPr>
        <dsp:cNvPr id="0" name=""/>
        <dsp:cNvSpPr/>
      </dsp:nvSpPr>
      <dsp:spPr>
        <a:xfrm>
          <a:off x="0" y="1188023"/>
          <a:ext cx="10515600" cy="39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Medically Monitored Intensive Inpatient Services, Co-occurring  Enhanced (3.7RE)</a:t>
          </a:r>
        </a:p>
      </dsp:txBody>
      <dsp:txXfrm>
        <a:off x="0" y="1188023"/>
        <a:ext cx="10515600" cy="395299"/>
      </dsp:txXfrm>
    </dsp:sp>
    <dsp:sp modelId="{AC27E5AB-1348-48E5-9368-7FAA9492F024}">
      <dsp:nvSpPr>
        <dsp:cNvPr id="0" name=""/>
        <dsp:cNvSpPr/>
      </dsp:nvSpPr>
      <dsp:spPr>
        <a:xfrm>
          <a:off x="0" y="1583322"/>
          <a:ext cx="10515600" cy="0"/>
        </a:xfrm>
        <a:prstGeom prst="line">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33BB4F-7159-4402-A4B6-5C4C6BC21300}">
      <dsp:nvSpPr>
        <dsp:cNvPr id="0" name=""/>
        <dsp:cNvSpPr/>
      </dsp:nvSpPr>
      <dsp:spPr>
        <a:xfrm>
          <a:off x="0" y="1583322"/>
          <a:ext cx="10515600" cy="39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Clinically Managed High-Intensity Residential Services (3.5)</a:t>
          </a:r>
        </a:p>
      </dsp:txBody>
      <dsp:txXfrm>
        <a:off x="0" y="1583322"/>
        <a:ext cx="10515600" cy="395299"/>
      </dsp:txXfrm>
    </dsp:sp>
    <dsp:sp modelId="{F1A19021-0A6B-4119-BF5A-D9A580E4F4A2}">
      <dsp:nvSpPr>
        <dsp:cNvPr id="0" name=""/>
        <dsp:cNvSpPr/>
      </dsp:nvSpPr>
      <dsp:spPr>
        <a:xfrm>
          <a:off x="0" y="1978622"/>
          <a:ext cx="10515600"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5A55BA-CF07-4685-BFAB-187DE8A53B30}">
      <dsp:nvSpPr>
        <dsp:cNvPr id="0" name=""/>
        <dsp:cNvSpPr/>
      </dsp:nvSpPr>
      <dsp:spPr>
        <a:xfrm>
          <a:off x="0" y="1978622"/>
          <a:ext cx="10515600" cy="39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Clinically Managed High-Intensity Residential Services (3.5) (Pregnant and Parenting)</a:t>
          </a:r>
        </a:p>
      </dsp:txBody>
      <dsp:txXfrm>
        <a:off x="0" y="1978622"/>
        <a:ext cx="10515600" cy="395299"/>
      </dsp:txXfrm>
    </dsp:sp>
    <dsp:sp modelId="{100955CD-C4A5-4C82-9F67-5E1E63D81701}">
      <dsp:nvSpPr>
        <dsp:cNvPr id="0" name=""/>
        <dsp:cNvSpPr/>
      </dsp:nvSpPr>
      <dsp:spPr>
        <a:xfrm>
          <a:off x="0" y="2373921"/>
          <a:ext cx="10515600" cy="0"/>
        </a:xfrm>
        <a:prstGeom prst="line">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D247D4-0986-4816-B586-8D07AB9ECC85}">
      <dsp:nvSpPr>
        <dsp:cNvPr id="0" name=""/>
        <dsp:cNvSpPr/>
      </dsp:nvSpPr>
      <dsp:spPr>
        <a:xfrm>
          <a:off x="0" y="2373921"/>
          <a:ext cx="10515600" cy="39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Clinically Managed Population-Specific High-Intensity Residential (3.3) Services</a:t>
          </a:r>
        </a:p>
      </dsp:txBody>
      <dsp:txXfrm>
        <a:off x="0" y="2373921"/>
        <a:ext cx="10515600" cy="395299"/>
      </dsp:txXfrm>
    </dsp:sp>
    <dsp:sp modelId="{A39EE007-1245-4A5D-A347-0CC7362DFAC7}">
      <dsp:nvSpPr>
        <dsp:cNvPr id="0" name=""/>
        <dsp:cNvSpPr/>
      </dsp:nvSpPr>
      <dsp:spPr>
        <a:xfrm>
          <a:off x="0" y="2769221"/>
          <a:ext cx="10515600" cy="0"/>
        </a:xfrm>
        <a:prstGeom prst="line">
          <a:avLst/>
        </a:prstGeom>
        <a:solidFill>
          <a:schemeClr val="accent5">
            <a:hueOff val="-4730980"/>
            <a:satOff val="-12193"/>
            <a:lumOff val="-8236"/>
            <a:alphaOff val="0"/>
          </a:schemeClr>
        </a:solidFill>
        <a:ln w="12700" cap="flat" cmpd="sng" algn="ctr">
          <a:solidFill>
            <a:schemeClr val="accent5">
              <a:hueOff val="-4730980"/>
              <a:satOff val="-12193"/>
              <a:lumOff val="-82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1FE9EA-FD3C-49C7-8CAC-A3D45BE43D1C}">
      <dsp:nvSpPr>
        <dsp:cNvPr id="0" name=""/>
        <dsp:cNvSpPr/>
      </dsp:nvSpPr>
      <dsp:spPr>
        <a:xfrm>
          <a:off x="0" y="2769221"/>
          <a:ext cx="10515600" cy="39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Clinically Managed Low-Intensity Residential Services (3.1)</a:t>
          </a:r>
        </a:p>
      </dsp:txBody>
      <dsp:txXfrm>
        <a:off x="0" y="2769221"/>
        <a:ext cx="10515600" cy="395299"/>
      </dsp:txXfrm>
    </dsp:sp>
    <dsp:sp modelId="{0C400DD3-71CC-4B31-92C7-0A4C5B6D4656}">
      <dsp:nvSpPr>
        <dsp:cNvPr id="0" name=""/>
        <dsp:cNvSpPr/>
      </dsp:nvSpPr>
      <dsp:spPr>
        <a:xfrm>
          <a:off x="0" y="3164520"/>
          <a:ext cx="10515600" cy="0"/>
        </a:xfrm>
        <a:prstGeom prst="line">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BE13D4-D83D-4375-BC4B-5B0C25FAF7B3}">
      <dsp:nvSpPr>
        <dsp:cNvPr id="0" name=""/>
        <dsp:cNvSpPr/>
      </dsp:nvSpPr>
      <dsp:spPr>
        <a:xfrm>
          <a:off x="0" y="3164520"/>
          <a:ext cx="10515600" cy="39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Recovery Houses</a:t>
          </a:r>
        </a:p>
      </dsp:txBody>
      <dsp:txXfrm>
        <a:off x="0" y="3164520"/>
        <a:ext cx="10515600" cy="395299"/>
      </dsp:txXfrm>
    </dsp:sp>
    <dsp:sp modelId="{7DB6DDA9-5BF2-486C-8A6C-71C75DB1EC0B}">
      <dsp:nvSpPr>
        <dsp:cNvPr id="0" name=""/>
        <dsp:cNvSpPr/>
      </dsp:nvSpPr>
      <dsp:spPr>
        <a:xfrm>
          <a:off x="0" y="3559819"/>
          <a:ext cx="10515600" cy="0"/>
        </a:xfrm>
        <a:prstGeom prst="line">
          <a:avLst/>
        </a:prstGeom>
        <a:solidFill>
          <a:schemeClr val="accent5">
            <a:hueOff val="-6082688"/>
            <a:satOff val="-15677"/>
            <a:lumOff val="-10588"/>
            <a:alphaOff val="0"/>
          </a:schemeClr>
        </a:solidFill>
        <a:ln w="12700" cap="flat" cmpd="sng" algn="ctr">
          <a:solidFill>
            <a:schemeClr val="accent5">
              <a:hueOff val="-6082688"/>
              <a:satOff val="-15677"/>
              <a:lumOff val="-10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3BE92B-43CF-4209-AC97-CD4AAF67DA68}">
      <dsp:nvSpPr>
        <dsp:cNvPr id="0" name=""/>
        <dsp:cNvSpPr/>
      </dsp:nvSpPr>
      <dsp:spPr>
        <a:xfrm>
          <a:off x="0" y="3559819"/>
          <a:ext cx="10515600" cy="39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Women’s Recovery Support Programs (Pregnant and Parenting)</a:t>
          </a:r>
        </a:p>
      </dsp:txBody>
      <dsp:txXfrm>
        <a:off x="0" y="3559819"/>
        <a:ext cx="10515600" cy="395299"/>
      </dsp:txXfrm>
    </dsp:sp>
    <dsp:sp modelId="{463097CE-D9AC-4065-8519-CECB47F679D2}">
      <dsp:nvSpPr>
        <dsp:cNvPr id="0" name=""/>
        <dsp:cNvSpPr/>
      </dsp:nvSpPr>
      <dsp:spPr>
        <a:xfrm>
          <a:off x="0" y="3955119"/>
          <a:ext cx="105156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50C2F7-8548-43DF-9235-8ADEF24C623D}">
      <dsp:nvSpPr>
        <dsp:cNvPr id="0" name=""/>
        <dsp:cNvSpPr/>
      </dsp:nvSpPr>
      <dsp:spPr>
        <a:xfrm>
          <a:off x="0" y="3955119"/>
          <a:ext cx="10515600" cy="39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Outpatient (PHP, IOP, Outpatient, Methadone Maintenance) </a:t>
          </a:r>
        </a:p>
      </dsp:txBody>
      <dsp:txXfrm>
        <a:off x="0" y="3955119"/>
        <a:ext cx="10515600" cy="3952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226E2-FA29-49BE-9B9E-DDF8494427E5}">
      <dsp:nvSpPr>
        <dsp:cNvPr id="0" name=""/>
        <dsp:cNvSpPr/>
      </dsp:nvSpPr>
      <dsp:spPr>
        <a:xfrm>
          <a:off x="3964822" y="2550113"/>
          <a:ext cx="2139994" cy="213999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a:t>Opioid Addiction</a:t>
          </a:r>
        </a:p>
      </dsp:txBody>
      <dsp:txXfrm>
        <a:off x="4278217" y="2863508"/>
        <a:ext cx="1513204" cy="1513204"/>
      </dsp:txXfrm>
    </dsp:sp>
    <dsp:sp modelId="{2811D6EB-F766-4AE7-91E4-E53F58EE7E0C}">
      <dsp:nvSpPr>
        <dsp:cNvPr id="0" name=""/>
        <dsp:cNvSpPr/>
      </dsp:nvSpPr>
      <dsp:spPr>
        <a:xfrm rot="12900000">
          <a:off x="2588259" y="2176296"/>
          <a:ext cx="1640184" cy="609898"/>
        </a:xfrm>
        <a:prstGeom prst="lef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E4B7641-597E-46EC-AD58-F0F7F2B4D8C5}">
      <dsp:nvSpPr>
        <dsp:cNvPr id="0" name=""/>
        <dsp:cNvSpPr/>
      </dsp:nvSpPr>
      <dsp:spPr>
        <a:xfrm>
          <a:off x="1720073" y="1197662"/>
          <a:ext cx="2032995" cy="162639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b="0" i="0" u="none" kern="1200"/>
            <a:t>Buprenorphine</a:t>
          </a:r>
        </a:p>
        <a:p>
          <a:pPr marL="0" lvl="0" indent="0" algn="ctr" defTabSz="1022350">
            <a:lnSpc>
              <a:spcPct val="90000"/>
            </a:lnSpc>
            <a:spcBef>
              <a:spcPct val="0"/>
            </a:spcBef>
            <a:spcAft>
              <a:spcPct val="35000"/>
            </a:spcAft>
            <a:buNone/>
          </a:pPr>
          <a:r>
            <a:rPr lang="en-US" sz="2300" b="0" i="0" u="none" kern="1200"/>
            <a:t>(Suboxone)</a:t>
          </a:r>
        </a:p>
      </dsp:txBody>
      <dsp:txXfrm>
        <a:off x="1767709" y="1245298"/>
        <a:ext cx="1937723" cy="1531124"/>
      </dsp:txXfrm>
    </dsp:sp>
    <dsp:sp modelId="{8C04BB36-7B6A-4AEF-BEDA-CA81E1532AF4}">
      <dsp:nvSpPr>
        <dsp:cNvPr id="0" name=""/>
        <dsp:cNvSpPr/>
      </dsp:nvSpPr>
      <dsp:spPr>
        <a:xfrm rot="16200000">
          <a:off x="4214727" y="1329611"/>
          <a:ext cx="1640184" cy="609898"/>
        </a:xfrm>
        <a:prstGeom prst="lef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E449ACA-A99A-47D9-A08E-92D871F7C18F}">
      <dsp:nvSpPr>
        <dsp:cNvPr id="0" name=""/>
        <dsp:cNvSpPr/>
      </dsp:nvSpPr>
      <dsp:spPr>
        <a:xfrm>
          <a:off x="4018321" y="1269"/>
          <a:ext cx="2032995" cy="162639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a:t>Naltrexone</a:t>
          </a:r>
        </a:p>
        <a:p>
          <a:pPr marL="0" lvl="0" indent="0" algn="ctr" defTabSz="1022350">
            <a:lnSpc>
              <a:spcPct val="90000"/>
            </a:lnSpc>
            <a:spcBef>
              <a:spcPct val="0"/>
            </a:spcBef>
            <a:spcAft>
              <a:spcPct val="35000"/>
            </a:spcAft>
            <a:buNone/>
          </a:pPr>
          <a:r>
            <a:rPr lang="en-US" sz="2300" kern="1200"/>
            <a:t>(Vivitrol)</a:t>
          </a:r>
        </a:p>
        <a:p>
          <a:pPr marL="0" lvl="0" indent="0" algn="ctr" defTabSz="1022350">
            <a:lnSpc>
              <a:spcPct val="90000"/>
            </a:lnSpc>
            <a:spcBef>
              <a:spcPct val="0"/>
            </a:spcBef>
            <a:spcAft>
              <a:spcPct val="35000"/>
            </a:spcAft>
            <a:buNone/>
          </a:pPr>
          <a:endParaRPr lang="en-US" sz="2300" kern="1200"/>
        </a:p>
      </dsp:txBody>
      <dsp:txXfrm>
        <a:off x="4065957" y="48905"/>
        <a:ext cx="1937723" cy="1531124"/>
      </dsp:txXfrm>
    </dsp:sp>
    <dsp:sp modelId="{F2B2CDA1-5688-4B7B-9258-DC56473A4C4B}">
      <dsp:nvSpPr>
        <dsp:cNvPr id="0" name=""/>
        <dsp:cNvSpPr/>
      </dsp:nvSpPr>
      <dsp:spPr>
        <a:xfrm rot="19500000">
          <a:off x="5841194" y="2176296"/>
          <a:ext cx="1640184" cy="609898"/>
        </a:xfrm>
        <a:prstGeom prst="lef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A3B6DE3-825C-46F9-B574-73BD95F7B8C7}">
      <dsp:nvSpPr>
        <dsp:cNvPr id="0" name=""/>
        <dsp:cNvSpPr/>
      </dsp:nvSpPr>
      <dsp:spPr>
        <a:xfrm>
          <a:off x="6316570" y="1197662"/>
          <a:ext cx="2032995" cy="162639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b="0" kern="1200"/>
            <a:t>Methadone</a:t>
          </a:r>
        </a:p>
      </dsp:txBody>
      <dsp:txXfrm>
        <a:off x="6364206" y="1245298"/>
        <a:ext cx="1937723" cy="15311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58C6B-2290-49F4-B4DA-8C1EA2424BA8}">
      <dsp:nvSpPr>
        <dsp:cNvPr id="0" name=""/>
        <dsp:cNvSpPr/>
      </dsp:nvSpPr>
      <dsp:spPr>
        <a:xfrm>
          <a:off x="0" y="243866"/>
          <a:ext cx="7559504" cy="189028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DMHAS Women’s Services has an ongoing commitment to providing comprehensive and inclusive reproductive health education </a:t>
          </a:r>
        </a:p>
      </dsp:txBody>
      <dsp:txXfrm>
        <a:off x="92276" y="336142"/>
        <a:ext cx="7374952" cy="1705729"/>
      </dsp:txXfrm>
    </dsp:sp>
    <dsp:sp modelId="{16F0D5C6-0C40-4A56-9C4A-1BBFB13A0803}">
      <dsp:nvSpPr>
        <dsp:cNvPr id="0" name=""/>
        <dsp:cNvSpPr/>
      </dsp:nvSpPr>
      <dsp:spPr>
        <a:xfrm>
          <a:off x="0" y="2197507"/>
          <a:ext cx="7559504" cy="1890281"/>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Collaboration with Power to Decide, March of Dimes, Planned Parenthood, Every Woman CT and the CT Women’s Consortium to develop an interdisciplinary team to support ongoing integration and sustainability of comprehensive, empowering reproductive health care throughout the system of care</a:t>
          </a:r>
        </a:p>
      </dsp:txBody>
      <dsp:txXfrm>
        <a:off x="92276" y="2289783"/>
        <a:ext cx="7374952" cy="1705729"/>
      </dsp:txXfrm>
    </dsp:sp>
    <dsp:sp modelId="{BFCAE895-1C1F-4E42-80D9-C3A1E36009FC}">
      <dsp:nvSpPr>
        <dsp:cNvPr id="0" name=""/>
        <dsp:cNvSpPr/>
      </dsp:nvSpPr>
      <dsp:spPr>
        <a:xfrm>
          <a:off x="0" y="4151149"/>
          <a:ext cx="7559504" cy="1890281"/>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Team comprised of state partners  to provide ongoing reproductive health training and technical assistance</a:t>
          </a:r>
        </a:p>
      </dsp:txBody>
      <dsp:txXfrm>
        <a:off x="92276" y="4243425"/>
        <a:ext cx="7374952" cy="17057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D7476-7196-495D-A549-25CAEFE9336C}">
      <dsp:nvSpPr>
        <dsp:cNvPr id="0" name=""/>
        <dsp:cNvSpPr/>
      </dsp:nvSpPr>
      <dsp:spPr>
        <a:xfrm>
          <a:off x="0" y="266235"/>
          <a:ext cx="11166695" cy="2570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6660" tIns="354076" rIns="866660"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Federal legislation addressing child abuse neglect across the United States​</a:t>
          </a:r>
        </a:p>
        <a:p>
          <a:pPr marL="171450" lvl="1" indent="-171450" algn="l" defTabSz="755650">
            <a:lnSpc>
              <a:spcPct val="90000"/>
            </a:lnSpc>
            <a:spcBef>
              <a:spcPct val="0"/>
            </a:spcBef>
            <a:spcAft>
              <a:spcPct val="15000"/>
            </a:spcAft>
            <a:buChar char="•"/>
          </a:pPr>
          <a:r>
            <a:rPr lang="en-US" sz="1700" kern="1200"/>
            <a:t>Originally enacted in 1974, reauthorized in 2010, amended in 2016 by Comprehensive Addiction Recovery Act (CARA)</a:t>
          </a:r>
        </a:p>
        <a:p>
          <a:pPr marL="171450" lvl="1" indent="-171450" algn="l" defTabSz="755650">
            <a:lnSpc>
              <a:spcPct val="90000"/>
            </a:lnSpc>
            <a:spcBef>
              <a:spcPct val="0"/>
            </a:spcBef>
            <a:spcAft>
              <a:spcPct val="15000"/>
            </a:spcAft>
            <a:buChar char="•"/>
          </a:pPr>
          <a:r>
            <a:rPr lang="en-US" sz="1700" kern="1200"/>
            <a:t>Requires hospitals to report data on infants born prenatally exposed to substances and for FCP implementation </a:t>
          </a:r>
        </a:p>
        <a:p>
          <a:pPr marL="171450" lvl="1" indent="-171450" algn="l" defTabSz="755650">
            <a:lnSpc>
              <a:spcPct val="90000"/>
            </a:lnSpc>
            <a:spcBef>
              <a:spcPct val="0"/>
            </a:spcBef>
            <a:spcAft>
              <a:spcPct val="15000"/>
            </a:spcAft>
            <a:buChar char="•"/>
          </a:pPr>
          <a:r>
            <a:rPr lang="en-US" sz="1700" kern="1200"/>
            <a:t>March 15, 2019: CT legislation goes into effect - birthing hospitals submit a notification to the CAPTA Portal </a:t>
          </a:r>
        </a:p>
        <a:p>
          <a:pPr marL="171450" lvl="1" indent="-171450" algn="l" defTabSz="755650">
            <a:lnSpc>
              <a:spcPct val="90000"/>
            </a:lnSpc>
            <a:spcBef>
              <a:spcPct val="0"/>
            </a:spcBef>
            <a:spcAft>
              <a:spcPct val="15000"/>
            </a:spcAft>
            <a:buChar char="•"/>
          </a:pPr>
          <a:r>
            <a:rPr lang="en-US" sz="1700" kern="1200"/>
            <a:t>Substance exposure alone is NOT grounds for 136</a:t>
          </a:r>
        </a:p>
      </dsp:txBody>
      <dsp:txXfrm>
        <a:off x="0" y="266235"/>
        <a:ext cx="11166695" cy="2570400"/>
      </dsp:txXfrm>
    </dsp:sp>
    <dsp:sp modelId="{42C25C08-318D-4A11-B9AA-CF47E9B8F973}">
      <dsp:nvSpPr>
        <dsp:cNvPr id="0" name=""/>
        <dsp:cNvSpPr/>
      </dsp:nvSpPr>
      <dsp:spPr>
        <a:xfrm>
          <a:off x="558334" y="15315"/>
          <a:ext cx="7816686" cy="5018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452" tIns="0" rIns="295452" bIns="0" numCol="1" spcCol="1270" anchor="ctr" anchorCtr="0">
          <a:noAutofit/>
        </a:bodyPr>
        <a:lstStyle/>
        <a:p>
          <a:pPr marL="0" lvl="0" indent="0" algn="l" defTabSz="755650">
            <a:lnSpc>
              <a:spcPct val="90000"/>
            </a:lnSpc>
            <a:spcBef>
              <a:spcPct val="0"/>
            </a:spcBef>
            <a:spcAft>
              <a:spcPct val="35000"/>
            </a:spcAft>
            <a:buNone/>
          </a:pPr>
          <a:r>
            <a:rPr lang="en-US" sz="1700" kern="1200"/>
            <a:t>CAPTA: Child Abuse Prevention and Treatment Act​</a:t>
          </a:r>
        </a:p>
      </dsp:txBody>
      <dsp:txXfrm>
        <a:off x="582832" y="39813"/>
        <a:ext cx="7767690" cy="452844"/>
      </dsp:txXfrm>
    </dsp:sp>
    <dsp:sp modelId="{F234ED1A-5F30-4E6B-8129-DA9CD3B61D42}">
      <dsp:nvSpPr>
        <dsp:cNvPr id="0" name=""/>
        <dsp:cNvSpPr/>
      </dsp:nvSpPr>
      <dsp:spPr>
        <a:xfrm>
          <a:off x="0" y="3179355"/>
          <a:ext cx="11166695" cy="1820700"/>
        </a:xfrm>
        <a:prstGeom prst="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6660" tIns="354076" rIns="866660"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Addresses the health and treatment needs of the mother/birthing person, infant and significant others</a:t>
          </a:r>
        </a:p>
        <a:p>
          <a:pPr marL="171450" lvl="1" indent="-171450" algn="l" defTabSz="755650">
            <a:lnSpc>
              <a:spcPct val="90000"/>
            </a:lnSpc>
            <a:spcBef>
              <a:spcPct val="0"/>
            </a:spcBef>
            <a:spcAft>
              <a:spcPct val="15000"/>
            </a:spcAft>
            <a:buChar char="•"/>
          </a:pPr>
          <a:r>
            <a:rPr lang="en-US" sz="1700" kern="1200"/>
            <a:t>Ideally developed early in pregnancy, but may be developed at the hospital after birth</a:t>
          </a:r>
        </a:p>
        <a:p>
          <a:pPr marL="171450" lvl="1" indent="-171450" algn="l" defTabSz="755650">
            <a:lnSpc>
              <a:spcPct val="90000"/>
            </a:lnSpc>
            <a:spcBef>
              <a:spcPct val="0"/>
            </a:spcBef>
            <a:spcAft>
              <a:spcPct val="15000"/>
            </a:spcAft>
            <a:buChar char="•"/>
          </a:pPr>
          <a:r>
            <a:rPr lang="en-US" sz="1700" kern="1200"/>
            <a:t>FCP are a key component of the notification  process</a:t>
          </a:r>
        </a:p>
        <a:p>
          <a:pPr marL="171450" lvl="1" indent="-171450" algn="l" defTabSz="755650">
            <a:lnSpc>
              <a:spcPct val="90000"/>
            </a:lnSpc>
            <a:spcBef>
              <a:spcPct val="0"/>
            </a:spcBef>
            <a:spcAft>
              <a:spcPct val="15000"/>
            </a:spcAft>
            <a:buChar char="•"/>
          </a:pPr>
          <a:r>
            <a:rPr lang="en-US" sz="1700" kern="1200"/>
            <a:t>If a FCP cannot be verified or created, the portal will direct the reporter to a (potentially avoidable) 136 track</a:t>
          </a:r>
        </a:p>
      </dsp:txBody>
      <dsp:txXfrm>
        <a:off x="0" y="3179355"/>
        <a:ext cx="11166695" cy="1820700"/>
      </dsp:txXfrm>
    </dsp:sp>
    <dsp:sp modelId="{0F2D60A8-7BF9-47E1-BEC3-A6225DF247C1}">
      <dsp:nvSpPr>
        <dsp:cNvPr id="0" name=""/>
        <dsp:cNvSpPr/>
      </dsp:nvSpPr>
      <dsp:spPr>
        <a:xfrm>
          <a:off x="558334" y="2928435"/>
          <a:ext cx="7816686" cy="501840"/>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452" tIns="0" rIns="295452" bIns="0" numCol="1" spcCol="1270" anchor="ctr" anchorCtr="0">
          <a:noAutofit/>
        </a:bodyPr>
        <a:lstStyle/>
        <a:p>
          <a:pPr marL="0" lvl="0" indent="0" algn="l" defTabSz="755650">
            <a:lnSpc>
              <a:spcPct val="90000"/>
            </a:lnSpc>
            <a:spcBef>
              <a:spcPct val="0"/>
            </a:spcBef>
            <a:spcAft>
              <a:spcPct val="35000"/>
            </a:spcAft>
            <a:buNone/>
          </a:pPr>
          <a:r>
            <a:rPr lang="en-US" sz="1700" kern="1200"/>
            <a:t>FCP: Family Care Plan (formally Plan of Safe Care)</a:t>
          </a:r>
        </a:p>
      </dsp:txBody>
      <dsp:txXfrm>
        <a:off x="582832" y="2952933"/>
        <a:ext cx="7767690" cy="4528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66057-2A3C-4A67-B585-73C47108142B}">
      <dsp:nvSpPr>
        <dsp:cNvPr id="0" name=""/>
        <dsp:cNvSpPr/>
      </dsp:nvSpPr>
      <dsp:spPr>
        <a:xfrm>
          <a:off x="0" y="105817"/>
          <a:ext cx="6081529" cy="5516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1. Newborn exposed in utero to:</a:t>
          </a:r>
        </a:p>
      </dsp:txBody>
      <dsp:txXfrm>
        <a:off x="26930" y="132747"/>
        <a:ext cx="6027669" cy="497795"/>
      </dsp:txXfrm>
    </dsp:sp>
    <dsp:sp modelId="{71237005-580F-4D8D-99D7-93264BAF8FC4}">
      <dsp:nvSpPr>
        <dsp:cNvPr id="0" name=""/>
        <dsp:cNvSpPr/>
      </dsp:nvSpPr>
      <dsp:spPr>
        <a:xfrm>
          <a:off x="0" y="657472"/>
          <a:ext cx="6081529" cy="271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089"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Methadone</a:t>
          </a:r>
        </a:p>
        <a:p>
          <a:pPr marL="171450" lvl="1" indent="-171450" algn="l" defTabSz="800100">
            <a:lnSpc>
              <a:spcPct val="90000"/>
            </a:lnSpc>
            <a:spcBef>
              <a:spcPct val="0"/>
            </a:spcBef>
            <a:spcAft>
              <a:spcPct val="20000"/>
            </a:spcAft>
            <a:buChar char="•"/>
          </a:pPr>
          <a:r>
            <a:rPr lang="en-US" sz="1800" kern="1200"/>
            <a:t>Buprenorphine</a:t>
          </a:r>
        </a:p>
        <a:p>
          <a:pPr marL="171450" lvl="1" indent="-171450" algn="l" defTabSz="800100">
            <a:lnSpc>
              <a:spcPct val="90000"/>
            </a:lnSpc>
            <a:spcBef>
              <a:spcPct val="0"/>
            </a:spcBef>
            <a:spcAft>
              <a:spcPct val="20000"/>
            </a:spcAft>
            <a:buChar char="•"/>
          </a:pPr>
          <a:r>
            <a:rPr lang="en-US" sz="1800" kern="1200"/>
            <a:t>Prescription Opioids</a:t>
          </a:r>
        </a:p>
        <a:p>
          <a:pPr marL="171450" lvl="1" indent="-171450" algn="l" defTabSz="800100">
            <a:lnSpc>
              <a:spcPct val="90000"/>
            </a:lnSpc>
            <a:spcBef>
              <a:spcPct val="0"/>
            </a:spcBef>
            <a:spcAft>
              <a:spcPct val="20000"/>
            </a:spcAft>
            <a:buChar char="•"/>
          </a:pPr>
          <a:r>
            <a:rPr lang="en-US" sz="1800" kern="1200"/>
            <a:t>Marijuana</a:t>
          </a:r>
        </a:p>
        <a:p>
          <a:pPr marL="171450" lvl="1" indent="-171450" algn="l" defTabSz="800100">
            <a:lnSpc>
              <a:spcPct val="90000"/>
            </a:lnSpc>
            <a:spcBef>
              <a:spcPct val="0"/>
            </a:spcBef>
            <a:spcAft>
              <a:spcPct val="20000"/>
            </a:spcAft>
            <a:buChar char="•"/>
          </a:pPr>
          <a:r>
            <a:rPr lang="en-US" sz="1800" kern="1200"/>
            <a:t>Cocaine</a:t>
          </a:r>
        </a:p>
        <a:p>
          <a:pPr marL="171450" lvl="1" indent="-171450" algn="l" defTabSz="800100">
            <a:lnSpc>
              <a:spcPct val="90000"/>
            </a:lnSpc>
            <a:spcBef>
              <a:spcPct val="0"/>
            </a:spcBef>
            <a:spcAft>
              <a:spcPct val="20000"/>
            </a:spcAft>
            <a:buChar char="•"/>
          </a:pPr>
          <a:r>
            <a:rPr lang="en-US" sz="1800" kern="1200"/>
            <a:t>PCP</a:t>
          </a:r>
        </a:p>
        <a:p>
          <a:pPr marL="171450" lvl="1" indent="-171450" algn="l" defTabSz="800100">
            <a:lnSpc>
              <a:spcPct val="90000"/>
            </a:lnSpc>
            <a:spcBef>
              <a:spcPct val="0"/>
            </a:spcBef>
            <a:spcAft>
              <a:spcPct val="20000"/>
            </a:spcAft>
            <a:buChar char="•"/>
          </a:pPr>
          <a:r>
            <a:rPr lang="en-US" sz="1800" kern="1200"/>
            <a:t>Prescription Benzodiazepines</a:t>
          </a:r>
        </a:p>
        <a:p>
          <a:pPr marL="171450" lvl="1" indent="-171450" algn="l" defTabSz="800100">
            <a:lnSpc>
              <a:spcPct val="90000"/>
            </a:lnSpc>
            <a:spcBef>
              <a:spcPct val="0"/>
            </a:spcBef>
            <a:spcAft>
              <a:spcPct val="20000"/>
            </a:spcAft>
            <a:buChar char="•"/>
          </a:pPr>
          <a:r>
            <a:rPr lang="en-US" sz="1800" kern="1200"/>
            <a:t>Other illegal/non-prescribed medication, and/or the misuse of prescription/over the counter medication</a:t>
          </a:r>
        </a:p>
      </dsp:txBody>
      <dsp:txXfrm>
        <a:off x="0" y="657472"/>
        <a:ext cx="6081529" cy="2713770"/>
      </dsp:txXfrm>
    </dsp:sp>
    <dsp:sp modelId="{E1D03F5C-0BF0-4804-8AE6-D15A301604D1}">
      <dsp:nvSpPr>
        <dsp:cNvPr id="0" name=""/>
        <dsp:cNvSpPr/>
      </dsp:nvSpPr>
      <dsp:spPr>
        <a:xfrm>
          <a:off x="0" y="3371243"/>
          <a:ext cx="6081529" cy="5516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2. Newborn with withdrawal symptoms </a:t>
          </a:r>
        </a:p>
      </dsp:txBody>
      <dsp:txXfrm>
        <a:off x="26930" y="3398173"/>
        <a:ext cx="6027669" cy="497795"/>
      </dsp:txXfrm>
    </dsp:sp>
    <dsp:sp modelId="{1A0DA6E5-E892-4D7A-8644-66E21586C94C}">
      <dsp:nvSpPr>
        <dsp:cNvPr id="0" name=""/>
        <dsp:cNvSpPr/>
      </dsp:nvSpPr>
      <dsp:spPr>
        <a:xfrm>
          <a:off x="0" y="3989138"/>
          <a:ext cx="6081529" cy="5516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3. Diagnosed with Fetal Alcohol Syndrome </a:t>
          </a:r>
        </a:p>
      </dsp:txBody>
      <dsp:txXfrm>
        <a:off x="26930" y="4016068"/>
        <a:ext cx="6027669" cy="49779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AE6F21-F9AA-B804-F44A-0E1CBE7D10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913024-4032-4B4F-8680-09D5E08EDB6E}" type="datetimeFigureOut">
              <a:rPr lang="en-US" smtClean="0"/>
              <a:t>4/3/2023</a:t>
            </a:fld>
            <a:endParaRPr lang="en-US"/>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E357A0-8177-46BC-BFCE-19D99E3453CC}" type="slidenum">
              <a:rPr lang="en-US" smtClean="0"/>
              <a:t>‹#›</a:t>
            </a:fld>
            <a:endParaRPr lang="en-US"/>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E225E-43E0-7047-8ADB-DD9EBB41B4D0}" type="datetimeFigureOut">
              <a:rPr lang="en-US" noProof="0" smtClean="0"/>
              <a:t>4/3/2023</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66290-4595-5745-A50F-D5EC13BAC604}" type="slidenum">
              <a:rPr lang="en-US" noProof="0" smtClean="0"/>
              <a:t>‹#›</a:t>
            </a:fld>
            <a:endParaRPr lang="en-US" noProof="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1</a:t>
            </a:fld>
            <a:endParaRPr lang="en-US" noProof="0"/>
          </a:p>
        </p:txBody>
      </p:sp>
    </p:spTree>
    <p:extLst>
      <p:ext uri="{BB962C8B-B14F-4D97-AF65-F5344CB8AC3E}">
        <p14:creationId xmlns:p14="http://schemas.microsoft.com/office/powerpoint/2010/main" val="1750998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We know that families are unique and assumptions about someone’s gender, sexual orientation, or family structure should be avoided</a:t>
            </a:r>
            <a:r>
              <a:rPr lang="en-US" sz="1200" kern="1200" baseline="0">
                <a:solidFill>
                  <a:schemeClr val="tx1"/>
                </a:solidFill>
                <a:effectLst/>
                <a:latin typeface="+mn-lt"/>
                <a:ea typeface="+mn-ea"/>
                <a:cs typeface="+mn-cs"/>
              </a:rPr>
              <a:t> and systems and services should be inclusive and affirming to all.</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Using inclusive language and correct pronouns, and updating documentation to be inclusive of all individuals and families is important. Many folks in the LGBTQIA + community have experienced trauma when trying to access medical care, and as a result, often feel particularly vulnerable when trying to access services or seek treatment for a substance use issue.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DMHAS committed to training, etc.</a:t>
            </a:r>
          </a:p>
          <a:p>
            <a:endParaRPr lang="en-US"/>
          </a:p>
        </p:txBody>
      </p:sp>
      <p:sp>
        <p:nvSpPr>
          <p:cNvPr id="4" name="Slide Number Placeholder 3"/>
          <p:cNvSpPr>
            <a:spLocks noGrp="1"/>
          </p:cNvSpPr>
          <p:nvPr>
            <p:ph type="sldNum" sz="quarter" idx="10"/>
          </p:nvPr>
        </p:nvSpPr>
        <p:spPr/>
        <p:txBody>
          <a:bodyPr/>
          <a:lstStyle/>
          <a:p>
            <a:fld id="{52542305-131A-4BEC-8D81-62CD5164693C}" type="slidenum">
              <a:rPr lang="en-US" smtClean="0"/>
              <a:t>11</a:t>
            </a:fld>
            <a:endParaRPr lang="en-US"/>
          </a:p>
        </p:txBody>
      </p:sp>
    </p:spTree>
    <p:extLst>
      <p:ext uri="{BB962C8B-B14F-4D97-AF65-F5344CB8AC3E}">
        <p14:creationId xmlns:p14="http://schemas.microsoft.com/office/powerpoint/2010/main" val="3710896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12</a:t>
            </a:fld>
            <a:endParaRPr lang="en-US" noProof="0"/>
          </a:p>
        </p:txBody>
      </p:sp>
    </p:spTree>
    <p:extLst>
      <p:ext uri="{BB962C8B-B14F-4D97-AF65-F5344CB8AC3E}">
        <p14:creationId xmlns:p14="http://schemas.microsoft.com/office/powerpoint/2010/main" val="2497962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all have</a:t>
            </a:r>
            <a:r>
              <a:rPr lang="en-US" baseline="0"/>
              <a:t> our </a:t>
            </a:r>
            <a:r>
              <a:rPr lang="en-US"/>
              <a:t>own lens and areas of expertise. In CT</a:t>
            </a:r>
            <a:r>
              <a:rPr lang="en-US" baseline="0"/>
              <a:t>, </a:t>
            </a:r>
            <a:r>
              <a:rPr lang="en-US"/>
              <a:t>we are</a:t>
            </a:r>
            <a:r>
              <a:rPr lang="en-US" baseline="0"/>
              <a:t> very fortunate to have a robust continuum of care, but we often here feedback from providers in the community that we do not have enough services, while this is just not the case. We continue to strategize towards ways to help providers increase their knowledge surrounding our robust service continuum and available resources. We have done this by engaging in ongoing collaborations with partner state agencies and community providers, including participation in collaborative workgroups, providing extensive  training and technical assistance, and awareness and marketing strategies (social media, etc.) aimed at ensuring resources are available and accessible in real-time.</a:t>
            </a:r>
            <a:endParaRPr lang="en-US"/>
          </a:p>
        </p:txBody>
      </p:sp>
      <p:sp>
        <p:nvSpPr>
          <p:cNvPr id="4" name="Slide Number Placeholder 3"/>
          <p:cNvSpPr>
            <a:spLocks noGrp="1"/>
          </p:cNvSpPr>
          <p:nvPr>
            <p:ph type="sldNum" sz="quarter" idx="10"/>
          </p:nvPr>
        </p:nvSpPr>
        <p:spPr/>
        <p:txBody>
          <a:bodyPr/>
          <a:lstStyle/>
          <a:p>
            <a:fld id="{CE02D3B2-F043-4B10-87EF-2C50919122A4}" type="slidenum">
              <a:rPr lang="en-US" smtClean="0"/>
              <a:t>13</a:t>
            </a:fld>
            <a:endParaRPr lang="en-US"/>
          </a:p>
        </p:txBody>
      </p:sp>
    </p:spTree>
    <p:extLst>
      <p:ext uri="{BB962C8B-B14F-4D97-AF65-F5344CB8AC3E}">
        <p14:creationId xmlns:p14="http://schemas.microsoft.com/office/powerpoint/2010/main" val="629757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People can access these LOC’s at different points of time. Individualized – i.e. Shelly only needs 3.5 and Rebecca needs, etc. </a:t>
            </a:r>
          </a:p>
          <a:p>
            <a:endParaRPr lang="en-US" baseline="0"/>
          </a:p>
          <a:p>
            <a:r>
              <a:rPr lang="en-US" baseline="0"/>
              <a:t>Folks can move throughout this continuum based on their individual needs. Not a linear process. </a:t>
            </a:r>
            <a:endParaRPr lang="en-US"/>
          </a:p>
        </p:txBody>
      </p:sp>
      <p:sp>
        <p:nvSpPr>
          <p:cNvPr id="4" name="Slide Number Placeholder 3"/>
          <p:cNvSpPr>
            <a:spLocks noGrp="1"/>
          </p:cNvSpPr>
          <p:nvPr>
            <p:ph type="sldNum" sz="quarter" idx="10"/>
          </p:nvPr>
        </p:nvSpPr>
        <p:spPr/>
        <p:txBody>
          <a:bodyPr/>
          <a:lstStyle/>
          <a:p>
            <a:fld id="{CE02D3B2-F043-4B10-87EF-2C50919122A4}" type="slidenum">
              <a:rPr lang="en-US" smtClean="0"/>
              <a:t>15</a:t>
            </a:fld>
            <a:endParaRPr lang="en-US"/>
          </a:p>
        </p:txBody>
      </p:sp>
    </p:spTree>
    <p:extLst>
      <p:ext uri="{BB962C8B-B14F-4D97-AF65-F5344CB8AC3E}">
        <p14:creationId xmlns:p14="http://schemas.microsoft.com/office/powerpoint/2010/main" val="3992214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02D3B2-F043-4B10-87EF-2C50919122A4}" type="slidenum">
              <a:rPr lang="en-US" smtClean="0"/>
              <a:t>17</a:t>
            </a:fld>
            <a:endParaRPr lang="en-US"/>
          </a:p>
        </p:txBody>
      </p:sp>
    </p:spTree>
    <p:extLst>
      <p:ext uri="{BB962C8B-B14F-4D97-AF65-F5344CB8AC3E}">
        <p14:creationId xmlns:p14="http://schemas.microsoft.com/office/powerpoint/2010/main" val="4163384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Different</a:t>
            </a:r>
            <a:r>
              <a:rPr lang="en-US" baseline="0"/>
              <a:t> substances can be used to support individuals with OUD.</a:t>
            </a:r>
          </a:p>
          <a:p>
            <a:r>
              <a:rPr lang="en-US" sz="1200" i="1"/>
              <a:t>A key component to combating the opioid epidemic </a:t>
            </a:r>
            <a:endParaRPr lang="en-US"/>
          </a:p>
        </p:txBody>
      </p:sp>
      <p:sp>
        <p:nvSpPr>
          <p:cNvPr id="4" name="Slide Number Placeholder 3"/>
          <p:cNvSpPr>
            <a:spLocks noGrp="1"/>
          </p:cNvSpPr>
          <p:nvPr>
            <p:ph type="sldNum" sz="quarter" idx="10"/>
          </p:nvPr>
        </p:nvSpPr>
        <p:spPr/>
        <p:txBody>
          <a:bodyPr/>
          <a:lstStyle/>
          <a:p>
            <a:fld id="{CE02D3B2-F043-4B10-87EF-2C50919122A4}" type="slidenum">
              <a:rPr lang="en-US" smtClean="0"/>
              <a:t>18</a:t>
            </a:fld>
            <a:endParaRPr lang="en-US"/>
          </a:p>
        </p:txBody>
      </p:sp>
    </p:spTree>
    <p:extLst>
      <p:ext uri="{BB962C8B-B14F-4D97-AF65-F5344CB8AC3E}">
        <p14:creationId xmlns:p14="http://schemas.microsoft.com/office/powerpoint/2010/main" val="2268136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Women’s specific dosing, MAT, best practices, opioid withdrawal in pregnancy can have serious consequences (i.e. preterm labor, fetal distress, or miscarriage)</a:t>
            </a:r>
          </a:p>
          <a:p>
            <a:endParaRPr lang="en-US">
              <a:cs typeface="Calibri"/>
            </a:endParaRPr>
          </a:p>
          <a:p>
            <a:r>
              <a:rPr lang="en-US">
                <a:cs typeface="Calibri"/>
              </a:rPr>
              <a:t>SOTA enforces the federal standards</a:t>
            </a:r>
          </a:p>
          <a:p>
            <a:endParaRPr lang="en-US"/>
          </a:p>
          <a:p>
            <a:r>
              <a:rPr lang="en-US"/>
              <a:t>OTP</a:t>
            </a:r>
            <a:r>
              <a:rPr lang="en-US" baseline="0"/>
              <a:t> = Opioid Treatment Programs</a:t>
            </a:r>
            <a:endParaRPr lang="en-US" baseline="0">
              <a:cs typeface="Calibri"/>
            </a:endParaRPr>
          </a:p>
          <a:p>
            <a:pPr>
              <a:defRPr/>
            </a:pPr>
            <a:r>
              <a:rPr lang="en-US">
                <a:cs typeface="Calibri"/>
              </a:rPr>
              <a:t>ACOG = American College of Obstetricians and Gynecologists </a:t>
            </a:r>
            <a:endParaRPr lang="en-US" err="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t>*SAMHSA</a:t>
            </a:r>
            <a:endParaRPr lang="en-US" sz="1200" i="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t>*Source: Beacon Health Options White Paper on Opioid Crisis</a:t>
            </a:r>
            <a:endParaRPr lang="en-US" sz="1200" i="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a:p>
          <a:p>
            <a:endParaRPr lang="en-US"/>
          </a:p>
        </p:txBody>
      </p:sp>
      <p:sp>
        <p:nvSpPr>
          <p:cNvPr id="4" name="Slide Number Placeholder 3"/>
          <p:cNvSpPr>
            <a:spLocks noGrp="1"/>
          </p:cNvSpPr>
          <p:nvPr>
            <p:ph type="sldNum" sz="quarter" idx="10"/>
          </p:nvPr>
        </p:nvSpPr>
        <p:spPr/>
        <p:txBody>
          <a:bodyPr/>
          <a:lstStyle/>
          <a:p>
            <a:fld id="{CE02D3B2-F043-4B10-87EF-2C50919122A4}" type="slidenum">
              <a:rPr lang="en-US" smtClean="0"/>
              <a:t>19</a:t>
            </a:fld>
            <a:endParaRPr lang="en-US"/>
          </a:p>
        </p:txBody>
      </p:sp>
    </p:spTree>
    <p:extLst>
      <p:ext uri="{BB962C8B-B14F-4D97-AF65-F5344CB8AC3E}">
        <p14:creationId xmlns:p14="http://schemas.microsoft.com/office/powerpoint/2010/main" val="2779279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Overdose prevention education and access to Naloxone is a key component to treating individuals with SUD, including pregnant individuals</a:t>
            </a:r>
          </a:p>
          <a:p>
            <a:r>
              <a:rPr lang="en-US"/>
              <a:t>Educate family members and natural supports as well</a:t>
            </a:r>
            <a:endParaRPr lang="en-US">
              <a:cs typeface="Calibri"/>
            </a:endParaRPr>
          </a:p>
          <a:p>
            <a:r>
              <a:rPr lang="en-US"/>
              <a:t>Giving someone a Narcan kit is only part of a conversation.</a:t>
            </a:r>
            <a:r>
              <a:rPr lang="en-US" baseline="0"/>
              <a:t> Really need to use safe use strategy and a safe use strategies. It can feel uncomfortable for some to have these conversations, as it can feel like we are encouraging people to use,</a:t>
            </a:r>
            <a:r>
              <a:rPr lang="en-US"/>
              <a:t> but utilizing harm reduction strategies can be lifesaving. </a:t>
            </a:r>
            <a:endParaRPr lang="en-US" baseline="0">
              <a:cs typeface="Calibri"/>
            </a:endParaRPr>
          </a:p>
          <a:p>
            <a:r>
              <a:rPr lang="en-US" baseline="0"/>
              <a:t>NARCAN is safe for pregnant women</a:t>
            </a:r>
            <a:r>
              <a:rPr lang="en-US"/>
              <a:t> </a:t>
            </a:r>
            <a:endParaRPr lang="en-US">
              <a:cs typeface="Calibri"/>
            </a:endParaRPr>
          </a:p>
        </p:txBody>
      </p:sp>
      <p:sp>
        <p:nvSpPr>
          <p:cNvPr id="4" name="Slide Number Placeholder 3"/>
          <p:cNvSpPr>
            <a:spLocks noGrp="1"/>
          </p:cNvSpPr>
          <p:nvPr>
            <p:ph type="sldNum" sz="quarter" idx="10"/>
          </p:nvPr>
        </p:nvSpPr>
        <p:spPr/>
        <p:txBody>
          <a:bodyPr/>
          <a:lstStyle/>
          <a:p>
            <a:fld id="{52542305-131A-4BEC-8D81-62CD5164693C}" type="slidenum">
              <a:rPr lang="en-US" smtClean="0"/>
              <a:t>20</a:t>
            </a:fld>
            <a:endParaRPr lang="en-US"/>
          </a:p>
        </p:txBody>
      </p:sp>
    </p:spTree>
    <p:extLst>
      <p:ext uri="{BB962C8B-B14F-4D97-AF65-F5344CB8AC3E}">
        <p14:creationId xmlns:p14="http://schemas.microsoft.com/office/powerpoint/2010/main" val="3019721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charge is working in collaboration with these providers</a:t>
            </a:r>
            <a:r>
              <a:rPr lang="en-US" baseline="0"/>
              <a:t>.  There is a lot of technical assistance and training provided to ensure programs are getting the best services possible. An essential part of monitoring process is soliciting feedback from women and birthing persons receiving the services.</a:t>
            </a:r>
            <a:endParaRPr lang="en-US"/>
          </a:p>
        </p:txBody>
      </p:sp>
      <p:sp>
        <p:nvSpPr>
          <p:cNvPr id="4" name="Slide Number Placeholder 3"/>
          <p:cNvSpPr>
            <a:spLocks noGrp="1"/>
          </p:cNvSpPr>
          <p:nvPr>
            <p:ph type="sldNum" sz="quarter" idx="10"/>
          </p:nvPr>
        </p:nvSpPr>
        <p:spPr/>
        <p:txBody>
          <a:bodyPr/>
          <a:lstStyle/>
          <a:p>
            <a:fld id="{CE02D3B2-F043-4B10-87EF-2C50919122A4}" type="slidenum">
              <a:rPr lang="en-US" smtClean="0"/>
              <a:t>21</a:t>
            </a:fld>
            <a:endParaRPr lang="en-US"/>
          </a:p>
        </p:txBody>
      </p:sp>
    </p:spTree>
    <p:extLst>
      <p:ext uri="{BB962C8B-B14F-4D97-AF65-F5344CB8AC3E}">
        <p14:creationId xmlns:p14="http://schemas.microsoft.com/office/powerpoint/2010/main" val="2583794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02D3B2-F043-4B10-87EF-2C50919122A4}" type="slidenum">
              <a:rPr lang="en-US" smtClean="0"/>
              <a:t>23</a:t>
            </a:fld>
            <a:endParaRPr lang="en-US"/>
          </a:p>
        </p:txBody>
      </p:sp>
    </p:spTree>
    <p:extLst>
      <p:ext uri="{BB962C8B-B14F-4D97-AF65-F5344CB8AC3E}">
        <p14:creationId xmlns:p14="http://schemas.microsoft.com/office/powerpoint/2010/main" val="2398797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C366290-4595-5745-A50F-D5EC13BAC604}" type="slidenum">
              <a:rPr lang="en-US" smtClean="0"/>
              <a:t>2</a:t>
            </a:fld>
            <a:endParaRPr lang="en-US"/>
          </a:p>
        </p:txBody>
      </p:sp>
    </p:spTree>
    <p:extLst>
      <p:ext uri="{BB962C8B-B14F-4D97-AF65-F5344CB8AC3E}">
        <p14:creationId xmlns:p14="http://schemas.microsoft.com/office/powerpoint/2010/main" val="2915729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b="0" i="0" u="sng">
                <a:solidFill>
                  <a:srgbClr val="EBEBEB"/>
                </a:solidFill>
                <a:effectLst/>
                <a:latin typeface="Calibri" panose="020F0502020204030204" pitchFamily="34" charset="0"/>
              </a:rPr>
              <a:t>Between:</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EBEBEB"/>
                </a:solidFill>
                <a:effectLst/>
                <a:latin typeface="Calibri" panose="020F0502020204030204" pitchFamily="34" charset="0"/>
              </a:rPr>
              <a:t>Persons with lived experience,</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EBEBEB"/>
                </a:solidFill>
                <a:effectLst/>
                <a:latin typeface="Calibri" panose="020F0502020204030204" pitchFamily="34" charset="0"/>
              </a:rPr>
              <a:t>Moms,</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EBEBEB"/>
                </a:solidFill>
                <a:effectLst/>
                <a:latin typeface="Calibri" panose="020F0502020204030204" pitchFamily="34" charset="0"/>
              </a:rPr>
              <a:t>Partners/Families, </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EBEBEB"/>
                </a:solidFill>
                <a:effectLst/>
                <a:latin typeface="Calibri" panose="020F0502020204030204" pitchFamily="34" charset="0"/>
              </a:rPr>
              <a:t>Health care providers,</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EBEBEB"/>
                </a:solidFill>
                <a:effectLst/>
                <a:latin typeface="Calibri" panose="020F0502020204030204" pitchFamily="34" charset="0"/>
              </a:rPr>
              <a:t>Social Workers, </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EBEBEB"/>
                </a:solidFill>
                <a:effectLst/>
                <a:latin typeface="Calibri" panose="020F0502020204030204" pitchFamily="34" charset="0"/>
              </a:rPr>
              <a:t>&amp; Key Providers:   </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52703825-78D6-4163-A8EC-DC3762727DDF}" type="slidenum">
              <a:rPr lang="en-US" smtClean="0"/>
              <a:t>24</a:t>
            </a:fld>
            <a:endParaRPr lang="en-US"/>
          </a:p>
        </p:txBody>
      </p:sp>
    </p:spTree>
    <p:extLst>
      <p:ext uri="{BB962C8B-B14F-4D97-AF65-F5344CB8AC3E}">
        <p14:creationId xmlns:p14="http://schemas.microsoft.com/office/powerpoint/2010/main" val="1201195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a:defRPr/>
            </a:pPr>
            <a:r>
              <a:rPr lang="en-US" baseline="0"/>
              <a:t>Connecticut defined infants born substance exposed to include three sets of conditions.</a:t>
            </a:r>
          </a:p>
          <a:p>
            <a:pPr defTabSz="934974">
              <a:defRPr/>
            </a:pPr>
            <a:r>
              <a:rPr lang="en-US" baseline="0"/>
              <a:t>1) exposure during pregnancy to any of these substances or conditions: </a:t>
            </a:r>
            <a:r>
              <a:rPr lang="en-US">
                <a:solidFill>
                  <a:srgbClr val="000000"/>
                </a:solidFill>
                <a:latin typeface="David" panose="020E0502060401010101" pitchFamily="34" charset="-79"/>
                <a:ea typeface="Calibri" panose="020F0502020204030204" pitchFamily="34" charset="0"/>
                <a:cs typeface="David" panose="020E0502060401010101" pitchFamily="34" charset="-79"/>
              </a:rPr>
              <a:t> methadone, buprenorphine, prescription opioids, marijuana, cocaine, PCP, prescription benzodiazepines, alcohol, other illegal/non-prescribed medication, and/or the misuse of prescription/over the counter medication. </a:t>
            </a:r>
          </a:p>
          <a:p>
            <a:pPr defTabSz="934974">
              <a:defRPr/>
            </a:pPr>
            <a:r>
              <a:rPr lang="en-US">
                <a:solidFill>
                  <a:srgbClr val="000000"/>
                </a:solidFill>
                <a:latin typeface="David" panose="020E0502060401010101" pitchFamily="34" charset="-79"/>
                <a:ea typeface="Calibri" panose="020F0502020204030204" pitchFamily="34" charset="0"/>
                <a:cs typeface="David" panose="020E0502060401010101" pitchFamily="34" charset="-79"/>
              </a:rPr>
              <a:t>2) This includes infant born substance exposed includes a newborn with withdrawal symptoms.</a:t>
            </a:r>
          </a:p>
          <a:p>
            <a:pPr defTabSz="934974">
              <a:defRPr/>
            </a:pPr>
            <a:r>
              <a:rPr lang="en-US">
                <a:solidFill>
                  <a:srgbClr val="000000"/>
                </a:solidFill>
                <a:latin typeface="David" panose="020E0502060401010101" pitchFamily="34" charset="-79"/>
                <a:ea typeface="Calibri" panose="020F0502020204030204" pitchFamily="34" charset="0"/>
                <a:cs typeface="David" panose="020E0502060401010101" pitchFamily="34" charset="-79"/>
              </a:rPr>
              <a:t>3) diagnosed with Fetal Alcohol Syndrome. (recognizing this would be rare, but it is in the federal legislation.</a:t>
            </a:r>
          </a:p>
          <a:p>
            <a:endParaRPr lang="en-US"/>
          </a:p>
        </p:txBody>
      </p:sp>
      <p:sp>
        <p:nvSpPr>
          <p:cNvPr id="4" name="Slide Number Placeholder 3"/>
          <p:cNvSpPr>
            <a:spLocks noGrp="1"/>
          </p:cNvSpPr>
          <p:nvPr>
            <p:ph type="sldNum" sz="quarter" idx="10"/>
          </p:nvPr>
        </p:nvSpPr>
        <p:spPr/>
        <p:txBody>
          <a:bodyPr/>
          <a:lstStyle/>
          <a:p>
            <a:fld id="{183439EB-52A3-497C-9058-5EDB8A486FF0}" type="slidenum">
              <a:rPr lang="en-US" smtClean="0"/>
              <a:t>25</a:t>
            </a:fld>
            <a:endParaRPr lang="en-US"/>
          </a:p>
        </p:txBody>
      </p:sp>
    </p:spTree>
    <p:extLst>
      <p:ext uri="{BB962C8B-B14F-4D97-AF65-F5344CB8AC3E}">
        <p14:creationId xmlns:p14="http://schemas.microsoft.com/office/powerpoint/2010/main" val="2586276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Important slide:</a:t>
            </a:r>
          </a:p>
          <a:p>
            <a:r>
              <a:rPr lang="en-US"/>
              <a:t>A report and notification are different.</a:t>
            </a:r>
          </a:p>
          <a:p>
            <a:r>
              <a:rPr lang="en-US"/>
              <a:t>The “136” or contact</a:t>
            </a:r>
            <a:r>
              <a:rPr lang="en-US" baseline="0"/>
              <a:t> to the Careline is the same:  when there are concerns of abuse or neglect.</a:t>
            </a:r>
          </a:p>
          <a:p>
            <a:r>
              <a:rPr lang="en-US" baseline="0"/>
              <a:t>A CAPTA notification is De-IDENTIFIED data (no names, etc).  It is data collection to help us to build a system that meets the needs of infants and families in CT.</a:t>
            </a:r>
          </a:p>
          <a:p>
            <a:endParaRPr lang="en-US" baseline="0"/>
          </a:p>
          <a:p>
            <a:r>
              <a:rPr lang="en-US" baseline="0"/>
              <a:t>Just because a person is using substances does not mean that they are not able to safely parent their child. As we discussed earlier about stigma, a lot of times we make assumptions about people’s ability to safely parent. We have resources in place to support people where they are at in the recovery journey.</a:t>
            </a:r>
            <a:endParaRPr lang="en-US"/>
          </a:p>
        </p:txBody>
      </p:sp>
      <p:sp>
        <p:nvSpPr>
          <p:cNvPr id="4" name="Slide Number Placeholder 3"/>
          <p:cNvSpPr>
            <a:spLocks noGrp="1"/>
          </p:cNvSpPr>
          <p:nvPr>
            <p:ph type="sldNum" sz="quarter" idx="10"/>
          </p:nvPr>
        </p:nvSpPr>
        <p:spPr/>
        <p:txBody>
          <a:bodyPr/>
          <a:lstStyle/>
          <a:p>
            <a:fld id="{183439EB-52A3-497C-9058-5EDB8A486FF0}" type="slidenum">
              <a:rPr lang="en-US" smtClean="0"/>
              <a:t>26</a:t>
            </a:fld>
            <a:endParaRPr lang="en-US"/>
          </a:p>
        </p:txBody>
      </p:sp>
    </p:spTree>
    <p:extLst>
      <p:ext uri="{BB962C8B-B14F-4D97-AF65-F5344CB8AC3E}">
        <p14:creationId xmlns:p14="http://schemas.microsoft.com/office/powerpoint/2010/main" val="2598803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542305-131A-4BEC-8D81-62CD5164693C}" type="slidenum">
              <a:rPr lang="en-US" smtClean="0"/>
              <a:t>27</a:t>
            </a:fld>
            <a:endParaRPr lang="en-US"/>
          </a:p>
        </p:txBody>
      </p:sp>
    </p:spTree>
    <p:extLst>
      <p:ext uri="{BB962C8B-B14F-4D97-AF65-F5344CB8AC3E}">
        <p14:creationId xmlns:p14="http://schemas.microsoft.com/office/powerpoint/2010/main" val="1778472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542305-131A-4BEC-8D81-62CD5164693C}" type="slidenum">
              <a:rPr lang="en-US" smtClean="0"/>
              <a:t>28</a:t>
            </a:fld>
            <a:endParaRPr lang="en-US"/>
          </a:p>
        </p:txBody>
      </p:sp>
    </p:spTree>
    <p:extLst>
      <p:ext uri="{BB962C8B-B14F-4D97-AF65-F5344CB8AC3E}">
        <p14:creationId xmlns:p14="http://schemas.microsoft.com/office/powerpoint/2010/main" val="1228804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02D3B2-F043-4B10-87EF-2C50919122A4}" type="slidenum">
              <a:rPr lang="en-US" smtClean="0"/>
              <a:t>29</a:t>
            </a:fld>
            <a:endParaRPr lang="en-US"/>
          </a:p>
        </p:txBody>
      </p:sp>
    </p:spTree>
    <p:extLst>
      <p:ext uri="{BB962C8B-B14F-4D97-AF65-F5344CB8AC3E}">
        <p14:creationId xmlns:p14="http://schemas.microsoft.com/office/powerpoint/2010/main" val="2321076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Alison – what? Continuum of care, intersectionality between nonprofits and state agencies, relationships and partnerships in community (hospital) ; brief program descriptions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30</a:t>
            </a:fld>
            <a:endParaRPr lang="en-US" noProof="0"/>
          </a:p>
        </p:txBody>
      </p:sp>
    </p:spTree>
    <p:extLst>
      <p:ext uri="{BB962C8B-B14F-4D97-AF65-F5344CB8AC3E}">
        <p14:creationId xmlns:p14="http://schemas.microsoft.com/office/powerpoint/2010/main" val="1737797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Focused solely on substance use and “stopping” that behavior; didn’t take a hard look at the multi-layered factors – trauma, abuse, violence, family of origin, childhood experiences etc.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31</a:t>
            </a:fld>
            <a:endParaRPr lang="en-US" noProof="0"/>
          </a:p>
        </p:txBody>
      </p:sp>
    </p:spTree>
    <p:extLst>
      <p:ext uri="{BB962C8B-B14F-4D97-AF65-F5344CB8AC3E}">
        <p14:creationId xmlns:p14="http://schemas.microsoft.com/office/powerpoint/2010/main" val="2369960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https://www.recoveryanswers.org/resource/women-in-recovery/</a:t>
            </a:r>
          </a:p>
          <a:p>
            <a:endParaRPr lang="en-US"/>
          </a:p>
        </p:txBody>
      </p:sp>
      <p:sp>
        <p:nvSpPr>
          <p:cNvPr id="4" name="Slide Number Placeholder 3"/>
          <p:cNvSpPr>
            <a:spLocks noGrp="1"/>
          </p:cNvSpPr>
          <p:nvPr>
            <p:ph type="sldNum" sz="quarter" idx="5"/>
          </p:nvPr>
        </p:nvSpPr>
        <p:spPr/>
        <p:txBody>
          <a:bodyPr/>
          <a:lstStyle/>
          <a:p>
            <a:fld id="{86456DE3-4E01-4AFD-AD42-42312842ED89}" type="slidenum">
              <a:rPr lang="en-US" smtClean="0"/>
              <a:t>32</a:t>
            </a:fld>
            <a:endParaRPr lang="en-US"/>
          </a:p>
        </p:txBody>
      </p:sp>
    </p:spTree>
    <p:extLst>
      <p:ext uri="{BB962C8B-B14F-4D97-AF65-F5344CB8AC3E}">
        <p14:creationId xmlns:p14="http://schemas.microsoft.com/office/powerpoint/2010/main" val="654959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Tonier Cane – 1:17 – 5:27</a:t>
            </a:r>
          </a:p>
        </p:txBody>
      </p:sp>
      <p:sp>
        <p:nvSpPr>
          <p:cNvPr id="4" name="Slide Number Placeholder 3"/>
          <p:cNvSpPr>
            <a:spLocks noGrp="1"/>
          </p:cNvSpPr>
          <p:nvPr>
            <p:ph type="sldNum" sz="quarter" idx="5"/>
          </p:nvPr>
        </p:nvSpPr>
        <p:spPr/>
        <p:txBody>
          <a:bodyPr/>
          <a:lstStyle/>
          <a:p>
            <a:fld id="{86456DE3-4E01-4AFD-AD42-42312842ED89}" type="slidenum">
              <a:rPr lang="en-US" smtClean="0"/>
              <a:t>33</a:t>
            </a:fld>
            <a:endParaRPr lang="en-US"/>
          </a:p>
        </p:txBody>
      </p:sp>
    </p:spTree>
    <p:extLst>
      <p:ext uri="{BB962C8B-B14F-4D97-AF65-F5344CB8AC3E}">
        <p14:creationId xmlns:p14="http://schemas.microsoft.com/office/powerpoint/2010/main" val="1665397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a:t>Rebecca - </a:t>
            </a:r>
            <a:r>
              <a:rPr lang="en-US" sz="1100">
                <a:effectLst/>
                <a:latin typeface="Calibri" panose="020F0502020204030204" pitchFamily="34" charset="0"/>
                <a:ea typeface="Calibri" panose="020F0502020204030204" pitchFamily="34" charset="0"/>
                <a:cs typeface="Times New Roman" panose="02020603050405020304" pitchFamily="18" charset="0"/>
              </a:rPr>
              <a:t>WHY (Rebecca); unique needs of women (10-15 mins)</a:t>
            </a:r>
          </a:p>
          <a:p>
            <a:pPr marL="1200150" marR="0" lvl="2" indent="-285750">
              <a:lnSpc>
                <a:spcPct val="107000"/>
              </a:lnSpc>
              <a:spcBef>
                <a:spcPts val="0"/>
              </a:spcBef>
              <a:spcAft>
                <a:spcPts val="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Times New Roman" panose="02020603050405020304" pitchFamily="18" charset="0"/>
              </a:rPr>
              <a:t>Specific and unique needs of women</a:t>
            </a:r>
          </a:p>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4</a:t>
            </a:fld>
            <a:endParaRPr lang="en-US" noProof="0"/>
          </a:p>
        </p:txBody>
      </p:sp>
    </p:spTree>
    <p:extLst>
      <p:ext uri="{BB962C8B-B14F-4D97-AF65-F5344CB8AC3E}">
        <p14:creationId xmlns:p14="http://schemas.microsoft.com/office/powerpoint/2010/main" val="3475040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Can’t gloss over engagement</a:t>
            </a:r>
          </a:p>
          <a:p>
            <a:r>
              <a:rPr lang="en-US"/>
              <a:t>When pressed for time, and there are many pressures from various agencies, we may want to get to a solution quickly…but most important is trust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We know that persons with</a:t>
            </a:r>
            <a:r>
              <a:rPr lang="en-US" sz="1200" kern="1200" baseline="0">
                <a:solidFill>
                  <a:schemeClr val="tx1"/>
                </a:solidFill>
                <a:effectLst/>
                <a:latin typeface="+mn-lt"/>
                <a:ea typeface="+mn-ea"/>
                <a:cs typeface="+mn-cs"/>
              </a:rPr>
              <a:t> SUD and Co-Occurring d/o’s </a:t>
            </a:r>
            <a:r>
              <a:rPr lang="en-US" sz="1200" kern="1200">
                <a:solidFill>
                  <a:schemeClr val="tx1"/>
                </a:solidFill>
                <a:effectLst/>
                <a:latin typeface="+mn-lt"/>
                <a:ea typeface="+mn-ea"/>
                <a:cs typeface="+mn-cs"/>
              </a:rPr>
              <a:t>have been highly stigmatized and in many cases have experienced trauma as a result of the judgmental attitudes and beliefs they have encountered when trying to seek help.  So the way we engage in these conversations is so important. If we use an empathetic lens we are able to connect more effectively and increase the likelihood that someone will feel safe to accept help or seek help again in the future. </a:t>
            </a:r>
          </a:p>
          <a:p>
            <a:endParaRPr lang="en-US"/>
          </a:p>
        </p:txBody>
      </p:sp>
      <p:sp>
        <p:nvSpPr>
          <p:cNvPr id="4" name="Slide Number Placeholder 3"/>
          <p:cNvSpPr>
            <a:spLocks noGrp="1"/>
          </p:cNvSpPr>
          <p:nvPr>
            <p:ph type="sldNum" sz="quarter" idx="5"/>
          </p:nvPr>
        </p:nvSpPr>
        <p:spPr/>
        <p:txBody>
          <a:bodyPr/>
          <a:lstStyle/>
          <a:p>
            <a:fld id="{5E1225A2-FDB6-6549-B116-74BAD89B7E7B}" type="slidenum">
              <a:rPr lang="en-US" smtClean="0"/>
              <a:t>34</a:t>
            </a:fld>
            <a:endParaRPr lang="en-US"/>
          </a:p>
        </p:txBody>
      </p:sp>
    </p:spTree>
    <p:extLst>
      <p:ext uri="{BB962C8B-B14F-4D97-AF65-F5344CB8AC3E}">
        <p14:creationId xmlns:p14="http://schemas.microsoft.com/office/powerpoint/2010/main" val="274570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 on Connection Specific programs </a:t>
            </a:r>
          </a:p>
          <a:p>
            <a:r>
              <a:rPr lang="en-US"/>
              <a:t>The Connection LOC; our role in the continuum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35</a:t>
            </a:fld>
            <a:endParaRPr lang="en-US" noProof="0"/>
          </a:p>
        </p:txBody>
      </p:sp>
    </p:spTree>
    <p:extLst>
      <p:ext uri="{BB962C8B-B14F-4D97-AF65-F5344CB8AC3E}">
        <p14:creationId xmlns:p14="http://schemas.microsoft.com/office/powerpoint/2010/main" val="2874965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LOS individualized to each person in treatment and progress towards treatment plan goals and objectives</a:t>
            </a:r>
          </a:p>
          <a:p>
            <a:r>
              <a:rPr lang="en-US"/>
              <a:t>All female staff </a:t>
            </a:r>
          </a:p>
          <a:p>
            <a:r>
              <a:rPr lang="en-US"/>
              <a:t>MAT – take home bottles; MOU ROOTS </a:t>
            </a:r>
          </a:p>
          <a:p>
            <a:r>
              <a:rPr lang="en-US"/>
              <a:t>PROUD Services and collaboration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36</a:t>
            </a:fld>
            <a:endParaRPr lang="en-US" noProof="0"/>
          </a:p>
        </p:txBody>
      </p:sp>
    </p:spTree>
    <p:extLst>
      <p:ext uri="{BB962C8B-B14F-4D97-AF65-F5344CB8AC3E}">
        <p14:creationId xmlns:p14="http://schemas.microsoft.com/office/powerpoint/2010/main" val="2287005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OKQ – Health History Questionnaire; asking at admission and throughout the course of program </a:t>
            </a:r>
          </a:p>
          <a:p>
            <a:r>
              <a:rPr lang="en-US"/>
              <a:t>Reproductive Healthcare groups and individual work </a:t>
            </a:r>
          </a:p>
          <a:p>
            <a:r>
              <a:rPr lang="en-US"/>
              <a:t>Feedback we’ve received on reproductive psychoeducation and how that’s impacted them </a:t>
            </a:r>
          </a:p>
          <a:p>
            <a:r>
              <a:rPr lang="en-US"/>
              <a:t>Women’s feedback on receiving education; not historically questions/information they've been asked/provided </a:t>
            </a:r>
          </a:p>
          <a:p>
            <a:r>
              <a:rPr lang="en-US"/>
              <a:t>Building trust and engagement/rapport in order to have these types of discussions – all female staff </a:t>
            </a:r>
          </a:p>
          <a:p>
            <a:r>
              <a:rPr lang="en-US"/>
              <a:t>Housing needs and linkages ASAP; advocacy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37</a:t>
            </a:fld>
            <a:endParaRPr lang="en-US" noProof="0"/>
          </a:p>
        </p:txBody>
      </p:sp>
    </p:spTree>
    <p:extLst>
      <p:ext uri="{BB962C8B-B14F-4D97-AF65-F5344CB8AC3E}">
        <p14:creationId xmlns:p14="http://schemas.microsoft.com/office/powerpoint/2010/main" val="1406183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to family care plan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38</a:t>
            </a:fld>
            <a:endParaRPr lang="en-US" noProof="0"/>
          </a:p>
        </p:txBody>
      </p:sp>
    </p:spTree>
    <p:extLst>
      <p:ext uri="{BB962C8B-B14F-4D97-AF65-F5344CB8AC3E}">
        <p14:creationId xmlns:p14="http://schemas.microsoft.com/office/powerpoint/2010/main" val="1112137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Women’s only IOP at CBH</a:t>
            </a:r>
          </a:p>
          <a:p>
            <a:r>
              <a:rPr lang="en-US"/>
              <a:t>OP women’s groups –Substance Abuse Intervention Group, DBT Group, Trauma Recovery and Empowerment Group </a:t>
            </a:r>
          </a:p>
          <a:p>
            <a:r>
              <a:rPr lang="en-US"/>
              <a:t>Can attend any services virtually as needed </a:t>
            </a:r>
          </a:p>
          <a:p>
            <a:r>
              <a:rPr lang="en-US"/>
              <a:t>MAT provider onsite; </a:t>
            </a:r>
          </a:p>
        </p:txBody>
      </p:sp>
      <p:sp>
        <p:nvSpPr>
          <p:cNvPr id="4" name="Slide Number Placeholder 3"/>
          <p:cNvSpPr>
            <a:spLocks noGrp="1"/>
          </p:cNvSpPr>
          <p:nvPr>
            <p:ph type="sldNum" sz="quarter" idx="5"/>
          </p:nvPr>
        </p:nvSpPr>
        <p:spPr/>
        <p:txBody>
          <a:bodyPr/>
          <a:lstStyle/>
          <a:p>
            <a:fld id="{86456DE3-4E01-4AFD-AD42-42312842ED89}" type="slidenum">
              <a:rPr lang="en-US" smtClean="0"/>
              <a:t>43</a:t>
            </a:fld>
            <a:endParaRPr lang="en-US"/>
          </a:p>
        </p:txBody>
      </p:sp>
    </p:spTree>
    <p:extLst>
      <p:ext uri="{BB962C8B-B14F-4D97-AF65-F5344CB8AC3E}">
        <p14:creationId xmlns:p14="http://schemas.microsoft.com/office/powerpoint/2010/main" val="24490820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Provider experience; Women’s Community Transition Support Program; SHF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46</a:t>
            </a:fld>
            <a:endParaRPr lang="en-US" noProof="0"/>
          </a:p>
        </p:txBody>
      </p:sp>
    </p:spTree>
    <p:extLst>
      <p:ext uri="{BB962C8B-B14F-4D97-AF65-F5344CB8AC3E}">
        <p14:creationId xmlns:p14="http://schemas.microsoft.com/office/powerpoint/2010/main" val="35042241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47</a:t>
            </a:fld>
            <a:endParaRPr lang="en-US" noProof="0"/>
          </a:p>
        </p:txBody>
      </p:sp>
    </p:spTree>
    <p:extLst>
      <p:ext uri="{BB962C8B-B14F-4D97-AF65-F5344CB8AC3E}">
        <p14:creationId xmlns:p14="http://schemas.microsoft.com/office/powerpoint/2010/main" val="41187975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Kathy; takeaways from a nonprofit perspective as to how we can work together with state agencies and create </a:t>
            </a:r>
            <a:r>
              <a:rPr lang="en-US" err="1"/>
              <a:t>opp</a:t>
            </a:r>
            <a:r>
              <a:rPr lang="en-US"/>
              <a:t> for growth; overall system growth </a:t>
            </a:r>
          </a:p>
          <a:p>
            <a:pPr marL="171450" indent="-171450">
              <a:buFontTx/>
              <a:buChar char="-"/>
            </a:pPr>
            <a:r>
              <a:rPr lang="en-US"/>
              <a:t>TCI partnered with various state entities to create programs over time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49</a:t>
            </a:fld>
            <a:endParaRPr lang="en-US" noProof="0"/>
          </a:p>
        </p:txBody>
      </p:sp>
    </p:spTree>
    <p:extLst>
      <p:ext uri="{BB962C8B-B14F-4D97-AF65-F5344CB8AC3E}">
        <p14:creationId xmlns:p14="http://schemas.microsoft.com/office/powerpoint/2010/main" val="15853072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51</a:t>
            </a:fld>
            <a:endParaRPr lang="en-US" noProof="0"/>
          </a:p>
        </p:txBody>
      </p:sp>
    </p:spTree>
    <p:extLst>
      <p:ext uri="{BB962C8B-B14F-4D97-AF65-F5344CB8AC3E}">
        <p14:creationId xmlns:p14="http://schemas.microsoft.com/office/powerpoint/2010/main" val="2062118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DMHAS Mission and Vision</a:t>
            </a:r>
            <a:br>
              <a:rPr lang="en-US" sz="1200"/>
            </a:br>
            <a:r>
              <a:rPr lang="en-US" sz="1200"/>
              <a:t>Targeted population:   Adults (over 18 years of age) with psychiatric or substance use disorders, or both, who lack the financial means to obtain such services on their own</a:t>
            </a:r>
          </a:p>
          <a:p>
            <a:r>
              <a:rPr lang="en-US" sz="1200"/>
              <a:t>Women’s Service Division (highlight as a specific population served)</a:t>
            </a:r>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5</a:t>
            </a:fld>
            <a:endParaRPr lang="en-US" noProof="0"/>
          </a:p>
        </p:txBody>
      </p:sp>
    </p:spTree>
    <p:extLst>
      <p:ext uri="{BB962C8B-B14F-4D97-AF65-F5344CB8AC3E}">
        <p14:creationId xmlns:p14="http://schemas.microsoft.com/office/powerpoint/2010/main" val="2925692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Internal; creating the space for open dialogue</a:t>
            </a:r>
          </a:p>
          <a:p>
            <a:r>
              <a:rPr lang="en-US"/>
              <a:t>Seat at the table; internal </a:t>
            </a:r>
            <a:r>
              <a:rPr lang="en-US">
                <a:sym typeface="Wingdings" panose="05000000000000000000" pitchFamily="2" charset="2"/>
              </a:rPr>
              <a:t> external </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Constraints of both systems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Creativity and flexibility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Ability to produce and think in the moment (provide info as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53</a:t>
            </a:fld>
            <a:endParaRPr lang="en-US" noProof="0"/>
          </a:p>
        </p:txBody>
      </p:sp>
    </p:spTree>
    <p:extLst>
      <p:ext uri="{BB962C8B-B14F-4D97-AF65-F5344CB8AC3E}">
        <p14:creationId xmlns:p14="http://schemas.microsoft.com/office/powerpoint/2010/main" val="389173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 of our mission/vision </a:t>
            </a:r>
          </a:p>
          <a:p>
            <a:r>
              <a:rPr lang="en-US"/>
              <a:t>Courage of clients, ourselves</a:t>
            </a:r>
          </a:p>
          <a:p>
            <a:r>
              <a:rPr lang="en-US"/>
              <a:t>Value courage in our org and taking risks</a:t>
            </a:r>
          </a:p>
          <a:p>
            <a:r>
              <a:rPr lang="en-US"/>
              <a:t>Pilot programs, unfunded, ran for a year and then became funded following data support; demonstration </a:t>
            </a:r>
          </a:p>
          <a:p>
            <a:r>
              <a:rPr lang="en-US"/>
              <a:t>How to embody “we can do” from an org perspective; staff feel empowered and encouraged to do </a:t>
            </a:r>
          </a:p>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54</a:t>
            </a:fld>
            <a:endParaRPr lang="en-US" noProof="0"/>
          </a:p>
        </p:txBody>
      </p:sp>
    </p:spTree>
    <p:extLst>
      <p:ext uri="{BB962C8B-B14F-4D97-AF65-F5344CB8AC3E}">
        <p14:creationId xmlns:p14="http://schemas.microsoft.com/office/powerpoint/2010/main" val="35704347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Relationships are core; how to engage nonprofits partners/funders etc. </a:t>
            </a:r>
          </a:p>
          <a:p>
            <a:pPr marL="171450" indent="-171450">
              <a:buFontTx/>
              <a:buChar char="-"/>
            </a:pPr>
            <a:r>
              <a:rPr lang="en-US"/>
              <a:t>Needs assessment, strengths as org, system gaps, </a:t>
            </a:r>
            <a:endParaRPr lang="en-US">
              <a:cs typeface="Calibri"/>
            </a:endParaRPr>
          </a:p>
          <a:p>
            <a:pPr marL="171450" indent="-171450">
              <a:buFontTx/>
              <a:buChar char="-"/>
            </a:pPr>
            <a:r>
              <a:rPr lang="en-US"/>
              <a:t>Platform for this </a:t>
            </a:r>
            <a:endParaRPr lang="en-US">
              <a:cs typeface="Calibri"/>
            </a:endParaRPr>
          </a:p>
        </p:txBody>
      </p:sp>
      <p:sp>
        <p:nvSpPr>
          <p:cNvPr id="4" name="Slide Number Placeholder 3"/>
          <p:cNvSpPr>
            <a:spLocks noGrp="1"/>
          </p:cNvSpPr>
          <p:nvPr>
            <p:ph type="sldNum" sz="quarter" idx="5"/>
          </p:nvPr>
        </p:nvSpPr>
        <p:spPr/>
        <p:txBody>
          <a:bodyPr/>
          <a:lstStyle/>
          <a:p>
            <a:fld id="{7C366290-4595-5745-A50F-D5EC13BAC604}" type="slidenum">
              <a:rPr lang="en-US" noProof="0" smtClean="0"/>
              <a:t>55</a:t>
            </a:fld>
            <a:endParaRPr lang="en-US" noProof="0"/>
          </a:p>
        </p:txBody>
      </p:sp>
    </p:spTree>
    <p:extLst>
      <p:ext uri="{BB962C8B-B14F-4D97-AF65-F5344CB8AC3E}">
        <p14:creationId xmlns:p14="http://schemas.microsoft.com/office/powerpoint/2010/main" val="2621808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To help frame today’s discussion, I want to spend a minute talking about the Opioid epidemic. We know that the Opioid Issue is a National Epidemic AND that there are also more commonly used substances (like alcohol and marijuana) that also negative impact people’s lives.</a:t>
            </a:r>
          </a:p>
          <a:p>
            <a:r>
              <a:rPr lang="en-US" sz="1200" kern="1200">
                <a:solidFill>
                  <a:schemeClr val="tx1"/>
                </a:solidFill>
                <a:effectLst/>
                <a:latin typeface="+mn-lt"/>
                <a:ea typeface="+mn-ea"/>
                <a:cs typeface="+mn-cs"/>
              </a:rPr>
              <a:t>The Opioid Epidemic, though, because of the lethality of the substance has been driving an increase in the deaths associated with substance use disorders, and has truly become a public health crisis.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We also know that Substance Use Disorders are a medical condition that do not discriminate and are an issue in ALL communities. Yet there continues to be a lot of stigma surrounding substance use disorders that we don’t see with other medical conditions, such as cancer or diabetes. </a:t>
            </a:r>
          </a:p>
          <a:p>
            <a:endParaRPr lang="en-US"/>
          </a:p>
        </p:txBody>
      </p:sp>
      <p:sp>
        <p:nvSpPr>
          <p:cNvPr id="4" name="Slide Number Placeholder 3"/>
          <p:cNvSpPr>
            <a:spLocks noGrp="1"/>
          </p:cNvSpPr>
          <p:nvPr>
            <p:ph type="sldNum" sz="quarter" idx="10"/>
          </p:nvPr>
        </p:nvSpPr>
        <p:spPr/>
        <p:txBody>
          <a:bodyPr/>
          <a:lstStyle/>
          <a:p>
            <a:fld id="{52542305-131A-4BEC-8D81-62CD5164693C}" type="slidenum">
              <a:rPr lang="en-US" smtClean="0"/>
              <a:t>6</a:t>
            </a:fld>
            <a:endParaRPr lang="en-US"/>
          </a:p>
        </p:txBody>
      </p:sp>
    </p:spTree>
    <p:extLst>
      <p:ext uri="{BB962C8B-B14F-4D97-AF65-F5344CB8AC3E}">
        <p14:creationId xmlns:p14="http://schemas.microsoft.com/office/powerpoint/2010/main" val="4288716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One thousand, five</a:t>
            </a:r>
            <a:r>
              <a:rPr lang="en-US" sz="1200" kern="1200" baseline="0">
                <a:solidFill>
                  <a:schemeClr val="tx1"/>
                </a:solidFill>
                <a:effectLst/>
                <a:latin typeface="+mn-lt"/>
                <a:ea typeface="+mn-ea"/>
                <a:cs typeface="+mn-cs"/>
              </a:rPr>
              <a:t> hundred and twenty-four. </a:t>
            </a:r>
            <a:r>
              <a:rPr lang="en-US" sz="1200" kern="1200">
                <a:solidFill>
                  <a:schemeClr val="tx1"/>
                </a:solidFill>
                <a:effectLst/>
                <a:latin typeface="+mn-lt"/>
                <a:ea typeface="+mn-ea"/>
                <a:cs typeface="+mn-cs"/>
              </a:rPr>
              <a:t>This is the number of People Who Died from an Opioid Overdose in CT in </a:t>
            </a:r>
            <a:r>
              <a:rPr lang="en-US"/>
              <a:t>2021</a:t>
            </a:r>
            <a:r>
              <a:rPr lang="en-US" sz="1200" kern="1200">
                <a:solidFill>
                  <a:schemeClr val="tx1"/>
                </a:solidFill>
                <a:effectLst/>
                <a:latin typeface="+mn-lt"/>
                <a:ea typeface="+mn-ea"/>
                <a:cs typeface="+mn-cs"/>
              </a:rPr>
              <a:t> and current data for </a:t>
            </a:r>
            <a:r>
              <a:rPr lang="en-US"/>
              <a:t>2022 </a:t>
            </a:r>
            <a:r>
              <a:rPr lang="en-US" sz="1200" kern="1200">
                <a:solidFill>
                  <a:schemeClr val="tx1"/>
                </a:solidFill>
                <a:effectLst/>
                <a:latin typeface="+mn-lt"/>
                <a:ea typeface="+mn-ea"/>
                <a:cs typeface="+mn-cs"/>
              </a:rPr>
              <a:t>shows that it trended in the same direction.</a:t>
            </a:r>
            <a:r>
              <a:rPr lang="en-US"/>
              <a:t> </a:t>
            </a:r>
            <a:endParaRPr lang="en-US" sz="1200" kern="1200" baseline="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When looking at this number of individuals that have died from this disease in Connecticut alone, it is a startling reminder of the devastating impact of this epidemic.</a:t>
            </a:r>
            <a:r>
              <a:rPr lang="en-US"/>
              <a:t> </a:t>
            </a:r>
            <a:endParaRPr lang="en-US">
              <a:cs typeface="Calibri"/>
            </a:endParaRPr>
          </a:p>
        </p:txBody>
      </p:sp>
      <p:sp>
        <p:nvSpPr>
          <p:cNvPr id="4" name="Slide Number Placeholder 3"/>
          <p:cNvSpPr>
            <a:spLocks noGrp="1"/>
          </p:cNvSpPr>
          <p:nvPr>
            <p:ph type="sldNum" sz="quarter" idx="10"/>
          </p:nvPr>
        </p:nvSpPr>
        <p:spPr/>
        <p:txBody>
          <a:bodyPr/>
          <a:lstStyle/>
          <a:p>
            <a:fld id="{52542305-131A-4BEC-8D81-62CD5164693C}" type="slidenum">
              <a:rPr lang="en-US" smtClean="0"/>
              <a:t>7</a:t>
            </a:fld>
            <a:endParaRPr lang="en-US"/>
          </a:p>
        </p:txBody>
      </p:sp>
    </p:spTree>
    <p:extLst>
      <p:ext uri="{BB962C8B-B14F-4D97-AF65-F5344CB8AC3E}">
        <p14:creationId xmlns:p14="http://schemas.microsoft.com/office/powerpoint/2010/main" val="4238715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a:solidFill>
                  <a:schemeClr val="tx1"/>
                </a:solidFill>
                <a:effectLst/>
                <a:latin typeface="+mn-lt"/>
                <a:ea typeface="+mn-ea"/>
                <a:cs typeface="+mn-cs"/>
              </a:rPr>
              <a:t>As I mentioned earlier, stigma has significant consequences for those impacted by substance use disorders</a:t>
            </a:r>
            <a:r>
              <a:rPr lang="en-US"/>
              <a:t>.  </a:t>
            </a:r>
            <a:r>
              <a:rPr lang="en-US" sz="1200" kern="1200">
                <a:solidFill>
                  <a:schemeClr val="tx1"/>
                </a:solidFill>
                <a:effectLst/>
                <a:latin typeface="+mn-lt"/>
                <a:ea typeface="+mn-ea"/>
                <a:cs typeface="+mn-cs"/>
              </a:rPr>
              <a:t>I’m going to just provide a brief overview to help plant the seed. Stigma is defined as….</a:t>
            </a:r>
          </a:p>
          <a:p>
            <a:endParaRPr lang="en-US"/>
          </a:p>
        </p:txBody>
      </p:sp>
      <p:sp>
        <p:nvSpPr>
          <p:cNvPr id="4" name="Slide Number Placeholder 3"/>
          <p:cNvSpPr>
            <a:spLocks noGrp="1"/>
          </p:cNvSpPr>
          <p:nvPr>
            <p:ph type="sldNum" sz="quarter" idx="10"/>
          </p:nvPr>
        </p:nvSpPr>
        <p:spPr/>
        <p:txBody>
          <a:bodyPr/>
          <a:lstStyle/>
          <a:p>
            <a:fld id="{52542305-131A-4BEC-8D81-62CD5164693C}" type="slidenum">
              <a:rPr lang="en-US" smtClean="0"/>
              <a:t>8</a:t>
            </a:fld>
            <a:endParaRPr lang="en-US"/>
          </a:p>
        </p:txBody>
      </p:sp>
    </p:spTree>
    <p:extLst>
      <p:ext uri="{BB962C8B-B14F-4D97-AF65-F5344CB8AC3E}">
        <p14:creationId xmlns:p14="http://schemas.microsoft.com/office/powerpoint/2010/main" val="2555262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Co-occurring issues -- 	</a:t>
            </a:r>
          </a:p>
          <a:p>
            <a:r>
              <a:rPr lang="en-US" sz="1200" kern="1200">
                <a:solidFill>
                  <a:schemeClr val="tx1"/>
                </a:solidFill>
                <a:effectLst/>
                <a:latin typeface="+mn-lt"/>
                <a:ea typeface="+mn-ea"/>
                <a:cs typeface="+mn-cs"/>
              </a:rPr>
              <a:t>Health disparities – BIPOC, LGBTQ+, low socioeconomic status, etc.</a:t>
            </a:r>
          </a:p>
          <a:p>
            <a:r>
              <a:rPr lang="en-US" sz="1200" kern="1200">
                <a:solidFill>
                  <a:schemeClr val="tx1"/>
                </a:solidFill>
                <a:effectLst/>
                <a:latin typeface="+mn-lt"/>
                <a:ea typeface="+mn-ea"/>
                <a:cs typeface="+mn-cs"/>
              </a:rPr>
              <a:t>Stigma as it relates to women, birthing persons; those utilizing substances while pregnant </a:t>
            </a:r>
          </a:p>
          <a:p>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10"/>
          </p:nvPr>
        </p:nvSpPr>
        <p:spPr/>
        <p:txBody>
          <a:bodyPr/>
          <a:lstStyle/>
          <a:p>
            <a:fld id="{52542305-131A-4BEC-8D81-62CD5164693C}" type="slidenum">
              <a:rPr lang="en-US" smtClean="0"/>
              <a:t>9</a:t>
            </a:fld>
            <a:endParaRPr lang="en-US"/>
          </a:p>
        </p:txBody>
      </p:sp>
    </p:spTree>
    <p:extLst>
      <p:ext uri="{BB962C8B-B14F-4D97-AF65-F5344CB8AC3E}">
        <p14:creationId xmlns:p14="http://schemas.microsoft.com/office/powerpoint/2010/main" val="4136949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10</a:t>
            </a:fld>
            <a:endParaRPr lang="en-US" noProof="0"/>
          </a:p>
        </p:txBody>
      </p:sp>
    </p:spTree>
    <p:extLst>
      <p:ext uri="{BB962C8B-B14F-4D97-AF65-F5344CB8AC3E}">
        <p14:creationId xmlns:p14="http://schemas.microsoft.com/office/powerpoint/2010/main" val="3188531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DFCA-C2D4-DF0B-3491-9AC0A2AB73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F87CCD-FAFA-A9A6-0C0F-540DB2E52D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BC101B-54FD-68BF-4B9B-F37FD54598FF}"/>
              </a:ext>
            </a:extLst>
          </p:cNvPr>
          <p:cNvSpPr>
            <a:spLocks noGrp="1"/>
          </p:cNvSpPr>
          <p:nvPr>
            <p:ph type="dt" sz="half" idx="10"/>
          </p:nvPr>
        </p:nvSpPr>
        <p:spPr/>
        <p:txBody>
          <a:bodyPr/>
          <a:lstStyle/>
          <a:p>
            <a:fld id="{684D27C4-7241-47E5-9347-DCC53BBE4D66}" type="datetimeFigureOut">
              <a:rPr lang="en-US" smtClean="0"/>
              <a:t>4/3/2023</a:t>
            </a:fld>
            <a:endParaRPr lang="en-US"/>
          </a:p>
        </p:txBody>
      </p:sp>
      <p:sp>
        <p:nvSpPr>
          <p:cNvPr id="5" name="Footer Placeholder 4">
            <a:extLst>
              <a:ext uri="{FF2B5EF4-FFF2-40B4-BE49-F238E27FC236}">
                <a16:creationId xmlns:a16="http://schemas.microsoft.com/office/drawing/2014/main" id="{561751A5-73EF-C0B2-4A2B-E0232C1D7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3D07D-D8E7-321F-22ED-31874A29AB08}"/>
              </a:ext>
            </a:extLst>
          </p:cNvPr>
          <p:cNvSpPr>
            <a:spLocks noGrp="1"/>
          </p:cNvSpPr>
          <p:nvPr>
            <p:ph type="sldNum" sz="quarter" idx="12"/>
          </p:nvPr>
        </p:nvSpPr>
        <p:spPr/>
        <p:txBody>
          <a:bodyPr/>
          <a:lstStyle/>
          <a:p>
            <a:fld id="{685DF076-8F68-44B2-8704-9544B2DC0E66}" type="slidenum">
              <a:rPr lang="en-US" smtClean="0"/>
              <a:t>‹#›</a:t>
            </a:fld>
            <a:endParaRPr lang="en-US"/>
          </a:p>
        </p:txBody>
      </p:sp>
      <p:sp>
        <p:nvSpPr>
          <p:cNvPr id="7" name="Freeform: Shape 6">
            <a:extLst>
              <a:ext uri="{FF2B5EF4-FFF2-40B4-BE49-F238E27FC236}">
                <a16:creationId xmlns:a16="http://schemas.microsoft.com/office/drawing/2014/main" id="{0D83085C-BE83-155E-8C96-9558196FB1EE}"/>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ECCA3878-F190-DD37-6142-4B14994CF558}"/>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9" name="Freeform: Shape 8">
            <a:extLst>
              <a:ext uri="{FF2B5EF4-FFF2-40B4-BE49-F238E27FC236}">
                <a16:creationId xmlns:a16="http://schemas.microsoft.com/office/drawing/2014/main" id="{8CFBACA4-D1A6-D0EE-2671-58EA16C6C08D}"/>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0" name="Freeform: Shape 9">
            <a:extLst>
              <a:ext uri="{FF2B5EF4-FFF2-40B4-BE49-F238E27FC236}">
                <a16:creationId xmlns:a16="http://schemas.microsoft.com/office/drawing/2014/main" id="{1A96F2FF-57EE-B8E9-51D6-510DFEC2D7A9}"/>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738885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A3E71-A792-1E91-D8A4-B05234973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448E67-16F8-FC5E-955A-2F731E3D53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0C9E4-D0D1-51DC-3209-CD7DBE555B5D}"/>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9AFA6076-FC51-9CC9-D597-FE4D06A4E989}"/>
              </a:ext>
            </a:extLst>
          </p:cNvPr>
          <p:cNvSpPr>
            <a:spLocks noGrp="1"/>
          </p:cNvSpPr>
          <p:nvPr>
            <p:ph type="ftr" sz="quarter" idx="11"/>
          </p:nvPr>
        </p:nvSpPr>
        <p:spPr/>
        <p:txBody>
          <a:bodyPr/>
          <a:lstStyle/>
          <a:p>
            <a:r>
              <a:rPr lang="en-US"/>
              <a:t>Creating Systems that Empower Women &amp; Families</a:t>
            </a:r>
          </a:p>
        </p:txBody>
      </p:sp>
      <p:sp>
        <p:nvSpPr>
          <p:cNvPr id="6" name="Slide Number Placeholder 5">
            <a:extLst>
              <a:ext uri="{FF2B5EF4-FFF2-40B4-BE49-F238E27FC236}">
                <a16:creationId xmlns:a16="http://schemas.microsoft.com/office/drawing/2014/main" id="{9D36B26F-CD12-3B06-CD4E-5600025066F9}"/>
              </a:ext>
            </a:extLst>
          </p:cNvPr>
          <p:cNvSpPr>
            <a:spLocks noGrp="1"/>
          </p:cNvSpPr>
          <p:nvPr>
            <p:ph type="sldNum" sz="quarter" idx="12"/>
          </p:nvPr>
        </p:nvSpPr>
        <p:spPr/>
        <p:txBody>
          <a:bodyPr/>
          <a:lstStyle/>
          <a:p>
            <a:fld id="{58FB4751-880F-D840-AAA9-3A15815CC996}" type="slidenum">
              <a:rPr lang="en-US" smtClean="0"/>
              <a:pPr/>
              <a:t>‹#›</a:t>
            </a:fld>
            <a:endParaRPr lang="en-US"/>
          </a:p>
        </p:txBody>
      </p:sp>
    </p:spTree>
    <p:extLst>
      <p:ext uri="{BB962C8B-B14F-4D97-AF65-F5344CB8AC3E}">
        <p14:creationId xmlns:p14="http://schemas.microsoft.com/office/powerpoint/2010/main" val="251050539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D65F64-ED74-D376-CC03-0ADC04E402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7AD634-AF2E-2017-0F6F-34DB89BB46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C4010-A58D-C9D1-E2E7-B21679FABEAD}"/>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BBF4A0F7-A1B0-506B-542A-A250447A6E47}"/>
              </a:ext>
            </a:extLst>
          </p:cNvPr>
          <p:cNvSpPr>
            <a:spLocks noGrp="1"/>
          </p:cNvSpPr>
          <p:nvPr>
            <p:ph type="ftr" sz="quarter" idx="11"/>
          </p:nvPr>
        </p:nvSpPr>
        <p:spPr/>
        <p:txBody>
          <a:bodyPr/>
          <a:lstStyle/>
          <a:p>
            <a:r>
              <a:rPr lang="en-US"/>
              <a:t>Creating Systems that Empower Women &amp; Families</a:t>
            </a:r>
          </a:p>
        </p:txBody>
      </p:sp>
      <p:sp>
        <p:nvSpPr>
          <p:cNvPr id="6" name="Slide Number Placeholder 5">
            <a:extLst>
              <a:ext uri="{FF2B5EF4-FFF2-40B4-BE49-F238E27FC236}">
                <a16:creationId xmlns:a16="http://schemas.microsoft.com/office/drawing/2014/main" id="{F4CC1A88-2A42-ACAB-869F-0511AD13741D}"/>
              </a:ext>
            </a:extLst>
          </p:cNvPr>
          <p:cNvSpPr>
            <a:spLocks noGrp="1"/>
          </p:cNvSpPr>
          <p:nvPr>
            <p:ph type="sldNum" sz="quarter" idx="12"/>
          </p:nvPr>
        </p:nvSpPr>
        <p:spPr/>
        <p:txBody>
          <a:bodyPr/>
          <a:lstStyle/>
          <a:p>
            <a:fld id="{58FB4751-880F-D840-AAA9-3A15815CC996}" type="slidenum">
              <a:rPr lang="en-US" smtClean="0"/>
              <a:pPr/>
              <a:t>‹#›</a:t>
            </a:fld>
            <a:endParaRPr lang="en-US"/>
          </a:p>
        </p:txBody>
      </p:sp>
    </p:spTree>
    <p:extLst>
      <p:ext uri="{BB962C8B-B14F-4D97-AF65-F5344CB8AC3E}">
        <p14:creationId xmlns:p14="http://schemas.microsoft.com/office/powerpoint/2010/main" val="610630436"/>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alt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3" name="Freeform: Shape 22">
            <a:extLst>
              <a:ext uri="{FF2B5EF4-FFF2-40B4-BE49-F238E27FC236}">
                <a16:creationId xmlns:a16="http://schemas.microsoft.com/office/drawing/2014/main" id="{943F013D-932D-1E7D-D22E-294313461200}"/>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30" name="Freeform: Shape 29">
            <a:extLst>
              <a:ext uri="{FF2B5EF4-FFF2-40B4-BE49-F238E27FC236}">
                <a16:creationId xmlns:a16="http://schemas.microsoft.com/office/drawing/2014/main" id="{0972DA96-A413-EF87-50D3-D8EF54FD9F55}"/>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a:t>Creating Systems that Empower Women &amp; Families</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10515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7156662"/>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ote">
    <p:bg>
      <p:bgPr>
        <a:solidFill>
          <a:schemeClr val="accent6"/>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5199B7A0-EDB8-5A2D-0096-78B259F81F83}"/>
              </a:ext>
            </a:extLst>
          </p:cNvPr>
          <p:cNvSpPr/>
          <p:nvPr userDrawn="1"/>
        </p:nvSpPr>
        <p:spPr>
          <a:xfrm>
            <a:off x="8485589" y="1618811"/>
            <a:ext cx="3706413"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a:t>Creating Systems that Empower Women &amp; Families</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a:p>
        </p:txBody>
      </p:sp>
      <p:pic>
        <p:nvPicPr>
          <p:cNvPr id="26" name="Graphic 25">
            <a:extLst>
              <a:ext uri="{FF2B5EF4-FFF2-40B4-BE49-F238E27FC236}">
                <a16:creationId xmlns:a16="http://schemas.microsoft.com/office/drawing/2014/main" id="{9A083F98-8E0D-14F8-CA40-D0B5AB8037E2}"/>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411582" y="447749"/>
            <a:ext cx="2330685" cy="1898712"/>
          </a:xfrm>
          <a:prstGeom prst="rect">
            <a:avLst/>
          </a:prstGeom>
        </p:spPr>
      </p:pic>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p:nvPr>
        </p:nvSpPr>
        <p:spPr>
          <a:xfrm>
            <a:off x="3278188" y="2740025"/>
            <a:ext cx="5688012" cy="2028825"/>
          </a:xfrm>
        </p:spPr>
        <p:txBody>
          <a:bodyPr>
            <a:normAutofit/>
          </a:bodyPr>
          <a:lstStyle>
            <a:lvl1pPr marL="0" indent="0" algn="ctr">
              <a:lnSpc>
                <a:spcPct val="100000"/>
              </a:lnSpc>
              <a:spcBef>
                <a:spcPts val="0"/>
              </a:spcBef>
              <a:buNone/>
              <a:defRPr sz="2400"/>
            </a:lvl1pPr>
          </a:lstStyle>
          <a:p>
            <a:pPr lvl="0"/>
            <a:r>
              <a:rPr lang="en-US"/>
              <a:t>Click to edit Master text styles</a:t>
            </a:r>
          </a:p>
        </p:txBody>
      </p:sp>
      <p:sp>
        <p:nvSpPr>
          <p:cNvPr id="2" name="Title 1">
            <a:extLst>
              <a:ext uri="{FF2B5EF4-FFF2-40B4-BE49-F238E27FC236}">
                <a16:creationId xmlns:a16="http://schemas.microsoft.com/office/drawing/2014/main" id="{867817C7-4A09-9188-0BD5-838E3AD61F1A}"/>
              </a:ext>
            </a:extLst>
          </p:cNvPr>
          <p:cNvSpPr>
            <a:spLocks noGrp="1"/>
          </p:cNvSpPr>
          <p:nvPr>
            <p:ph type="title"/>
          </p:nvPr>
        </p:nvSpPr>
        <p:spPr>
          <a:xfrm>
            <a:off x="838200" y="1901952"/>
            <a:ext cx="10515600" cy="466344"/>
          </a:xfrm>
        </p:spPr>
        <p:txBody>
          <a:bodyPr/>
          <a:lstStyle>
            <a:lvl1pPr algn="ctr">
              <a:defRPr sz="2400" cap="all" baseline="0">
                <a:latin typeface="Gill Sans Nova" panose="020B0602020104020203" pitchFamily="34" charset="0"/>
              </a:defRPr>
            </a:lvl1pPr>
          </a:lstStyle>
          <a:p>
            <a:r>
              <a:rPr lang="en-US"/>
              <a:t>Click to edit Master title style</a:t>
            </a:r>
          </a:p>
        </p:txBody>
      </p:sp>
      <p:sp>
        <p:nvSpPr>
          <p:cNvPr id="22" name="Freeform: Shape 21">
            <a:extLst>
              <a:ext uri="{FF2B5EF4-FFF2-40B4-BE49-F238E27FC236}">
                <a16:creationId xmlns:a16="http://schemas.microsoft.com/office/drawing/2014/main" id="{83712F38-4391-A499-56E2-8F095A506D08}"/>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6" name="Freeform: Shape 15">
            <a:extLst>
              <a:ext uri="{FF2B5EF4-FFF2-40B4-BE49-F238E27FC236}">
                <a16:creationId xmlns:a16="http://schemas.microsoft.com/office/drawing/2014/main" id="{AA6350AA-EC6F-8D22-E7C8-E49FBD7689EB}"/>
              </a:ext>
            </a:extLst>
          </p:cNvPr>
          <p:cNvSpPr/>
          <p:nvPr userDrawn="1"/>
        </p:nvSpPr>
        <p:spPr>
          <a:xfrm>
            <a:off x="2032253" y="592989"/>
            <a:ext cx="8339975"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480235442"/>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alt">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a:t>Creating Systems that Empower Women &amp; Families</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13" name="Freeform: Shape 12">
            <a:extLst>
              <a:ext uri="{FF2B5EF4-FFF2-40B4-BE49-F238E27FC236}">
                <a16:creationId xmlns:a16="http://schemas.microsoft.com/office/drawing/2014/main" id="{B05A86D8-26B0-1ADB-0CE2-B445D2A2866D}"/>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a:extLst>
              <a:ext uri="{FF2B5EF4-FFF2-40B4-BE49-F238E27FC236}">
                <a16:creationId xmlns:a16="http://schemas.microsoft.com/office/drawing/2014/main" id="{33A68E8B-64DF-46D3-2FA2-4BBBBF8BFB15}"/>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4238440096"/>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icture with Caption alt">
    <p:bg>
      <p:bgPr>
        <a:solidFill>
          <a:schemeClr val="bg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430A716-DF40-A710-4FC7-CCCA4BD957F8}"/>
              </a:ext>
            </a:extLst>
          </p:cNvPr>
          <p:cNvSpPr/>
          <p:nvPr userDrawn="1"/>
        </p:nvSpPr>
        <p:spPr>
          <a:xfrm>
            <a:off x="6323595" y="0"/>
            <a:ext cx="5868404" cy="6164034"/>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a:t>Creating Systems that Empower Women &amp; Families</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9144000" cy="676656"/>
          </a:xfrm>
        </p:spPr>
        <p:txBody>
          <a:bodyPr anchor="b"/>
          <a:lstStyle>
            <a:lvl1pPr>
              <a:defRPr sz="4800"/>
            </a:lvl1pPr>
          </a:lstStyle>
          <a:p>
            <a:r>
              <a:rPr lang="en-US"/>
              <a:t>click to edit master title style</a:t>
            </a:r>
          </a:p>
        </p:txBody>
      </p:sp>
      <p:sp>
        <p:nvSpPr>
          <p:cNvPr id="48" name="Freeform: Shape 47">
            <a:extLst>
              <a:ext uri="{FF2B5EF4-FFF2-40B4-BE49-F238E27FC236}">
                <a16:creationId xmlns:a16="http://schemas.microsoft.com/office/drawing/2014/main" id="{EACA9FF1-6A56-9028-20F7-293A5DAC2547}"/>
              </a:ext>
            </a:extLst>
          </p:cNvPr>
          <p:cNvSpPr/>
          <p:nvPr userDrawn="1"/>
        </p:nvSpPr>
        <p:spPr>
          <a:xfrm>
            <a:off x="5964144" y="640336"/>
            <a:ext cx="6243203"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2" name="Picture Placeholder 41">
            <a:extLst>
              <a:ext uri="{FF2B5EF4-FFF2-40B4-BE49-F238E27FC236}">
                <a16:creationId xmlns:a16="http://schemas.microsoft.com/office/drawing/2014/main" id="{B453377C-B4A0-8E9A-D4DC-D42364826344}"/>
              </a:ext>
            </a:extLst>
          </p:cNvPr>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987759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6502620" cy="676656"/>
          </a:xfrm>
        </p:spPr>
        <p:txBody>
          <a:bodyPr anchor="b"/>
          <a:lstStyle>
            <a:lvl1pPr>
              <a:defRPr sz="4800"/>
            </a:lvl1pPr>
          </a:lstStyle>
          <a:p>
            <a:r>
              <a:rPr lang="en-US"/>
              <a:t>click to edit master title style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Shape, circle&#10;&#10;Description automatically generated">
            <a:extLst>
              <a:ext uri="{FF2B5EF4-FFF2-40B4-BE49-F238E27FC236}">
                <a16:creationId xmlns:a16="http://schemas.microsoft.com/office/drawing/2014/main" id="{B5ED90D1-D640-D115-6711-35DE812FC014}"/>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a:t>Creating Systems that Empower Women &amp; Families</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a:p>
        </p:txBody>
      </p:sp>
    </p:spTree>
    <p:extLst>
      <p:ext uri="{BB962C8B-B14F-4D97-AF65-F5344CB8AC3E}">
        <p14:creationId xmlns:p14="http://schemas.microsoft.com/office/powerpoint/2010/main" val="3920489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a:t>click to edit master title style	</a:t>
            </a:r>
          </a:p>
        </p:txBody>
      </p:sp>
      <p:sp>
        <p:nvSpPr>
          <p:cNvPr id="28" name="Freeform: Shape 27">
            <a:extLst>
              <a:ext uri="{FF2B5EF4-FFF2-40B4-BE49-F238E27FC236}">
                <a16:creationId xmlns:a16="http://schemas.microsoft.com/office/drawing/2014/main" id="{B1BA04E2-C77D-D0F1-EC03-2F832DFA5498}"/>
              </a:ext>
            </a:extLst>
          </p:cNvPr>
          <p:cNvSpPr>
            <a:spLocks/>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7786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4412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43493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926040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7786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4412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43493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926040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a:t>click to edit master text styles</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a:t>Creating Systems that Empower Women &amp; Families</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18" name="Freeform: Shape 17">
            <a:extLst>
              <a:ext uri="{FF2B5EF4-FFF2-40B4-BE49-F238E27FC236}">
                <a16:creationId xmlns:a16="http://schemas.microsoft.com/office/drawing/2014/main" id="{F0A8F0DB-3D3D-DC0F-84AC-4386B58AD6E5}"/>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283071543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1C6679A-1B60-DCCD-7295-255649B92C60}"/>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a:t>click to edit master title style	</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3325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1976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20626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899277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3325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1976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20626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899277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a:t>click to edit master text styles</a:t>
            </a:r>
          </a:p>
        </p:txBody>
      </p:sp>
      <p:sp>
        <p:nvSpPr>
          <p:cNvPr id="2" name="Picture Placeholder 38">
            <a:extLst>
              <a:ext uri="{FF2B5EF4-FFF2-40B4-BE49-F238E27FC236}">
                <a16:creationId xmlns:a16="http://schemas.microsoft.com/office/drawing/2014/main" id="{08C258FA-3031-35D9-6558-64BA58554EF4}"/>
              </a:ext>
            </a:extLst>
          </p:cNvPr>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p>
        </p:txBody>
      </p:sp>
      <p:sp>
        <p:nvSpPr>
          <p:cNvPr id="3" name="Picture Placeholder 39">
            <a:extLst>
              <a:ext uri="{FF2B5EF4-FFF2-40B4-BE49-F238E27FC236}">
                <a16:creationId xmlns:a16="http://schemas.microsoft.com/office/drawing/2014/main" id="{465869E5-C0B6-69BE-1E2D-A4496F633D25}"/>
              </a:ext>
            </a:extLst>
          </p:cNvPr>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p>
        </p:txBody>
      </p:sp>
      <p:sp>
        <p:nvSpPr>
          <p:cNvPr id="7" name="Picture Placeholder 40">
            <a:extLst>
              <a:ext uri="{FF2B5EF4-FFF2-40B4-BE49-F238E27FC236}">
                <a16:creationId xmlns:a16="http://schemas.microsoft.com/office/drawing/2014/main" id="{601870D8-4080-BDC3-CD50-097B328E1789}"/>
              </a:ext>
            </a:extLst>
          </p:cNvPr>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p>
        </p:txBody>
      </p:sp>
      <p:sp>
        <p:nvSpPr>
          <p:cNvPr id="8" name="Picture Placeholder 41">
            <a:extLst>
              <a:ext uri="{FF2B5EF4-FFF2-40B4-BE49-F238E27FC236}">
                <a16:creationId xmlns:a16="http://schemas.microsoft.com/office/drawing/2014/main" id="{B4779DAA-6424-E58D-2CC8-7DE922E2AFDA}"/>
              </a:ext>
            </a:extLst>
          </p:cNvPr>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p>
        </p:txBody>
      </p:sp>
      <p:sp>
        <p:nvSpPr>
          <p:cNvPr id="9" name="Text Placeholder 46">
            <a:extLst>
              <a:ext uri="{FF2B5EF4-FFF2-40B4-BE49-F238E27FC236}">
                <a16:creationId xmlns:a16="http://schemas.microsoft.com/office/drawing/2014/main" id="{1732A3A5-B50F-7A5D-DA66-644509A99987}"/>
              </a:ext>
            </a:extLst>
          </p:cNvPr>
          <p:cNvSpPr>
            <a:spLocks noGrp="1"/>
          </p:cNvSpPr>
          <p:nvPr>
            <p:ph type="body" sz="quarter" idx="29"/>
          </p:nvPr>
        </p:nvSpPr>
        <p:spPr>
          <a:xfrm>
            <a:off x="63325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0" name="Text Placeholder 46">
            <a:extLst>
              <a:ext uri="{FF2B5EF4-FFF2-40B4-BE49-F238E27FC236}">
                <a16:creationId xmlns:a16="http://schemas.microsoft.com/office/drawing/2014/main" id="{87CC578C-FDBD-2BD2-8930-A795C0A8D1FC}"/>
              </a:ext>
            </a:extLst>
          </p:cNvPr>
          <p:cNvSpPr>
            <a:spLocks noGrp="1"/>
          </p:cNvSpPr>
          <p:nvPr>
            <p:ph type="body" sz="quarter" idx="30"/>
          </p:nvPr>
        </p:nvSpPr>
        <p:spPr>
          <a:xfrm>
            <a:off x="341976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1" name="Text Placeholder 46">
            <a:extLst>
              <a:ext uri="{FF2B5EF4-FFF2-40B4-BE49-F238E27FC236}">
                <a16:creationId xmlns:a16="http://schemas.microsoft.com/office/drawing/2014/main" id="{6CE31252-6548-7D94-98E5-E652CED78F27}"/>
              </a:ext>
            </a:extLst>
          </p:cNvPr>
          <p:cNvSpPr>
            <a:spLocks noGrp="1"/>
          </p:cNvSpPr>
          <p:nvPr>
            <p:ph type="body" sz="quarter" idx="31"/>
          </p:nvPr>
        </p:nvSpPr>
        <p:spPr>
          <a:xfrm>
            <a:off x="620626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2" name="Text Placeholder 46">
            <a:extLst>
              <a:ext uri="{FF2B5EF4-FFF2-40B4-BE49-F238E27FC236}">
                <a16:creationId xmlns:a16="http://schemas.microsoft.com/office/drawing/2014/main" id="{2C4E0AF4-17FD-BEAA-BDD9-806DC564D2F7}"/>
              </a:ext>
            </a:extLst>
          </p:cNvPr>
          <p:cNvSpPr>
            <a:spLocks noGrp="1"/>
          </p:cNvSpPr>
          <p:nvPr>
            <p:ph type="body" sz="quarter" idx="32"/>
          </p:nvPr>
        </p:nvSpPr>
        <p:spPr>
          <a:xfrm>
            <a:off x="899277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3" name="Text Placeholder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63325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a:t>click to edit master text styles</a:t>
            </a:r>
          </a:p>
        </p:txBody>
      </p:sp>
      <p:sp>
        <p:nvSpPr>
          <p:cNvPr id="14" name="Text Placeholder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341976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a:t>click to edit master text styles</a:t>
            </a:r>
          </a:p>
        </p:txBody>
      </p:sp>
      <p:sp>
        <p:nvSpPr>
          <p:cNvPr id="15" name="Text Placeholder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620626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a:t>click to edit master text styles</a:t>
            </a:r>
          </a:p>
        </p:txBody>
      </p:sp>
      <p:sp>
        <p:nvSpPr>
          <p:cNvPr id="16" name="Text Placeholder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899277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a:t>click to edit master text styles</a:t>
            </a:r>
          </a:p>
        </p:txBody>
      </p:sp>
    </p:spTree>
    <p:extLst>
      <p:ext uri="{BB962C8B-B14F-4D97-AF65-F5344CB8AC3E}">
        <p14:creationId xmlns:p14="http://schemas.microsoft.com/office/powerpoint/2010/main" val="170490853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576072" y="704088"/>
            <a:ext cx="10515600" cy="676656"/>
          </a:xfrm>
        </p:spPr>
        <p:txBody>
          <a:bodyPr/>
          <a:lstStyle>
            <a:lvl1pPr>
              <a:defRPr sz="4800"/>
            </a:lvl1pPr>
          </a:lstStyle>
          <a:p>
            <a:r>
              <a:rPr lang="en-US"/>
              <a:t>click to edit master title style	</a:t>
            </a:r>
          </a:p>
        </p:txBody>
      </p:sp>
    </p:spTree>
    <p:extLst>
      <p:ext uri="{BB962C8B-B14F-4D97-AF65-F5344CB8AC3E}">
        <p14:creationId xmlns:p14="http://schemas.microsoft.com/office/powerpoint/2010/main" val="3021782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6A6D6-17F5-8828-339F-C0D097C899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B0F0F8-2CDF-7A02-B06D-74DB91835C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DF242D-56EF-1A4B-702B-D0502C176882}"/>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3196955A-CA49-C87A-F36B-781E1918F7E9}"/>
              </a:ext>
            </a:extLst>
          </p:cNvPr>
          <p:cNvSpPr>
            <a:spLocks noGrp="1"/>
          </p:cNvSpPr>
          <p:nvPr>
            <p:ph type="ftr" sz="quarter" idx="11"/>
          </p:nvPr>
        </p:nvSpPr>
        <p:spPr/>
        <p:txBody>
          <a:bodyPr/>
          <a:lstStyle/>
          <a:p>
            <a:r>
              <a:rPr lang="en-US"/>
              <a:t>Creating Systems that Empower Women &amp; Families</a:t>
            </a:r>
          </a:p>
        </p:txBody>
      </p:sp>
      <p:sp>
        <p:nvSpPr>
          <p:cNvPr id="6" name="Slide Number Placeholder 5">
            <a:extLst>
              <a:ext uri="{FF2B5EF4-FFF2-40B4-BE49-F238E27FC236}">
                <a16:creationId xmlns:a16="http://schemas.microsoft.com/office/drawing/2014/main" id="{5BDA1160-0E58-84CE-8938-05053738E92B}"/>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7" name="Freeform: Shape 6">
            <a:extLst>
              <a:ext uri="{FF2B5EF4-FFF2-40B4-BE49-F238E27FC236}">
                <a16:creationId xmlns:a16="http://schemas.microsoft.com/office/drawing/2014/main" id="{4B0DC909-97FF-B7FA-D578-142F2AF61E85}"/>
              </a:ext>
            </a:extLst>
          </p:cNvPr>
          <p:cNvSpPr/>
          <p:nvPr userDrawn="1"/>
        </p:nvSpPr>
        <p:spPr>
          <a:xfrm>
            <a:off x="8645826" y="0"/>
            <a:ext cx="3546175"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8" name="Freeform: Shape 7">
            <a:extLst>
              <a:ext uri="{FF2B5EF4-FFF2-40B4-BE49-F238E27FC236}">
                <a16:creationId xmlns:a16="http://schemas.microsoft.com/office/drawing/2014/main" id="{2742911E-8E51-FA94-3912-35B5F7082E89}"/>
              </a:ext>
            </a:extLst>
          </p:cNvPr>
          <p:cNvSpPr/>
          <p:nvPr userDrawn="1"/>
        </p:nvSpPr>
        <p:spPr>
          <a:xfrm>
            <a:off x="9843584" y="1681979"/>
            <a:ext cx="2357774"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169163333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accent6"/>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212AF459-3431-0E12-3599-26E4E00D03DA}"/>
              </a:ext>
            </a:extLst>
          </p:cNvPr>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6" name="Freeform: Shape 15">
            <a:extLst>
              <a:ext uri="{FF2B5EF4-FFF2-40B4-BE49-F238E27FC236}">
                <a16:creationId xmlns:a16="http://schemas.microsoft.com/office/drawing/2014/main" id="{B520FF74-6126-AF6C-96C5-066C7B7B29A9}"/>
              </a:ext>
            </a:extLst>
          </p:cNvPr>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35000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a:t>Creating Systems that Empower Women &amp; Families</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a:p>
        </p:txBody>
      </p:sp>
      <p:sp>
        <p:nvSpPr>
          <p:cNvPr id="30" name="Freeform: Shape 29">
            <a:extLst>
              <a:ext uri="{FF2B5EF4-FFF2-40B4-BE49-F238E27FC236}">
                <a16:creationId xmlns:a16="http://schemas.microsoft.com/office/drawing/2014/main" id="{1793FDF9-650D-88C9-2662-4EA29991B514}"/>
              </a:ext>
            </a:extLst>
          </p:cNvPr>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576072" y="355701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576072" y="399592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itle 1">
            <a:extLst>
              <a:ext uri="{FF2B5EF4-FFF2-40B4-BE49-F238E27FC236}">
                <a16:creationId xmlns:a16="http://schemas.microsoft.com/office/drawing/2014/main" id="{268AF7E1-2A9B-B52C-F1A7-BE596AB012F7}"/>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a:t>click to edit master title style	</a:t>
            </a:r>
          </a:p>
        </p:txBody>
      </p:sp>
      <p:cxnSp>
        <p:nvCxnSpPr>
          <p:cNvPr id="10" name="Straight Connector 9">
            <a:extLst>
              <a:ext uri="{FF2B5EF4-FFF2-40B4-BE49-F238E27FC236}">
                <a16:creationId xmlns:a16="http://schemas.microsoft.com/office/drawing/2014/main" id="{D6E0E53F-80E4-D83A-8BC2-C22ED75540F5}"/>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1292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ree Column">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828D144-1FB6-D637-B87C-40F583744264}"/>
              </a:ext>
            </a:extLst>
          </p:cNvPr>
          <p:cNvSpPr/>
          <p:nvPr userDrawn="1"/>
        </p:nvSpPr>
        <p:spPr>
          <a:xfrm>
            <a:off x="621728" y="4724605"/>
            <a:ext cx="8993194"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E0C9BA38-182F-E517-B1E9-240E6B50C03F}"/>
              </a:ext>
            </a:extLst>
          </p:cNvPr>
          <p:cNvSpPr/>
          <p:nvPr userDrawn="1"/>
        </p:nvSpPr>
        <p:spPr>
          <a:xfrm>
            <a:off x="0" y="-1"/>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478231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478231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a:t>Creating Systems that Empower Women &amp; Families</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a:p>
        </p:txBody>
      </p:sp>
      <p:sp>
        <p:nvSpPr>
          <p:cNvPr id="29" name="Title 1">
            <a:extLst>
              <a:ext uri="{FF2B5EF4-FFF2-40B4-BE49-F238E27FC236}">
                <a16:creationId xmlns:a16="http://schemas.microsoft.com/office/drawing/2014/main" id="{D5CC739F-0299-DDC6-C35D-22282FF85CD2}"/>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a:t>click to edit master title style	</a:t>
            </a:r>
          </a:p>
        </p:txBody>
      </p:sp>
      <p:sp>
        <p:nvSpPr>
          <p:cNvPr id="30" name="Text Placeholder 4">
            <a:extLst>
              <a:ext uri="{FF2B5EF4-FFF2-40B4-BE49-F238E27FC236}">
                <a16:creationId xmlns:a16="http://schemas.microsoft.com/office/drawing/2014/main" id="{A2DF7EFD-1FC1-E7B0-3A5D-171FFD6F0DCF}"/>
              </a:ext>
            </a:extLst>
          </p:cNvPr>
          <p:cNvSpPr>
            <a:spLocks noGrp="1"/>
          </p:cNvSpPr>
          <p:nvPr>
            <p:ph type="body" sz="quarter" idx="13"/>
          </p:nvPr>
        </p:nvSpPr>
        <p:spPr>
          <a:xfrm>
            <a:off x="8860536" y="1911096"/>
            <a:ext cx="2944368"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Content Placeholder 5">
            <a:extLst>
              <a:ext uri="{FF2B5EF4-FFF2-40B4-BE49-F238E27FC236}">
                <a16:creationId xmlns:a16="http://schemas.microsoft.com/office/drawing/2014/main" id="{0733DE00-8CA6-606F-16DB-4372C1E5BD67}"/>
              </a:ext>
            </a:extLst>
          </p:cNvPr>
          <p:cNvSpPr>
            <a:spLocks noGrp="1"/>
          </p:cNvSpPr>
          <p:nvPr>
            <p:ph sz="quarter" idx="14"/>
          </p:nvPr>
        </p:nvSpPr>
        <p:spPr>
          <a:xfrm>
            <a:off x="8860536" y="2492438"/>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3" name="Straight Connector 32">
            <a:extLst>
              <a:ext uri="{FF2B5EF4-FFF2-40B4-BE49-F238E27FC236}">
                <a16:creationId xmlns:a16="http://schemas.microsoft.com/office/drawing/2014/main" id="{E90718B6-F0C0-E7EE-D41F-B5CE6A11D72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8627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2FAB7-6DDF-86AA-6FF5-4EBD6234F2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F36D92-E9A2-BC35-2CA0-2DC56E32DC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D6EF47-99AC-6166-B194-13D68424C067}"/>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822996CE-5BB1-CA7E-667B-F066341E3C85}"/>
              </a:ext>
            </a:extLst>
          </p:cNvPr>
          <p:cNvSpPr>
            <a:spLocks noGrp="1"/>
          </p:cNvSpPr>
          <p:nvPr>
            <p:ph type="ftr" sz="quarter" idx="11"/>
          </p:nvPr>
        </p:nvSpPr>
        <p:spPr/>
        <p:txBody>
          <a:bodyPr/>
          <a:lstStyle/>
          <a:p>
            <a:r>
              <a:rPr lang="en-US"/>
              <a:t>Creating Systems that Empower Women &amp; Families</a:t>
            </a:r>
          </a:p>
        </p:txBody>
      </p:sp>
      <p:sp>
        <p:nvSpPr>
          <p:cNvPr id="7" name="Slide Number Placeholder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576071" y="704088"/>
            <a:ext cx="9144000" cy="676656"/>
          </a:xfrm>
        </p:spPr>
        <p:txBody>
          <a:bodyPr anchor="b"/>
          <a:lstStyle>
            <a:lvl1pPr>
              <a:defRPr sz="4800"/>
            </a:lvl1pPr>
          </a:lstStyle>
          <a:p>
            <a:r>
              <a:rPr lang="en-US"/>
              <a:t>click to edit master title style</a:t>
            </a:r>
          </a:p>
        </p:txBody>
      </p:sp>
    </p:spTree>
    <p:extLst>
      <p:ext uri="{BB962C8B-B14F-4D97-AF65-F5344CB8AC3E}">
        <p14:creationId xmlns:p14="http://schemas.microsoft.com/office/powerpoint/2010/main" val="1361742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8415A3A-F1FD-1C49-5759-DC4DDE2A64CB}"/>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7" name="Freeform: Shape 6">
            <a:extLst>
              <a:ext uri="{FF2B5EF4-FFF2-40B4-BE49-F238E27FC236}">
                <a16:creationId xmlns:a16="http://schemas.microsoft.com/office/drawing/2014/main" id="{2650F58D-9D24-3618-E478-ACD38F3FA018}"/>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Date Placeholder 1">
            <a:extLst>
              <a:ext uri="{FF2B5EF4-FFF2-40B4-BE49-F238E27FC236}">
                <a16:creationId xmlns:a16="http://schemas.microsoft.com/office/drawing/2014/main" id="{C3AF76F4-A668-3D1B-FBCF-3C693E818ADD}"/>
              </a:ext>
            </a:extLst>
          </p:cNvPr>
          <p:cNvSpPr>
            <a:spLocks noGrp="1"/>
          </p:cNvSpPr>
          <p:nvPr>
            <p:ph type="dt" sz="half" idx="10"/>
          </p:nvPr>
        </p:nvSpPr>
        <p:spPr/>
        <p:txBody>
          <a:bodyPr/>
          <a:lstStyle/>
          <a:p>
            <a:r>
              <a:rPr lang="en-US"/>
              <a:t>20XX</a:t>
            </a:r>
          </a:p>
        </p:txBody>
      </p:sp>
      <p:sp>
        <p:nvSpPr>
          <p:cNvPr id="3" name="Footer Placeholder 2">
            <a:extLst>
              <a:ext uri="{FF2B5EF4-FFF2-40B4-BE49-F238E27FC236}">
                <a16:creationId xmlns:a16="http://schemas.microsoft.com/office/drawing/2014/main" id="{236B032C-EBAF-7C2C-182B-5A074BD2FFC3}"/>
              </a:ext>
            </a:extLst>
          </p:cNvPr>
          <p:cNvSpPr>
            <a:spLocks noGrp="1"/>
          </p:cNvSpPr>
          <p:nvPr>
            <p:ph type="ftr" sz="quarter" idx="11"/>
          </p:nvPr>
        </p:nvSpPr>
        <p:spPr/>
        <p:txBody>
          <a:bodyPr/>
          <a:lstStyle/>
          <a:p>
            <a:r>
              <a:rPr lang="en-US"/>
              <a:t>Creating Systems that Empower Women &amp; Families</a:t>
            </a:r>
          </a:p>
        </p:txBody>
      </p:sp>
      <p:sp>
        <p:nvSpPr>
          <p:cNvPr id="4" name="Slide Number Placeholder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5" name="Title 1">
            <a:extLst>
              <a:ext uri="{FF2B5EF4-FFF2-40B4-BE49-F238E27FC236}">
                <a16:creationId xmlns:a16="http://schemas.microsoft.com/office/drawing/2014/main" id="{8FFCE30D-675C-0B6D-9F98-1DF1C118CAFA}"/>
              </a:ext>
            </a:extLst>
          </p:cNvPr>
          <p:cNvSpPr>
            <a:spLocks noGrp="1"/>
          </p:cNvSpPr>
          <p:nvPr>
            <p:ph type="title" hasCustomPrompt="1"/>
          </p:nvPr>
        </p:nvSpPr>
        <p:spPr>
          <a:xfrm>
            <a:off x="576071" y="704088"/>
            <a:ext cx="9144000" cy="676656"/>
          </a:xfrm>
        </p:spPr>
        <p:txBody>
          <a:bodyPr anchor="b"/>
          <a:lstStyle>
            <a:lvl1pPr>
              <a:defRPr sz="4800"/>
            </a:lvl1pPr>
          </a:lstStyle>
          <a:p>
            <a:r>
              <a:rPr lang="en-US"/>
              <a:t>click to edit master title style</a:t>
            </a:r>
          </a:p>
        </p:txBody>
      </p:sp>
    </p:spTree>
    <p:extLst>
      <p:ext uri="{BB962C8B-B14F-4D97-AF65-F5344CB8AC3E}">
        <p14:creationId xmlns:p14="http://schemas.microsoft.com/office/powerpoint/2010/main" val="436417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0F041-F0DC-9CAC-0EA9-1EA01CA475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B06A28-6BF6-80E1-0F4F-9EC76FAD68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9E5A54-68B2-78F2-D18F-67CDAF5AF74C}"/>
              </a:ext>
            </a:extLst>
          </p:cNvPr>
          <p:cNvSpPr>
            <a:spLocks noGrp="1"/>
          </p:cNvSpPr>
          <p:nvPr>
            <p:ph type="dt" sz="half" idx="10"/>
          </p:nvPr>
        </p:nvSpPr>
        <p:spPr/>
        <p:txBody>
          <a:bodyPr/>
          <a:lstStyle/>
          <a:p>
            <a:fld id="{684D27C4-7241-47E5-9347-DCC53BBE4D66}" type="datetimeFigureOut">
              <a:rPr lang="en-US" smtClean="0"/>
              <a:t>4/3/2023</a:t>
            </a:fld>
            <a:endParaRPr lang="en-US"/>
          </a:p>
        </p:txBody>
      </p:sp>
      <p:sp>
        <p:nvSpPr>
          <p:cNvPr id="5" name="Footer Placeholder 4">
            <a:extLst>
              <a:ext uri="{FF2B5EF4-FFF2-40B4-BE49-F238E27FC236}">
                <a16:creationId xmlns:a16="http://schemas.microsoft.com/office/drawing/2014/main" id="{831754B3-5B57-F203-6D72-72E625725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BECD87-CA87-5E3D-F370-C082CACFC12C}"/>
              </a:ext>
            </a:extLst>
          </p:cNvPr>
          <p:cNvSpPr>
            <a:spLocks noGrp="1"/>
          </p:cNvSpPr>
          <p:nvPr>
            <p:ph type="sldNum" sz="quarter" idx="12"/>
          </p:nvPr>
        </p:nvSpPr>
        <p:spPr/>
        <p:txBody>
          <a:bodyPr/>
          <a:lstStyle/>
          <a:p>
            <a:fld id="{685DF076-8F68-44B2-8704-9544B2DC0E66}" type="slidenum">
              <a:rPr lang="en-US" smtClean="0"/>
              <a:t>‹#›</a:t>
            </a:fld>
            <a:endParaRPr lang="en-US"/>
          </a:p>
        </p:txBody>
      </p:sp>
      <p:sp>
        <p:nvSpPr>
          <p:cNvPr id="7" name="Freeform: Shape 6">
            <a:extLst>
              <a:ext uri="{FF2B5EF4-FFF2-40B4-BE49-F238E27FC236}">
                <a16:creationId xmlns:a16="http://schemas.microsoft.com/office/drawing/2014/main" id="{9B3A3B97-70C3-D8C5-91E2-F8545BEC3B7B}"/>
              </a:ext>
            </a:extLst>
          </p:cNvPr>
          <p:cNvSpPr/>
          <p:nvPr userDrawn="1"/>
        </p:nvSpPr>
        <p:spPr>
          <a:xfrm>
            <a:off x="1" y="1454554"/>
            <a:ext cx="7279953"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8" name="Freeform: Shape 7">
            <a:extLst>
              <a:ext uri="{FF2B5EF4-FFF2-40B4-BE49-F238E27FC236}">
                <a16:creationId xmlns:a16="http://schemas.microsoft.com/office/drawing/2014/main" id="{49F18762-BD58-CAC6-6CF7-66A95E7FBAEE}"/>
              </a:ext>
            </a:extLst>
          </p:cNvPr>
          <p:cNvSpPr/>
          <p:nvPr userDrawn="1"/>
        </p:nvSpPr>
        <p:spPr>
          <a:xfrm>
            <a:off x="1" y="1"/>
            <a:ext cx="5306847"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9" name="Freeform: Shape 8">
            <a:extLst>
              <a:ext uri="{FF2B5EF4-FFF2-40B4-BE49-F238E27FC236}">
                <a16:creationId xmlns:a16="http://schemas.microsoft.com/office/drawing/2014/main" id="{C6A04433-FCC2-99D1-D329-C7A658D4AB4E}"/>
              </a:ext>
            </a:extLst>
          </p:cNvPr>
          <p:cNvSpPr/>
          <p:nvPr userDrawn="1"/>
        </p:nvSpPr>
        <p:spPr>
          <a:xfrm>
            <a:off x="5790280" y="0"/>
            <a:ext cx="6401718"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0" name="Freeform: Shape 9">
            <a:extLst>
              <a:ext uri="{FF2B5EF4-FFF2-40B4-BE49-F238E27FC236}">
                <a16:creationId xmlns:a16="http://schemas.microsoft.com/office/drawing/2014/main" id="{C548C26E-36E4-EF1E-1248-386A9BC40D76}"/>
              </a:ext>
            </a:extLst>
          </p:cNvPr>
          <p:cNvSpPr/>
          <p:nvPr userDrawn="1"/>
        </p:nvSpPr>
        <p:spPr>
          <a:xfrm>
            <a:off x="4749567" y="5750376"/>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1" name="Freeform: Shape 10">
            <a:extLst>
              <a:ext uri="{FF2B5EF4-FFF2-40B4-BE49-F238E27FC236}">
                <a16:creationId xmlns:a16="http://schemas.microsoft.com/office/drawing/2014/main" id="{824F2CB3-4807-5A99-1780-6BCD0E4DB020}"/>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414558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C250-800B-5792-929A-1413833341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F052C8-7E87-9A58-40DA-4FD1FD1810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1B7799-987A-583A-5AC2-DD808B0A2C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C6D58A-02E5-97A0-7343-E375FD23FECC}"/>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2CD62E61-C47D-6E7D-3E3A-F4223ED70C66}"/>
              </a:ext>
            </a:extLst>
          </p:cNvPr>
          <p:cNvSpPr>
            <a:spLocks noGrp="1"/>
          </p:cNvSpPr>
          <p:nvPr>
            <p:ph type="ftr" sz="quarter" idx="11"/>
          </p:nvPr>
        </p:nvSpPr>
        <p:spPr/>
        <p:txBody>
          <a:bodyPr/>
          <a:lstStyle/>
          <a:p>
            <a:r>
              <a:rPr lang="en-US"/>
              <a:t>Creating Systems that Empower Women &amp; Families</a:t>
            </a:r>
          </a:p>
        </p:txBody>
      </p:sp>
      <p:sp>
        <p:nvSpPr>
          <p:cNvPr id="7" name="Slide Number Placeholder 6">
            <a:extLst>
              <a:ext uri="{FF2B5EF4-FFF2-40B4-BE49-F238E27FC236}">
                <a16:creationId xmlns:a16="http://schemas.microsoft.com/office/drawing/2014/main" id="{3C3B15D3-37CF-3136-915A-6BB8E3659D9F}"/>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8" name="Freeform: Shape 7">
            <a:extLst>
              <a:ext uri="{FF2B5EF4-FFF2-40B4-BE49-F238E27FC236}">
                <a16:creationId xmlns:a16="http://schemas.microsoft.com/office/drawing/2014/main" id="{199D32F7-A26A-7C61-9E9F-50EBAC440AFF}"/>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9" name="Freeform: Shape 8">
            <a:extLst>
              <a:ext uri="{FF2B5EF4-FFF2-40B4-BE49-F238E27FC236}">
                <a16:creationId xmlns:a16="http://schemas.microsoft.com/office/drawing/2014/main" id="{C2D81A9F-50A5-E883-C442-8040C8CAEBAB}"/>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4120876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64FC-4937-F326-AE3F-A88CC1D248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7C59FB-8346-07FF-20EE-48A04AA30F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A4F283-A5D9-FC97-57AE-EE61225ED0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E83286-56CB-16F8-28B1-2E24972DE7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0EF08C-DBE1-5C87-07F9-6586CB84D7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FFE9D5-BD27-5690-6FC8-0B560143827A}"/>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id="{90E6684E-A3D2-7629-ED9C-82C007039DBB}"/>
              </a:ext>
            </a:extLst>
          </p:cNvPr>
          <p:cNvSpPr>
            <a:spLocks noGrp="1"/>
          </p:cNvSpPr>
          <p:nvPr>
            <p:ph type="ftr" sz="quarter" idx="11"/>
          </p:nvPr>
        </p:nvSpPr>
        <p:spPr/>
        <p:txBody>
          <a:bodyPr/>
          <a:lstStyle/>
          <a:p>
            <a:r>
              <a:rPr lang="en-US"/>
              <a:t>Creating Systems that Empower Women &amp; Families</a:t>
            </a:r>
          </a:p>
        </p:txBody>
      </p:sp>
      <p:sp>
        <p:nvSpPr>
          <p:cNvPr id="9" name="Slide Number Placeholder 8">
            <a:extLst>
              <a:ext uri="{FF2B5EF4-FFF2-40B4-BE49-F238E27FC236}">
                <a16:creationId xmlns:a16="http://schemas.microsoft.com/office/drawing/2014/main" id="{DD0299D1-842E-AE8D-8BF2-B0167A0B6C7C}"/>
              </a:ext>
            </a:extLst>
          </p:cNvPr>
          <p:cNvSpPr>
            <a:spLocks noGrp="1"/>
          </p:cNvSpPr>
          <p:nvPr>
            <p:ph type="sldNum" sz="quarter" idx="12"/>
          </p:nvPr>
        </p:nvSpPr>
        <p:spPr/>
        <p:txBody>
          <a:bodyPr/>
          <a:lstStyle/>
          <a:p>
            <a:fld id="{58FB4751-880F-D840-AAA9-3A15815CC996}" type="slidenum">
              <a:rPr lang="en-US" smtClean="0"/>
              <a:pPr/>
              <a:t>‹#›</a:t>
            </a:fld>
            <a:endParaRPr lang="en-US"/>
          </a:p>
        </p:txBody>
      </p:sp>
      <p:sp>
        <p:nvSpPr>
          <p:cNvPr id="10" name="Freeform: Shape 9">
            <a:extLst>
              <a:ext uri="{FF2B5EF4-FFF2-40B4-BE49-F238E27FC236}">
                <a16:creationId xmlns:a16="http://schemas.microsoft.com/office/drawing/2014/main" id="{321AD0FB-1771-8423-0671-31305C5238B0}"/>
              </a:ext>
            </a:extLst>
          </p:cNvPr>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1" name="Freeform: Shape 10">
            <a:extLst>
              <a:ext uri="{FF2B5EF4-FFF2-40B4-BE49-F238E27FC236}">
                <a16:creationId xmlns:a16="http://schemas.microsoft.com/office/drawing/2014/main" id="{221632C1-2D36-D610-5135-59A689C25A6A}"/>
              </a:ext>
            </a:extLst>
          </p:cNvPr>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2" name="Freeform: Shape 11">
            <a:extLst>
              <a:ext uri="{FF2B5EF4-FFF2-40B4-BE49-F238E27FC236}">
                <a16:creationId xmlns:a16="http://schemas.microsoft.com/office/drawing/2014/main" id="{21E8DD40-B42A-8A5C-9189-4140A909D8AE}"/>
              </a:ext>
            </a:extLst>
          </p:cNvPr>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cxnSp>
        <p:nvCxnSpPr>
          <p:cNvPr id="13" name="Straight Connector 12">
            <a:extLst>
              <a:ext uri="{FF2B5EF4-FFF2-40B4-BE49-F238E27FC236}">
                <a16:creationId xmlns:a16="http://schemas.microsoft.com/office/drawing/2014/main" id="{09F8F106-55A1-E0A1-9C0F-4A21FE573D02}"/>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24968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77F34-C4D1-A2BA-FA97-249C4F6D9B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E2601F-9D06-6341-4C3F-DC68774CE8D5}"/>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74EDD400-C0B9-D838-61B7-85D0397AD492}"/>
              </a:ext>
            </a:extLst>
          </p:cNvPr>
          <p:cNvSpPr>
            <a:spLocks noGrp="1"/>
          </p:cNvSpPr>
          <p:nvPr>
            <p:ph type="ftr" sz="quarter" idx="11"/>
          </p:nvPr>
        </p:nvSpPr>
        <p:spPr/>
        <p:txBody>
          <a:bodyPr/>
          <a:lstStyle/>
          <a:p>
            <a:r>
              <a:rPr lang="en-US"/>
              <a:t>Creating Systems that Empower Women &amp; Families</a:t>
            </a:r>
          </a:p>
        </p:txBody>
      </p:sp>
      <p:sp>
        <p:nvSpPr>
          <p:cNvPr id="5" name="Slide Number Placeholder 4">
            <a:extLst>
              <a:ext uri="{FF2B5EF4-FFF2-40B4-BE49-F238E27FC236}">
                <a16:creationId xmlns:a16="http://schemas.microsoft.com/office/drawing/2014/main" id="{B2973C77-983A-C8DF-5CA4-4EEC64A3A645}"/>
              </a:ext>
            </a:extLst>
          </p:cNvPr>
          <p:cNvSpPr>
            <a:spLocks noGrp="1"/>
          </p:cNvSpPr>
          <p:nvPr>
            <p:ph type="sldNum" sz="quarter" idx="12"/>
          </p:nvPr>
        </p:nvSpPr>
        <p:spPr/>
        <p:txBody>
          <a:bodyPr/>
          <a:lstStyle/>
          <a:p>
            <a:fld id="{58FB4751-880F-D840-AAA9-3A15815CC996}" type="slidenum">
              <a:rPr lang="en-US" smtClean="0"/>
              <a:pPr/>
              <a:t>‹#›</a:t>
            </a:fld>
            <a:endParaRPr lang="en-US"/>
          </a:p>
        </p:txBody>
      </p:sp>
    </p:spTree>
    <p:extLst>
      <p:ext uri="{BB962C8B-B14F-4D97-AF65-F5344CB8AC3E}">
        <p14:creationId xmlns:p14="http://schemas.microsoft.com/office/powerpoint/2010/main" val="3145890806"/>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F911A6-8677-547B-DDF6-1926B06C3AB3}"/>
              </a:ext>
            </a:extLst>
          </p:cNvPr>
          <p:cNvSpPr>
            <a:spLocks noGrp="1"/>
          </p:cNvSpPr>
          <p:nvPr>
            <p:ph type="dt" sz="half" idx="10"/>
          </p:nvPr>
        </p:nvSpPr>
        <p:spPr/>
        <p:txBody>
          <a:bodyPr/>
          <a:lstStyle/>
          <a:p>
            <a:r>
              <a:rPr lang="en-US"/>
              <a:t>20XX</a:t>
            </a:r>
          </a:p>
        </p:txBody>
      </p:sp>
      <p:sp>
        <p:nvSpPr>
          <p:cNvPr id="3" name="Footer Placeholder 2">
            <a:extLst>
              <a:ext uri="{FF2B5EF4-FFF2-40B4-BE49-F238E27FC236}">
                <a16:creationId xmlns:a16="http://schemas.microsoft.com/office/drawing/2014/main" id="{89428644-A07C-F6A0-9D44-29E221F25F35}"/>
              </a:ext>
            </a:extLst>
          </p:cNvPr>
          <p:cNvSpPr>
            <a:spLocks noGrp="1"/>
          </p:cNvSpPr>
          <p:nvPr>
            <p:ph type="ftr" sz="quarter" idx="11"/>
          </p:nvPr>
        </p:nvSpPr>
        <p:spPr/>
        <p:txBody>
          <a:bodyPr/>
          <a:lstStyle/>
          <a:p>
            <a:r>
              <a:rPr lang="en-US"/>
              <a:t>Creating Systems that Empower Women &amp; Families</a:t>
            </a:r>
          </a:p>
        </p:txBody>
      </p:sp>
      <p:sp>
        <p:nvSpPr>
          <p:cNvPr id="4" name="Slide Number Placeholder 3">
            <a:extLst>
              <a:ext uri="{FF2B5EF4-FFF2-40B4-BE49-F238E27FC236}">
                <a16:creationId xmlns:a16="http://schemas.microsoft.com/office/drawing/2014/main" id="{9ED2CBB2-1AB8-22EA-899C-CFB5AEF5A50A}"/>
              </a:ext>
            </a:extLst>
          </p:cNvPr>
          <p:cNvSpPr>
            <a:spLocks noGrp="1"/>
          </p:cNvSpPr>
          <p:nvPr>
            <p:ph type="sldNum" sz="quarter" idx="12"/>
          </p:nvPr>
        </p:nvSpPr>
        <p:spPr/>
        <p:txBody>
          <a:bodyPr/>
          <a:lstStyle/>
          <a:p>
            <a:fld id="{58FB4751-880F-D840-AAA9-3A15815CC996}" type="slidenum">
              <a:rPr lang="en-US" smtClean="0"/>
              <a:pPr/>
              <a:t>‹#›</a:t>
            </a:fld>
            <a:endParaRPr lang="en-US"/>
          </a:p>
        </p:txBody>
      </p:sp>
    </p:spTree>
    <p:extLst>
      <p:ext uri="{BB962C8B-B14F-4D97-AF65-F5344CB8AC3E}">
        <p14:creationId xmlns:p14="http://schemas.microsoft.com/office/powerpoint/2010/main" val="1558990721"/>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1A550-BB42-D3B3-C199-67D11570C5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5FCF0D-A339-292A-B19F-437F595C1D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891119-7DDA-81C0-387A-5353B49128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0D3C6-CCAB-B977-906E-23989CA0A975}"/>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1A76AA84-5027-E6CF-9D79-216BE0CF7DD1}"/>
              </a:ext>
            </a:extLst>
          </p:cNvPr>
          <p:cNvSpPr>
            <a:spLocks noGrp="1"/>
          </p:cNvSpPr>
          <p:nvPr>
            <p:ph type="ftr" sz="quarter" idx="11"/>
          </p:nvPr>
        </p:nvSpPr>
        <p:spPr/>
        <p:txBody>
          <a:bodyPr/>
          <a:lstStyle/>
          <a:p>
            <a:r>
              <a:rPr lang="en-US"/>
              <a:t>Creating Systems that Empower Women &amp; Families</a:t>
            </a:r>
          </a:p>
        </p:txBody>
      </p:sp>
      <p:sp>
        <p:nvSpPr>
          <p:cNvPr id="7" name="Slide Number Placeholder 6">
            <a:extLst>
              <a:ext uri="{FF2B5EF4-FFF2-40B4-BE49-F238E27FC236}">
                <a16:creationId xmlns:a16="http://schemas.microsoft.com/office/drawing/2014/main" id="{5784E45A-B48F-CBCB-9683-22E35293F20E}"/>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8" name="Freeform: Shape 7">
            <a:extLst>
              <a:ext uri="{FF2B5EF4-FFF2-40B4-BE49-F238E27FC236}">
                <a16:creationId xmlns:a16="http://schemas.microsoft.com/office/drawing/2014/main" id="{61D0BF81-A3A1-B165-31CD-03285B0EB307}"/>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9" name="Freeform: Shape 8">
            <a:extLst>
              <a:ext uri="{FF2B5EF4-FFF2-40B4-BE49-F238E27FC236}">
                <a16:creationId xmlns:a16="http://schemas.microsoft.com/office/drawing/2014/main" id="{FB15C40F-8BEF-C348-580A-3394479AF40B}"/>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3838908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C92F6-9284-0338-9C1A-4CA939CCF9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D6ED8E-0FD8-3ED5-13A9-0A559C678B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2DF860-2F17-BEEF-993F-A3CACA1C7C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59FE58-8F0E-4C8A-0C69-54C4A4976DCD}"/>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E4718C3D-1D6E-DE1E-35B5-A9D8D5E1E4AF}"/>
              </a:ext>
            </a:extLst>
          </p:cNvPr>
          <p:cNvSpPr>
            <a:spLocks noGrp="1"/>
          </p:cNvSpPr>
          <p:nvPr>
            <p:ph type="ftr" sz="quarter" idx="11"/>
          </p:nvPr>
        </p:nvSpPr>
        <p:spPr/>
        <p:txBody>
          <a:bodyPr/>
          <a:lstStyle/>
          <a:p>
            <a:r>
              <a:rPr lang="en-US"/>
              <a:t>Creating Systems that Empower Women &amp; Families</a:t>
            </a:r>
          </a:p>
        </p:txBody>
      </p:sp>
      <p:sp>
        <p:nvSpPr>
          <p:cNvPr id="7" name="Slide Number Placeholder 6">
            <a:extLst>
              <a:ext uri="{FF2B5EF4-FFF2-40B4-BE49-F238E27FC236}">
                <a16:creationId xmlns:a16="http://schemas.microsoft.com/office/drawing/2014/main" id="{9E04F04F-CD3D-B8E7-7141-54CD41D15A7A}"/>
              </a:ext>
            </a:extLst>
          </p:cNvPr>
          <p:cNvSpPr>
            <a:spLocks noGrp="1"/>
          </p:cNvSpPr>
          <p:nvPr>
            <p:ph type="sldNum" sz="quarter" idx="12"/>
          </p:nvPr>
        </p:nvSpPr>
        <p:spPr/>
        <p:txBody>
          <a:bodyPr/>
          <a:lstStyle/>
          <a:p>
            <a:fld id="{58FB4751-880F-D840-AAA9-3A15815CC996}" type="slidenum">
              <a:rPr lang="en-US" smtClean="0"/>
              <a:t>‹#›</a:t>
            </a:fld>
            <a:endParaRPr lang="en-US"/>
          </a:p>
        </p:txBody>
      </p:sp>
      <p:pic>
        <p:nvPicPr>
          <p:cNvPr id="8" name="Picture 7" descr="Shape, circle&#10;&#10;Description automatically generated">
            <a:extLst>
              <a:ext uri="{FF2B5EF4-FFF2-40B4-BE49-F238E27FC236}">
                <a16:creationId xmlns:a16="http://schemas.microsoft.com/office/drawing/2014/main" id="{F54BB318-43A5-69C7-6E9A-0A5FD3EA51B6}"/>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9" name="Freeform: Shape 8">
            <a:extLst>
              <a:ext uri="{FF2B5EF4-FFF2-40B4-BE49-F238E27FC236}">
                <a16:creationId xmlns:a16="http://schemas.microsoft.com/office/drawing/2014/main" id="{1BCCDFE4-73B9-815C-C771-13F9D9E95BEA}"/>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183002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F7C036-0870-1A1F-F535-8C8D131D18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6ECB89-D76F-AA68-422B-013E390FEF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933A3-A129-89DE-BC36-DE5F07A7E8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20XX</a:t>
            </a:r>
          </a:p>
        </p:txBody>
      </p:sp>
      <p:sp>
        <p:nvSpPr>
          <p:cNvPr id="5" name="Footer Placeholder 4">
            <a:extLst>
              <a:ext uri="{FF2B5EF4-FFF2-40B4-BE49-F238E27FC236}">
                <a16:creationId xmlns:a16="http://schemas.microsoft.com/office/drawing/2014/main" id="{0CBB59A7-2288-8DEA-659F-E1FC2D9C48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Creating Systems that Empower Women &amp; Families</a:t>
            </a:r>
          </a:p>
        </p:txBody>
      </p:sp>
      <p:sp>
        <p:nvSpPr>
          <p:cNvPr id="6" name="Slide Number Placeholder 5">
            <a:extLst>
              <a:ext uri="{FF2B5EF4-FFF2-40B4-BE49-F238E27FC236}">
                <a16:creationId xmlns:a16="http://schemas.microsoft.com/office/drawing/2014/main" id="{33424E29-A07D-72AC-83AC-DAEF35A869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B4751-880F-D840-AAA9-3A15815CC996}" type="slidenum">
              <a:rPr lang="en-US" smtClean="0"/>
              <a:pPr/>
              <a:t>‹#›</a:t>
            </a:fld>
            <a:endParaRPr lang="en-US"/>
          </a:p>
        </p:txBody>
      </p:sp>
      <p:cxnSp>
        <p:nvCxnSpPr>
          <p:cNvPr id="7" name="Straight Connector 6">
            <a:extLst>
              <a:ext uri="{FF2B5EF4-FFF2-40B4-BE49-F238E27FC236}">
                <a16:creationId xmlns:a16="http://schemas.microsoft.com/office/drawing/2014/main" id="{470512BF-806F-2593-F7F9-64DD76B43225}"/>
              </a:ext>
            </a:extLst>
          </p:cNvPr>
          <p:cNvCxnSpPr>
            <a:cxnSpLocks/>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7042833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57" r:id="rId16"/>
    <p:sldLayoutId id="2147483662" r:id="rId17"/>
    <p:sldLayoutId id="2147483663" r:id="rId18"/>
    <p:sldLayoutId id="2147483654" r:id="rId19"/>
    <p:sldLayoutId id="2147483653" r:id="rId20"/>
    <p:sldLayoutId id="2147483667" r:id="rId21"/>
    <p:sldLayoutId id="2147483652" r:id="rId22"/>
    <p:sldLayoutId id="2147483655" r:id="rId2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emf"/><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 Id="rId1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portal.ct.gov/DMHAS/Programs-and-Services/Women/Womens-and-Childrens-Program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www.youtube.com/embed/mFPAq7Bszac?feature=oembed" TargetMode="Externa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s://theconnectioninc-my.sharepoint.com/personal/aefriar_theconnectioninc_org1/Documents/Family%20Care%20Plan%202022.docx?web=1" TargetMode="External"/><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38.jpeg"/><Relationship Id="rId1" Type="http://schemas.openxmlformats.org/officeDocument/2006/relationships/slideLayout" Target="../slideLayouts/slideLayout8.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BB83-CA62-C813-5584-9F9C32557A2B}"/>
              </a:ext>
            </a:extLst>
          </p:cNvPr>
          <p:cNvSpPr>
            <a:spLocks noGrp="1"/>
          </p:cNvSpPr>
          <p:nvPr>
            <p:ph type="ctrTitle"/>
          </p:nvPr>
        </p:nvSpPr>
        <p:spPr>
          <a:xfrm>
            <a:off x="1352550" y="1363966"/>
            <a:ext cx="9144000" cy="2387600"/>
          </a:xfrm>
        </p:spPr>
        <p:txBody>
          <a:bodyPr>
            <a:normAutofit fontScale="90000"/>
          </a:bodyPr>
          <a:lstStyle/>
          <a:p>
            <a:r>
              <a:rPr lang="en-US"/>
              <a:t>Creating Systems that Empower Women and Families</a:t>
            </a:r>
          </a:p>
        </p:txBody>
      </p:sp>
      <p:sp>
        <p:nvSpPr>
          <p:cNvPr id="3" name="Subtitle 2">
            <a:extLst>
              <a:ext uri="{FF2B5EF4-FFF2-40B4-BE49-F238E27FC236}">
                <a16:creationId xmlns:a16="http://schemas.microsoft.com/office/drawing/2014/main" id="{CA0D2251-7AFE-1B36-778C-D116EDBB7FDE}"/>
              </a:ext>
            </a:extLst>
          </p:cNvPr>
          <p:cNvSpPr>
            <a:spLocks noGrp="1"/>
          </p:cNvSpPr>
          <p:nvPr>
            <p:ph type="subTitle" idx="1"/>
          </p:nvPr>
        </p:nvSpPr>
        <p:spPr>
          <a:xfrm>
            <a:off x="-211455" y="3925698"/>
            <a:ext cx="12272010" cy="1010559"/>
          </a:xfrm>
        </p:spPr>
        <p:txBody>
          <a:bodyPr>
            <a:normAutofit/>
          </a:bodyPr>
          <a:lstStyle/>
          <a:p>
            <a:pPr marL="0" marR="0">
              <a:spcBef>
                <a:spcPts val="0"/>
              </a:spcBef>
              <a:spcAft>
                <a:spcPts val="1500"/>
              </a:spcAft>
            </a:pPr>
            <a:r>
              <a:rPr lang="en-US" sz="2000" i="1">
                <a:solidFill>
                  <a:srgbClr val="2E2E2E"/>
                </a:solidFill>
                <a:effectLst/>
                <a:latin typeface="Lato" panose="020F0502020204030203" pitchFamily="34" charset="0"/>
                <a:ea typeface="Calibri" panose="020F0502020204030204" pitchFamily="34" charset="0"/>
                <a:cs typeface="Calibri" panose="020F0502020204030204" pitchFamily="34" charset="0"/>
              </a:rPr>
              <a:t>Kathleen Savino, </a:t>
            </a:r>
            <a:r>
              <a:rPr lang="en-US" sz="2000" i="1" err="1">
                <a:solidFill>
                  <a:srgbClr val="2E2E2E"/>
                </a:solidFill>
                <a:effectLst/>
                <a:latin typeface="Lato" panose="020F0502020204030203" pitchFamily="34" charset="0"/>
                <a:ea typeface="Calibri" panose="020F0502020204030204" pitchFamily="34" charset="0"/>
                <a:cs typeface="Calibri" panose="020F0502020204030204" pitchFamily="34" charset="0"/>
              </a:rPr>
              <a:t>Psy.D</a:t>
            </a:r>
            <a:r>
              <a:rPr lang="en-US" sz="2000" i="1">
                <a:solidFill>
                  <a:srgbClr val="2E2E2E"/>
                </a:solidFill>
                <a:effectLst/>
                <a:latin typeface="Lato" panose="020F0502020204030203" pitchFamily="34" charset="0"/>
                <a:ea typeface="Calibri" panose="020F0502020204030204" pitchFamily="34" charset="0"/>
                <a:cs typeface="Calibri" panose="020F0502020204030204" pitchFamily="34" charset="0"/>
              </a:rPr>
              <a:t> (she/her) &amp; Alison Friar, LMFT (she/her) The Connection Inc., Middletown, CT</a:t>
            </a:r>
          </a:p>
          <a:p>
            <a:pPr marL="0" marR="0">
              <a:spcBef>
                <a:spcPts val="0"/>
              </a:spcBef>
              <a:spcAft>
                <a:spcPts val="1500"/>
              </a:spcAft>
            </a:pPr>
            <a:r>
              <a:rPr lang="en-US" sz="2000" i="1">
                <a:solidFill>
                  <a:srgbClr val="2E2E2E"/>
                </a:solidFill>
                <a:effectLst/>
                <a:latin typeface="Lato" panose="020F0502020204030203" pitchFamily="34" charset="0"/>
                <a:ea typeface="Calibri" panose="020F0502020204030204" pitchFamily="34" charset="0"/>
                <a:cs typeface="Calibri" panose="020F0502020204030204" pitchFamily="34" charset="0"/>
              </a:rPr>
              <a:t>Rebecca Petersen, LCSW (she/her) CT Department of Mental Health and Addiction Services, Middletown, CT</a:t>
            </a:r>
            <a:endParaRPr lang="en-US" sz="2000">
              <a:effectLst/>
              <a:latin typeface="Calibri" panose="020F0502020204030204" pitchFamily="34" charset="0"/>
              <a:ea typeface="Calibri" panose="020F0502020204030204" pitchFamily="34" charset="0"/>
            </a:endParaRPr>
          </a:p>
        </p:txBody>
      </p:sp>
      <p:pic>
        <p:nvPicPr>
          <p:cNvPr id="4" name="Picture 2">
            <a:extLst>
              <a:ext uri="{FF2B5EF4-FFF2-40B4-BE49-F238E27FC236}">
                <a16:creationId xmlns:a16="http://schemas.microsoft.com/office/drawing/2014/main" id="{FECE149C-284D-22DA-CD62-131FECABD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 y="4936257"/>
            <a:ext cx="3232787" cy="7677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49FE6D1-A240-AB43-6D30-9EB2B3F4C3AE}"/>
              </a:ext>
            </a:extLst>
          </p:cNvPr>
          <p:cNvPicPr>
            <a:picLocks noChangeAspect="1"/>
          </p:cNvPicPr>
          <p:nvPr/>
        </p:nvPicPr>
        <p:blipFill>
          <a:blip r:embed="rId4"/>
          <a:stretch>
            <a:fillRect/>
          </a:stretch>
        </p:blipFill>
        <p:spPr>
          <a:xfrm>
            <a:off x="10157980" y="5110389"/>
            <a:ext cx="1816765" cy="1030313"/>
          </a:xfrm>
          <a:prstGeom prst="rect">
            <a:avLst/>
          </a:prstGeom>
        </p:spPr>
      </p:pic>
    </p:spTree>
    <p:extLst>
      <p:ext uri="{BB962C8B-B14F-4D97-AF65-F5344CB8AC3E}">
        <p14:creationId xmlns:p14="http://schemas.microsoft.com/office/powerpoint/2010/main" val="41753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3">
            <a:extLst>
              <a:ext uri="{FF2B5EF4-FFF2-40B4-BE49-F238E27FC236}">
                <a16:creationId xmlns:a16="http://schemas.microsoft.com/office/drawing/2014/main" id="{E10650BA-D090-4A23-98E3-B48BBAEA9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Woman comforting friend">
            <a:extLst>
              <a:ext uri="{FF2B5EF4-FFF2-40B4-BE49-F238E27FC236}">
                <a16:creationId xmlns:a16="http://schemas.microsoft.com/office/drawing/2014/main" id="{63EA8F53-7762-317A-CADE-6F64FE160005}"/>
              </a:ext>
            </a:extLst>
          </p:cNvPr>
          <p:cNvPicPr>
            <a:picLocks noChangeAspect="1"/>
          </p:cNvPicPr>
          <p:nvPr/>
        </p:nvPicPr>
        <p:blipFill rotWithShape="1">
          <a:blip r:embed="rId3"/>
          <a:srcRect l="8431" r="34604" b="-2"/>
          <a:stretch/>
        </p:blipFill>
        <p:spPr>
          <a:xfrm>
            <a:off x="-9527" y="3725"/>
            <a:ext cx="5846165" cy="6850548"/>
          </a:xfrm>
          <a:prstGeom prst="rect">
            <a:avLst/>
          </a:prstGeom>
        </p:spPr>
      </p:pic>
      <p:grpSp>
        <p:nvGrpSpPr>
          <p:cNvPr id="38" name="Group 25">
            <a:extLst>
              <a:ext uri="{FF2B5EF4-FFF2-40B4-BE49-F238E27FC236}">
                <a16:creationId xmlns:a16="http://schemas.microsoft.com/office/drawing/2014/main" id="{FFB939B9-73CE-4644-87BB-72AEBF0011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27" y="-6558"/>
            <a:ext cx="6254832" cy="6874766"/>
            <a:chOff x="-9149" y="3725"/>
            <a:chExt cx="6254832" cy="6887203"/>
          </a:xfrm>
        </p:grpSpPr>
        <p:sp>
          <p:nvSpPr>
            <p:cNvPr id="39" name="Freeform: Shape 26">
              <a:extLst>
                <a:ext uri="{FF2B5EF4-FFF2-40B4-BE49-F238E27FC236}">
                  <a16:creationId xmlns:a16="http://schemas.microsoft.com/office/drawing/2014/main" id="{15F2A0CF-7879-4629-AC2B-4069D77A3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8645"/>
              <a:ext cx="5933139" cy="6387893"/>
            </a:xfrm>
            <a:custGeom>
              <a:avLst/>
              <a:gdLst>
                <a:gd name="connsiteX0" fmla="*/ 5852909 w 5933139"/>
                <a:gd name="connsiteY0" fmla="*/ 2469528 h 6335678"/>
                <a:gd name="connsiteX1" fmla="*/ 5830799 w 5933139"/>
                <a:gd name="connsiteY1" fmla="*/ 2394015 h 6335678"/>
                <a:gd name="connsiteX2" fmla="*/ 5805878 w 5933139"/>
                <a:gd name="connsiteY2" fmla="*/ 2319439 h 6335678"/>
                <a:gd name="connsiteX3" fmla="*/ 5778708 w 5933139"/>
                <a:gd name="connsiteY3" fmla="*/ 2245800 h 6335678"/>
                <a:gd name="connsiteX4" fmla="*/ 5652978 w 5933139"/>
                <a:gd name="connsiteY4" fmla="*/ 1959675 h 6335678"/>
                <a:gd name="connsiteX5" fmla="*/ 5327691 w 5933139"/>
                <a:gd name="connsiteY5" fmla="*/ 1432958 h 6335678"/>
                <a:gd name="connsiteX6" fmla="*/ 4921458 w 5933139"/>
                <a:gd name="connsiteY6" fmla="*/ 973322 h 6335678"/>
                <a:gd name="connsiteX7" fmla="*/ 4450018 w 5933139"/>
                <a:gd name="connsiteY7" fmla="*/ 586764 h 6335678"/>
                <a:gd name="connsiteX8" fmla="*/ 4193311 w 5933139"/>
                <a:gd name="connsiteY8" fmla="*/ 423558 h 6335678"/>
                <a:gd name="connsiteX9" fmla="*/ 3924237 w 5933139"/>
                <a:gd name="connsiteY9" fmla="*/ 281901 h 6335678"/>
                <a:gd name="connsiteX10" fmla="*/ 3352175 w 5933139"/>
                <a:gd name="connsiteY10" fmla="*/ 75786 h 6335678"/>
                <a:gd name="connsiteX11" fmla="*/ 3051997 w 5933139"/>
                <a:gd name="connsiteY11" fmla="*/ 19011 h 6335678"/>
                <a:gd name="connsiteX12" fmla="*/ 2745823 w 5933139"/>
                <a:gd name="connsiteY12" fmla="*/ 86 h 6335678"/>
                <a:gd name="connsiteX13" fmla="*/ 2141720 w 5933139"/>
                <a:gd name="connsiteY13" fmla="*/ 55550 h 6335678"/>
                <a:gd name="connsiteX14" fmla="*/ 1551295 w 5933139"/>
                <a:gd name="connsiteY14" fmla="*/ 216319 h 6335678"/>
                <a:gd name="connsiteX15" fmla="*/ 1001718 w 5933139"/>
                <a:gd name="connsiteY15" fmla="*/ 498134 h 6335678"/>
                <a:gd name="connsiteX16" fmla="*/ 754755 w 5933139"/>
                <a:gd name="connsiteY16" fmla="*/ 685886 h 6335678"/>
                <a:gd name="connsiteX17" fmla="*/ 533462 w 5933139"/>
                <a:gd name="connsiteY17" fmla="*/ 903056 h 6335678"/>
                <a:gd name="connsiteX18" fmla="*/ 0 w 5933139"/>
                <a:gd name="connsiteY18" fmla="*/ 1646568 h 6335678"/>
                <a:gd name="connsiteX19" fmla="*/ 0 w 5933139"/>
                <a:gd name="connsiteY19" fmla="*/ 4709059 h 6335678"/>
                <a:gd name="connsiteX20" fmla="*/ 120671 w 5933139"/>
                <a:gd name="connsiteY20" fmla="*/ 4907491 h 6335678"/>
                <a:gd name="connsiteX21" fmla="*/ 507979 w 5933139"/>
                <a:gd name="connsiteY21" fmla="*/ 5384178 h 6335678"/>
                <a:gd name="connsiteX22" fmla="*/ 972112 w 5933139"/>
                <a:gd name="connsiteY22" fmla="*/ 5778607 h 6335678"/>
                <a:gd name="connsiteX23" fmla="*/ 1229943 w 5933139"/>
                <a:gd name="connsiteY23" fmla="*/ 5939939 h 6335678"/>
                <a:gd name="connsiteX24" fmla="*/ 1502389 w 5933139"/>
                <a:gd name="connsiteY24" fmla="*/ 6073913 h 6335678"/>
                <a:gd name="connsiteX25" fmla="*/ 2673870 w 5933139"/>
                <a:gd name="connsiteY25" fmla="*/ 6333993 h 6335678"/>
                <a:gd name="connsiteX26" fmla="*/ 2749196 w 5933139"/>
                <a:gd name="connsiteY26" fmla="*/ 6335679 h 6335678"/>
                <a:gd name="connsiteX27" fmla="*/ 2787983 w 5933139"/>
                <a:gd name="connsiteY27" fmla="*/ 6335492 h 6335678"/>
                <a:gd name="connsiteX28" fmla="*/ 2826770 w 5933139"/>
                <a:gd name="connsiteY28" fmla="*/ 6334368 h 6335678"/>
                <a:gd name="connsiteX29" fmla="*/ 2981918 w 5933139"/>
                <a:gd name="connsiteY29" fmla="*/ 6319939 h 6335678"/>
                <a:gd name="connsiteX30" fmla="*/ 3285282 w 5933139"/>
                <a:gd name="connsiteY30" fmla="*/ 6241803 h 6335678"/>
                <a:gd name="connsiteX31" fmla="*/ 3566347 w 5933139"/>
                <a:gd name="connsiteY31" fmla="*/ 6104831 h 6335678"/>
                <a:gd name="connsiteX32" fmla="*/ 3818369 w 5933139"/>
                <a:gd name="connsiteY32" fmla="*/ 5926823 h 6335678"/>
                <a:gd name="connsiteX33" fmla="*/ 4044908 w 5933139"/>
                <a:gd name="connsiteY33" fmla="*/ 5726329 h 6335678"/>
                <a:gd name="connsiteX34" fmla="*/ 4151151 w 5933139"/>
                <a:gd name="connsiteY34" fmla="*/ 5622147 h 6335678"/>
                <a:gd name="connsiteX35" fmla="*/ 4253834 w 5933139"/>
                <a:gd name="connsiteY35" fmla="*/ 5516841 h 6335678"/>
                <a:gd name="connsiteX36" fmla="*/ 4452453 w 5933139"/>
                <a:gd name="connsiteY36" fmla="*/ 5306979 h 6335678"/>
                <a:gd name="connsiteX37" fmla="*/ 4548578 w 5933139"/>
                <a:gd name="connsiteY37" fmla="*/ 5202797 h 6335678"/>
                <a:gd name="connsiteX38" fmla="*/ 4596546 w 5933139"/>
                <a:gd name="connsiteY38" fmla="*/ 5151456 h 6335678"/>
                <a:gd name="connsiteX39" fmla="*/ 4643016 w 5933139"/>
                <a:gd name="connsiteY39" fmla="*/ 5103300 h 6335678"/>
                <a:gd name="connsiteX40" fmla="*/ 4739515 w 5933139"/>
                <a:gd name="connsiteY40" fmla="*/ 5013172 h 6335678"/>
                <a:gd name="connsiteX41" fmla="*/ 4842198 w 5933139"/>
                <a:gd name="connsiteY41" fmla="*/ 4930164 h 6335678"/>
                <a:gd name="connsiteX42" fmla="*/ 5071360 w 5933139"/>
                <a:gd name="connsiteY42" fmla="*/ 4780449 h 6335678"/>
                <a:gd name="connsiteX43" fmla="*/ 5332001 w 5933139"/>
                <a:gd name="connsiteY43" fmla="*/ 4615932 h 6335678"/>
                <a:gd name="connsiteX44" fmla="*/ 5397396 w 5933139"/>
                <a:gd name="connsiteY44" fmla="*/ 4563655 h 6335678"/>
                <a:gd name="connsiteX45" fmla="*/ 5459417 w 5933139"/>
                <a:gd name="connsiteY45" fmla="*/ 4505380 h 6335678"/>
                <a:gd name="connsiteX46" fmla="*/ 5567159 w 5933139"/>
                <a:gd name="connsiteY46" fmla="*/ 4374029 h 6335678"/>
                <a:gd name="connsiteX47" fmla="*/ 5651292 w 5933139"/>
                <a:gd name="connsiteY47" fmla="*/ 4231810 h 6335678"/>
                <a:gd name="connsiteX48" fmla="*/ 5716686 w 5933139"/>
                <a:gd name="connsiteY48" fmla="*/ 4085655 h 6335678"/>
                <a:gd name="connsiteX49" fmla="*/ 5820681 w 5933139"/>
                <a:gd name="connsiteY49" fmla="*/ 3791848 h 6335678"/>
                <a:gd name="connsiteX50" fmla="*/ 5898629 w 5933139"/>
                <a:gd name="connsiteY50" fmla="*/ 3487922 h 6335678"/>
                <a:gd name="connsiteX51" fmla="*/ 5932170 w 5933139"/>
                <a:gd name="connsiteY51" fmla="*/ 3174066 h 6335678"/>
                <a:gd name="connsiteX52" fmla="*/ 5872209 w 5933139"/>
                <a:gd name="connsiteY52" fmla="*/ 2545978 h 6335678"/>
                <a:gd name="connsiteX53" fmla="*/ 5852909 w 5933139"/>
                <a:gd name="connsiteY53" fmla="*/ 2469528 h 6335678"/>
                <a:gd name="connsiteX54" fmla="*/ 5507386 w 5933139"/>
                <a:gd name="connsiteY54" fmla="*/ 3724580 h 6335678"/>
                <a:gd name="connsiteX55" fmla="*/ 5453609 w 5933139"/>
                <a:gd name="connsiteY55" fmla="*/ 3989906 h 6335678"/>
                <a:gd name="connsiteX56" fmla="*/ 5344181 w 5933139"/>
                <a:gd name="connsiteY56" fmla="*/ 4220380 h 6335678"/>
                <a:gd name="connsiteX57" fmla="*/ 5171419 w 5933139"/>
                <a:gd name="connsiteY57" fmla="*/ 4388644 h 6335678"/>
                <a:gd name="connsiteX58" fmla="*/ 5057868 w 5933139"/>
                <a:gd name="connsiteY58" fmla="*/ 4453851 h 6335678"/>
                <a:gd name="connsiteX59" fmla="*/ 4930265 w 5933139"/>
                <a:gd name="connsiteY59" fmla="*/ 4516810 h 6335678"/>
                <a:gd name="connsiteX60" fmla="*/ 4660067 w 5933139"/>
                <a:gd name="connsiteY60" fmla="*/ 4664276 h 6335678"/>
                <a:gd name="connsiteX61" fmla="*/ 4408794 w 5933139"/>
                <a:gd name="connsiteY61" fmla="*/ 4857836 h 6335678"/>
                <a:gd name="connsiteX62" fmla="*/ 4352207 w 5933139"/>
                <a:gd name="connsiteY62" fmla="*/ 4911988 h 6335678"/>
                <a:gd name="connsiteX63" fmla="*/ 4299366 w 5933139"/>
                <a:gd name="connsiteY63" fmla="*/ 4965390 h 6335678"/>
                <a:gd name="connsiteX64" fmla="*/ 4197621 w 5933139"/>
                <a:gd name="connsiteY64" fmla="*/ 5074257 h 6335678"/>
                <a:gd name="connsiteX65" fmla="*/ 4008744 w 5933139"/>
                <a:gd name="connsiteY65" fmla="*/ 5297985 h 6335678"/>
                <a:gd name="connsiteX66" fmla="*/ 3917304 w 5933139"/>
                <a:gd name="connsiteY66" fmla="*/ 5409100 h 6335678"/>
                <a:gd name="connsiteX67" fmla="*/ 3826052 w 5933139"/>
                <a:gd name="connsiteY67" fmla="*/ 5518153 h 6335678"/>
                <a:gd name="connsiteX68" fmla="*/ 3637925 w 5933139"/>
                <a:gd name="connsiteY68" fmla="*/ 5725017 h 6335678"/>
                <a:gd name="connsiteX69" fmla="*/ 3433497 w 5933139"/>
                <a:gd name="connsiteY69" fmla="*/ 5906586 h 6335678"/>
                <a:gd name="connsiteX70" fmla="*/ 3204522 w 5933139"/>
                <a:gd name="connsiteY70" fmla="*/ 6046744 h 6335678"/>
                <a:gd name="connsiteX71" fmla="*/ 2950439 w 5933139"/>
                <a:gd name="connsiteY71" fmla="*/ 6129190 h 6335678"/>
                <a:gd name="connsiteX72" fmla="*/ 2816839 w 5933139"/>
                <a:gd name="connsiteY72" fmla="*/ 6146428 h 6335678"/>
                <a:gd name="connsiteX73" fmla="*/ 2749009 w 5933139"/>
                <a:gd name="connsiteY73" fmla="*/ 6149051 h 6335678"/>
                <a:gd name="connsiteX74" fmla="*/ 2678930 w 5933139"/>
                <a:gd name="connsiteY74" fmla="*/ 6148677 h 6335678"/>
                <a:gd name="connsiteX75" fmla="*/ 2125793 w 5933139"/>
                <a:gd name="connsiteY75" fmla="*/ 6065481 h 6335678"/>
                <a:gd name="connsiteX76" fmla="*/ 1610506 w 5933139"/>
                <a:gd name="connsiteY76" fmla="*/ 5851310 h 6335678"/>
                <a:gd name="connsiteX77" fmla="*/ 1373099 w 5933139"/>
                <a:gd name="connsiteY77" fmla="*/ 5706279 h 6335678"/>
                <a:gd name="connsiteX78" fmla="*/ 1315949 w 5933139"/>
                <a:gd name="connsiteY78" fmla="*/ 5666743 h 6335678"/>
                <a:gd name="connsiteX79" fmla="*/ 1259923 w 5933139"/>
                <a:gd name="connsiteY79" fmla="*/ 5625894 h 6335678"/>
                <a:gd name="connsiteX80" fmla="*/ 1204647 w 5933139"/>
                <a:gd name="connsiteY80" fmla="*/ 5583922 h 6335678"/>
                <a:gd name="connsiteX81" fmla="*/ 1150308 w 5933139"/>
                <a:gd name="connsiteY81" fmla="*/ 5540826 h 6335678"/>
                <a:gd name="connsiteX82" fmla="*/ 751569 w 5933139"/>
                <a:gd name="connsiteY82" fmla="*/ 5158015 h 6335678"/>
                <a:gd name="connsiteX83" fmla="*/ 663315 w 5933139"/>
                <a:gd name="connsiteY83" fmla="*/ 5052146 h 6335678"/>
                <a:gd name="connsiteX84" fmla="*/ 580869 w 5933139"/>
                <a:gd name="connsiteY84" fmla="*/ 4942718 h 6335678"/>
                <a:gd name="connsiteX85" fmla="*/ 432279 w 5933139"/>
                <a:gd name="connsiteY85" fmla="*/ 4713369 h 6335678"/>
                <a:gd name="connsiteX86" fmla="*/ 205553 w 5933139"/>
                <a:gd name="connsiteY86" fmla="*/ 4219443 h 6335678"/>
                <a:gd name="connsiteX87" fmla="*/ 79448 w 5933139"/>
                <a:gd name="connsiteY87" fmla="*/ 3693850 h 6335678"/>
                <a:gd name="connsiteX88" fmla="*/ 53590 w 5933139"/>
                <a:gd name="connsiteY88" fmla="*/ 3425339 h 6335678"/>
                <a:gd name="connsiteX89" fmla="*/ 49655 w 5933139"/>
                <a:gd name="connsiteY89" fmla="*/ 3155890 h 6335678"/>
                <a:gd name="connsiteX90" fmla="*/ 67830 w 5933139"/>
                <a:gd name="connsiteY90" fmla="*/ 2886817 h 6335678"/>
                <a:gd name="connsiteX91" fmla="*/ 108679 w 5933139"/>
                <a:gd name="connsiteY91" fmla="*/ 2619992 h 6335678"/>
                <a:gd name="connsiteX92" fmla="*/ 263077 w 5933139"/>
                <a:gd name="connsiteY92" fmla="*/ 2101520 h 6335678"/>
                <a:gd name="connsiteX93" fmla="*/ 837575 w 5933139"/>
                <a:gd name="connsiteY93" fmla="*/ 1186370 h 6335678"/>
                <a:gd name="connsiteX94" fmla="*/ 1031698 w 5933139"/>
                <a:gd name="connsiteY94" fmla="*/ 996932 h 6335678"/>
                <a:gd name="connsiteX95" fmla="*/ 1236688 w 5933139"/>
                <a:gd name="connsiteY95" fmla="*/ 819298 h 6335678"/>
                <a:gd name="connsiteX96" fmla="*/ 1687143 w 5933139"/>
                <a:gd name="connsiteY96" fmla="*/ 511438 h 6335678"/>
                <a:gd name="connsiteX97" fmla="*/ 2196246 w 5933139"/>
                <a:gd name="connsiteY97" fmla="*/ 300639 h 6335678"/>
                <a:gd name="connsiteX98" fmla="*/ 2745823 w 5933139"/>
                <a:gd name="connsiteY98" fmla="*/ 229248 h 6335678"/>
                <a:gd name="connsiteX99" fmla="*/ 3019206 w 5933139"/>
                <a:gd name="connsiteY99" fmla="*/ 252108 h 6335678"/>
                <a:gd name="connsiteX100" fmla="*/ 3288092 w 5933139"/>
                <a:gd name="connsiteY100" fmla="*/ 313006 h 6335678"/>
                <a:gd name="connsiteX101" fmla="*/ 3548172 w 5933139"/>
                <a:gd name="connsiteY101" fmla="*/ 407069 h 6335678"/>
                <a:gd name="connsiteX102" fmla="*/ 3611505 w 5933139"/>
                <a:gd name="connsiteY102" fmla="*/ 435176 h 6335678"/>
                <a:gd name="connsiteX103" fmla="*/ 3674089 w 5933139"/>
                <a:gd name="connsiteY103" fmla="*/ 464968 h 6335678"/>
                <a:gd name="connsiteX104" fmla="*/ 3735736 w 5933139"/>
                <a:gd name="connsiteY104" fmla="*/ 496823 h 6335678"/>
                <a:gd name="connsiteX105" fmla="*/ 3796634 w 5933139"/>
                <a:gd name="connsiteY105" fmla="*/ 530176 h 6335678"/>
                <a:gd name="connsiteX106" fmla="*/ 4251585 w 5933139"/>
                <a:gd name="connsiteY106" fmla="*/ 847405 h 6335678"/>
                <a:gd name="connsiteX107" fmla="*/ 4644515 w 5933139"/>
                <a:gd name="connsiteY107" fmla="*/ 1236775 h 6335678"/>
                <a:gd name="connsiteX108" fmla="*/ 4816527 w 5933139"/>
                <a:gd name="connsiteY108" fmla="*/ 1451883 h 6335678"/>
                <a:gd name="connsiteX109" fmla="*/ 4970738 w 5933139"/>
                <a:gd name="connsiteY109" fmla="*/ 1678610 h 6335678"/>
                <a:gd name="connsiteX110" fmla="*/ 5223885 w 5933139"/>
                <a:gd name="connsiteY110" fmla="*/ 2159232 h 6335678"/>
                <a:gd name="connsiteX111" fmla="*/ 5395709 w 5933139"/>
                <a:gd name="connsiteY111" fmla="*/ 2666087 h 6335678"/>
                <a:gd name="connsiteX112" fmla="*/ 5458855 w 5933139"/>
                <a:gd name="connsiteY112" fmla="*/ 2924292 h 6335678"/>
                <a:gd name="connsiteX113" fmla="*/ 5499142 w 5933139"/>
                <a:gd name="connsiteY113" fmla="*/ 3186995 h 6335678"/>
                <a:gd name="connsiteX114" fmla="*/ 5516755 w 5933139"/>
                <a:gd name="connsiteY114" fmla="*/ 3454007 h 6335678"/>
                <a:gd name="connsiteX115" fmla="*/ 5507386 w 5933139"/>
                <a:gd name="connsiteY115" fmla="*/ 3724580 h 633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933139" h="6335678">
                  <a:moveTo>
                    <a:pt x="5852909" y="2469528"/>
                  </a:moveTo>
                  <a:lnTo>
                    <a:pt x="5830799" y="2394015"/>
                  </a:lnTo>
                  <a:lnTo>
                    <a:pt x="5805878" y="2319439"/>
                  </a:lnTo>
                  <a:cubicBezTo>
                    <a:pt x="5797446" y="2294705"/>
                    <a:pt x="5787890" y="2270346"/>
                    <a:pt x="5778708" y="2245800"/>
                  </a:cubicBezTo>
                  <a:cubicBezTo>
                    <a:pt x="5740858" y="2148364"/>
                    <a:pt x="5699073" y="2052614"/>
                    <a:pt x="5652978" y="1959675"/>
                  </a:cubicBezTo>
                  <a:cubicBezTo>
                    <a:pt x="5559664" y="1773985"/>
                    <a:pt x="5450986" y="1597663"/>
                    <a:pt x="5327691" y="1432958"/>
                  </a:cubicBezTo>
                  <a:cubicBezTo>
                    <a:pt x="5204960" y="1268067"/>
                    <a:pt x="5068362" y="1114980"/>
                    <a:pt x="4921458" y="973322"/>
                  </a:cubicBezTo>
                  <a:cubicBezTo>
                    <a:pt x="4774742" y="831665"/>
                    <a:pt x="4616408" y="703125"/>
                    <a:pt x="4450018" y="586764"/>
                  </a:cubicBezTo>
                  <a:cubicBezTo>
                    <a:pt x="4366822" y="528489"/>
                    <a:pt x="4281003" y="474337"/>
                    <a:pt x="4193311" y="423558"/>
                  </a:cubicBezTo>
                  <a:cubicBezTo>
                    <a:pt x="4105806" y="372404"/>
                    <a:pt x="4015865" y="325560"/>
                    <a:pt x="3924237" y="281901"/>
                  </a:cubicBezTo>
                  <a:cubicBezTo>
                    <a:pt x="3740983" y="195333"/>
                    <a:pt x="3549483" y="125067"/>
                    <a:pt x="3352175" y="75786"/>
                  </a:cubicBezTo>
                  <a:cubicBezTo>
                    <a:pt x="3253428" y="51240"/>
                    <a:pt x="3153368" y="31565"/>
                    <a:pt x="3051997" y="19011"/>
                  </a:cubicBezTo>
                  <a:cubicBezTo>
                    <a:pt x="2950814" y="5895"/>
                    <a:pt x="2848506" y="-851"/>
                    <a:pt x="2745823" y="86"/>
                  </a:cubicBezTo>
                  <a:cubicBezTo>
                    <a:pt x="2543643" y="1585"/>
                    <a:pt x="2341838" y="20135"/>
                    <a:pt x="2141720" y="55550"/>
                  </a:cubicBezTo>
                  <a:cubicBezTo>
                    <a:pt x="1941976" y="91339"/>
                    <a:pt x="1743356" y="143055"/>
                    <a:pt x="1551295" y="216319"/>
                  </a:cubicBezTo>
                  <a:cubicBezTo>
                    <a:pt x="1359233" y="289396"/>
                    <a:pt x="1173917" y="383459"/>
                    <a:pt x="1001718" y="498134"/>
                  </a:cubicBezTo>
                  <a:cubicBezTo>
                    <a:pt x="915712" y="555659"/>
                    <a:pt x="832141" y="617119"/>
                    <a:pt x="754755" y="685886"/>
                  </a:cubicBezTo>
                  <a:cubicBezTo>
                    <a:pt x="677555" y="754841"/>
                    <a:pt x="604666" y="828293"/>
                    <a:pt x="533462" y="903056"/>
                  </a:cubicBezTo>
                  <a:cubicBezTo>
                    <a:pt x="323413" y="1125660"/>
                    <a:pt x="143906" y="1376370"/>
                    <a:pt x="0" y="1646568"/>
                  </a:cubicBezTo>
                  <a:lnTo>
                    <a:pt x="0" y="4709059"/>
                  </a:lnTo>
                  <a:cubicBezTo>
                    <a:pt x="37850" y="4776702"/>
                    <a:pt x="78136" y="4843033"/>
                    <a:pt x="120671" y="4907491"/>
                  </a:cubicBezTo>
                  <a:cubicBezTo>
                    <a:pt x="234034" y="5078941"/>
                    <a:pt x="365198" y="5239336"/>
                    <a:pt x="507979" y="5384178"/>
                  </a:cubicBezTo>
                  <a:cubicBezTo>
                    <a:pt x="650948" y="5529395"/>
                    <a:pt x="805909" y="5662059"/>
                    <a:pt x="972112" y="5778607"/>
                  </a:cubicBezTo>
                  <a:cubicBezTo>
                    <a:pt x="1055308" y="5836881"/>
                    <a:pt x="1141314" y="5890846"/>
                    <a:pt x="1229943" y="5939939"/>
                  </a:cubicBezTo>
                  <a:cubicBezTo>
                    <a:pt x="1318385" y="5989406"/>
                    <a:pt x="1409450" y="6033815"/>
                    <a:pt x="1502389" y="6073913"/>
                  </a:cubicBezTo>
                  <a:cubicBezTo>
                    <a:pt x="1874145" y="6233559"/>
                    <a:pt x="2272884" y="6320689"/>
                    <a:pt x="2673870" y="6333993"/>
                  </a:cubicBezTo>
                  <a:lnTo>
                    <a:pt x="2749196" y="6335679"/>
                  </a:lnTo>
                  <a:lnTo>
                    <a:pt x="2787983" y="6335492"/>
                  </a:lnTo>
                  <a:lnTo>
                    <a:pt x="2826770" y="6334368"/>
                  </a:lnTo>
                  <a:cubicBezTo>
                    <a:pt x="2878486" y="6332494"/>
                    <a:pt x="2930390" y="6327247"/>
                    <a:pt x="2981918" y="6319939"/>
                  </a:cubicBezTo>
                  <a:cubicBezTo>
                    <a:pt x="3085163" y="6304949"/>
                    <a:pt x="3187096" y="6278529"/>
                    <a:pt x="3285282" y="6241803"/>
                  </a:cubicBezTo>
                  <a:cubicBezTo>
                    <a:pt x="3383467" y="6205265"/>
                    <a:pt x="3477530" y="6158608"/>
                    <a:pt x="3566347" y="6104831"/>
                  </a:cubicBezTo>
                  <a:cubicBezTo>
                    <a:pt x="3655164" y="6051053"/>
                    <a:pt x="3739109" y="5990905"/>
                    <a:pt x="3818369" y="5926823"/>
                  </a:cubicBezTo>
                  <a:cubicBezTo>
                    <a:pt x="3897630" y="5862739"/>
                    <a:pt x="3973143" y="5795471"/>
                    <a:pt x="4044908" y="5726329"/>
                  </a:cubicBezTo>
                  <a:cubicBezTo>
                    <a:pt x="4080884" y="5691852"/>
                    <a:pt x="4116299" y="5656999"/>
                    <a:pt x="4151151" y="5622147"/>
                  </a:cubicBezTo>
                  <a:cubicBezTo>
                    <a:pt x="4185816" y="5586920"/>
                    <a:pt x="4220106" y="5552068"/>
                    <a:pt x="4253834" y="5516841"/>
                  </a:cubicBezTo>
                  <a:cubicBezTo>
                    <a:pt x="4321289" y="5446388"/>
                    <a:pt x="4387808" y="5376871"/>
                    <a:pt x="4452453" y="5306979"/>
                  </a:cubicBezTo>
                  <a:lnTo>
                    <a:pt x="4548578" y="5202797"/>
                  </a:lnTo>
                  <a:lnTo>
                    <a:pt x="4596546" y="5151456"/>
                  </a:lnTo>
                  <a:cubicBezTo>
                    <a:pt x="4612661" y="5134592"/>
                    <a:pt x="4627276" y="5119040"/>
                    <a:pt x="4643016" y="5103300"/>
                  </a:cubicBezTo>
                  <a:cubicBezTo>
                    <a:pt x="4674308" y="5072196"/>
                    <a:pt x="4706162" y="5041841"/>
                    <a:pt x="4739515" y="5013172"/>
                  </a:cubicBezTo>
                  <a:cubicBezTo>
                    <a:pt x="4772493" y="4984128"/>
                    <a:pt x="4806596" y="4956397"/>
                    <a:pt x="4842198" y="4930164"/>
                  </a:cubicBezTo>
                  <a:cubicBezTo>
                    <a:pt x="4913026" y="4876949"/>
                    <a:pt x="4988914" y="4828980"/>
                    <a:pt x="5071360" y="4780449"/>
                  </a:cubicBezTo>
                  <a:cubicBezTo>
                    <a:pt x="5153243" y="4731544"/>
                    <a:pt x="5243372" y="4682076"/>
                    <a:pt x="5332001" y="4615932"/>
                  </a:cubicBezTo>
                  <a:cubicBezTo>
                    <a:pt x="5354111" y="4599443"/>
                    <a:pt x="5376035" y="4582205"/>
                    <a:pt x="5397396" y="4563655"/>
                  </a:cubicBezTo>
                  <a:cubicBezTo>
                    <a:pt x="5418757" y="4545104"/>
                    <a:pt x="5439368" y="4525617"/>
                    <a:pt x="5459417" y="4505380"/>
                  </a:cubicBezTo>
                  <a:cubicBezTo>
                    <a:pt x="5499329" y="4464719"/>
                    <a:pt x="5535493" y="4420311"/>
                    <a:pt x="5567159" y="4374029"/>
                  </a:cubicBezTo>
                  <a:cubicBezTo>
                    <a:pt x="5599388" y="4328121"/>
                    <a:pt x="5626558" y="4279965"/>
                    <a:pt x="5651292" y="4231810"/>
                  </a:cubicBezTo>
                  <a:cubicBezTo>
                    <a:pt x="5675651" y="4183466"/>
                    <a:pt x="5697012" y="4134561"/>
                    <a:pt x="5716686" y="4085655"/>
                  </a:cubicBezTo>
                  <a:cubicBezTo>
                    <a:pt x="5756223" y="3987845"/>
                    <a:pt x="5789576" y="3891158"/>
                    <a:pt x="5820681" y="3791848"/>
                  </a:cubicBezTo>
                  <a:cubicBezTo>
                    <a:pt x="5851972" y="3692726"/>
                    <a:pt x="5878955" y="3591167"/>
                    <a:pt x="5898629" y="3487922"/>
                  </a:cubicBezTo>
                  <a:cubicBezTo>
                    <a:pt x="5918116" y="3384490"/>
                    <a:pt x="5929172" y="3279372"/>
                    <a:pt x="5932170" y="3174066"/>
                  </a:cubicBezTo>
                  <a:cubicBezTo>
                    <a:pt x="5937604" y="2963454"/>
                    <a:pt x="5920552" y="2750968"/>
                    <a:pt x="5872209" y="2545978"/>
                  </a:cubicBezTo>
                  <a:cubicBezTo>
                    <a:pt x="5865838" y="2520307"/>
                    <a:pt x="5860029" y="2494637"/>
                    <a:pt x="5852909" y="2469528"/>
                  </a:cubicBezTo>
                  <a:close/>
                  <a:moveTo>
                    <a:pt x="5507386" y="3724580"/>
                  </a:moveTo>
                  <a:cubicBezTo>
                    <a:pt x="5497830" y="3814521"/>
                    <a:pt x="5480591" y="3905586"/>
                    <a:pt x="5453609" y="3989906"/>
                  </a:cubicBezTo>
                  <a:cubicBezTo>
                    <a:pt x="5426439" y="4074413"/>
                    <a:pt x="5390088" y="4152924"/>
                    <a:pt x="5344181" y="4220380"/>
                  </a:cubicBezTo>
                  <a:cubicBezTo>
                    <a:pt x="5297898" y="4287835"/>
                    <a:pt x="5241311" y="4342549"/>
                    <a:pt x="5171419" y="4388644"/>
                  </a:cubicBezTo>
                  <a:cubicBezTo>
                    <a:pt x="5136755" y="4411879"/>
                    <a:pt x="5098342" y="4433052"/>
                    <a:pt x="5057868" y="4453851"/>
                  </a:cubicBezTo>
                  <a:cubicBezTo>
                    <a:pt x="5017395" y="4474837"/>
                    <a:pt x="4974298" y="4495449"/>
                    <a:pt x="4930265" y="4516810"/>
                  </a:cubicBezTo>
                  <a:cubicBezTo>
                    <a:pt x="4841823" y="4559719"/>
                    <a:pt x="4748696" y="4607126"/>
                    <a:pt x="4660067" y="4664276"/>
                  </a:cubicBezTo>
                  <a:cubicBezTo>
                    <a:pt x="4571251" y="4721238"/>
                    <a:pt x="4486181" y="4786071"/>
                    <a:pt x="4408794" y="4857836"/>
                  </a:cubicBezTo>
                  <a:cubicBezTo>
                    <a:pt x="4389682" y="4875637"/>
                    <a:pt x="4370008" y="4894375"/>
                    <a:pt x="4352207" y="4911988"/>
                  </a:cubicBezTo>
                  <a:lnTo>
                    <a:pt x="4299366" y="4965390"/>
                  </a:lnTo>
                  <a:cubicBezTo>
                    <a:pt x="4264514" y="5001179"/>
                    <a:pt x="4230599" y="5037531"/>
                    <a:pt x="4197621" y="5074257"/>
                  </a:cubicBezTo>
                  <a:cubicBezTo>
                    <a:pt x="4131664" y="5147896"/>
                    <a:pt x="4070204" y="5223784"/>
                    <a:pt x="4008744" y="5297985"/>
                  </a:cubicBezTo>
                  <a:lnTo>
                    <a:pt x="3917304" y="5409100"/>
                  </a:lnTo>
                  <a:cubicBezTo>
                    <a:pt x="3886949" y="5446013"/>
                    <a:pt x="3856782" y="5482364"/>
                    <a:pt x="3826052" y="5518153"/>
                  </a:cubicBezTo>
                  <a:cubicBezTo>
                    <a:pt x="3764592" y="5589544"/>
                    <a:pt x="3702758" y="5659435"/>
                    <a:pt x="3637925" y="5725017"/>
                  </a:cubicBezTo>
                  <a:cubicBezTo>
                    <a:pt x="3573093" y="5790412"/>
                    <a:pt x="3505637" y="5852059"/>
                    <a:pt x="3433497" y="5906586"/>
                  </a:cubicBezTo>
                  <a:cubicBezTo>
                    <a:pt x="3361544" y="5961112"/>
                    <a:pt x="3285469" y="6009268"/>
                    <a:pt x="3204522" y="6046744"/>
                  </a:cubicBezTo>
                  <a:cubicBezTo>
                    <a:pt x="3123763" y="6084594"/>
                    <a:pt x="3038506" y="6112513"/>
                    <a:pt x="2950439" y="6129190"/>
                  </a:cubicBezTo>
                  <a:cubicBezTo>
                    <a:pt x="2906405" y="6137809"/>
                    <a:pt x="2861810" y="6143055"/>
                    <a:pt x="2816839" y="6146428"/>
                  </a:cubicBezTo>
                  <a:cubicBezTo>
                    <a:pt x="2794354" y="6147927"/>
                    <a:pt x="2771681" y="6148677"/>
                    <a:pt x="2749009" y="6149051"/>
                  </a:cubicBezTo>
                  <a:lnTo>
                    <a:pt x="2678930" y="6148677"/>
                  </a:lnTo>
                  <a:cubicBezTo>
                    <a:pt x="2491927" y="6144367"/>
                    <a:pt x="2305675" y="6116260"/>
                    <a:pt x="2125793" y="6065481"/>
                  </a:cubicBezTo>
                  <a:cubicBezTo>
                    <a:pt x="1945911" y="6014515"/>
                    <a:pt x="1773524" y="5940501"/>
                    <a:pt x="1610506" y="5851310"/>
                  </a:cubicBezTo>
                  <a:cubicBezTo>
                    <a:pt x="1528997" y="5806714"/>
                    <a:pt x="1449924" y="5757808"/>
                    <a:pt x="1373099" y="5706279"/>
                  </a:cubicBezTo>
                  <a:lnTo>
                    <a:pt x="1315949" y="5666743"/>
                  </a:lnTo>
                  <a:lnTo>
                    <a:pt x="1259923" y="5625894"/>
                  </a:lnTo>
                  <a:lnTo>
                    <a:pt x="1204647" y="5583922"/>
                  </a:lnTo>
                  <a:cubicBezTo>
                    <a:pt x="1186284" y="5569869"/>
                    <a:pt x="1168483" y="5555066"/>
                    <a:pt x="1150308" y="5540826"/>
                  </a:cubicBezTo>
                  <a:cubicBezTo>
                    <a:pt x="1006402" y="5424839"/>
                    <a:pt x="872615" y="5296860"/>
                    <a:pt x="751569" y="5158015"/>
                  </a:cubicBezTo>
                  <a:cubicBezTo>
                    <a:pt x="721214" y="5123350"/>
                    <a:pt x="691983" y="5087935"/>
                    <a:pt x="663315" y="5052146"/>
                  </a:cubicBezTo>
                  <a:cubicBezTo>
                    <a:pt x="635021" y="5016170"/>
                    <a:pt x="607289" y="4980006"/>
                    <a:pt x="580869" y="4942718"/>
                  </a:cubicBezTo>
                  <a:cubicBezTo>
                    <a:pt x="527654" y="4868517"/>
                    <a:pt x="478186" y="4791880"/>
                    <a:pt x="432279" y="4713369"/>
                  </a:cubicBezTo>
                  <a:cubicBezTo>
                    <a:pt x="340651" y="4556159"/>
                    <a:pt x="264764" y="4390330"/>
                    <a:pt x="205553" y="4219443"/>
                  </a:cubicBezTo>
                  <a:cubicBezTo>
                    <a:pt x="146154" y="4048555"/>
                    <a:pt x="104369" y="3872045"/>
                    <a:pt x="79448" y="3693850"/>
                  </a:cubicBezTo>
                  <a:cubicBezTo>
                    <a:pt x="67268" y="3604659"/>
                    <a:pt x="58087" y="3515092"/>
                    <a:pt x="53590" y="3425339"/>
                  </a:cubicBezTo>
                  <a:cubicBezTo>
                    <a:pt x="47969" y="3335585"/>
                    <a:pt x="47406" y="3245644"/>
                    <a:pt x="49655" y="3155890"/>
                  </a:cubicBezTo>
                  <a:cubicBezTo>
                    <a:pt x="52278" y="3066137"/>
                    <a:pt x="58274" y="2976383"/>
                    <a:pt x="67830" y="2886817"/>
                  </a:cubicBezTo>
                  <a:cubicBezTo>
                    <a:pt x="77761" y="2797438"/>
                    <a:pt x="91253" y="2708246"/>
                    <a:pt x="108679" y="2619992"/>
                  </a:cubicBezTo>
                  <a:cubicBezTo>
                    <a:pt x="143906" y="2443108"/>
                    <a:pt x="195809" y="2269409"/>
                    <a:pt x="263077" y="2101520"/>
                  </a:cubicBezTo>
                  <a:cubicBezTo>
                    <a:pt x="397614" y="1765740"/>
                    <a:pt x="593048" y="1453382"/>
                    <a:pt x="837575" y="1186370"/>
                  </a:cubicBezTo>
                  <a:cubicBezTo>
                    <a:pt x="898473" y="1119289"/>
                    <a:pt x="964242" y="1056893"/>
                    <a:pt x="1031698" y="996932"/>
                  </a:cubicBezTo>
                  <a:cubicBezTo>
                    <a:pt x="1099154" y="936784"/>
                    <a:pt x="1166235" y="876261"/>
                    <a:pt x="1236688" y="819298"/>
                  </a:cubicBezTo>
                  <a:cubicBezTo>
                    <a:pt x="1377221" y="704999"/>
                    <a:pt x="1526935" y="600442"/>
                    <a:pt x="1687143" y="511438"/>
                  </a:cubicBezTo>
                  <a:cubicBezTo>
                    <a:pt x="1847163" y="422621"/>
                    <a:pt x="2017676" y="348795"/>
                    <a:pt x="2196246" y="300639"/>
                  </a:cubicBezTo>
                  <a:cubicBezTo>
                    <a:pt x="2374629" y="251921"/>
                    <a:pt x="2560320" y="227749"/>
                    <a:pt x="2745823" y="229248"/>
                  </a:cubicBezTo>
                  <a:cubicBezTo>
                    <a:pt x="2837076" y="230372"/>
                    <a:pt x="2928516" y="238055"/>
                    <a:pt x="3019206" y="252108"/>
                  </a:cubicBezTo>
                  <a:cubicBezTo>
                    <a:pt x="3109710" y="266724"/>
                    <a:pt x="3199650" y="286773"/>
                    <a:pt x="3288092" y="313006"/>
                  </a:cubicBezTo>
                  <a:cubicBezTo>
                    <a:pt x="3376347" y="339426"/>
                    <a:pt x="3463477" y="370343"/>
                    <a:pt x="3548172" y="407069"/>
                  </a:cubicBezTo>
                  <a:cubicBezTo>
                    <a:pt x="3569345" y="416438"/>
                    <a:pt x="3590519" y="425432"/>
                    <a:pt x="3611505" y="435176"/>
                  </a:cubicBezTo>
                  <a:lnTo>
                    <a:pt x="3674089" y="464968"/>
                  </a:lnTo>
                  <a:lnTo>
                    <a:pt x="3735736" y="496823"/>
                  </a:lnTo>
                  <a:cubicBezTo>
                    <a:pt x="3756160" y="507690"/>
                    <a:pt x="3776397" y="519120"/>
                    <a:pt x="3796634" y="530176"/>
                  </a:cubicBezTo>
                  <a:cubicBezTo>
                    <a:pt x="3957965" y="621054"/>
                    <a:pt x="4110303" y="728046"/>
                    <a:pt x="4251585" y="847405"/>
                  </a:cubicBezTo>
                  <a:cubicBezTo>
                    <a:pt x="4393242" y="966390"/>
                    <a:pt x="4524781" y="1096991"/>
                    <a:pt x="4644515" y="1236775"/>
                  </a:cubicBezTo>
                  <a:cubicBezTo>
                    <a:pt x="4704663" y="1306479"/>
                    <a:pt x="4762375" y="1378057"/>
                    <a:pt x="4816527" y="1451883"/>
                  </a:cubicBezTo>
                  <a:cubicBezTo>
                    <a:pt x="4870679" y="1525897"/>
                    <a:pt x="4922020" y="1601598"/>
                    <a:pt x="4970738" y="1678610"/>
                  </a:cubicBezTo>
                  <a:cubicBezTo>
                    <a:pt x="5067799" y="1833008"/>
                    <a:pt x="5152494" y="1993965"/>
                    <a:pt x="5223885" y="2159232"/>
                  </a:cubicBezTo>
                  <a:cubicBezTo>
                    <a:pt x="5295275" y="2324686"/>
                    <a:pt x="5349615" y="2495199"/>
                    <a:pt x="5395709" y="2666087"/>
                  </a:cubicBezTo>
                  <a:cubicBezTo>
                    <a:pt x="5418757" y="2751718"/>
                    <a:pt x="5440680" y="2837537"/>
                    <a:pt x="5458855" y="2924292"/>
                  </a:cubicBezTo>
                  <a:cubicBezTo>
                    <a:pt x="5477406" y="3011048"/>
                    <a:pt x="5490522" y="3098740"/>
                    <a:pt x="5499142" y="3186995"/>
                  </a:cubicBezTo>
                  <a:cubicBezTo>
                    <a:pt x="5507761" y="3275250"/>
                    <a:pt x="5513944" y="3364254"/>
                    <a:pt x="5516755" y="3454007"/>
                  </a:cubicBezTo>
                  <a:cubicBezTo>
                    <a:pt x="5518629" y="3543761"/>
                    <a:pt x="5516755" y="3634264"/>
                    <a:pt x="5507386" y="3724580"/>
                  </a:cubicBezTo>
                  <a:close/>
                </a:path>
              </a:pathLst>
            </a:custGeom>
            <a:solidFill>
              <a:schemeClr val="bg1">
                <a:alpha val="30000"/>
              </a:schemeClr>
            </a:solidFill>
            <a:ln w="18736" cap="flat">
              <a:noFill/>
              <a:prstDash val="solid"/>
              <a:miter/>
            </a:ln>
          </p:spPr>
          <p:txBody>
            <a:bodyPr rtlCol="0" anchor="ctr"/>
            <a:lstStyle/>
            <a:p>
              <a:endParaRPr lang="en-US"/>
            </a:p>
          </p:txBody>
        </p:sp>
        <p:sp>
          <p:nvSpPr>
            <p:cNvPr id="40" name="Freeform: Shape 27">
              <a:extLst>
                <a:ext uri="{FF2B5EF4-FFF2-40B4-BE49-F238E27FC236}">
                  <a16:creationId xmlns:a16="http://schemas.microsoft.com/office/drawing/2014/main" id="{C7E50BFD-51AC-4ACE-820C-A285E6672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41478"/>
              <a:ext cx="5953893" cy="6434152"/>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317011 w 5953893"/>
                <a:gd name="connsiteY8" fmla="*/ 3797009 h 6434152"/>
                <a:gd name="connsiteX9" fmla="*/ 5176478 w 5953893"/>
                <a:gd name="connsiteY9" fmla="*/ 4100747 h 6434152"/>
                <a:gd name="connsiteX10" fmla="*/ 4942257 w 5953893"/>
                <a:gd name="connsiteY10" fmla="*/ 4250274 h 6434152"/>
                <a:gd name="connsiteX11" fmla="*/ 4216171 w 5953893"/>
                <a:gd name="connsiteY11" fmla="*/ 4773243 h 6434152"/>
                <a:gd name="connsiteX12" fmla="*/ 3905125 w 5953893"/>
                <a:gd name="connsiteY12" fmla="*/ 5105837 h 6434152"/>
                <a:gd name="connsiteX13" fmla="*/ 3308329 w 5953893"/>
                <a:gd name="connsiteY13" fmla="*/ 5682022 h 6434152"/>
                <a:gd name="connsiteX14" fmla="*/ 2739452 w 5953893"/>
                <a:gd name="connsiteY14" fmla="*/ 5870898 h 6434152"/>
                <a:gd name="connsiteX15" fmla="*/ 1647419 w 5953893"/>
                <a:gd name="connsiteY15" fmla="*/ 5625809 h 6434152"/>
                <a:gd name="connsiteX16" fmla="*/ 781175 w 5953893"/>
                <a:gd name="connsiteY16" fmla="*/ 4960620 h 6434152"/>
                <a:gd name="connsiteX17" fmla="*/ 312545 w 5953893"/>
                <a:gd name="connsiteY17" fmla="*/ 4165205 h 6434152"/>
                <a:gd name="connsiteX18" fmla="*/ 142032 w 5953893"/>
                <a:gd name="connsiteY18" fmla="*/ 3217451 h 6434152"/>
                <a:gd name="connsiteX19" fmla="*/ 347210 w 5953893"/>
                <a:gd name="connsiteY19" fmla="*/ 2181444 h 6434152"/>
                <a:gd name="connsiteX20" fmla="*/ 906155 w 5953893"/>
                <a:gd name="connsiteY20" fmla="*/ 1337497 h 6434152"/>
                <a:gd name="connsiteX21" fmla="*/ 2739265 w 5953893"/>
                <a:gd name="connsiteY21" fmla="*/ 563818 h 6434152"/>
                <a:gd name="connsiteX22" fmla="*/ 3849849 w 5953893"/>
                <a:gd name="connsiteY22" fmla="*/ 881796 h 6434152"/>
                <a:gd name="connsiteX23" fmla="*/ 4834515 w 5953893"/>
                <a:gd name="connsiteY23" fmla="*/ 1742419 h 6434152"/>
                <a:gd name="connsiteX24" fmla="*/ 5325256 w 5953893"/>
                <a:gd name="connsiteY24" fmla="*/ 2742076 h 6434152"/>
                <a:gd name="connsiteX25" fmla="*/ 5317011 w 5953893"/>
                <a:gd name="connsiteY25" fmla="*/ 3797009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317011" y="3797009"/>
                  </a:moveTo>
                  <a:cubicBezTo>
                    <a:pt x="5275976" y="3943538"/>
                    <a:pt x="5228756" y="4045658"/>
                    <a:pt x="5176478" y="4100747"/>
                  </a:cubicBezTo>
                  <a:cubicBezTo>
                    <a:pt x="5131883" y="4147591"/>
                    <a:pt x="5061991" y="4186004"/>
                    <a:pt x="4942257" y="4250274"/>
                  </a:cubicBezTo>
                  <a:cubicBezTo>
                    <a:pt x="4753381" y="4351458"/>
                    <a:pt x="4494613" y="4489929"/>
                    <a:pt x="4216171" y="4773243"/>
                  </a:cubicBezTo>
                  <a:cubicBezTo>
                    <a:pt x="4106555" y="4884733"/>
                    <a:pt x="4004247" y="4997159"/>
                    <a:pt x="3905125" y="5105837"/>
                  </a:cubicBezTo>
                  <a:cubicBezTo>
                    <a:pt x="3701071" y="5329753"/>
                    <a:pt x="3508260" y="5541302"/>
                    <a:pt x="3308329" y="5682022"/>
                  </a:cubicBezTo>
                  <a:cubicBezTo>
                    <a:pt x="3122826" y="5812624"/>
                    <a:pt x="2947441" y="5870898"/>
                    <a:pt x="2739452" y="5870898"/>
                  </a:cubicBezTo>
                  <a:cubicBezTo>
                    <a:pt x="2357765" y="5870898"/>
                    <a:pt x="1990319" y="5788452"/>
                    <a:pt x="1647419" y="5625809"/>
                  </a:cubicBezTo>
                  <a:cubicBezTo>
                    <a:pt x="1319509" y="5470286"/>
                    <a:pt x="1019893" y="5240187"/>
                    <a:pt x="781175" y="4960620"/>
                  </a:cubicBezTo>
                  <a:cubicBezTo>
                    <a:pt x="579370" y="4724151"/>
                    <a:pt x="421598" y="4456576"/>
                    <a:pt x="312545" y="4165205"/>
                  </a:cubicBezTo>
                  <a:cubicBezTo>
                    <a:pt x="199369" y="3863153"/>
                    <a:pt x="142032" y="3544237"/>
                    <a:pt x="142032" y="3217451"/>
                  </a:cubicBezTo>
                  <a:cubicBezTo>
                    <a:pt x="142032" y="2857688"/>
                    <a:pt x="211174" y="2509166"/>
                    <a:pt x="347210" y="2181444"/>
                  </a:cubicBezTo>
                  <a:cubicBezTo>
                    <a:pt x="478561" y="1865339"/>
                    <a:pt x="666688" y="1581275"/>
                    <a:pt x="906155" y="1337497"/>
                  </a:cubicBezTo>
                  <a:cubicBezTo>
                    <a:pt x="1396334" y="838512"/>
                    <a:pt x="2047469" y="563818"/>
                    <a:pt x="2739265" y="563818"/>
                  </a:cubicBezTo>
                  <a:cubicBezTo>
                    <a:pt x="3094157" y="563818"/>
                    <a:pt x="3478280" y="673808"/>
                    <a:pt x="3849849" y="881796"/>
                  </a:cubicBezTo>
                  <a:cubicBezTo>
                    <a:pt x="4226851" y="1092783"/>
                    <a:pt x="4567316" y="1390338"/>
                    <a:pt x="4834515" y="1742419"/>
                  </a:cubicBezTo>
                  <a:cubicBezTo>
                    <a:pt x="5070798" y="2053653"/>
                    <a:pt x="5240374" y="2399363"/>
                    <a:pt x="5325256" y="2742076"/>
                  </a:cubicBezTo>
                  <a:cubicBezTo>
                    <a:pt x="5414634" y="3102964"/>
                    <a:pt x="5411824" y="3458044"/>
                    <a:pt x="5317011" y="3797009"/>
                  </a:cubicBezTo>
                  <a:close/>
                </a:path>
              </a:pathLst>
            </a:custGeom>
            <a:solidFill>
              <a:schemeClr val="bg1">
                <a:alpha val="30000"/>
              </a:schemeClr>
            </a:solidFill>
            <a:ln w="1873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0394888-C50F-41C1-92D4-0E2B4315A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1462"/>
              <a:ext cx="5953893" cy="6444167"/>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208520 w 5953893"/>
                <a:gd name="connsiteY8" fmla="*/ 3766654 h 6434152"/>
                <a:gd name="connsiteX9" fmla="*/ 5094782 w 5953893"/>
                <a:gd name="connsiteY9" fmla="*/ 4022985 h 6434152"/>
                <a:gd name="connsiteX10" fmla="*/ 4888855 w 5953893"/>
                <a:gd name="connsiteY10" fmla="*/ 4150777 h 6434152"/>
                <a:gd name="connsiteX11" fmla="*/ 4135411 w 5953893"/>
                <a:gd name="connsiteY11" fmla="*/ 4694170 h 6434152"/>
                <a:gd name="connsiteX12" fmla="*/ 3821555 w 5953893"/>
                <a:gd name="connsiteY12" fmla="*/ 5029762 h 6434152"/>
                <a:gd name="connsiteX13" fmla="*/ 2739265 w 5953893"/>
                <a:gd name="connsiteY13" fmla="*/ 5758097 h 6434152"/>
                <a:gd name="connsiteX14" fmla="*/ 1695575 w 5953893"/>
                <a:gd name="connsiteY14" fmla="*/ 5523876 h 6434152"/>
                <a:gd name="connsiteX15" fmla="*/ 866619 w 5953893"/>
                <a:gd name="connsiteY15" fmla="*/ 4887356 h 6434152"/>
                <a:gd name="connsiteX16" fmla="*/ 417851 w 5953893"/>
                <a:gd name="connsiteY16" fmla="*/ 4125481 h 6434152"/>
                <a:gd name="connsiteX17" fmla="*/ 254645 w 5953893"/>
                <a:gd name="connsiteY17" fmla="*/ 3217264 h 6434152"/>
                <a:gd name="connsiteX18" fmla="*/ 451204 w 5953893"/>
                <a:gd name="connsiteY18" fmla="*/ 2224540 h 6434152"/>
                <a:gd name="connsiteX19" fmla="*/ 986540 w 5953893"/>
                <a:gd name="connsiteY19" fmla="*/ 1416383 h 6434152"/>
                <a:gd name="connsiteX20" fmla="*/ 2739452 w 5953893"/>
                <a:gd name="connsiteY20" fmla="*/ 676244 h 6434152"/>
                <a:gd name="connsiteX21" fmla="*/ 3794947 w 5953893"/>
                <a:gd name="connsiteY21" fmla="*/ 979795 h 6434152"/>
                <a:gd name="connsiteX22" fmla="*/ 4744762 w 5953893"/>
                <a:gd name="connsiteY22" fmla="*/ 1810250 h 6434152"/>
                <a:gd name="connsiteX23" fmla="*/ 5215827 w 5953893"/>
                <a:gd name="connsiteY23" fmla="*/ 2768871 h 6434152"/>
                <a:gd name="connsiteX24" fmla="*/ 5208520 w 5953893"/>
                <a:gd name="connsiteY24" fmla="*/ 3766654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208520" y="3766654"/>
                  </a:moveTo>
                  <a:cubicBezTo>
                    <a:pt x="5173667" y="3891634"/>
                    <a:pt x="5133194" y="3982699"/>
                    <a:pt x="5094782" y="4022985"/>
                  </a:cubicBezTo>
                  <a:cubicBezTo>
                    <a:pt x="5060492" y="4058962"/>
                    <a:pt x="4984792" y="4099435"/>
                    <a:pt x="4888855" y="4150777"/>
                  </a:cubicBezTo>
                  <a:cubicBezTo>
                    <a:pt x="4693420" y="4255333"/>
                    <a:pt x="4426033" y="4398489"/>
                    <a:pt x="4135411" y="4694170"/>
                  </a:cubicBezTo>
                  <a:cubicBezTo>
                    <a:pt x="4024297" y="4807158"/>
                    <a:pt x="3921239" y="4920334"/>
                    <a:pt x="3821555" y="5029762"/>
                  </a:cubicBezTo>
                  <a:cubicBezTo>
                    <a:pt x="3385341" y="5508324"/>
                    <a:pt x="3138940" y="5758097"/>
                    <a:pt x="2739265" y="5758097"/>
                  </a:cubicBezTo>
                  <a:cubicBezTo>
                    <a:pt x="2374442" y="5758097"/>
                    <a:pt x="2023297" y="5679211"/>
                    <a:pt x="1695575" y="5523876"/>
                  </a:cubicBezTo>
                  <a:cubicBezTo>
                    <a:pt x="1381906" y="5375098"/>
                    <a:pt x="1095219" y="5154930"/>
                    <a:pt x="866619" y="4887356"/>
                  </a:cubicBezTo>
                  <a:cubicBezTo>
                    <a:pt x="673246" y="4661005"/>
                    <a:pt x="522220" y="4404673"/>
                    <a:pt x="417851" y="4125481"/>
                  </a:cubicBezTo>
                  <a:cubicBezTo>
                    <a:pt x="309547" y="3836171"/>
                    <a:pt x="254645" y="3530558"/>
                    <a:pt x="254645" y="3217264"/>
                  </a:cubicBezTo>
                  <a:cubicBezTo>
                    <a:pt x="254645" y="2872490"/>
                    <a:pt x="320790" y="2538585"/>
                    <a:pt x="451204" y="2224540"/>
                  </a:cubicBezTo>
                  <a:cubicBezTo>
                    <a:pt x="577121" y="1921739"/>
                    <a:pt x="757191" y="1649855"/>
                    <a:pt x="986540" y="1416383"/>
                  </a:cubicBezTo>
                  <a:cubicBezTo>
                    <a:pt x="1455357" y="939134"/>
                    <a:pt x="2078011" y="676244"/>
                    <a:pt x="2739452" y="676244"/>
                  </a:cubicBezTo>
                  <a:cubicBezTo>
                    <a:pt x="3075232" y="676244"/>
                    <a:pt x="3440243" y="781175"/>
                    <a:pt x="3794947" y="979795"/>
                  </a:cubicBezTo>
                  <a:cubicBezTo>
                    <a:pt x="4158459" y="1183286"/>
                    <a:pt x="4486931" y="1470348"/>
                    <a:pt x="4744762" y="1810250"/>
                  </a:cubicBezTo>
                  <a:cubicBezTo>
                    <a:pt x="4971862" y="2109491"/>
                    <a:pt x="5134693" y="2440961"/>
                    <a:pt x="5215827" y="2768871"/>
                  </a:cubicBezTo>
                  <a:cubicBezTo>
                    <a:pt x="5300334" y="3110834"/>
                    <a:pt x="5297898" y="3446614"/>
                    <a:pt x="5208520" y="3766654"/>
                  </a:cubicBezTo>
                  <a:close/>
                </a:path>
              </a:pathLst>
            </a:custGeom>
            <a:solidFill>
              <a:schemeClr val="bg1">
                <a:alpha val="30000"/>
              </a:schemeClr>
            </a:solidFill>
            <a:ln w="18736" cap="flat">
              <a:noFill/>
              <a:prstDash val="solid"/>
              <a:miter/>
            </a:ln>
          </p:spPr>
          <p:txBody>
            <a:bodyPr rtlCol="0" anchor="ctr"/>
            <a:lstStyle/>
            <a:p>
              <a:endParaRPr lang="en-US"/>
            </a:p>
          </p:txBody>
        </p:sp>
        <p:sp useBgFill="1">
          <p:nvSpPr>
            <p:cNvPr id="41" name="Freeform: Shape 29">
              <a:extLst>
                <a:ext uri="{FF2B5EF4-FFF2-40B4-BE49-F238E27FC236}">
                  <a16:creationId xmlns:a16="http://schemas.microsoft.com/office/drawing/2014/main" id="{F22C906F-48B7-4ABF-B36E-0C0A056A5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3725"/>
              <a:ext cx="5855313" cy="6880645"/>
            </a:xfrm>
            <a:custGeom>
              <a:avLst/>
              <a:gdLst>
                <a:gd name="connsiteX0" fmla="*/ 5855313 w 5855313"/>
                <a:gd name="connsiteY0" fmla="*/ 4717843 h 6880645"/>
                <a:gd name="connsiteX1" fmla="*/ 5855313 w 5855313"/>
                <a:gd name="connsiteY1" fmla="*/ 6880645 h 6880645"/>
                <a:gd name="connsiteX2" fmla="*/ 0 w 5855313"/>
                <a:gd name="connsiteY2" fmla="*/ 6880645 h 6880645"/>
                <a:gd name="connsiteX3" fmla="*/ 0 w 5855313"/>
                <a:gd name="connsiteY3" fmla="*/ 5268859 h 6880645"/>
                <a:gd name="connsiteX4" fmla="*/ 36130 w 5855313"/>
                <a:gd name="connsiteY4" fmla="*/ 5327430 h 6880645"/>
                <a:gd name="connsiteX5" fmla="*/ 2782721 w 5855313"/>
                <a:gd name="connsiteY5" fmla="*/ 6765687 h 6880645"/>
                <a:gd name="connsiteX6" fmla="*/ 5834702 w 5855313"/>
                <a:gd name="connsiteY6" fmla="*/ 4773305 h 6880645"/>
                <a:gd name="connsiteX7" fmla="*/ 9148 w 5855313"/>
                <a:gd name="connsiteY7" fmla="*/ 0 h 6880645"/>
                <a:gd name="connsiteX8" fmla="*/ 5855312 w 5855313"/>
                <a:gd name="connsiteY8" fmla="*/ 0 h 6880645"/>
                <a:gd name="connsiteX9" fmla="*/ 5855312 w 5855313"/>
                <a:gd name="connsiteY9" fmla="*/ 96759 h 6880645"/>
                <a:gd name="connsiteX10" fmla="*/ 5855313 w 5855313"/>
                <a:gd name="connsiteY10" fmla="*/ 96759 h 6880645"/>
                <a:gd name="connsiteX11" fmla="*/ 5855313 w 5855313"/>
                <a:gd name="connsiteY11" fmla="*/ 2289203 h 6880645"/>
                <a:gd name="connsiteX12" fmla="*/ 5834702 w 5855313"/>
                <a:gd name="connsiteY12" fmla="*/ 2233742 h 6880645"/>
                <a:gd name="connsiteX13" fmla="*/ 2782721 w 5855313"/>
                <a:gd name="connsiteY13" fmla="*/ 241359 h 6880645"/>
                <a:gd name="connsiteX14" fmla="*/ 36130 w 5855313"/>
                <a:gd name="connsiteY14" fmla="*/ 1679616 h 6880645"/>
                <a:gd name="connsiteX15" fmla="*/ 0 w 5855313"/>
                <a:gd name="connsiteY15" fmla="*/ 1738187 h 6880645"/>
                <a:gd name="connsiteX16" fmla="*/ 0 w 5855313"/>
                <a:gd name="connsiteY16" fmla="*/ 96759 h 6880645"/>
                <a:gd name="connsiteX17" fmla="*/ 9148 w 5855313"/>
                <a:gd name="connsiteY17" fmla="*/ 96759 h 688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5313" h="6880645">
                  <a:moveTo>
                    <a:pt x="5855313" y="4717843"/>
                  </a:moveTo>
                  <a:lnTo>
                    <a:pt x="5855313" y="6880645"/>
                  </a:lnTo>
                  <a:lnTo>
                    <a:pt x="0" y="6880645"/>
                  </a:lnTo>
                  <a:lnTo>
                    <a:pt x="0" y="5268859"/>
                  </a:lnTo>
                  <a:lnTo>
                    <a:pt x="36130" y="5327430"/>
                  </a:lnTo>
                  <a:cubicBezTo>
                    <a:pt x="631370" y="6195172"/>
                    <a:pt x="1639396" y="6765687"/>
                    <a:pt x="2782721" y="6765687"/>
                  </a:cubicBezTo>
                  <a:cubicBezTo>
                    <a:pt x="4154711" y="6765687"/>
                    <a:pt x="5331871" y="5944145"/>
                    <a:pt x="5834702" y="4773305"/>
                  </a:cubicBezTo>
                  <a:close/>
                  <a:moveTo>
                    <a:pt x="9148" y="0"/>
                  </a:moveTo>
                  <a:lnTo>
                    <a:pt x="5855312" y="0"/>
                  </a:lnTo>
                  <a:lnTo>
                    <a:pt x="5855312" y="96759"/>
                  </a:lnTo>
                  <a:lnTo>
                    <a:pt x="5855313" y="96759"/>
                  </a:lnTo>
                  <a:lnTo>
                    <a:pt x="5855313" y="2289203"/>
                  </a:lnTo>
                  <a:lnTo>
                    <a:pt x="5834702" y="2233742"/>
                  </a:lnTo>
                  <a:cubicBezTo>
                    <a:pt x="5331871" y="1062902"/>
                    <a:pt x="4154711" y="241359"/>
                    <a:pt x="2782721" y="241359"/>
                  </a:cubicBezTo>
                  <a:cubicBezTo>
                    <a:pt x="1639396" y="241359"/>
                    <a:pt x="631370" y="811875"/>
                    <a:pt x="36130" y="1679616"/>
                  </a:cubicBezTo>
                  <a:lnTo>
                    <a:pt x="0" y="1738187"/>
                  </a:lnTo>
                  <a:lnTo>
                    <a:pt x="0" y="96759"/>
                  </a:lnTo>
                  <a:lnTo>
                    <a:pt x="9148" y="967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Freeform: Shape 30">
              <a:extLst>
                <a:ext uri="{FF2B5EF4-FFF2-40B4-BE49-F238E27FC236}">
                  <a16:creationId xmlns:a16="http://schemas.microsoft.com/office/drawing/2014/main" id="{B4ABE2AA-A788-450F-94A8-AED4B698F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6370"/>
              <a:ext cx="6254832" cy="6864558"/>
            </a:xfrm>
            <a:custGeom>
              <a:avLst/>
              <a:gdLst>
                <a:gd name="connsiteX0" fmla="*/ 2766060 w 6254832"/>
                <a:gd name="connsiteY0" fmla="*/ 0 h 6864558"/>
                <a:gd name="connsiteX1" fmla="*/ 0 w 6254832"/>
                <a:gd name="connsiteY1" fmla="*/ 1340683 h 6864558"/>
                <a:gd name="connsiteX2" fmla="*/ 0 w 6254832"/>
                <a:gd name="connsiteY2" fmla="*/ 2201306 h 6864558"/>
                <a:gd name="connsiteX3" fmla="*/ 1312 w 6254832"/>
                <a:gd name="connsiteY3" fmla="*/ 2197746 h 6864558"/>
                <a:gd name="connsiteX4" fmla="*/ 612723 w 6254832"/>
                <a:gd name="connsiteY4" fmla="*/ 1201649 h 6864558"/>
                <a:gd name="connsiteX5" fmla="*/ 1571344 w 6254832"/>
                <a:gd name="connsiteY5" fmla="*/ 483245 h 6864558"/>
                <a:gd name="connsiteX6" fmla="*/ 1641235 w 6254832"/>
                <a:gd name="connsiteY6" fmla="*/ 452328 h 6864558"/>
                <a:gd name="connsiteX7" fmla="*/ 1711502 w 6254832"/>
                <a:gd name="connsiteY7" fmla="*/ 422348 h 6864558"/>
                <a:gd name="connsiteX8" fmla="*/ 1783080 w 6254832"/>
                <a:gd name="connsiteY8" fmla="*/ 395178 h 6864558"/>
                <a:gd name="connsiteX9" fmla="*/ 1855220 w 6254832"/>
                <a:gd name="connsiteY9" fmla="*/ 369133 h 6864558"/>
                <a:gd name="connsiteX10" fmla="*/ 1928297 w 6254832"/>
                <a:gd name="connsiteY10" fmla="*/ 345711 h 6864558"/>
                <a:gd name="connsiteX11" fmla="*/ 2001749 w 6254832"/>
                <a:gd name="connsiteY11" fmla="*/ 323600 h 6864558"/>
                <a:gd name="connsiteX12" fmla="*/ 2076138 w 6254832"/>
                <a:gd name="connsiteY12" fmla="*/ 304300 h 6864558"/>
                <a:gd name="connsiteX13" fmla="*/ 2113426 w 6254832"/>
                <a:gd name="connsiteY13" fmla="*/ 294744 h 6864558"/>
                <a:gd name="connsiteX14" fmla="*/ 2132163 w 6254832"/>
                <a:gd name="connsiteY14" fmla="*/ 290060 h 6864558"/>
                <a:gd name="connsiteX15" fmla="*/ 2151089 w 6254832"/>
                <a:gd name="connsiteY15" fmla="*/ 286312 h 6864558"/>
                <a:gd name="connsiteX16" fmla="*/ 2763249 w 6254832"/>
                <a:gd name="connsiteY16" fmla="*/ 218482 h 6864558"/>
                <a:gd name="connsiteX17" fmla="*/ 3372225 w 6254832"/>
                <a:gd name="connsiteY17" fmla="*/ 301302 h 6864558"/>
                <a:gd name="connsiteX18" fmla="*/ 3663596 w 6254832"/>
                <a:gd name="connsiteY18" fmla="*/ 398364 h 6864558"/>
                <a:gd name="connsiteX19" fmla="*/ 3941663 w 6254832"/>
                <a:gd name="connsiteY19" fmla="*/ 526717 h 6864558"/>
                <a:gd name="connsiteX20" fmla="*/ 4204366 w 6254832"/>
                <a:gd name="connsiteY20" fmla="*/ 681678 h 6864558"/>
                <a:gd name="connsiteX21" fmla="*/ 4450018 w 6254832"/>
                <a:gd name="connsiteY21" fmla="*/ 860061 h 6864558"/>
                <a:gd name="connsiteX22" fmla="*/ 4678992 w 6254832"/>
                <a:gd name="connsiteY22" fmla="*/ 1057181 h 6864558"/>
                <a:gd name="connsiteX23" fmla="*/ 4889791 w 6254832"/>
                <a:gd name="connsiteY23" fmla="*/ 1271166 h 6864558"/>
                <a:gd name="connsiteX24" fmla="*/ 5083164 w 6254832"/>
                <a:gd name="connsiteY24" fmla="*/ 1498642 h 6864558"/>
                <a:gd name="connsiteX25" fmla="*/ 5257987 w 6254832"/>
                <a:gd name="connsiteY25" fmla="*/ 1738484 h 6864558"/>
                <a:gd name="connsiteX26" fmla="*/ 5413510 w 6254832"/>
                <a:gd name="connsiteY26" fmla="*/ 1989195 h 6864558"/>
                <a:gd name="connsiteX27" fmla="*/ 5548609 w 6254832"/>
                <a:gd name="connsiteY27" fmla="*/ 2249462 h 6864558"/>
                <a:gd name="connsiteX28" fmla="*/ 5747791 w 6254832"/>
                <a:gd name="connsiteY28" fmla="*/ 2795666 h 6864558"/>
                <a:gd name="connsiteX29" fmla="*/ 5806814 w 6254832"/>
                <a:gd name="connsiteY29" fmla="*/ 3078980 h 6864558"/>
                <a:gd name="connsiteX30" fmla="*/ 5816933 w 6254832"/>
                <a:gd name="connsiteY30" fmla="*/ 3150558 h 6864558"/>
                <a:gd name="connsiteX31" fmla="*/ 5825178 w 6254832"/>
                <a:gd name="connsiteY31" fmla="*/ 3222323 h 6864558"/>
                <a:gd name="connsiteX32" fmla="*/ 5831923 w 6254832"/>
                <a:gd name="connsiteY32" fmla="*/ 3294276 h 6864558"/>
                <a:gd name="connsiteX33" fmla="*/ 5836233 w 6254832"/>
                <a:gd name="connsiteY33" fmla="*/ 3366416 h 6864558"/>
                <a:gd name="connsiteX34" fmla="*/ 5833047 w 6254832"/>
                <a:gd name="connsiteY34" fmla="*/ 3655726 h 6864558"/>
                <a:gd name="connsiteX35" fmla="*/ 5827426 w 6254832"/>
                <a:gd name="connsiteY35" fmla="*/ 3728054 h 6864558"/>
                <a:gd name="connsiteX36" fmla="*/ 5819556 w 6254832"/>
                <a:gd name="connsiteY36" fmla="*/ 3800194 h 6864558"/>
                <a:gd name="connsiteX37" fmla="*/ 5809063 w 6254832"/>
                <a:gd name="connsiteY37" fmla="*/ 3872147 h 6864558"/>
                <a:gd name="connsiteX38" fmla="*/ 5796696 w 6254832"/>
                <a:gd name="connsiteY38" fmla="*/ 3943912 h 6864558"/>
                <a:gd name="connsiteX39" fmla="*/ 5725305 w 6254832"/>
                <a:gd name="connsiteY39" fmla="*/ 4225165 h 6864558"/>
                <a:gd name="connsiteX40" fmla="*/ 5605384 w 6254832"/>
                <a:gd name="connsiteY40" fmla="*/ 4478312 h 6864558"/>
                <a:gd name="connsiteX41" fmla="*/ 5412573 w 6254832"/>
                <a:gd name="connsiteY41" fmla="*/ 4677306 h 6864558"/>
                <a:gd name="connsiteX42" fmla="*/ 5155867 w 6254832"/>
                <a:gd name="connsiteY42" fmla="*/ 4834703 h 6864558"/>
                <a:gd name="connsiteX43" fmla="*/ 4645452 w 6254832"/>
                <a:gd name="connsiteY43" fmla="*/ 5207396 h 6864558"/>
                <a:gd name="connsiteX44" fmla="*/ 4536211 w 6254832"/>
                <a:gd name="connsiteY44" fmla="*/ 5319072 h 6864558"/>
                <a:gd name="connsiteX45" fmla="*/ 4430343 w 6254832"/>
                <a:gd name="connsiteY45" fmla="*/ 5432061 h 6864558"/>
                <a:gd name="connsiteX46" fmla="*/ 4220668 w 6254832"/>
                <a:gd name="connsiteY46" fmla="*/ 5657663 h 6864558"/>
                <a:gd name="connsiteX47" fmla="*/ 4115174 w 6254832"/>
                <a:gd name="connsiteY47" fmla="*/ 5768777 h 6864558"/>
                <a:gd name="connsiteX48" fmla="*/ 4007245 w 6254832"/>
                <a:gd name="connsiteY48" fmla="*/ 5876707 h 6864558"/>
                <a:gd name="connsiteX49" fmla="*/ 3781081 w 6254832"/>
                <a:gd name="connsiteY49" fmla="*/ 6078887 h 6864558"/>
                <a:gd name="connsiteX50" fmla="*/ 3534493 w 6254832"/>
                <a:gd name="connsiteY50" fmla="*/ 6249775 h 6864558"/>
                <a:gd name="connsiteX51" fmla="*/ 3265232 w 6254832"/>
                <a:gd name="connsiteY51" fmla="*/ 6373068 h 6864558"/>
                <a:gd name="connsiteX52" fmla="*/ 3194779 w 6254832"/>
                <a:gd name="connsiteY52" fmla="*/ 6394804 h 6864558"/>
                <a:gd name="connsiteX53" fmla="*/ 3123575 w 6254832"/>
                <a:gd name="connsiteY53" fmla="*/ 6412792 h 6864558"/>
                <a:gd name="connsiteX54" fmla="*/ 3051435 w 6254832"/>
                <a:gd name="connsiteY54" fmla="*/ 6426471 h 6864558"/>
                <a:gd name="connsiteX55" fmla="*/ 2978733 w 6254832"/>
                <a:gd name="connsiteY55" fmla="*/ 6436214 h 6864558"/>
                <a:gd name="connsiteX56" fmla="*/ 2905656 w 6254832"/>
                <a:gd name="connsiteY56" fmla="*/ 6442211 h 6864558"/>
                <a:gd name="connsiteX57" fmla="*/ 2832204 w 6254832"/>
                <a:gd name="connsiteY57" fmla="*/ 6444459 h 6864558"/>
                <a:gd name="connsiteX58" fmla="*/ 2758565 w 6254832"/>
                <a:gd name="connsiteY58" fmla="*/ 6443335 h 6864558"/>
                <a:gd name="connsiteX59" fmla="*/ 2683239 w 6254832"/>
                <a:gd name="connsiteY59" fmla="*/ 6438463 h 6864558"/>
                <a:gd name="connsiteX60" fmla="*/ 2091503 w 6254832"/>
                <a:gd name="connsiteY60" fmla="*/ 6343275 h 6864558"/>
                <a:gd name="connsiteX61" fmla="*/ 1948347 w 6254832"/>
                <a:gd name="connsiteY61" fmla="*/ 6301490 h 6864558"/>
                <a:gd name="connsiteX62" fmla="*/ 1807626 w 6254832"/>
                <a:gd name="connsiteY62" fmla="*/ 6252585 h 6864558"/>
                <a:gd name="connsiteX63" fmla="*/ 1738297 w 6254832"/>
                <a:gd name="connsiteY63" fmla="*/ 6225790 h 6864558"/>
                <a:gd name="connsiteX64" fmla="*/ 1669529 w 6254832"/>
                <a:gd name="connsiteY64" fmla="*/ 6197684 h 6864558"/>
                <a:gd name="connsiteX65" fmla="*/ 1635239 w 6254832"/>
                <a:gd name="connsiteY65" fmla="*/ 6183630 h 6864558"/>
                <a:gd name="connsiteX66" fmla="*/ 1601699 w 6254832"/>
                <a:gd name="connsiteY66" fmla="*/ 6167891 h 6864558"/>
                <a:gd name="connsiteX67" fmla="*/ 1534618 w 6254832"/>
                <a:gd name="connsiteY67" fmla="*/ 6136411 h 6864558"/>
                <a:gd name="connsiteX68" fmla="*/ 592299 w 6254832"/>
                <a:gd name="connsiteY68" fmla="*/ 5443116 h 6864558"/>
                <a:gd name="connsiteX69" fmla="*/ 0 w 6254832"/>
                <a:gd name="connsiteY69" fmla="*/ 4496675 h 6864558"/>
                <a:gd name="connsiteX70" fmla="*/ 0 w 6254832"/>
                <a:gd name="connsiteY70" fmla="*/ 5523875 h 6864558"/>
                <a:gd name="connsiteX71" fmla="*/ 2766060 w 6254832"/>
                <a:gd name="connsiteY71" fmla="*/ 6864559 h 6864558"/>
                <a:gd name="connsiteX72" fmla="*/ 6254833 w 6254832"/>
                <a:gd name="connsiteY72" fmla="*/ 3432373 h 6864558"/>
                <a:gd name="connsiteX73" fmla="*/ 2766060 w 6254832"/>
                <a:gd name="connsiteY73" fmla="*/ 0 h 68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254832" h="6864558">
                  <a:moveTo>
                    <a:pt x="2766060" y="0"/>
                  </a:moveTo>
                  <a:cubicBezTo>
                    <a:pt x="1639549" y="0"/>
                    <a:pt x="637831" y="525405"/>
                    <a:pt x="0" y="1340683"/>
                  </a:cubicBezTo>
                  <a:lnTo>
                    <a:pt x="0" y="2201306"/>
                  </a:lnTo>
                  <a:cubicBezTo>
                    <a:pt x="375" y="2200181"/>
                    <a:pt x="937" y="2198870"/>
                    <a:pt x="1312" y="2197746"/>
                  </a:cubicBezTo>
                  <a:cubicBezTo>
                    <a:pt x="142969" y="1837045"/>
                    <a:pt x="347959" y="1497143"/>
                    <a:pt x="612723" y="1201649"/>
                  </a:cubicBezTo>
                  <a:cubicBezTo>
                    <a:pt x="876550" y="906155"/>
                    <a:pt x="1201836" y="655258"/>
                    <a:pt x="1571344" y="483245"/>
                  </a:cubicBezTo>
                  <a:lnTo>
                    <a:pt x="1641235" y="452328"/>
                  </a:lnTo>
                  <a:cubicBezTo>
                    <a:pt x="1664658" y="442210"/>
                    <a:pt x="1687518" y="430967"/>
                    <a:pt x="1711502" y="422348"/>
                  </a:cubicBezTo>
                  <a:lnTo>
                    <a:pt x="1783080" y="395178"/>
                  </a:lnTo>
                  <a:cubicBezTo>
                    <a:pt x="1807064" y="386372"/>
                    <a:pt x="1830674" y="376441"/>
                    <a:pt x="1855220" y="369133"/>
                  </a:cubicBezTo>
                  <a:lnTo>
                    <a:pt x="1928297" y="345711"/>
                  </a:lnTo>
                  <a:cubicBezTo>
                    <a:pt x="1952656" y="338028"/>
                    <a:pt x="1976828" y="329409"/>
                    <a:pt x="2001749" y="323600"/>
                  </a:cubicBezTo>
                  <a:lnTo>
                    <a:pt x="2076138" y="304300"/>
                  </a:lnTo>
                  <a:lnTo>
                    <a:pt x="2113426" y="294744"/>
                  </a:lnTo>
                  <a:lnTo>
                    <a:pt x="2132163" y="290060"/>
                  </a:lnTo>
                  <a:lnTo>
                    <a:pt x="2151089" y="286312"/>
                  </a:lnTo>
                  <a:cubicBezTo>
                    <a:pt x="2351395" y="241716"/>
                    <a:pt x="2557322" y="219044"/>
                    <a:pt x="2763249" y="218482"/>
                  </a:cubicBezTo>
                  <a:cubicBezTo>
                    <a:pt x="2968802" y="218294"/>
                    <a:pt x="3174167" y="247900"/>
                    <a:pt x="3372225" y="301302"/>
                  </a:cubicBezTo>
                  <a:cubicBezTo>
                    <a:pt x="3471347" y="327910"/>
                    <a:pt x="3568596" y="360513"/>
                    <a:pt x="3663596" y="398364"/>
                  </a:cubicBezTo>
                  <a:cubicBezTo>
                    <a:pt x="3758784" y="435652"/>
                    <a:pt x="3851348" y="479311"/>
                    <a:pt x="3941663" y="526717"/>
                  </a:cubicBezTo>
                  <a:cubicBezTo>
                    <a:pt x="4031979" y="573936"/>
                    <a:pt x="4119297" y="626402"/>
                    <a:pt x="4204366" y="681678"/>
                  </a:cubicBezTo>
                  <a:cubicBezTo>
                    <a:pt x="4289060" y="737516"/>
                    <a:pt x="4370944" y="797289"/>
                    <a:pt x="4450018" y="860061"/>
                  </a:cubicBezTo>
                  <a:cubicBezTo>
                    <a:pt x="4529091" y="922832"/>
                    <a:pt x="4605540" y="988601"/>
                    <a:pt x="4678992" y="1057181"/>
                  </a:cubicBezTo>
                  <a:cubicBezTo>
                    <a:pt x="4752444" y="1125574"/>
                    <a:pt x="4822335" y="1197527"/>
                    <a:pt x="4889791" y="1271166"/>
                  </a:cubicBezTo>
                  <a:cubicBezTo>
                    <a:pt x="4957247" y="1344805"/>
                    <a:pt x="5021705" y="1420693"/>
                    <a:pt x="5083164" y="1498642"/>
                  </a:cubicBezTo>
                  <a:cubicBezTo>
                    <a:pt x="5144062" y="1576965"/>
                    <a:pt x="5202899" y="1656601"/>
                    <a:pt x="5257987" y="1738484"/>
                  </a:cubicBezTo>
                  <a:cubicBezTo>
                    <a:pt x="5313076" y="1820368"/>
                    <a:pt x="5365354" y="1903751"/>
                    <a:pt x="5413510" y="1989195"/>
                  </a:cubicBezTo>
                  <a:cubicBezTo>
                    <a:pt x="5462041" y="2074451"/>
                    <a:pt x="5507011" y="2161207"/>
                    <a:pt x="5548609" y="2249462"/>
                  </a:cubicBezTo>
                  <a:cubicBezTo>
                    <a:pt x="5631430" y="2426158"/>
                    <a:pt x="5698323" y="2608851"/>
                    <a:pt x="5747791" y="2795666"/>
                  </a:cubicBezTo>
                  <a:cubicBezTo>
                    <a:pt x="5771963" y="2889167"/>
                    <a:pt x="5791825" y="2983792"/>
                    <a:pt x="5806814" y="3078980"/>
                  </a:cubicBezTo>
                  <a:cubicBezTo>
                    <a:pt x="5810562" y="3102777"/>
                    <a:pt x="5814497" y="3126574"/>
                    <a:pt x="5816933" y="3150558"/>
                  </a:cubicBezTo>
                  <a:cubicBezTo>
                    <a:pt x="5819556" y="3174542"/>
                    <a:pt x="5823304" y="3198339"/>
                    <a:pt x="5825178" y="3222323"/>
                  </a:cubicBezTo>
                  <a:cubicBezTo>
                    <a:pt x="5827426" y="3246308"/>
                    <a:pt x="5830050" y="3270292"/>
                    <a:pt x="5831923" y="3294276"/>
                  </a:cubicBezTo>
                  <a:lnTo>
                    <a:pt x="5836233" y="3366416"/>
                  </a:lnTo>
                  <a:cubicBezTo>
                    <a:pt x="5839981" y="3462728"/>
                    <a:pt x="5839981" y="3559227"/>
                    <a:pt x="5833047" y="3655726"/>
                  </a:cubicBezTo>
                  <a:cubicBezTo>
                    <a:pt x="5830986" y="3679711"/>
                    <a:pt x="5830237" y="3704069"/>
                    <a:pt x="5827426" y="3728054"/>
                  </a:cubicBezTo>
                  <a:lnTo>
                    <a:pt x="5819556" y="3800194"/>
                  </a:lnTo>
                  <a:lnTo>
                    <a:pt x="5809063" y="3872147"/>
                  </a:lnTo>
                  <a:cubicBezTo>
                    <a:pt x="5805690" y="3896131"/>
                    <a:pt x="5800818" y="3919928"/>
                    <a:pt x="5796696" y="3943912"/>
                  </a:cubicBezTo>
                  <a:cubicBezTo>
                    <a:pt x="5778708" y="4039287"/>
                    <a:pt x="5755848" y="4134662"/>
                    <a:pt x="5725305" y="4225165"/>
                  </a:cubicBezTo>
                  <a:cubicBezTo>
                    <a:pt x="5694763" y="4315669"/>
                    <a:pt x="5656726" y="4402237"/>
                    <a:pt x="5605384" y="4478312"/>
                  </a:cubicBezTo>
                  <a:cubicBezTo>
                    <a:pt x="5554980" y="4555324"/>
                    <a:pt x="5489960" y="4620718"/>
                    <a:pt x="5412573" y="4677306"/>
                  </a:cubicBezTo>
                  <a:cubicBezTo>
                    <a:pt x="5335374" y="4734269"/>
                    <a:pt x="5245995" y="4782987"/>
                    <a:pt x="5155867" y="4834703"/>
                  </a:cubicBezTo>
                  <a:cubicBezTo>
                    <a:pt x="4973924" y="4936261"/>
                    <a:pt x="4794791" y="5058806"/>
                    <a:pt x="4645452" y="5207396"/>
                  </a:cubicBezTo>
                  <a:cubicBezTo>
                    <a:pt x="4607414" y="5244497"/>
                    <a:pt x="4571813" y="5281597"/>
                    <a:pt x="4536211" y="5319072"/>
                  </a:cubicBezTo>
                  <a:lnTo>
                    <a:pt x="4430343" y="5432061"/>
                  </a:lnTo>
                  <a:cubicBezTo>
                    <a:pt x="4360264" y="5507574"/>
                    <a:pt x="4290934" y="5583087"/>
                    <a:pt x="4220668" y="5657663"/>
                  </a:cubicBezTo>
                  <a:cubicBezTo>
                    <a:pt x="4185628" y="5694951"/>
                    <a:pt x="4150589" y="5732052"/>
                    <a:pt x="4115174" y="5768777"/>
                  </a:cubicBezTo>
                  <a:cubicBezTo>
                    <a:pt x="4079573" y="5805316"/>
                    <a:pt x="4043597" y="5841292"/>
                    <a:pt x="4007245" y="5876707"/>
                  </a:cubicBezTo>
                  <a:cubicBezTo>
                    <a:pt x="3934543" y="5947723"/>
                    <a:pt x="3859405" y="6015740"/>
                    <a:pt x="3781081" y="6078887"/>
                  </a:cubicBezTo>
                  <a:cubicBezTo>
                    <a:pt x="3702945" y="6142220"/>
                    <a:pt x="3620312" y="6199557"/>
                    <a:pt x="3534493" y="6249775"/>
                  </a:cubicBezTo>
                  <a:cubicBezTo>
                    <a:pt x="3448300" y="6299429"/>
                    <a:pt x="3358359" y="6341589"/>
                    <a:pt x="3265232" y="6373068"/>
                  </a:cubicBezTo>
                  <a:cubicBezTo>
                    <a:pt x="3241998" y="6381313"/>
                    <a:pt x="3218201" y="6387497"/>
                    <a:pt x="3194779" y="6394804"/>
                  </a:cubicBezTo>
                  <a:cubicBezTo>
                    <a:pt x="3171169" y="6401175"/>
                    <a:pt x="3147185" y="6406797"/>
                    <a:pt x="3123575" y="6412792"/>
                  </a:cubicBezTo>
                  <a:cubicBezTo>
                    <a:pt x="3099404" y="6417477"/>
                    <a:pt x="3075420" y="6422161"/>
                    <a:pt x="3051435" y="6426471"/>
                  </a:cubicBezTo>
                  <a:cubicBezTo>
                    <a:pt x="3027076" y="6429657"/>
                    <a:pt x="3002904" y="6433591"/>
                    <a:pt x="2978733" y="6436214"/>
                  </a:cubicBezTo>
                  <a:cubicBezTo>
                    <a:pt x="2954374" y="6438088"/>
                    <a:pt x="2930015" y="6440899"/>
                    <a:pt x="2905656" y="6442211"/>
                  </a:cubicBezTo>
                  <a:cubicBezTo>
                    <a:pt x="2881109" y="6442960"/>
                    <a:pt x="2856751" y="6444272"/>
                    <a:pt x="2832204" y="6444459"/>
                  </a:cubicBezTo>
                  <a:cubicBezTo>
                    <a:pt x="2807658" y="6444084"/>
                    <a:pt x="2783298" y="6444084"/>
                    <a:pt x="2758565" y="6443335"/>
                  </a:cubicBezTo>
                  <a:lnTo>
                    <a:pt x="2683239" y="6438463"/>
                  </a:lnTo>
                  <a:cubicBezTo>
                    <a:pt x="2482559" y="6425909"/>
                    <a:pt x="2284126" y="6393492"/>
                    <a:pt x="2091503" y="6343275"/>
                  </a:cubicBezTo>
                  <a:lnTo>
                    <a:pt x="1948347" y="6301490"/>
                  </a:lnTo>
                  <a:cubicBezTo>
                    <a:pt x="1901127" y="6286126"/>
                    <a:pt x="1854658" y="6268699"/>
                    <a:pt x="1807626" y="6252585"/>
                  </a:cubicBezTo>
                  <a:cubicBezTo>
                    <a:pt x="1784017" y="6245090"/>
                    <a:pt x="1761344" y="6234972"/>
                    <a:pt x="1738297" y="6225790"/>
                  </a:cubicBezTo>
                  <a:lnTo>
                    <a:pt x="1669529" y="6197684"/>
                  </a:lnTo>
                  <a:lnTo>
                    <a:pt x="1635239" y="6183630"/>
                  </a:lnTo>
                  <a:lnTo>
                    <a:pt x="1601699" y="6167891"/>
                  </a:lnTo>
                  <a:lnTo>
                    <a:pt x="1534618" y="6136411"/>
                  </a:lnTo>
                  <a:cubicBezTo>
                    <a:pt x="1179164" y="5964961"/>
                    <a:pt x="857250" y="5729616"/>
                    <a:pt x="592299" y="5443116"/>
                  </a:cubicBezTo>
                  <a:cubicBezTo>
                    <a:pt x="336904" y="5166173"/>
                    <a:pt x="137160" y="4842573"/>
                    <a:pt x="0" y="4496675"/>
                  </a:cubicBezTo>
                  <a:lnTo>
                    <a:pt x="0" y="5523875"/>
                  </a:lnTo>
                  <a:cubicBezTo>
                    <a:pt x="637831" y="6338966"/>
                    <a:pt x="1639549" y="6864559"/>
                    <a:pt x="2766060" y="6864559"/>
                  </a:cubicBezTo>
                  <a:cubicBezTo>
                    <a:pt x="4692858" y="6864559"/>
                    <a:pt x="6254833" y="5327879"/>
                    <a:pt x="6254833" y="3432373"/>
                  </a:cubicBezTo>
                  <a:cubicBezTo>
                    <a:pt x="6254833" y="1536679"/>
                    <a:pt x="4692858" y="0"/>
                    <a:pt x="2766060" y="0"/>
                  </a:cubicBezTo>
                  <a:close/>
                </a:path>
              </a:pathLst>
            </a:custGeom>
            <a:ln w="18736" cap="flat">
              <a:noFill/>
              <a:prstDash val="solid"/>
              <a:miter/>
            </a:ln>
          </p:spPr>
          <p:txBody>
            <a:bodyPr rtlCol="0" anchor="ctr"/>
            <a:lstStyle/>
            <a:p>
              <a:endParaRPr lang="en-US"/>
            </a:p>
          </p:txBody>
        </p:sp>
      </p:grpSp>
      <p:sp>
        <p:nvSpPr>
          <p:cNvPr id="2" name="Title 1"/>
          <p:cNvSpPr>
            <a:spLocks noGrp="1"/>
          </p:cNvSpPr>
          <p:nvPr>
            <p:ph type="title"/>
          </p:nvPr>
        </p:nvSpPr>
        <p:spPr>
          <a:xfrm>
            <a:off x="5923612" y="410775"/>
            <a:ext cx="4977976" cy="729420"/>
          </a:xfrm>
        </p:spPr>
        <p:txBody>
          <a:bodyPr anchor="b">
            <a:normAutofit/>
          </a:bodyPr>
          <a:lstStyle/>
          <a:p>
            <a:r>
              <a:rPr lang="en-US" sz="3600">
                <a:solidFill>
                  <a:schemeClr val="tx2"/>
                </a:solidFill>
              </a:rPr>
              <a:t>Language Matters</a:t>
            </a:r>
          </a:p>
        </p:txBody>
      </p:sp>
      <p:sp>
        <p:nvSpPr>
          <p:cNvPr id="3" name="Content Placeholder 2"/>
          <p:cNvSpPr>
            <a:spLocks noGrp="1"/>
          </p:cNvSpPr>
          <p:nvPr>
            <p:ph idx="1"/>
          </p:nvPr>
        </p:nvSpPr>
        <p:spPr>
          <a:xfrm>
            <a:off x="5690795" y="1156242"/>
            <a:ext cx="6312450" cy="5521558"/>
          </a:xfrm>
        </p:spPr>
        <p:txBody>
          <a:bodyPr anchor="ctr">
            <a:normAutofit/>
          </a:bodyPr>
          <a:lstStyle/>
          <a:p>
            <a:r>
              <a:rPr lang="en-US" sz="1600">
                <a:solidFill>
                  <a:schemeClr val="tx2"/>
                </a:solidFill>
              </a:rPr>
              <a:t>Language is powerful. Positive language increases access to recovery. Recovery friendly language focuses on the person, not the disease.</a:t>
            </a:r>
          </a:p>
          <a:p>
            <a:r>
              <a:rPr lang="en-US" sz="1600">
                <a:solidFill>
                  <a:schemeClr val="tx2"/>
                </a:solidFill>
              </a:rPr>
              <a:t>When discussing substance use disorders, consider these shifts in language and perspective: </a:t>
            </a:r>
          </a:p>
          <a:p>
            <a:pPr lvl="1"/>
            <a:r>
              <a:rPr lang="en-US" sz="1600" b="1">
                <a:solidFill>
                  <a:schemeClr val="tx2"/>
                </a:solidFill>
              </a:rPr>
              <a:t>Substance use disorders are a treatable health condition and recovery is possible </a:t>
            </a:r>
            <a:r>
              <a:rPr lang="en-US" sz="1600" i="1">
                <a:solidFill>
                  <a:schemeClr val="tx2"/>
                </a:solidFill>
              </a:rPr>
              <a:t>vs.</a:t>
            </a:r>
            <a:r>
              <a:rPr lang="en-US" sz="1600">
                <a:solidFill>
                  <a:schemeClr val="tx2"/>
                </a:solidFill>
              </a:rPr>
              <a:t> Addiction is a failure of morals or will power</a:t>
            </a:r>
          </a:p>
          <a:p>
            <a:pPr lvl="1"/>
            <a:r>
              <a:rPr lang="en-US" sz="1600" b="1">
                <a:solidFill>
                  <a:schemeClr val="tx2"/>
                </a:solidFill>
              </a:rPr>
              <a:t>Substance use disorder, person with addiction, person living with addiction or substance use disorder,  person in recovery </a:t>
            </a:r>
            <a:r>
              <a:rPr lang="en-US" sz="1600" i="1">
                <a:solidFill>
                  <a:schemeClr val="tx2"/>
                </a:solidFill>
              </a:rPr>
              <a:t>vs. </a:t>
            </a:r>
            <a:r>
              <a:rPr lang="en-US" sz="1600">
                <a:solidFill>
                  <a:schemeClr val="tx2"/>
                </a:solidFill>
              </a:rPr>
              <a:t> Substance abuse, addict, junkie, substance abuser, recovering addict</a:t>
            </a:r>
          </a:p>
          <a:p>
            <a:pPr lvl="1"/>
            <a:r>
              <a:rPr lang="en-US" sz="1600" b="1">
                <a:solidFill>
                  <a:schemeClr val="tx2"/>
                </a:solidFill>
              </a:rPr>
              <a:t>Recovery is not linear </a:t>
            </a:r>
            <a:r>
              <a:rPr lang="en-US" sz="1600" i="1">
                <a:solidFill>
                  <a:schemeClr val="tx2"/>
                </a:solidFill>
              </a:rPr>
              <a:t>vs. </a:t>
            </a:r>
            <a:r>
              <a:rPr lang="en-US" sz="1600">
                <a:solidFill>
                  <a:schemeClr val="tx2"/>
                </a:solidFill>
              </a:rPr>
              <a:t>Relapse is to be expected</a:t>
            </a:r>
          </a:p>
          <a:p>
            <a:pPr lvl="1"/>
            <a:r>
              <a:rPr lang="en-US" sz="1600" b="1">
                <a:solidFill>
                  <a:schemeClr val="tx2"/>
                </a:solidFill>
              </a:rPr>
              <a:t>Harm reduction is a recovery pathway </a:t>
            </a:r>
            <a:r>
              <a:rPr lang="en-US" sz="1600" i="1">
                <a:solidFill>
                  <a:schemeClr val="tx2"/>
                </a:solidFill>
              </a:rPr>
              <a:t>vs. </a:t>
            </a:r>
            <a:r>
              <a:rPr lang="en-US" sz="1600">
                <a:solidFill>
                  <a:schemeClr val="tx2"/>
                </a:solidFill>
              </a:rPr>
              <a:t>Recovery = abstinence </a:t>
            </a:r>
          </a:p>
          <a:p>
            <a:pPr lvl="1"/>
            <a:r>
              <a:rPr lang="en-US" sz="1600" b="1">
                <a:solidFill>
                  <a:schemeClr val="tx2"/>
                </a:solidFill>
              </a:rPr>
              <a:t>There are multipole pathways to recovery, there is always hope </a:t>
            </a:r>
            <a:r>
              <a:rPr lang="en-US" sz="1600" i="1">
                <a:solidFill>
                  <a:schemeClr val="tx2"/>
                </a:solidFill>
              </a:rPr>
              <a:t>vs. </a:t>
            </a:r>
            <a:r>
              <a:rPr lang="en-US" sz="1600">
                <a:solidFill>
                  <a:schemeClr val="tx2"/>
                </a:solidFill>
              </a:rPr>
              <a:t>Person is hopeless, has not hit rock bottom, has burned all bridges</a:t>
            </a:r>
          </a:p>
          <a:p>
            <a:pPr lvl="1"/>
            <a:r>
              <a:rPr lang="en-US" sz="1600" b="1">
                <a:solidFill>
                  <a:schemeClr val="tx2"/>
                </a:solidFill>
              </a:rPr>
              <a:t>Medication is one of multiple pathways to recovery </a:t>
            </a:r>
            <a:r>
              <a:rPr lang="en-US" sz="1600" i="1">
                <a:solidFill>
                  <a:schemeClr val="tx2"/>
                </a:solidFill>
              </a:rPr>
              <a:t>vs. </a:t>
            </a:r>
            <a:r>
              <a:rPr lang="en-US" sz="1600">
                <a:solidFill>
                  <a:schemeClr val="tx2"/>
                </a:solidFill>
              </a:rPr>
              <a:t>Medication is a crutch, a person on medication is not sober/clean</a:t>
            </a:r>
          </a:p>
          <a:p>
            <a:pPr lvl="1"/>
            <a:r>
              <a:rPr lang="en-US" sz="1600" b="1">
                <a:solidFill>
                  <a:schemeClr val="tx2"/>
                </a:solidFill>
              </a:rPr>
              <a:t>Recovery community </a:t>
            </a:r>
            <a:r>
              <a:rPr lang="en-US" sz="1600" i="1">
                <a:solidFill>
                  <a:schemeClr val="tx2"/>
                </a:solidFill>
              </a:rPr>
              <a:t>vs</a:t>
            </a:r>
            <a:r>
              <a:rPr lang="en-US" sz="1600">
                <a:solidFill>
                  <a:schemeClr val="tx2"/>
                </a:solidFill>
              </a:rPr>
              <a:t>. Self-help</a:t>
            </a:r>
          </a:p>
        </p:txBody>
      </p:sp>
      <p:sp>
        <p:nvSpPr>
          <p:cNvPr id="4" name="Footer Placeholder 3">
            <a:extLst>
              <a:ext uri="{FF2B5EF4-FFF2-40B4-BE49-F238E27FC236}">
                <a16:creationId xmlns:a16="http://schemas.microsoft.com/office/drawing/2014/main" id="{7AE310AB-C51F-1AFC-240F-3E7127BEF7D9}"/>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prstClr val="black">
                    <a:tint val="75000"/>
                  </a:prstClr>
                </a:solidFill>
              </a:rPr>
              <a:t>Creating Systems that Empower Women &amp; Families</a:t>
            </a:r>
          </a:p>
        </p:txBody>
      </p:sp>
      <p:sp>
        <p:nvSpPr>
          <p:cNvPr id="5" name="Slide Number Placeholder 4">
            <a:extLst>
              <a:ext uri="{FF2B5EF4-FFF2-40B4-BE49-F238E27FC236}">
                <a16:creationId xmlns:a16="http://schemas.microsoft.com/office/drawing/2014/main" id="{C1792706-8B76-00C3-7F22-D8D88251DEF6}"/>
              </a:ext>
            </a:extLst>
          </p:cNvPr>
          <p:cNvSpPr>
            <a:spLocks noGrp="1"/>
          </p:cNvSpPr>
          <p:nvPr>
            <p:ph type="sldNum" sz="quarter" idx="12"/>
          </p:nvPr>
        </p:nvSpPr>
        <p:spPr>
          <a:xfrm>
            <a:off x="8610600" y="6356350"/>
            <a:ext cx="2743200" cy="365125"/>
          </a:xfrm>
        </p:spPr>
        <p:txBody>
          <a:bodyPr>
            <a:normAutofit/>
          </a:bodyPr>
          <a:lstStyle/>
          <a:p>
            <a:pPr>
              <a:spcAft>
                <a:spcPts val="600"/>
              </a:spcAft>
            </a:pPr>
            <a:fld id="{58FB4751-880F-D840-AAA9-3A15815CC996}" type="slidenum">
              <a:rPr lang="en-US" smtClean="0">
                <a:solidFill>
                  <a:prstClr val="black">
                    <a:tint val="75000"/>
                  </a:prstClr>
                </a:solidFill>
              </a:rPr>
              <a:pPr>
                <a:spcAft>
                  <a:spcPts val="600"/>
                </a:spcAft>
              </a:pPr>
              <a:t>10</a:t>
            </a:fld>
            <a:endParaRPr lang="en-US">
              <a:solidFill>
                <a:prstClr val="black">
                  <a:tint val="75000"/>
                </a:prstClr>
              </a:solidFill>
            </a:endParaRPr>
          </a:p>
        </p:txBody>
      </p:sp>
    </p:spTree>
    <p:extLst>
      <p:ext uri="{BB962C8B-B14F-4D97-AF65-F5344CB8AC3E}">
        <p14:creationId xmlns:p14="http://schemas.microsoft.com/office/powerpoint/2010/main" val="3165733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384" y="653846"/>
            <a:ext cx="4265285" cy="1808922"/>
          </a:xfrm>
        </p:spPr>
        <p:txBody>
          <a:bodyPr>
            <a:normAutofit/>
          </a:bodyPr>
          <a:lstStyle/>
          <a:p>
            <a:r>
              <a:rPr lang="en-US" sz="3600"/>
              <a:t>Considerations for the LGBTQIA+ Community</a:t>
            </a:r>
          </a:p>
        </p:txBody>
      </p:sp>
      <p:sp>
        <p:nvSpPr>
          <p:cNvPr id="3" name="Content Placeholder 2"/>
          <p:cNvSpPr>
            <a:spLocks noGrp="1"/>
          </p:cNvSpPr>
          <p:nvPr>
            <p:ph idx="1"/>
          </p:nvPr>
        </p:nvSpPr>
        <p:spPr>
          <a:xfrm>
            <a:off x="5029200" y="653846"/>
            <a:ext cx="6796764" cy="5371033"/>
          </a:xfrm>
        </p:spPr>
        <p:txBody>
          <a:bodyPr>
            <a:normAutofit fontScale="85000" lnSpcReduction="10000"/>
          </a:bodyPr>
          <a:lstStyle/>
          <a:p>
            <a:r>
              <a:rPr lang="en-US"/>
              <a:t>Biological or assigned sex does not always tell the complete story</a:t>
            </a:r>
          </a:p>
          <a:p>
            <a:pPr lvl="1"/>
            <a:r>
              <a:rPr lang="en-US"/>
              <a:t>assigned female at birth -- trans male, non-binary, intersex</a:t>
            </a:r>
          </a:p>
          <a:p>
            <a:r>
              <a:rPr lang="en-US"/>
              <a:t>Trauma when accessing medical care</a:t>
            </a:r>
          </a:p>
          <a:p>
            <a:r>
              <a:rPr lang="en-US"/>
              <a:t>Avoiding assumptions about gender and family structure</a:t>
            </a:r>
          </a:p>
          <a:p>
            <a:r>
              <a:rPr lang="en-US"/>
              <a:t>Inclusive Language, Pronouns</a:t>
            </a:r>
          </a:p>
          <a:p>
            <a:r>
              <a:rPr lang="en-US"/>
              <a:t>Hospital documentation and resources may be more directed towards women; important to think about how your policies and practices can be as inclusive as possible </a:t>
            </a:r>
          </a:p>
          <a:p>
            <a:r>
              <a:rPr lang="en-US"/>
              <a:t>DMHAS is committed towards ongoing training to support the LGBTQIA+ community</a:t>
            </a:r>
          </a:p>
          <a:p>
            <a:endParaRPr lang="en-US"/>
          </a:p>
        </p:txBody>
      </p:sp>
      <p:sp>
        <p:nvSpPr>
          <p:cNvPr id="5" name="Text Placeholder 4">
            <a:extLst>
              <a:ext uri="{FF2B5EF4-FFF2-40B4-BE49-F238E27FC236}">
                <a16:creationId xmlns:a16="http://schemas.microsoft.com/office/drawing/2014/main" id="{B99EACBE-E147-4E3D-9372-936D004D379F}"/>
              </a:ext>
            </a:extLst>
          </p:cNvPr>
          <p:cNvSpPr>
            <a:spLocks noGrp="1"/>
          </p:cNvSpPr>
          <p:nvPr>
            <p:ph type="body" sz="half" idx="2"/>
          </p:nvPr>
        </p:nvSpPr>
        <p:spPr>
          <a:xfrm>
            <a:off x="576775" y="3129280"/>
            <a:ext cx="3979241" cy="2895599"/>
          </a:xfrm>
        </p:spPr>
        <p:txBody>
          <a:bodyPr/>
          <a:lstStyle/>
          <a:p>
            <a:r>
              <a:rPr lang="en-US"/>
              <a:t> </a:t>
            </a:r>
          </a:p>
        </p:txBody>
      </p:sp>
      <p:sp>
        <p:nvSpPr>
          <p:cNvPr id="6" name="Footer Placeholder 5">
            <a:extLst>
              <a:ext uri="{FF2B5EF4-FFF2-40B4-BE49-F238E27FC236}">
                <a16:creationId xmlns:a16="http://schemas.microsoft.com/office/drawing/2014/main" id="{42B10C1F-7311-9251-C476-3C26CA241AF0}"/>
              </a:ext>
            </a:extLst>
          </p:cNvPr>
          <p:cNvSpPr>
            <a:spLocks noGrp="1"/>
          </p:cNvSpPr>
          <p:nvPr>
            <p:ph type="ftr" sz="quarter" idx="11"/>
          </p:nvPr>
        </p:nvSpPr>
        <p:spPr/>
        <p:txBody>
          <a:bodyPr/>
          <a:lstStyle/>
          <a:p>
            <a:r>
              <a:rPr lang="en-US"/>
              <a:t>Creating Systems that Empower Women &amp; Families</a:t>
            </a:r>
          </a:p>
        </p:txBody>
      </p:sp>
      <p:sp>
        <p:nvSpPr>
          <p:cNvPr id="4" name="Slide Number Placeholder 3"/>
          <p:cNvSpPr>
            <a:spLocks noGrp="1"/>
          </p:cNvSpPr>
          <p:nvPr>
            <p:ph type="sldNum" sz="quarter" idx="12"/>
          </p:nvPr>
        </p:nvSpPr>
        <p:spPr/>
        <p:txBody>
          <a:bodyPr>
            <a:normAutofit/>
          </a:bodyPr>
          <a:lstStyle/>
          <a:p>
            <a:pPr>
              <a:spcAft>
                <a:spcPts val="600"/>
              </a:spcAft>
            </a:pPr>
            <a:fld id="{E0D48F63-3BB1-43AD-80C8-40AE8772766B}" type="slidenum">
              <a:rPr lang="en-US">
                <a:solidFill>
                  <a:srgbClr val="FFFFFF"/>
                </a:solidFill>
              </a:rPr>
              <a:pPr>
                <a:spcAft>
                  <a:spcPts val="600"/>
                </a:spcAft>
              </a:pPr>
              <a:t>11</a:t>
            </a:fld>
            <a:endParaRPr lang="en-US">
              <a:solidFill>
                <a:srgbClr val="FFFFFF"/>
              </a:solidFill>
            </a:endParaRPr>
          </a:p>
        </p:txBody>
      </p:sp>
      <p:pic>
        <p:nvPicPr>
          <p:cNvPr id="7" name="Picture 6">
            <a:extLst>
              <a:ext uri="{FF2B5EF4-FFF2-40B4-BE49-F238E27FC236}">
                <a16:creationId xmlns:a16="http://schemas.microsoft.com/office/drawing/2014/main" id="{438842F7-07B0-487D-9966-6FD4DF918434}"/>
              </a:ext>
            </a:extLst>
          </p:cNvPr>
          <p:cNvPicPr>
            <a:picLocks noChangeAspect="1"/>
          </p:cNvPicPr>
          <p:nvPr/>
        </p:nvPicPr>
        <p:blipFill>
          <a:blip r:embed="rId3"/>
          <a:stretch>
            <a:fillRect/>
          </a:stretch>
        </p:blipFill>
        <p:spPr>
          <a:xfrm>
            <a:off x="1155820" y="2695363"/>
            <a:ext cx="2512411" cy="2512411"/>
          </a:xfrm>
          <a:prstGeom prst="rect">
            <a:avLst/>
          </a:prstGeom>
        </p:spPr>
      </p:pic>
    </p:spTree>
    <p:extLst>
      <p:ext uri="{BB962C8B-B14F-4D97-AF65-F5344CB8AC3E}">
        <p14:creationId xmlns:p14="http://schemas.microsoft.com/office/powerpoint/2010/main" val="3150750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n-US" sz="5400"/>
              <a:t>Maternal Health: National Impact </a:t>
            </a:r>
          </a:p>
        </p:txBody>
      </p:sp>
      <p:sp>
        <p:nvSpPr>
          <p:cNvPr id="9"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8666104-6A5A-F32D-BA75-4D4929058EE6}"/>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Creating Systems that Empower Women &amp; Families</a:t>
            </a:r>
          </a:p>
        </p:txBody>
      </p:sp>
      <p:sp>
        <p:nvSpPr>
          <p:cNvPr id="4" name="Slide Number Placeholder 3">
            <a:extLst>
              <a:ext uri="{FF2B5EF4-FFF2-40B4-BE49-F238E27FC236}">
                <a16:creationId xmlns:a16="http://schemas.microsoft.com/office/drawing/2014/main" id="{CD9D9064-AC37-B9C3-5EDC-2C4203ED2F21}"/>
              </a:ext>
            </a:extLst>
          </p:cNvPr>
          <p:cNvSpPr>
            <a:spLocks noGrp="1"/>
          </p:cNvSpPr>
          <p:nvPr>
            <p:ph type="sldNum" sz="quarter" idx="12"/>
          </p:nvPr>
        </p:nvSpPr>
        <p:spPr>
          <a:xfrm>
            <a:off x="8610600" y="6356350"/>
            <a:ext cx="2743200" cy="365125"/>
          </a:xfrm>
        </p:spPr>
        <p:txBody>
          <a:bodyPr>
            <a:normAutofit/>
          </a:bodyPr>
          <a:lstStyle/>
          <a:p>
            <a:pPr>
              <a:spcAft>
                <a:spcPts val="600"/>
              </a:spcAft>
            </a:pPr>
            <a:fld id="{58FB4751-880F-D840-AAA9-3A15815CC996}" type="slidenum">
              <a:rPr lang="en-US" smtClean="0"/>
              <a:pPr>
                <a:spcAft>
                  <a:spcPts val="600"/>
                </a:spcAft>
              </a:pPr>
              <a:t>12</a:t>
            </a:fld>
            <a:endParaRPr lang="en-US"/>
          </a:p>
        </p:txBody>
      </p:sp>
      <p:graphicFrame>
        <p:nvGraphicFramePr>
          <p:cNvPr id="6" name="Content Placeholder 2">
            <a:extLst>
              <a:ext uri="{FF2B5EF4-FFF2-40B4-BE49-F238E27FC236}">
                <a16:creationId xmlns:a16="http://schemas.microsoft.com/office/drawing/2014/main" id="{96DF97F5-4D61-02B3-7A16-6D56968E7A3A}"/>
              </a:ext>
            </a:extLst>
          </p:cNvPr>
          <p:cNvGraphicFramePr>
            <a:graphicFrameLocks noGrp="1"/>
          </p:cNvGraphicFramePr>
          <p:nvPr>
            <p:ph idx="1"/>
            <p:extLst>
              <p:ext uri="{D42A27DB-BD31-4B8C-83A1-F6EECF244321}">
                <p14:modId xmlns:p14="http://schemas.microsoft.com/office/powerpoint/2010/main" val="241167344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4508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15627-4759-46A4-A343-E21C43AB9E56}"/>
              </a:ext>
            </a:extLst>
          </p:cNvPr>
          <p:cNvSpPr>
            <a:spLocks noGrp="1"/>
          </p:cNvSpPr>
          <p:nvPr>
            <p:ph type="title"/>
          </p:nvPr>
        </p:nvSpPr>
        <p:spPr/>
        <p:txBody>
          <a:bodyPr anchor="ctr">
            <a:normAutofit/>
          </a:bodyPr>
          <a:lstStyle/>
          <a:p>
            <a:r>
              <a:rPr lang="en-US" sz="4100"/>
              <a:t>The Disconnect</a:t>
            </a:r>
          </a:p>
        </p:txBody>
      </p:sp>
      <p:graphicFrame>
        <p:nvGraphicFramePr>
          <p:cNvPr id="16" name="Content Placeholder 2">
            <a:extLst>
              <a:ext uri="{FF2B5EF4-FFF2-40B4-BE49-F238E27FC236}">
                <a16:creationId xmlns:a16="http://schemas.microsoft.com/office/drawing/2014/main" id="{301DDF18-CFB3-49B3-EE70-EC4FBD76DAD0}"/>
              </a:ext>
            </a:extLst>
          </p:cNvPr>
          <p:cNvGraphicFramePr>
            <a:graphicFrameLocks noGrp="1"/>
          </p:cNvGraphicFramePr>
          <p:nvPr>
            <p:ph idx="1"/>
            <p:extLst>
              <p:ext uri="{D42A27DB-BD31-4B8C-83A1-F6EECF244321}">
                <p14:modId xmlns:p14="http://schemas.microsoft.com/office/powerpoint/2010/main" val="4107372981"/>
              </p:ext>
            </p:extLst>
          </p:nvPr>
        </p:nvGraphicFramePr>
        <p:xfrm>
          <a:off x="559398" y="871369"/>
          <a:ext cx="12299353" cy="528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Footer Placeholder 4">
            <a:extLst>
              <a:ext uri="{FF2B5EF4-FFF2-40B4-BE49-F238E27FC236}">
                <a16:creationId xmlns:a16="http://schemas.microsoft.com/office/drawing/2014/main" id="{4A4B7B9A-4D95-8090-5BDB-B67E44B942D6}"/>
              </a:ext>
            </a:extLst>
          </p:cNvPr>
          <p:cNvSpPr>
            <a:spLocks noGrp="1"/>
          </p:cNvSpPr>
          <p:nvPr>
            <p:ph type="ftr" sz="quarter" idx="11"/>
          </p:nvPr>
        </p:nvSpPr>
        <p:spPr/>
        <p:txBody>
          <a:bodyPr anchor="ctr">
            <a:normAutofit/>
          </a:bodyPr>
          <a:lstStyle/>
          <a:p>
            <a:pPr>
              <a:lnSpc>
                <a:spcPct val="90000"/>
              </a:lnSpc>
              <a:spcAft>
                <a:spcPts val="600"/>
              </a:spcAft>
            </a:pPr>
            <a:r>
              <a:rPr lang="en-US" sz="1200"/>
              <a:t>Creating Systems that Empower Women &amp; Families</a:t>
            </a:r>
          </a:p>
        </p:txBody>
      </p:sp>
      <p:sp>
        <p:nvSpPr>
          <p:cNvPr id="29" name="Slide Number Placeholder 5">
            <a:extLst>
              <a:ext uri="{FF2B5EF4-FFF2-40B4-BE49-F238E27FC236}">
                <a16:creationId xmlns:a16="http://schemas.microsoft.com/office/drawing/2014/main" id="{258EB7C7-6C67-ED56-B7B1-AD2443DFE0E6}"/>
              </a:ext>
            </a:extLst>
          </p:cNvPr>
          <p:cNvSpPr>
            <a:spLocks noGrp="1"/>
          </p:cNvSpPr>
          <p:nvPr>
            <p:ph type="sldNum" sz="quarter" idx="12"/>
          </p:nvPr>
        </p:nvSpPr>
        <p:spPr/>
        <p:txBody>
          <a:bodyPr anchor="ctr">
            <a:normAutofit/>
          </a:bodyPr>
          <a:lstStyle/>
          <a:p>
            <a:pPr>
              <a:spcAft>
                <a:spcPts val="600"/>
              </a:spcAft>
            </a:pPr>
            <a:fld id="{58FB4751-880F-D840-AAA9-3A15815CC996}" type="slidenum">
              <a:rPr lang="en-US" smtClean="0"/>
              <a:pPr>
                <a:spcAft>
                  <a:spcPts val="600"/>
                </a:spcAft>
              </a:pPr>
              <a:t>13</a:t>
            </a:fld>
            <a:endParaRPr lang="en-US"/>
          </a:p>
        </p:txBody>
      </p:sp>
    </p:spTree>
    <p:extLst>
      <p:ext uri="{BB962C8B-B14F-4D97-AF65-F5344CB8AC3E}">
        <p14:creationId xmlns:p14="http://schemas.microsoft.com/office/powerpoint/2010/main" val="951822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normAutofit/>
          </a:bodyPr>
          <a:lstStyle/>
          <a:p>
            <a:r>
              <a:rPr lang="en-US" sz="5100"/>
              <a:t>Resources Available to Support Treatment and Recovery </a:t>
            </a:r>
          </a:p>
        </p:txBody>
      </p:sp>
    </p:spTree>
    <p:extLst>
      <p:ext uri="{BB962C8B-B14F-4D97-AF65-F5344CB8AC3E}">
        <p14:creationId xmlns:p14="http://schemas.microsoft.com/office/powerpoint/2010/main" val="3984781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57188"/>
            <a:ext cx="10515600" cy="1133499"/>
          </a:xfrm>
        </p:spPr>
        <p:txBody>
          <a:bodyPr vert="horz" lIns="91440" tIns="45720" rIns="91440" bIns="45720" rtlCol="0" anchor="ctr">
            <a:normAutofit/>
          </a:bodyPr>
          <a:lstStyle/>
          <a:p>
            <a:pPr algn="ctr"/>
            <a:r>
              <a:rPr lang="en-US" sz="5200" kern="1200">
                <a:solidFill>
                  <a:schemeClr val="tx1"/>
                </a:solidFill>
                <a:latin typeface="+mj-lt"/>
                <a:ea typeface="+mj-ea"/>
                <a:cs typeface="+mj-cs"/>
              </a:rPr>
              <a:t>DMHAS Funded LOCs</a:t>
            </a:r>
          </a:p>
        </p:txBody>
      </p:sp>
      <p:sp>
        <p:nvSpPr>
          <p:cNvPr id="11" name="Footer Placeholder 4">
            <a:extLst>
              <a:ext uri="{FF2B5EF4-FFF2-40B4-BE49-F238E27FC236}">
                <a16:creationId xmlns:a16="http://schemas.microsoft.com/office/drawing/2014/main" id="{AD2B2608-AABC-FB4D-1A3C-E2EFCD8232A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Creating Systems that Empower Women &amp; Families</a:t>
            </a:r>
          </a:p>
        </p:txBody>
      </p:sp>
      <p:sp>
        <p:nvSpPr>
          <p:cNvPr id="13" name="Slide Number Placeholder 5">
            <a:extLst>
              <a:ext uri="{FF2B5EF4-FFF2-40B4-BE49-F238E27FC236}">
                <a16:creationId xmlns:a16="http://schemas.microsoft.com/office/drawing/2014/main" id="{1C20D747-70C3-69DE-3AFD-B9128EEC60F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8FB4751-880F-D840-AAA9-3A15815CC996}" type="slidenum">
              <a:rPr lang="en-US" smtClean="0"/>
              <a:pPr>
                <a:spcAft>
                  <a:spcPts val="600"/>
                </a:spcAft>
              </a:pPr>
              <a:t>15</a:t>
            </a:fld>
            <a:endParaRPr lang="en-US"/>
          </a:p>
        </p:txBody>
      </p:sp>
      <p:graphicFrame>
        <p:nvGraphicFramePr>
          <p:cNvPr id="5" name="Content Placeholder 2">
            <a:extLst>
              <a:ext uri="{FF2B5EF4-FFF2-40B4-BE49-F238E27FC236}">
                <a16:creationId xmlns:a16="http://schemas.microsoft.com/office/drawing/2014/main" id="{1F11EDEE-8CA3-8A8A-B82B-A65FDA3A2723}"/>
              </a:ext>
            </a:extLst>
          </p:cNvPr>
          <p:cNvGraphicFramePr>
            <a:graphicFrameLocks noGrp="1"/>
          </p:cNvGraphicFramePr>
          <p:nvPr>
            <p:ph idx="1"/>
            <p:extLst>
              <p:ext uri="{D42A27DB-BD31-4B8C-83A1-F6EECF244321}">
                <p14:modId xmlns:p14="http://schemas.microsoft.com/office/powerpoint/2010/main" val="1989991183"/>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3870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883055-90C1-FDB3-FE1D-035E4798D36F}"/>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5000" kern="1200">
                <a:solidFill>
                  <a:schemeClr val="tx1"/>
                </a:solidFill>
                <a:latin typeface="+mj-lt"/>
                <a:ea typeface="+mj-ea"/>
                <a:cs typeface="+mj-cs"/>
              </a:rPr>
              <a:t>Parents Recovering from Opioid Use Disorder (PROUD) </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0ED6B4D-B6E1-FF2D-7C62-776FA312BCBE}"/>
              </a:ext>
            </a:extLst>
          </p:cNvPr>
          <p:cNvSpPr>
            <a:spLocks noGrp="1"/>
          </p:cNvSpPr>
          <p:nvPr>
            <p:ph idx="1"/>
          </p:nvPr>
        </p:nvSpPr>
        <p:spPr>
          <a:xfrm>
            <a:off x="5126418" y="552091"/>
            <a:ext cx="6224335" cy="5431536"/>
          </a:xfrm>
        </p:spPr>
        <p:txBody>
          <a:bodyPr vert="horz" lIns="91440" tIns="45720" rIns="91440" bIns="45720" rtlCol="0" anchor="ctr">
            <a:normAutofit/>
          </a:bodyPr>
          <a:lstStyle/>
          <a:p>
            <a:r>
              <a:rPr lang="en-US" sz="2200"/>
              <a:t>SAMHSA funded community-based, family-centric SUD program for pregnant and parenting individuals.</a:t>
            </a:r>
          </a:p>
          <a:p>
            <a:r>
              <a:rPr lang="en-US" sz="2200"/>
              <a:t>Multidisciplinary teams of clinical, case management, and peer recovery staff.</a:t>
            </a:r>
          </a:p>
          <a:p>
            <a:r>
              <a:rPr lang="en-US" sz="2200"/>
              <a:t>Family needs assessment conducted with eligible birthing individuals and their family members. Creation of individualized recovery plans to address substance use and mental health treatment, connections to medical providers (including prenatal care), basic needs, employment, housing and recovery support.</a:t>
            </a:r>
          </a:p>
          <a:p>
            <a:r>
              <a:rPr lang="en-US" sz="2200"/>
              <a:t>In-home, telehealth, and in-person services provided to reduce barriers </a:t>
            </a:r>
          </a:p>
          <a:p>
            <a:r>
              <a:rPr lang="en-US" sz="2200"/>
              <a:t>https://portal.ct.gov/PROUD</a:t>
            </a:r>
          </a:p>
          <a:p>
            <a:endParaRPr lang="en-US" sz="2200"/>
          </a:p>
        </p:txBody>
      </p:sp>
      <p:sp>
        <p:nvSpPr>
          <p:cNvPr id="4" name="Footer Placeholder 3">
            <a:extLst>
              <a:ext uri="{FF2B5EF4-FFF2-40B4-BE49-F238E27FC236}">
                <a16:creationId xmlns:a16="http://schemas.microsoft.com/office/drawing/2014/main" id="{5ACCEA17-4E83-B528-A922-DA6AE15597C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Creating Systems that Empower Women &amp; Families</a:t>
            </a:r>
          </a:p>
        </p:txBody>
      </p:sp>
      <p:sp>
        <p:nvSpPr>
          <p:cNvPr id="5" name="Slide Number Placeholder 4">
            <a:extLst>
              <a:ext uri="{FF2B5EF4-FFF2-40B4-BE49-F238E27FC236}">
                <a16:creationId xmlns:a16="http://schemas.microsoft.com/office/drawing/2014/main" id="{221DB8CC-678F-BF20-F4A6-7282E4F080C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8FB4751-880F-D840-AAA9-3A15815CC996}" type="slidenum">
              <a:rPr lang="en-US" smtClean="0"/>
              <a:pPr>
                <a:spcAft>
                  <a:spcPts val="600"/>
                </a:spcAft>
              </a:pPr>
              <a:t>16</a:t>
            </a:fld>
            <a:endParaRPr lang="en-US"/>
          </a:p>
        </p:txBody>
      </p:sp>
    </p:spTree>
    <p:extLst>
      <p:ext uri="{BB962C8B-B14F-4D97-AF65-F5344CB8AC3E}">
        <p14:creationId xmlns:p14="http://schemas.microsoft.com/office/powerpoint/2010/main" val="152204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6">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8">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4" name="Group 20">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35" name="Freeform: Shape 21">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22">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23">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24">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25">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nvPr>
        </p:nvSpPr>
        <p:spPr>
          <a:xfrm>
            <a:off x="804672" y="2053641"/>
            <a:ext cx="3669161" cy="2760098"/>
          </a:xfrm>
        </p:spPr>
        <p:txBody>
          <a:bodyPr vert="horz" lIns="91440" tIns="45720" rIns="91440" bIns="45720" rtlCol="0" anchor="ctr">
            <a:normAutofit/>
          </a:bodyPr>
          <a:lstStyle/>
          <a:p>
            <a:r>
              <a:rPr lang="en-US" sz="4000" kern="1200">
                <a:solidFill>
                  <a:schemeClr val="tx2"/>
                </a:solidFill>
                <a:latin typeface="+mj-lt"/>
                <a:ea typeface="+mj-ea"/>
                <a:cs typeface="+mj-cs"/>
              </a:rPr>
              <a:t>Guiding principles </a:t>
            </a:r>
          </a:p>
        </p:txBody>
      </p:sp>
      <p:sp>
        <p:nvSpPr>
          <p:cNvPr id="40" name="Content Placeholder 4">
            <a:extLst>
              <a:ext uri="{FF2B5EF4-FFF2-40B4-BE49-F238E27FC236}">
                <a16:creationId xmlns:a16="http://schemas.microsoft.com/office/drawing/2014/main" id="{A2FF0901-2924-3155-1AD0-ABEBF47836AF}"/>
              </a:ext>
            </a:extLst>
          </p:cNvPr>
          <p:cNvSpPr>
            <a:spLocks noGrp="1"/>
          </p:cNvSpPr>
          <p:nvPr>
            <p:ph idx="1"/>
          </p:nvPr>
        </p:nvSpPr>
        <p:spPr>
          <a:xfrm>
            <a:off x="6090574" y="801866"/>
            <a:ext cx="5306084" cy="5230634"/>
          </a:xfrm>
          <a:noFill/>
          <a:ln>
            <a:noFill/>
          </a:ln>
        </p:spPr>
        <p:txBody>
          <a:bodyPr vert="horz" lIns="91440" tIns="45720" rIns="91440" bIns="45720" rtlCol="0" anchor="ctr">
            <a:normAutofit/>
          </a:bodyPr>
          <a:lstStyle/>
          <a:p>
            <a:pPr lvl="0"/>
            <a:r>
              <a:rPr lang="en-US" sz="1800">
                <a:solidFill>
                  <a:schemeClr val="tx2"/>
                </a:solidFill>
              </a:rPr>
              <a:t>Offering choice in a variety of community based (voluntary) services focused on delivering gender responsive and trauma informed care </a:t>
            </a:r>
          </a:p>
          <a:p>
            <a:pPr lvl="0"/>
            <a:r>
              <a:rPr lang="en-US" sz="1800">
                <a:solidFill>
                  <a:schemeClr val="tx2"/>
                </a:solidFill>
              </a:rPr>
              <a:t>Integration of those with lived experience  </a:t>
            </a:r>
          </a:p>
          <a:p>
            <a:pPr lvl="0"/>
            <a:r>
              <a:rPr lang="en-US" sz="1800">
                <a:solidFill>
                  <a:schemeClr val="tx2"/>
                </a:solidFill>
              </a:rPr>
              <a:t>Establishing and integrating evidence-based curriculum &amp; practices </a:t>
            </a:r>
          </a:p>
          <a:p>
            <a:pPr lvl="0"/>
            <a:r>
              <a:rPr lang="en-US" sz="1800">
                <a:solidFill>
                  <a:schemeClr val="tx2"/>
                </a:solidFill>
              </a:rPr>
              <a:t>In depth training opportunities </a:t>
            </a:r>
          </a:p>
          <a:p>
            <a:pPr lvl="0"/>
            <a:r>
              <a:rPr lang="en-US" sz="1800">
                <a:solidFill>
                  <a:schemeClr val="tx2"/>
                </a:solidFill>
              </a:rPr>
              <a:t>Focus on personal strengths </a:t>
            </a:r>
          </a:p>
          <a:p>
            <a:pPr lvl="0"/>
            <a:r>
              <a:rPr lang="en-US" sz="1800">
                <a:solidFill>
                  <a:schemeClr val="tx2"/>
                </a:solidFill>
              </a:rPr>
              <a:t>Inclusive practices </a:t>
            </a:r>
          </a:p>
          <a:p>
            <a:pPr lvl="0"/>
            <a:r>
              <a:rPr lang="en-US" sz="1800">
                <a:solidFill>
                  <a:schemeClr val="tx2"/>
                </a:solidFill>
              </a:rPr>
              <a:t>Reducing stigma &amp; shame while empowering individuals and rebuilding hope </a:t>
            </a:r>
          </a:p>
          <a:p>
            <a:pPr lvl="0"/>
            <a:r>
              <a:rPr lang="en-US" sz="1800">
                <a:solidFill>
                  <a:schemeClr val="tx2"/>
                </a:solidFill>
              </a:rPr>
              <a:t>Harm &amp; Risk Reduction- Education on Disease model </a:t>
            </a:r>
          </a:p>
          <a:p>
            <a:pPr lvl="0"/>
            <a:r>
              <a:rPr lang="en-US" sz="1800">
                <a:solidFill>
                  <a:schemeClr val="tx2"/>
                </a:solidFill>
              </a:rPr>
              <a:t>Impact of ASAM Waiver- Individualized LOS and treatment course </a:t>
            </a:r>
          </a:p>
          <a:p>
            <a:pPr lvl="0"/>
            <a:r>
              <a:rPr lang="en-US" sz="1800">
                <a:solidFill>
                  <a:schemeClr val="tx2"/>
                </a:solidFill>
              </a:rPr>
              <a:t>Interagency collaboration </a:t>
            </a:r>
          </a:p>
        </p:txBody>
      </p:sp>
      <p:sp>
        <p:nvSpPr>
          <p:cNvPr id="10" name="Footer Placeholder 2">
            <a:extLst>
              <a:ext uri="{FF2B5EF4-FFF2-40B4-BE49-F238E27FC236}">
                <a16:creationId xmlns:a16="http://schemas.microsoft.com/office/drawing/2014/main" id="{06B13417-B6BC-AE3F-26A1-A42FE919AFF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Creating Systems that Empower Women &amp; Families</a:t>
            </a:r>
          </a:p>
        </p:txBody>
      </p:sp>
      <p:sp>
        <p:nvSpPr>
          <p:cNvPr id="12" name="Slide Number Placeholder 3">
            <a:extLst>
              <a:ext uri="{FF2B5EF4-FFF2-40B4-BE49-F238E27FC236}">
                <a16:creationId xmlns:a16="http://schemas.microsoft.com/office/drawing/2014/main" id="{717E4E05-F064-17F4-89DB-CA3CFE74962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8FB4751-880F-D840-AAA9-3A15815CC996}" type="slidenum">
              <a:rPr lang="en-US" smtClean="0"/>
              <a:pPr>
                <a:spcAft>
                  <a:spcPts val="600"/>
                </a:spcAft>
              </a:pPr>
              <a:t>17</a:t>
            </a:fld>
            <a:endParaRPr lang="en-US"/>
          </a:p>
        </p:txBody>
      </p:sp>
    </p:spTree>
    <p:extLst>
      <p:ext uri="{BB962C8B-B14F-4D97-AF65-F5344CB8AC3E}">
        <p14:creationId xmlns:p14="http://schemas.microsoft.com/office/powerpoint/2010/main" val="3950356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82" y="314283"/>
            <a:ext cx="10515600" cy="676656"/>
          </a:xfrm>
        </p:spPr>
        <p:txBody>
          <a:bodyPr anchor="ctr">
            <a:normAutofit fontScale="90000"/>
          </a:bodyPr>
          <a:lstStyle/>
          <a:p>
            <a:br>
              <a:rPr lang="en-US" sz="1200"/>
            </a:br>
            <a:br>
              <a:rPr lang="en-US" sz="1200"/>
            </a:br>
            <a:r>
              <a:rPr lang="en-US" sz="2700"/>
              <a:t>Medication for Opioid Use Disorder/Medication Assisted Treatment </a:t>
            </a:r>
            <a:br>
              <a:rPr lang="en-US" sz="1200"/>
            </a:br>
            <a:br>
              <a:rPr lang="en-US" sz="1200"/>
            </a:br>
            <a:br>
              <a:rPr lang="en-US" sz="1200"/>
            </a:br>
            <a:endParaRPr lang="en-US" sz="120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98351608"/>
              </p:ext>
            </p:extLst>
          </p:nvPr>
        </p:nvGraphicFramePr>
        <p:xfrm>
          <a:off x="958025" y="1382184"/>
          <a:ext cx="10069639" cy="4691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ooter Placeholder 4">
            <a:extLst>
              <a:ext uri="{FF2B5EF4-FFF2-40B4-BE49-F238E27FC236}">
                <a16:creationId xmlns:a16="http://schemas.microsoft.com/office/drawing/2014/main" id="{2DAD9890-ABD9-83B7-CD9E-A449C66DFDA4}"/>
              </a:ext>
            </a:extLst>
          </p:cNvPr>
          <p:cNvSpPr>
            <a:spLocks noGrp="1"/>
          </p:cNvSpPr>
          <p:nvPr>
            <p:ph type="ftr" sz="quarter" idx="11"/>
          </p:nvPr>
        </p:nvSpPr>
        <p:spPr/>
        <p:txBody>
          <a:bodyPr/>
          <a:lstStyle/>
          <a:p>
            <a:pPr>
              <a:spcAft>
                <a:spcPts val="600"/>
              </a:spcAft>
            </a:pPr>
            <a:r>
              <a:rPr lang="en-US"/>
              <a:t>Creating Systems that Empower Women &amp; Families</a:t>
            </a:r>
          </a:p>
        </p:txBody>
      </p:sp>
      <p:sp>
        <p:nvSpPr>
          <p:cNvPr id="13" name="Slide Number Placeholder 5">
            <a:extLst>
              <a:ext uri="{FF2B5EF4-FFF2-40B4-BE49-F238E27FC236}">
                <a16:creationId xmlns:a16="http://schemas.microsoft.com/office/drawing/2014/main" id="{F7BE249B-27CD-1932-EC2B-7BF149E298F2}"/>
              </a:ext>
            </a:extLst>
          </p:cNvPr>
          <p:cNvSpPr>
            <a:spLocks noGrp="1"/>
          </p:cNvSpPr>
          <p:nvPr>
            <p:ph type="sldNum" sz="quarter" idx="12"/>
          </p:nvPr>
        </p:nvSpPr>
        <p:spPr/>
        <p:txBody>
          <a:bodyPr/>
          <a:lstStyle/>
          <a:p>
            <a:pPr>
              <a:spcAft>
                <a:spcPts val="600"/>
              </a:spcAft>
            </a:pPr>
            <a:fld id="{58FB4751-880F-D840-AAA9-3A15815CC996}" type="slidenum">
              <a:rPr lang="en-US" smtClean="0"/>
              <a:pPr>
                <a:spcAft>
                  <a:spcPts val="600"/>
                </a:spcAft>
              </a:pPr>
              <a:t>18</a:t>
            </a:fld>
            <a:endParaRPr lang="en-US"/>
          </a:p>
        </p:txBody>
      </p:sp>
    </p:spTree>
    <p:extLst>
      <p:ext uri="{BB962C8B-B14F-4D97-AF65-F5344CB8AC3E}">
        <p14:creationId xmlns:p14="http://schemas.microsoft.com/office/powerpoint/2010/main" val="157963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3" name="Title 2"/>
          <p:cNvSpPr>
            <a:spLocks noGrp="1"/>
          </p:cNvSpPr>
          <p:nvPr>
            <p:ph type="title"/>
          </p:nvPr>
        </p:nvSpPr>
        <p:spPr>
          <a:xfrm>
            <a:off x="838200" y="401221"/>
            <a:ext cx="10515600" cy="1348065"/>
          </a:xfrm>
        </p:spPr>
        <p:txBody>
          <a:bodyPr vert="horz" lIns="91440" tIns="45720" rIns="91440" bIns="45720" rtlCol="0" anchor="ctr">
            <a:normAutofit/>
          </a:bodyPr>
          <a:lstStyle/>
          <a:p>
            <a:r>
              <a:rPr lang="en-US" sz="5400" kern="1200">
                <a:solidFill>
                  <a:srgbClr val="FFFFFF"/>
                </a:solidFill>
                <a:latin typeface="+mj-lt"/>
                <a:ea typeface="+mj-ea"/>
                <a:cs typeface="+mj-cs"/>
              </a:rPr>
              <a:t>MOUD/MAT</a:t>
            </a:r>
          </a:p>
        </p:txBody>
      </p:sp>
      <p:sp>
        <p:nvSpPr>
          <p:cNvPr id="2" name="Content Placeholder 1"/>
          <p:cNvSpPr>
            <a:spLocks noGrp="1"/>
          </p:cNvSpPr>
          <p:nvPr>
            <p:ph idx="1"/>
          </p:nvPr>
        </p:nvSpPr>
        <p:spPr>
          <a:xfrm>
            <a:off x="355002" y="2517289"/>
            <a:ext cx="11596744" cy="3702536"/>
          </a:xfrm>
        </p:spPr>
        <p:txBody>
          <a:bodyPr vert="horz" lIns="91440" tIns="45720" rIns="91440" bIns="45720" rtlCol="0">
            <a:normAutofit fontScale="92500"/>
          </a:bodyPr>
          <a:lstStyle/>
          <a:p>
            <a:r>
              <a:rPr lang="en-US" sz="1800"/>
              <a:t>MOUD/MAT can be a crucial tool for individuals with an Opioid Use Disorder, and it can also be beneficial for individuals with an Alcohol Use Disorder. </a:t>
            </a:r>
          </a:p>
          <a:p>
            <a:r>
              <a:rPr lang="en-US" sz="1800"/>
              <a:t>Opioid Use Disorder is a chronic brain disease impacting how the brain is wired, which directly impacts how people think and live. </a:t>
            </a:r>
          </a:p>
          <a:p>
            <a:r>
              <a:rPr lang="en-US" sz="1800"/>
              <a:t>MOUD/MAT assists in normalizing brain chemistry, blocking the euphoric effects of opioids and/or alcohol, relieving physiological cravings,  and normalizing body functions, without the negative and euphoric effects of the substance used. </a:t>
            </a:r>
            <a:endParaRPr lang="en-US" sz="1800" i="1"/>
          </a:p>
          <a:p>
            <a:r>
              <a:rPr lang="en-US" sz="1800"/>
              <a:t>Dose will likely need to be adjusted during pregnancy (increased) and postpartum (decreased) as MOUD/MAT may be metabolized different during that time.</a:t>
            </a:r>
          </a:p>
          <a:p>
            <a:r>
              <a:rPr lang="en-US" sz="1800"/>
              <a:t>Research shows that the mortality rate of untreated individuals using heroin is 15 times higher compared to individuals receiving methadone maintenance treatment (who have a similar mortality rate to the general public)</a:t>
            </a:r>
          </a:p>
          <a:p>
            <a:r>
              <a:rPr lang="en-US" sz="1800"/>
              <a:t>DMHAS acts as the State Opiate Treatment Authority (SOTA) and works in collaboration with the methadone provider network </a:t>
            </a:r>
          </a:p>
          <a:p>
            <a:r>
              <a:rPr lang="en-US" sz="1800"/>
              <a:t>41 OTPs including DOC programs </a:t>
            </a:r>
          </a:p>
          <a:p>
            <a:pPr marL="0"/>
            <a:endParaRPr lang="en-US" sz="1500"/>
          </a:p>
          <a:p>
            <a:endParaRPr lang="en-US" sz="1500"/>
          </a:p>
          <a:p>
            <a:endParaRPr lang="en-US" sz="1500"/>
          </a:p>
        </p:txBody>
      </p:sp>
      <p:sp>
        <p:nvSpPr>
          <p:cNvPr id="4" name="Footer Placeholder 3">
            <a:extLst>
              <a:ext uri="{FF2B5EF4-FFF2-40B4-BE49-F238E27FC236}">
                <a16:creationId xmlns:a16="http://schemas.microsoft.com/office/drawing/2014/main" id="{1A03CE94-8A9A-B1D9-1D06-ACC55B169DA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Creating Systems that Empower Women &amp; Families</a:t>
            </a:r>
          </a:p>
        </p:txBody>
      </p:sp>
      <p:sp>
        <p:nvSpPr>
          <p:cNvPr id="5" name="Slide Number Placeholder 4">
            <a:extLst>
              <a:ext uri="{FF2B5EF4-FFF2-40B4-BE49-F238E27FC236}">
                <a16:creationId xmlns:a16="http://schemas.microsoft.com/office/drawing/2014/main" id="{FA96B2DB-AC28-6631-6BC0-75976B31ABC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8FB4751-880F-D840-AAA9-3A15815CC996}" type="slidenum">
              <a:rPr lang="en-US" smtClean="0"/>
              <a:pPr>
                <a:spcAft>
                  <a:spcPts val="600"/>
                </a:spcAft>
              </a:pPr>
              <a:t>19</a:t>
            </a:fld>
            <a:endParaRPr lang="en-US"/>
          </a:p>
        </p:txBody>
      </p:sp>
    </p:spTree>
    <p:extLst>
      <p:ext uri="{BB962C8B-B14F-4D97-AF65-F5344CB8AC3E}">
        <p14:creationId xmlns:p14="http://schemas.microsoft.com/office/powerpoint/2010/main" val="232012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5878135-3F5C-BB53-0082-122956799B79}"/>
              </a:ext>
            </a:extLst>
          </p:cNvPr>
          <p:cNvSpPr>
            <a:spLocks noGrp="1"/>
          </p:cNvSpPr>
          <p:nvPr>
            <p:ph type="title"/>
          </p:nvPr>
        </p:nvSpPr>
        <p:spPr>
          <a:xfrm>
            <a:off x="838200" y="365125"/>
            <a:ext cx="10515600" cy="1325563"/>
          </a:xfrm>
        </p:spPr>
        <p:txBody>
          <a:bodyPr>
            <a:normAutofit/>
          </a:bodyPr>
          <a:lstStyle/>
          <a:p>
            <a:r>
              <a:rPr lang="en-US" sz="5400"/>
              <a:t>agenda</a:t>
            </a:r>
          </a:p>
        </p:txBody>
      </p:sp>
      <p:sp>
        <p:nvSpPr>
          <p:cNvPr id="33"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4">
            <a:extLst>
              <a:ext uri="{FF2B5EF4-FFF2-40B4-BE49-F238E27FC236}">
                <a16:creationId xmlns:a16="http://schemas.microsoft.com/office/drawing/2014/main" id="{14883AB6-E6D8-70A9-3CCB-61E120FC6000}"/>
              </a:ext>
            </a:extLst>
          </p:cNvPr>
          <p:cNvGraphicFramePr>
            <a:graphicFrameLocks noGrp="1"/>
          </p:cNvGraphicFramePr>
          <p:nvPr>
            <p:ph idx="1"/>
            <p:extLst>
              <p:ext uri="{D42A27DB-BD31-4B8C-83A1-F6EECF244321}">
                <p14:modId xmlns:p14="http://schemas.microsoft.com/office/powerpoint/2010/main" val="1186545898"/>
              </p:ext>
            </p:extLst>
          </p:nvPr>
        </p:nvGraphicFramePr>
        <p:xfrm>
          <a:off x="944740" y="2228087"/>
          <a:ext cx="10302521" cy="3948880"/>
        </p:xfrm>
        <a:graphic>
          <a:graphicData uri="http://schemas.openxmlformats.org/drawingml/2006/table">
            <a:tbl>
              <a:tblPr firstRow="1" bandRow="1"/>
              <a:tblGrid>
                <a:gridCol w="10302521">
                  <a:extLst>
                    <a:ext uri="{9D8B030D-6E8A-4147-A177-3AD203B41FA5}">
                      <a16:colId xmlns:a16="http://schemas.microsoft.com/office/drawing/2014/main" val="1563570424"/>
                    </a:ext>
                  </a:extLst>
                </a:gridCol>
              </a:tblGrid>
              <a:tr h="78977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500">
                          <a:latin typeface="+mn-lt"/>
                          <a:cs typeface="Gill Sans Light" panose="020B0302020104020203" pitchFamily="34" charset="-79"/>
                        </a:rPr>
                        <a:t>INTRODUCTION</a:t>
                      </a:r>
                    </a:p>
                    <a:p>
                      <a:pPr algn="r"/>
                      <a:endParaRPr lang="en-US" sz="1900">
                        <a:latin typeface="+mj-lt"/>
                      </a:endParaRPr>
                    </a:p>
                  </a:txBody>
                  <a:tcPr marL="239260" marR="239260" marT="47010" marB="47010">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r h="78977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500">
                          <a:latin typeface="+mn-lt"/>
                          <a:cs typeface="Gill Sans Light" panose="020B0302020104020203" pitchFamily="34" charset="-79"/>
                        </a:rPr>
                        <a:t>WHY?</a:t>
                      </a:r>
                    </a:p>
                    <a:p>
                      <a:pPr marL="0" algn="r" defTabSz="914400" rtl="0" eaLnBrk="1" latinLnBrk="0" hangingPunct="1"/>
                      <a:endParaRPr lang="en-US" sz="1900" kern="1200">
                        <a:solidFill>
                          <a:schemeClr val="tx1"/>
                        </a:solidFill>
                        <a:latin typeface="+mj-lt"/>
                        <a:ea typeface="+mn-ea"/>
                        <a:cs typeface="+mn-cs"/>
                      </a:endParaRPr>
                    </a:p>
                  </a:txBody>
                  <a:tcPr marL="239260" marR="239260" marT="47010" marB="4701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238222"/>
                  </a:ext>
                </a:extLst>
              </a:tr>
              <a:tr h="78977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500">
                          <a:latin typeface="+mn-lt"/>
                          <a:cs typeface="Gill Sans Light" panose="020B0302020104020203" pitchFamily="34" charset="-79"/>
                        </a:rPr>
                        <a:t>WHAT?</a:t>
                      </a:r>
                    </a:p>
                    <a:p>
                      <a:pPr marL="0" algn="r" defTabSz="914400" rtl="0" eaLnBrk="1" latinLnBrk="0" hangingPunct="1"/>
                      <a:endParaRPr lang="en-US" sz="1900" kern="1200">
                        <a:solidFill>
                          <a:schemeClr val="tx1"/>
                        </a:solidFill>
                        <a:latin typeface="+mj-lt"/>
                        <a:ea typeface="+mn-ea"/>
                        <a:cs typeface="+mn-cs"/>
                      </a:endParaRPr>
                    </a:p>
                  </a:txBody>
                  <a:tcPr marL="239260" marR="239260" marT="47010" marB="4701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452646"/>
                  </a:ext>
                </a:extLst>
              </a:tr>
              <a:tr h="78977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500">
                          <a:latin typeface="+mn-lt"/>
                          <a:cs typeface="Gill Sans Light" panose="020B0302020104020203" pitchFamily="34" charset="-79"/>
                        </a:rPr>
                        <a:t>HOW?</a:t>
                      </a:r>
                    </a:p>
                    <a:p>
                      <a:pPr marL="0" algn="r" defTabSz="914400" rtl="0" eaLnBrk="1" latinLnBrk="0" hangingPunct="1"/>
                      <a:endParaRPr lang="en-US" sz="1900" kern="1200">
                        <a:solidFill>
                          <a:schemeClr val="tx1"/>
                        </a:solidFill>
                        <a:latin typeface="+mj-lt"/>
                        <a:ea typeface="+mn-ea"/>
                        <a:cs typeface="+mn-cs"/>
                      </a:endParaRPr>
                    </a:p>
                  </a:txBody>
                  <a:tcPr marL="239260" marR="239260" marT="47010" marB="4701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977400"/>
                  </a:ext>
                </a:extLst>
              </a:tr>
              <a:tr h="78977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500">
                          <a:latin typeface="+mn-lt"/>
                          <a:cs typeface="Gill Sans Light" panose="020B0302020104020203" pitchFamily="34" charset="-79"/>
                        </a:rPr>
                        <a:t>WHERE DO WE GO FROM HERE? </a:t>
                      </a:r>
                    </a:p>
                    <a:p>
                      <a:pPr marL="0" algn="r" defTabSz="914400" rtl="0" eaLnBrk="1" latinLnBrk="0" hangingPunct="1"/>
                      <a:endParaRPr lang="en-US" sz="1900" kern="1200">
                        <a:solidFill>
                          <a:schemeClr val="tx1"/>
                        </a:solidFill>
                        <a:latin typeface="+mj-lt"/>
                        <a:ea typeface="+mn-ea"/>
                        <a:cs typeface="+mn-cs"/>
                      </a:endParaRPr>
                    </a:p>
                  </a:txBody>
                  <a:tcPr marL="239260" marR="239260" marT="47010" marB="4701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56376589"/>
                  </a:ext>
                </a:extLst>
              </a:tr>
            </a:tbl>
          </a:graphicData>
        </a:graphic>
      </p:graphicFrame>
    </p:spTree>
    <p:extLst>
      <p:ext uri="{BB962C8B-B14F-4D97-AF65-F5344CB8AC3E}">
        <p14:creationId xmlns:p14="http://schemas.microsoft.com/office/powerpoint/2010/main" val="3474133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640080"/>
            <a:ext cx="4818888" cy="1481328"/>
          </a:xfrm>
        </p:spPr>
        <p:txBody>
          <a:bodyPr vert="horz" lIns="91440" tIns="45720" rIns="91440" bIns="45720" rtlCol="0" anchor="b">
            <a:normAutofit/>
          </a:bodyPr>
          <a:lstStyle/>
          <a:p>
            <a:r>
              <a:rPr lang="en-US" sz="5000" b="1" kern="1200">
                <a:solidFill>
                  <a:schemeClr val="tx1"/>
                </a:solidFill>
                <a:latin typeface="+mj-lt"/>
                <a:ea typeface="+mj-ea"/>
                <a:cs typeface="+mj-cs"/>
              </a:rPr>
              <a:t>Naloxone (Narcan)  </a:t>
            </a:r>
          </a:p>
        </p:txBody>
      </p:sp>
      <p:sp>
        <p:nvSpPr>
          <p:cNvPr id="2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630936" y="2660904"/>
            <a:ext cx="4818888" cy="3547872"/>
          </a:xfrm>
        </p:spPr>
        <p:txBody>
          <a:bodyPr vert="horz" lIns="91440" tIns="45720" rIns="91440" bIns="45720" rtlCol="0" anchor="t">
            <a:normAutofit/>
          </a:bodyPr>
          <a:lstStyle/>
          <a:p>
            <a:pPr marL="0"/>
            <a:r>
              <a:rPr lang="en-US" sz="1700"/>
              <a:t>Following an opioid detox or a period of abstinence, a client is at </a:t>
            </a:r>
            <a:r>
              <a:rPr lang="en-US" sz="1700" b="1"/>
              <a:t>higher risk for overdose </a:t>
            </a:r>
            <a:r>
              <a:rPr lang="en-US" sz="1700"/>
              <a:t>as their tolerance has decreased:</a:t>
            </a:r>
          </a:p>
          <a:p>
            <a:pPr marL="0"/>
            <a:r>
              <a:rPr lang="en-US" sz="1700"/>
              <a:t>Prescription medication that reverses an opioid overdose.</a:t>
            </a:r>
          </a:p>
          <a:p>
            <a:pPr>
              <a:buClr>
                <a:srgbClr val="C00000"/>
              </a:buClr>
            </a:pPr>
            <a:r>
              <a:rPr lang="en-US" sz="1700"/>
              <a:t>Can be obtained at pharmacies throughout CT without a doctor’s prescription and is covered by many insurance plans.</a:t>
            </a:r>
          </a:p>
          <a:p>
            <a:pPr>
              <a:buClr>
                <a:srgbClr val="C00000"/>
              </a:buClr>
            </a:pPr>
            <a:r>
              <a:rPr lang="en-US" sz="1700"/>
              <a:t>Should be on hand where individuals with an opioid use disorder may be. </a:t>
            </a:r>
          </a:p>
          <a:p>
            <a:pPr>
              <a:buClr>
                <a:srgbClr val="C00000"/>
              </a:buClr>
            </a:pPr>
            <a:r>
              <a:rPr lang="en-US" sz="1700"/>
              <a:t>Connections to ensure clients leave services with a kit in hand.</a:t>
            </a:r>
          </a:p>
          <a:p>
            <a:pPr marL="0">
              <a:buClr>
                <a:srgbClr val="C00000"/>
              </a:buClr>
            </a:pPr>
            <a:endParaRPr lang="en-US" sz="170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048" y="898458"/>
            <a:ext cx="5458968" cy="5061084"/>
          </a:xfrm>
          <a:prstGeom prst="rect">
            <a:avLst/>
          </a:prstGeom>
          <a:noFill/>
        </p:spPr>
      </p:pic>
      <p:sp>
        <p:nvSpPr>
          <p:cNvPr id="12" name="Footer Placeholder 4">
            <a:extLst>
              <a:ext uri="{FF2B5EF4-FFF2-40B4-BE49-F238E27FC236}">
                <a16:creationId xmlns:a16="http://schemas.microsoft.com/office/drawing/2014/main" id="{E956ADE8-8102-1984-A0E6-AFE6AD57206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Creating Systems that Empower Women &amp; Families</a:t>
            </a:r>
          </a:p>
        </p:txBody>
      </p:sp>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0D48F63-3BB1-43AD-80C8-40AE8772766B}" type="slidenum">
              <a:rPr lang="en-US" smtClean="0"/>
              <a:pPr>
                <a:spcAft>
                  <a:spcPts val="600"/>
                </a:spcAft>
              </a:pPr>
              <a:t>20</a:t>
            </a:fld>
            <a:endParaRPr lang="en-US"/>
          </a:p>
        </p:txBody>
      </p:sp>
    </p:spTree>
    <p:extLst>
      <p:ext uri="{BB962C8B-B14F-4D97-AF65-F5344CB8AC3E}">
        <p14:creationId xmlns:p14="http://schemas.microsoft.com/office/powerpoint/2010/main" val="1483130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oman and a child">
            <a:extLst>
              <a:ext uri="{FF2B5EF4-FFF2-40B4-BE49-F238E27FC236}">
                <a16:creationId xmlns:a16="http://schemas.microsoft.com/office/drawing/2014/main" id="{4ECE331A-9CD5-8E3C-77BC-5108B22A022E}"/>
              </a:ext>
            </a:extLst>
          </p:cNvPr>
          <p:cNvPicPr>
            <a:picLocks noChangeAspect="1"/>
          </p:cNvPicPr>
          <p:nvPr/>
        </p:nvPicPr>
        <p:blipFill rotWithShape="1">
          <a:blip r:embed="rId3"/>
          <a:srcRect l="5884" r="-1" b="-1"/>
          <a:stretch/>
        </p:blipFill>
        <p:spPr>
          <a:xfrm>
            <a:off x="1" y="10"/>
            <a:ext cx="9669642" cy="6857990"/>
          </a:xfrm>
          <a:prstGeom prst="rect">
            <a:avLst/>
          </a:prstGeom>
          <a:noFill/>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DMHAS Women’s Services Program Oversight</a:t>
            </a:r>
          </a:p>
        </p:txBody>
      </p:sp>
      <p:sp>
        <p:nvSpPr>
          <p:cNvPr id="3" name="Content Placeholder 2"/>
          <p:cNvSpPr>
            <a:spLocks noGrp="1"/>
          </p:cNvSpPr>
          <p:nvPr>
            <p:ph type="body" sz="half" idx="2"/>
          </p:nvPr>
        </p:nvSpPr>
        <p:spPr>
          <a:xfrm>
            <a:off x="7531610" y="2434201"/>
            <a:ext cx="3822189" cy="3742762"/>
          </a:xfrm>
        </p:spPr>
        <p:txBody>
          <a:bodyPr vert="horz" lIns="91440" tIns="45720" rIns="91440" bIns="45720" rtlCol="0">
            <a:normAutofit/>
          </a:bodyPr>
          <a:lstStyle/>
          <a:p>
            <a:pPr marL="285750" indent="-228600">
              <a:buFont typeface="Arial" panose="020B0604020202020204" pitchFamily="34" charset="0"/>
              <a:buChar char="•"/>
            </a:pPr>
            <a:r>
              <a:rPr lang="en-US"/>
              <a:t>Annual on-site reviews which includes:</a:t>
            </a:r>
          </a:p>
          <a:p>
            <a:pPr marL="742950" lvl="1" indent="-228600">
              <a:buFont typeface="Arial" panose="020B0604020202020204" pitchFamily="34" charset="0"/>
              <a:buChar char="•"/>
            </a:pPr>
            <a:r>
              <a:rPr lang="en-US" sz="1600"/>
              <a:t>Trauma &amp; Gender Fidelity Review</a:t>
            </a:r>
          </a:p>
          <a:p>
            <a:pPr marL="742950" lvl="1" indent="-228600">
              <a:buFont typeface="Arial" panose="020B0604020202020204" pitchFamily="34" charset="0"/>
              <a:buChar char="•"/>
            </a:pPr>
            <a:r>
              <a:rPr lang="en-US" sz="1600"/>
              <a:t>Clinical Chart Review </a:t>
            </a:r>
          </a:p>
          <a:p>
            <a:pPr marL="742950" lvl="1" indent="-228600">
              <a:buFont typeface="Arial" panose="020B0604020202020204" pitchFamily="34" charset="0"/>
              <a:buChar char="•"/>
            </a:pPr>
            <a:r>
              <a:rPr lang="en-US" sz="1600"/>
              <a:t>Client Focus Group</a:t>
            </a:r>
          </a:p>
          <a:p>
            <a:pPr marL="742950" lvl="1" indent="-228600">
              <a:buFont typeface="Arial" panose="020B0604020202020204" pitchFamily="34" charset="0"/>
              <a:buChar char="•"/>
            </a:pPr>
            <a:r>
              <a:rPr lang="en-US" sz="1600"/>
              <a:t>Leadership Interview</a:t>
            </a:r>
          </a:p>
          <a:p>
            <a:pPr marL="742950" lvl="1" indent="-228600">
              <a:buFont typeface="Arial" panose="020B0604020202020204" pitchFamily="34" charset="0"/>
              <a:buChar char="•"/>
            </a:pPr>
            <a:r>
              <a:rPr lang="en-US" sz="1600"/>
              <a:t>Physical environment evaluation </a:t>
            </a:r>
          </a:p>
          <a:p>
            <a:pPr marL="742950" lvl="1" indent="-228600">
              <a:buFont typeface="Arial" panose="020B0604020202020204" pitchFamily="34" charset="0"/>
              <a:buChar char="•"/>
            </a:pPr>
            <a:r>
              <a:rPr lang="en-US" sz="1600"/>
              <a:t>Policy Review </a:t>
            </a:r>
          </a:p>
          <a:p>
            <a:pPr marL="285750" indent="-228600">
              <a:buFont typeface="Arial" panose="020B0604020202020204" pitchFamily="34" charset="0"/>
              <a:buChar char="•"/>
            </a:pPr>
            <a:r>
              <a:rPr lang="en-US"/>
              <a:t>Ongoing on-site technical assistance on new initiatives and best practices </a:t>
            </a:r>
          </a:p>
          <a:p>
            <a:pPr marL="285750" indent="-228600">
              <a:buFont typeface="Arial" panose="020B0604020202020204" pitchFamily="34" charset="0"/>
              <a:buChar char="•"/>
            </a:pPr>
            <a:r>
              <a:rPr lang="en-US"/>
              <a:t>Regular learning collaborative meetings </a:t>
            </a:r>
          </a:p>
          <a:p>
            <a:pPr marL="285750" indent="-228600">
              <a:buFont typeface="Arial" panose="020B0604020202020204" pitchFamily="34" charset="0"/>
              <a:buChar char="•"/>
            </a:pPr>
            <a:r>
              <a:rPr lang="en-US"/>
              <a:t>Critical Incident Monitoring and Support </a:t>
            </a:r>
          </a:p>
          <a:p>
            <a:pPr indent="-228600">
              <a:buFont typeface="Arial" panose="020B0604020202020204" pitchFamily="34" charset="0"/>
              <a:buChar char="•"/>
            </a:pPr>
            <a:endParaRPr lang="en-US"/>
          </a:p>
        </p:txBody>
      </p:sp>
      <p:sp>
        <p:nvSpPr>
          <p:cNvPr id="4" name="Footer Placeholder 3">
            <a:extLst>
              <a:ext uri="{FF2B5EF4-FFF2-40B4-BE49-F238E27FC236}">
                <a16:creationId xmlns:a16="http://schemas.microsoft.com/office/drawing/2014/main" id="{383097FE-AC4B-1C1E-B3C5-1885BCAFB3F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Creating Systems that Empower Women &amp; Families</a:t>
            </a:r>
          </a:p>
        </p:txBody>
      </p:sp>
      <p:sp>
        <p:nvSpPr>
          <p:cNvPr id="5" name="Slide Number Placeholder 4">
            <a:extLst>
              <a:ext uri="{FF2B5EF4-FFF2-40B4-BE49-F238E27FC236}">
                <a16:creationId xmlns:a16="http://schemas.microsoft.com/office/drawing/2014/main" id="{E22039F3-6698-25ED-E0F2-BE2850B5E72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58FB4751-880F-D840-AAA9-3A15815CC996}" type="slidenum">
              <a:rPr lang="en-US" smtClean="0">
                <a:solidFill>
                  <a:prstClr val="black">
                    <a:tint val="75000"/>
                  </a:prstClr>
                </a:solidFill>
                <a:latin typeface="Calibri" panose="020F0502020204030204"/>
              </a:rPr>
              <a:pPr>
                <a:spcAft>
                  <a:spcPts val="600"/>
                </a:spcAft>
                <a:defRPr/>
              </a:pPr>
              <a:t>21</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909006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One Key Question</a:t>
            </a:r>
          </a:p>
        </p:txBody>
      </p:sp>
      <p:sp>
        <p:nvSpPr>
          <p:cNvPr id="4" name="Footer Placeholder 3">
            <a:extLst>
              <a:ext uri="{FF2B5EF4-FFF2-40B4-BE49-F238E27FC236}">
                <a16:creationId xmlns:a16="http://schemas.microsoft.com/office/drawing/2014/main" id="{F0D99D69-C4B5-8963-C088-FB71BDCCBD52}"/>
              </a:ext>
            </a:extLst>
          </p:cNvPr>
          <p:cNvSpPr>
            <a:spLocks noGrp="1"/>
          </p:cNvSpPr>
          <p:nvPr>
            <p:ph type="ftr" sz="quarter" idx="11"/>
          </p:nvPr>
        </p:nvSpPr>
        <p:spPr>
          <a:xfrm rot="5400000">
            <a:off x="-1828800" y="2002536"/>
            <a:ext cx="4114800" cy="365760"/>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Creating Systems that Empower Women &amp; Families</a:t>
            </a:r>
          </a:p>
        </p:txBody>
      </p:sp>
      <p:sp>
        <p:nvSpPr>
          <p:cNvPr id="5" name="Slide Number Placeholder 4">
            <a:extLst>
              <a:ext uri="{FF2B5EF4-FFF2-40B4-BE49-F238E27FC236}">
                <a16:creationId xmlns:a16="http://schemas.microsoft.com/office/drawing/2014/main" id="{A9AD9744-A2EA-6626-FFE4-476CF0A9A800}"/>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58FB4751-880F-D840-AAA9-3A15815CC996}" type="slidenum">
              <a:rPr lang="en-US" sz="1100">
                <a:solidFill>
                  <a:schemeClr val="tx1">
                    <a:lumMod val="50000"/>
                    <a:lumOff val="50000"/>
                  </a:schemeClr>
                </a:solidFill>
              </a:rPr>
              <a:pPr>
                <a:spcAft>
                  <a:spcPts val="600"/>
                </a:spcAft>
              </a:pPr>
              <a:t>22</a:t>
            </a:fld>
            <a:endParaRPr lang="en-US" sz="1100">
              <a:solidFill>
                <a:schemeClr val="tx1">
                  <a:lumMod val="50000"/>
                  <a:lumOff val="50000"/>
                </a:schemeClr>
              </a:solidFill>
            </a:endParaRPr>
          </a:p>
        </p:txBody>
      </p:sp>
      <p:graphicFrame>
        <p:nvGraphicFramePr>
          <p:cNvPr id="47" name="Content Placeholder 2">
            <a:extLst>
              <a:ext uri="{FF2B5EF4-FFF2-40B4-BE49-F238E27FC236}">
                <a16:creationId xmlns:a16="http://schemas.microsoft.com/office/drawing/2014/main" id="{F59D2BF6-BD45-6BF5-4110-460026C6ED15}"/>
              </a:ext>
            </a:extLst>
          </p:cNvPr>
          <p:cNvGraphicFramePr>
            <a:graphicFrameLocks noGrp="1"/>
          </p:cNvGraphicFramePr>
          <p:nvPr>
            <p:ph idx="1"/>
            <p:extLst>
              <p:ext uri="{D42A27DB-BD31-4B8C-83A1-F6EECF244321}">
                <p14:modId xmlns:p14="http://schemas.microsoft.com/office/powerpoint/2010/main" val="1563345344"/>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9144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7"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5" name="Freeform: Shape 14">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Freeform: Shape 15">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3" name="Footer Placeholder 2">
            <a:extLst>
              <a:ext uri="{FF2B5EF4-FFF2-40B4-BE49-F238E27FC236}">
                <a16:creationId xmlns:a16="http://schemas.microsoft.com/office/drawing/2014/main" id="{087AD220-0D8A-B3FF-4EDA-BE7D26CCED64}"/>
              </a:ext>
            </a:extLst>
          </p:cNvPr>
          <p:cNvSpPr>
            <a:spLocks noGrp="1"/>
          </p:cNvSpPr>
          <p:nvPr>
            <p:ph type="ftr" sz="quarter" idx="11"/>
          </p:nvPr>
        </p:nvSpPr>
        <p:spPr>
          <a:xfrm rot="5400000">
            <a:off x="10043160" y="4032504"/>
            <a:ext cx="3657600" cy="640080"/>
          </a:xfrm>
        </p:spPr>
        <p:txBody>
          <a:bodyPr vert="horz" lIns="91440" tIns="45720" rIns="91440" bIns="45720" rtlCol="0" anchor="ctr">
            <a:normAutofit/>
          </a:bodyPr>
          <a:lstStyle/>
          <a:p>
            <a:pPr>
              <a:spcAft>
                <a:spcPts val="600"/>
              </a:spcAft>
            </a:pPr>
            <a:r>
              <a:rPr lang="en-US" sz="1000" kern="1200">
                <a:solidFill>
                  <a:schemeClr val="tx2"/>
                </a:solidFill>
                <a:latin typeface="+mn-lt"/>
                <a:ea typeface="+mn-ea"/>
                <a:cs typeface="+mn-cs"/>
              </a:rPr>
              <a:t>Creating Systems that Empower Women &amp; Families</a:t>
            </a:r>
          </a:p>
        </p:txBody>
      </p:sp>
      <p:sp>
        <p:nvSpPr>
          <p:cNvPr id="5" name="Slide Number Placeholder 4">
            <a:extLst>
              <a:ext uri="{FF2B5EF4-FFF2-40B4-BE49-F238E27FC236}">
                <a16:creationId xmlns:a16="http://schemas.microsoft.com/office/drawing/2014/main" id="{AA77038C-B5C0-D1CB-9097-8A95BC47B34F}"/>
              </a:ext>
            </a:extLst>
          </p:cNvPr>
          <p:cNvSpPr>
            <a:spLocks noGrp="1"/>
          </p:cNvSpPr>
          <p:nvPr>
            <p:ph type="sldNum" sz="quarter" idx="12"/>
          </p:nvPr>
        </p:nvSpPr>
        <p:spPr>
          <a:xfrm>
            <a:off x="11551920" y="6227550"/>
            <a:ext cx="640080" cy="640080"/>
          </a:xfrm>
        </p:spPr>
        <p:txBody>
          <a:bodyPr vert="horz" lIns="91440" tIns="45720" rIns="91440" bIns="45720" rtlCol="0" anchor="ctr">
            <a:normAutofit/>
          </a:bodyPr>
          <a:lstStyle/>
          <a:p>
            <a:pPr algn="ctr">
              <a:spcAft>
                <a:spcPts val="600"/>
              </a:spcAft>
            </a:pPr>
            <a:fld id="{58FB4751-880F-D840-AAA9-3A15815CC996}" type="slidenum">
              <a:rPr lang="en-US" sz="1600">
                <a:solidFill>
                  <a:schemeClr val="tx2"/>
                </a:solidFill>
              </a:rPr>
              <a:pPr algn="ctr">
                <a:spcAft>
                  <a:spcPts val="600"/>
                </a:spcAft>
              </a:pPr>
              <a:t>23</a:t>
            </a:fld>
            <a:endParaRPr lang="en-US" sz="1600">
              <a:solidFill>
                <a:schemeClr val="tx2"/>
              </a:solidFill>
            </a:endParaRPr>
          </a:p>
        </p:txBody>
      </p:sp>
      <p:sp>
        <p:nvSpPr>
          <p:cNvPr id="2" name="Title 1">
            <a:extLst>
              <a:ext uri="{FF2B5EF4-FFF2-40B4-BE49-F238E27FC236}">
                <a16:creationId xmlns:a16="http://schemas.microsoft.com/office/drawing/2014/main" id="{0BC4D41F-2457-4347-8155-B3E3ECA5B6D3}"/>
              </a:ext>
            </a:extLst>
          </p:cNvPr>
          <p:cNvSpPr>
            <a:spLocks noGrp="1"/>
          </p:cNvSpPr>
          <p:nvPr>
            <p:ph type="title"/>
          </p:nvPr>
        </p:nvSpPr>
        <p:spPr>
          <a:xfrm>
            <a:off x="320455" y="82296"/>
            <a:ext cx="11330867" cy="1307939"/>
          </a:xfrm>
        </p:spPr>
        <p:txBody>
          <a:bodyPr>
            <a:normAutofit/>
          </a:bodyPr>
          <a:lstStyle/>
          <a:p>
            <a:r>
              <a:rPr lang="en-US"/>
              <a:t>CAPTA and Family Care Plan 101</a:t>
            </a:r>
          </a:p>
        </p:txBody>
      </p:sp>
      <p:graphicFrame>
        <p:nvGraphicFramePr>
          <p:cNvPr id="4" name="Content Placeholder 2">
            <a:extLst>
              <a:ext uri="{FF2B5EF4-FFF2-40B4-BE49-F238E27FC236}">
                <a16:creationId xmlns:a16="http://schemas.microsoft.com/office/drawing/2014/main" id="{9B0A58FE-9AD1-40EA-9CE5-01D742DB07C8}"/>
              </a:ext>
            </a:extLst>
          </p:cNvPr>
          <p:cNvGraphicFramePr>
            <a:graphicFrameLocks noGrp="1"/>
          </p:cNvGraphicFramePr>
          <p:nvPr>
            <p:ph idx="1"/>
            <p:extLst>
              <p:ext uri="{D42A27DB-BD31-4B8C-83A1-F6EECF244321}">
                <p14:modId xmlns:p14="http://schemas.microsoft.com/office/powerpoint/2010/main" val="2484667795"/>
              </p:ext>
            </p:extLst>
          </p:nvPr>
        </p:nvGraphicFramePr>
        <p:xfrm>
          <a:off x="320454" y="1248268"/>
          <a:ext cx="11166695" cy="5015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9477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D6E691-493E-4A29-AD88-D19F0806C7FA}"/>
              </a:ext>
            </a:extLst>
          </p:cNvPr>
          <p:cNvSpPr>
            <a:spLocks noGrp="1"/>
          </p:cNvSpPr>
          <p:nvPr>
            <p:ph type="title"/>
          </p:nvPr>
        </p:nvSpPr>
        <p:spPr>
          <a:xfrm>
            <a:off x="387158" y="202685"/>
            <a:ext cx="10515600" cy="1325563"/>
          </a:xfrm>
        </p:spPr>
        <p:txBody>
          <a:bodyPr/>
          <a:lstStyle/>
          <a:p>
            <a:pPr algn="ctr"/>
            <a:r>
              <a:rPr lang="en-US"/>
              <a:t>PARTNERSHIP</a:t>
            </a:r>
          </a:p>
        </p:txBody>
      </p:sp>
      <p:sp>
        <p:nvSpPr>
          <p:cNvPr id="3" name="Footer Placeholder 2">
            <a:extLst>
              <a:ext uri="{FF2B5EF4-FFF2-40B4-BE49-F238E27FC236}">
                <a16:creationId xmlns:a16="http://schemas.microsoft.com/office/drawing/2014/main" id="{F2840665-9FA9-4588-9E05-BD8A30AECE9A}"/>
              </a:ext>
            </a:extLst>
          </p:cNvPr>
          <p:cNvSpPr>
            <a:spLocks noGrp="1"/>
          </p:cNvSpPr>
          <p:nvPr>
            <p:ph type="ftr" sz="quarter" idx="11"/>
          </p:nvPr>
        </p:nvSpPr>
        <p:spPr/>
        <p:txBody>
          <a:bodyPr/>
          <a:lstStyle/>
          <a:p>
            <a:r>
              <a:rPr lang="en-US"/>
              <a:t>Creating Systems that Empower Women &amp; Families</a:t>
            </a:r>
          </a:p>
        </p:txBody>
      </p:sp>
      <p:sp>
        <p:nvSpPr>
          <p:cNvPr id="2" name="Slide Number Placeholder 1">
            <a:extLst>
              <a:ext uri="{FF2B5EF4-FFF2-40B4-BE49-F238E27FC236}">
                <a16:creationId xmlns:a16="http://schemas.microsoft.com/office/drawing/2014/main" id="{76C3EB02-6833-0DD6-4E2F-E64DBD902601}"/>
              </a:ext>
            </a:extLst>
          </p:cNvPr>
          <p:cNvSpPr>
            <a:spLocks noGrp="1"/>
          </p:cNvSpPr>
          <p:nvPr>
            <p:ph type="sldNum" sz="quarter" idx="12"/>
          </p:nvPr>
        </p:nvSpPr>
        <p:spPr/>
        <p:txBody>
          <a:bodyPr/>
          <a:lstStyle/>
          <a:p>
            <a:fld id="{58FB4751-880F-D840-AAA9-3A15815CC996}" type="slidenum">
              <a:rPr lang="en-US" smtClean="0"/>
              <a:t>24</a:t>
            </a:fld>
            <a:endParaRPr lang="en-US"/>
          </a:p>
        </p:txBody>
      </p:sp>
      <p:pic>
        <p:nvPicPr>
          <p:cNvPr id="8" name="Picture 7">
            <a:extLst>
              <a:ext uri="{FF2B5EF4-FFF2-40B4-BE49-F238E27FC236}">
                <a16:creationId xmlns:a16="http://schemas.microsoft.com/office/drawing/2014/main" id="{D32B9418-A124-409B-A117-1956E063ED79}"/>
              </a:ext>
            </a:extLst>
          </p:cNvPr>
          <p:cNvPicPr>
            <a:picLocks noChangeAspect="1"/>
          </p:cNvPicPr>
          <p:nvPr/>
        </p:nvPicPr>
        <p:blipFill>
          <a:blip r:embed="rId3"/>
          <a:stretch>
            <a:fillRect/>
          </a:stretch>
        </p:blipFill>
        <p:spPr>
          <a:xfrm>
            <a:off x="10359992" y="2192906"/>
            <a:ext cx="1444877" cy="1322947"/>
          </a:xfrm>
          <a:prstGeom prst="rect">
            <a:avLst/>
          </a:prstGeom>
        </p:spPr>
      </p:pic>
      <p:pic>
        <p:nvPicPr>
          <p:cNvPr id="9" name="Picture 8">
            <a:extLst>
              <a:ext uri="{FF2B5EF4-FFF2-40B4-BE49-F238E27FC236}">
                <a16:creationId xmlns:a16="http://schemas.microsoft.com/office/drawing/2014/main" id="{25DB1041-4F5B-4123-B645-90D997058952}"/>
              </a:ext>
            </a:extLst>
          </p:cNvPr>
          <p:cNvPicPr>
            <a:picLocks noChangeAspect="1"/>
          </p:cNvPicPr>
          <p:nvPr/>
        </p:nvPicPr>
        <p:blipFill>
          <a:blip r:embed="rId4"/>
          <a:stretch>
            <a:fillRect/>
          </a:stretch>
        </p:blipFill>
        <p:spPr>
          <a:xfrm>
            <a:off x="7598058" y="1470640"/>
            <a:ext cx="2381250" cy="695325"/>
          </a:xfrm>
          <a:prstGeom prst="rect">
            <a:avLst/>
          </a:prstGeom>
        </p:spPr>
      </p:pic>
      <p:pic>
        <p:nvPicPr>
          <p:cNvPr id="10" name="Picture 9">
            <a:extLst>
              <a:ext uri="{FF2B5EF4-FFF2-40B4-BE49-F238E27FC236}">
                <a16:creationId xmlns:a16="http://schemas.microsoft.com/office/drawing/2014/main" id="{9E28D482-32CA-4B4C-A63F-ABD56E7DDBA4}"/>
              </a:ext>
            </a:extLst>
          </p:cNvPr>
          <p:cNvPicPr>
            <a:picLocks noChangeAspect="1"/>
          </p:cNvPicPr>
          <p:nvPr/>
        </p:nvPicPr>
        <p:blipFill>
          <a:blip r:embed="rId5"/>
          <a:stretch>
            <a:fillRect/>
          </a:stretch>
        </p:blipFill>
        <p:spPr>
          <a:xfrm>
            <a:off x="10118026" y="135269"/>
            <a:ext cx="1819275" cy="1028700"/>
          </a:xfrm>
          <a:prstGeom prst="rect">
            <a:avLst/>
          </a:prstGeom>
        </p:spPr>
      </p:pic>
      <p:pic>
        <p:nvPicPr>
          <p:cNvPr id="16" name="Picture 15">
            <a:extLst>
              <a:ext uri="{FF2B5EF4-FFF2-40B4-BE49-F238E27FC236}">
                <a16:creationId xmlns:a16="http://schemas.microsoft.com/office/drawing/2014/main" id="{01088B15-CEC4-4F7B-9B68-CCAB48435E56}"/>
              </a:ext>
            </a:extLst>
          </p:cNvPr>
          <p:cNvPicPr>
            <a:picLocks noChangeAspect="1"/>
          </p:cNvPicPr>
          <p:nvPr/>
        </p:nvPicPr>
        <p:blipFill>
          <a:blip r:embed="rId6"/>
          <a:stretch>
            <a:fillRect/>
          </a:stretch>
        </p:blipFill>
        <p:spPr>
          <a:xfrm>
            <a:off x="2162794" y="1602356"/>
            <a:ext cx="1790700" cy="1181100"/>
          </a:xfrm>
          <a:prstGeom prst="rect">
            <a:avLst/>
          </a:prstGeom>
        </p:spPr>
      </p:pic>
      <p:pic>
        <p:nvPicPr>
          <p:cNvPr id="17" name="Picture 16">
            <a:extLst>
              <a:ext uri="{FF2B5EF4-FFF2-40B4-BE49-F238E27FC236}">
                <a16:creationId xmlns:a16="http://schemas.microsoft.com/office/drawing/2014/main" id="{C8563C55-1DF9-4880-97E9-50DD9D987EDC}"/>
              </a:ext>
            </a:extLst>
          </p:cNvPr>
          <p:cNvPicPr>
            <a:picLocks noChangeAspect="1"/>
          </p:cNvPicPr>
          <p:nvPr/>
        </p:nvPicPr>
        <p:blipFill>
          <a:blip r:embed="rId7"/>
          <a:stretch>
            <a:fillRect/>
          </a:stretch>
        </p:blipFill>
        <p:spPr>
          <a:xfrm>
            <a:off x="-82673" y="1242996"/>
            <a:ext cx="2047347" cy="2047347"/>
          </a:xfrm>
          <a:prstGeom prst="rect">
            <a:avLst/>
          </a:prstGeom>
        </p:spPr>
      </p:pic>
      <p:pic>
        <p:nvPicPr>
          <p:cNvPr id="1026" name="Picture 2" descr="CT-AAP – Hezekiah Beardsley CT Chapter">
            <a:extLst>
              <a:ext uri="{FF2B5EF4-FFF2-40B4-BE49-F238E27FC236}">
                <a16:creationId xmlns:a16="http://schemas.microsoft.com/office/drawing/2014/main" id="{35D3A8A8-1BA0-CEBD-107A-63191D1D06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196" y="3321004"/>
            <a:ext cx="2047347"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alth Workforce Connector - Site Profile Page">
            <a:extLst>
              <a:ext uri="{FF2B5EF4-FFF2-40B4-BE49-F238E27FC236}">
                <a16:creationId xmlns:a16="http://schemas.microsoft.com/office/drawing/2014/main" id="{9071A792-1B74-BBAB-D02B-2F80751719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657" y="2672326"/>
            <a:ext cx="2641284" cy="10143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necticut Department of Children and Families - Wikipedia">
            <a:extLst>
              <a:ext uri="{FF2B5EF4-FFF2-40B4-BE49-F238E27FC236}">
                <a16:creationId xmlns:a16="http://schemas.microsoft.com/office/drawing/2014/main" id="{41036C29-56C6-53A6-4FC1-A49DCEAEF4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92548" y="4230544"/>
            <a:ext cx="2606904" cy="18090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nnecticut Hospital Association and Bayer Form Alliance on First Statewide  Radiation Dose Management Repository">
            <a:extLst>
              <a:ext uri="{FF2B5EF4-FFF2-40B4-BE49-F238E27FC236}">
                <a16:creationId xmlns:a16="http://schemas.microsoft.com/office/drawing/2014/main" id="{8DE25BFC-05A2-8CC4-51DC-8F80417720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55319" y="4366849"/>
            <a:ext cx="2962275" cy="1325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united way logo">
            <a:extLst>
              <a:ext uri="{FF2B5EF4-FFF2-40B4-BE49-F238E27FC236}">
                <a16:creationId xmlns:a16="http://schemas.microsoft.com/office/drawing/2014/main" id="{45337E73-F8C7-C779-A0F6-E1AD50E3F78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7268" y="4646044"/>
            <a:ext cx="287655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79424CED-257A-16B3-5226-4A9D2F65581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26340" y="3109209"/>
            <a:ext cx="2183968" cy="10096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16D1694-3E08-D8E6-3A88-F2C98DEA4D9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92548" y="1577931"/>
            <a:ext cx="2251257" cy="2099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467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950" y="201258"/>
            <a:ext cx="4638903" cy="1400530"/>
          </a:xfrm>
        </p:spPr>
        <p:txBody>
          <a:bodyPr vert="horz" lIns="91440" tIns="45720" rIns="91440" bIns="45720" rtlCol="0">
            <a:normAutofit/>
          </a:bodyPr>
          <a:lstStyle/>
          <a:p>
            <a:pPr>
              <a:lnSpc>
                <a:spcPct val="90000"/>
              </a:lnSpc>
            </a:pPr>
            <a:r>
              <a:rPr lang="en-US" sz="2900"/>
              <a:t>CT Definition of Infant Born Substance Exposed for Notification Purposes</a:t>
            </a:r>
          </a:p>
        </p:txBody>
      </p:sp>
      <p:graphicFrame>
        <p:nvGraphicFramePr>
          <p:cNvPr id="11" name="Content Placeholder 10">
            <a:extLst>
              <a:ext uri="{FF2B5EF4-FFF2-40B4-BE49-F238E27FC236}">
                <a16:creationId xmlns:a16="http://schemas.microsoft.com/office/drawing/2014/main" id="{1DA683C5-945A-5B73-9CEC-89070D0EE191}"/>
              </a:ext>
            </a:extLst>
          </p:cNvPr>
          <p:cNvGraphicFramePr>
            <a:graphicFrameLocks noGrp="1"/>
          </p:cNvGraphicFramePr>
          <p:nvPr>
            <p:ph idx="1"/>
            <p:extLst>
              <p:ext uri="{D42A27DB-BD31-4B8C-83A1-F6EECF244321}">
                <p14:modId xmlns:p14="http://schemas.microsoft.com/office/powerpoint/2010/main" val="853595187"/>
              </p:ext>
            </p:extLst>
          </p:nvPr>
        </p:nvGraphicFramePr>
        <p:xfrm>
          <a:off x="5109210" y="1601788"/>
          <a:ext cx="6081529" cy="4646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C8ADC571-9C55-1033-AAC9-EE8FD25B3B4C}"/>
              </a:ext>
            </a:extLst>
          </p:cNvPr>
          <p:cNvSpPr>
            <a:spLocks noGrp="1"/>
          </p:cNvSpPr>
          <p:nvPr>
            <p:ph type="ftr" sz="quarter" idx="11"/>
          </p:nvPr>
        </p:nvSpPr>
        <p:spPr>
          <a:xfrm>
            <a:off x="4973101" y="6356350"/>
            <a:ext cx="4084837" cy="365125"/>
          </a:xfrm>
        </p:spPr>
        <p:txBody>
          <a:bodyPr/>
          <a:lstStyle/>
          <a:p>
            <a:r>
              <a:rPr lang="en-US"/>
              <a:t>Creating Systems that Empower Women &amp; Families</a:t>
            </a:r>
          </a:p>
        </p:txBody>
      </p:sp>
      <p:sp>
        <p:nvSpPr>
          <p:cNvPr id="7" name="Slide Number Placeholder 6"/>
          <p:cNvSpPr>
            <a:spLocks noGrp="1"/>
          </p:cNvSpPr>
          <p:nvPr>
            <p:ph type="sldNum" sz="quarter" idx="12"/>
          </p:nvPr>
        </p:nvSpPr>
        <p:spPr>
          <a:xfrm>
            <a:off x="10352540" y="295729"/>
            <a:ext cx="838199" cy="767687"/>
          </a:xfrm>
        </p:spPr>
        <p:txBody>
          <a:bodyPr vert="horz" lIns="91440" tIns="45720" rIns="91440" bIns="45720" rtlCol="0">
            <a:normAutofit/>
          </a:bodyPr>
          <a:lstStyle/>
          <a:p>
            <a:pPr defTabSz="914400">
              <a:spcAft>
                <a:spcPts val="600"/>
              </a:spcAft>
            </a:pPr>
            <a:fld id="{E0D48F63-3BB1-43AD-80C8-40AE8772766B}" type="slidenum">
              <a:rPr lang="en-US"/>
              <a:pPr defTabSz="914400">
                <a:spcAft>
                  <a:spcPts val="600"/>
                </a:spcAft>
              </a:pPr>
              <a:t>25</a:t>
            </a:fld>
            <a:endParaRPr lang="en-US"/>
          </a:p>
        </p:txBody>
      </p:sp>
      <p:pic>
        <p:nvPicPr>
          <p:cNvPr id="9" name="Picture 8">
            <a:extLst>
              <a:ext uri="{FF2B5EF4-FFF2-40B4-BE49-F238E27FC236}">
                <a16:creationId xmlns:a16="http://schemas.microsoft.com/office/drawing/2014/main" id="{285BD94E-A586-4F77-84BD-18E9D92D6FA4}"/>
              </a:ext>
            </a:extLst>
          </p:cNvPr>
          <p:cNvPicPr>
            <a:picLocks noChangeAspect="1"/>
          </p:cNvPicPr>
          <p:nvPr/>
        </p:nvPicPr>
        <p:blipFill rotWithShape="1">
          <a:blip r:embed="rId8"/>
          <a:srcRect l="45613"/>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Tree>
    <p:extLst>
      <p:ext uri="{BB962C8B-B14F-4D97-AF65-F5344CB8AC3E}">
        <p14:creationId xmlns:p14="http://schemas.microsoft.com/office/powerpoint/2010/main" val="1743408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vert="horz" lIns="91440" tIns="45720" rIns="91440" bIns="45720" rtlCol="0" anchor="b">
            <a:normAutofit/>
          </a:bodyPr>
          <a:lstStyle/>
          <a:p>
            <a:br>
              <a:rPr lang="en-US" sz="2600"/>
            </a:br>
            <a:br>
              <a:rPr lang="en-US" sz="2600"/>
            </a:br>
            <a:r>
              <a:rPr lang="en-US" sz="2600"/>
              <a:t>The difference between a report and notification?</a:t>
            </a:r>
            <a:br>
              <a:rPr lang="en-US" sz="2600"/>
            </a:br>
            <a:endParaRPr lang="en-US" sz="2600"/>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type="body" sz="half" idx="2"/>
          </p:nvPr>
        </p:nvSpPr>
        <p:spPr>
          <a:xfrm>
            <a:off x="640080" y="2872899"/>
            <a:ext cx="4243589" cy="3320668"/>
          </a:xfrm>
        </p:spPr>
        <p:txBody>
          <a:bodyPr vert="horz" lIns="91440" tIns="45720" rIns="91440" bIns="45720" rtlCol="0">
            <a:normAutofit/>
          </a:bodyPr>
          <a:lstStyle/>
          <a:p>
            <a:pPr marL="742950" lvl="1" indent="-228600">
              <a:buFont typeface="Arial" panose="020B0604020202020204" pitchFamily="34" charset="0"/>
              <a:buChar char="•"/>
            </a:pPr>
            <a:r>
              <a:rPr lang="en-US" sz="1500"/>
              <a:t>A DCF </a:t>
            </a:r>
            <a:r>
              <a:rPr lang="en-US" sz="1500" b="1"/>
              <a:t>report or referral</a:t>
            </a:r>
            <a:r>
              <a:rPr lang="en-US" sz="1500"/>
              <a:t>, sometimes called a 136, occurs when anyone has concerns about </a:t>
            </a:r>
            <a:r>
              <a:rPr lang="en-US" sz="1500" b="1"/>
              <a:t>the safety </a:t>
            </a:r>
            <a:r>
              <a:rPr lang="en-US" sz="1500"/>
              <a:t>of a child. They report their concerns to the DCF Careline. DCF will then make a decision if the referral meets criteria for acceptance.</a:t>
            </a:r>
          </a:p>
          <a:p>
            <a:pPr marL="742950" lvl="1" indent="-228600">
              <a:buFont typeface="Arial" panose="020B0604020202020204" pitchFamily="34" charset="0"/>
              <a:buChar char="•"/>
            </a:pPr>
            <a:r>
              <a:rPr lang="en-US" sz="1500"/>
              <a:t>A </a:t>
            </a:r>
            <a:r>
              <a:rPr lang="en-US" sz="1500" b="1"/>
              <a:t>CAPTA</a:t>
            </a:r>
            <a:r>
              <a:rPr lang="en-US" sz="1500"/>
              <a:t> </a:t>
            </a:r>
            <a:r>
              <a:rPr lang="en-US" sz="1500" b="1"/>
              <a:t>notification </a:t>
            </a:r>
            <a:r>
              <a:rPr lang="en-US" sz="1500"/>
              <a:t>to DCF occurs when a newborn baby has been born after being exposed to certain substances (because the mom/birthing person used substances during pregnancy) but there are no other concerns about safety &amp; Family Care Plan has been developed.  A notification does not contain any identifying information about the birthing person or their baby. </a:t>
            </a:r>
          </a:p>
          <a:p>
            <a:pPr indent="-228600">
              <a:lnSpc>
                <a:spcPct val="90000"/>
              </a:lnSpc>
              <a:buFont typeface="Arial" panose="020B0604020202020204" pitchFamily="34" charset="0"/>
              <a:buChar char="•"/>
            </a:pPr>
            <a:endParaRPr lang="en-US" sz="1500"/>
          </a:p>
        </p:txBody>
      </p:sp>
      <p:pic>
        <p:nvPicPr>
          <p:cNvPr id="7" name="Picture 6" descr="Woman kissing newborn baby's cheek">
            <a:extLst>
              <a:ext uri="{FF2B5EF4-FFF2-40B4-BE49-F238E27FC236}">
                <a16:creationId xmlns:a16="http://schemas.microsoft.com/office/drawing/2014/main" id="{ECFED8A1-706C-5450-599E-B262CB6347A4}"/>
              </a:ext>
            </a:extLst>
          </p:cNvPr>
          <p:cNvPicPr>
            <a:picLocks noChangeAspect="1"/>
          </p:cNvPicPr>
          <p:nvPr/>
        </p:nvPicPr>
        <p:blipFill rotWithShape="1">
          <a:blip r:embed="rId3"/>
          <a:srcRect l="24537" r="851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
        <p:nvSpPr>
          <p:cNvPr id="4" name="Footer Placeholder 3">
            <a:extLst>
              <a:ext uri="{FF2B5EF4-FFF2-40B4-BE49-F238E27FC236}">
                <a16:creationId xmlns:a16="http://schemas.microsoft.com/office/drawing/2014/main" id="{714A98B4-91E5-0B7C-E922-6E67CAE160D6}"/>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Creating Systems that Empower Women &amp; Families</a:t>
            </a:r>
          </a:p>
        </p:txBody>
      </p:sp>
      <p:sp>
        <p:nvSpPr>
          <p:cNvPr id="5" name="Slide Number Placeholder 4"/>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E0D48F63-3BB1-43AD-80C8-40AE8772766B}" type="slidenum">
              <a:rPr lang="en-US">
                <a:solidFill>
                  <a:srgbClr val="FFFFFF"/>
                </a:solidFill>
                <a:latin typeface="Calibri" panose="020F0502020204030204"/>
              </a:rPr>
              <a:pPr>
                <a:spcAft>
                  <a:spcPts val="600"/>
                </a:spcAft>
                <a:defRPr/>
              </a:pPr>
              <a:t>26</a:t>
            </a:fld>
            <a:endParaRPr lang="en-US">
              <a:solidFill>
                <a:srgbClr val="FFFFFF"/>
              </a:solidFill>
              <a:latin typeface="Calibri" panose="020F0502020204030204"/>
            </a:endParaRPr>
          </a:p>
        </p:txBody>
      </p:sp>
    </p:spTree>
    <p:extLst>
      <p:ext uri="{BB962C8B-B14F-4D97-AF65-F5344CB8AC3E}">
        <p14:creationId xmlns:p14="http://schemas.microsoft.com/office/powerpoint/2010/main" val="4215149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vert="horz" lIns="91440" tIns="45720" rIns="91440" bIns="45720" rtlCol="0" anchor="ctr">
            <a:normAutofit/>
          </a:bodyPr>
          <a:lstStyle/>
          <a:p>
            <a:r>
              <a:rPr lang="en-US" sz="3400" kern="1200">
                <a:solidFill>
                  <a:srgbClr val="FFFFFF"/>
                </a:solidFill>
                <a:latin typeface="+mj-lt"/>
                <a:ea typeface="+mj-ea"/>
                <a:cs typeface="+mj-cs"/>
              </a:rPr>
              <a:t>Educating &amp; Empowering Women/Birthing Persons </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p:cNvSpPr>
            <a:spLocks noGrp="1"/>
          </p:cNvSpPr>
          <p:nvPr>
            <p:ph idx="1"/>
          </p:nvPr>
        </p:nvSpPr>
        <p:spPr>
          <a:xfrm>
            <a:off x="4447308" y="591344"/>
            <a:ext cx="6906491" cy="5585619"/>
          </a:xfrm>
        </p:spPr>
        <p:txBody>
          <a:bodyPr vert="horz" lIns="91440" tIns="45720" rIns="91440" bIns="45720" rtlCol="0" anchor="ctr">
            <a:normAutofit/>
          </a:bodyPr>
          <a:lstStyle/>
          <a:p>
            <a:pPr>
              <a:buClr>
                <a:schemeClr val="accent1"/>
              </a:buClr>
            </a:pPr>
            <a:r>
              <a:rPr lang="en-US"/>
              <a:t>It is important that all pregnant women/birthing persons are educated on the CAPTA legislation </a:t>
            </a:r>
            <a:r>
              <a:rPr lang="en-US" b="1" u="sng"/>
              <a:t>early</a:t>
            </a:r>
            <a:r>
              <a:rPr lang="en-US"/>
              <a:t> in their pregnancy and talk through how it might impact their delivery </a:t>
            </a:r>
          </a:p>
          <a:p>
            <a:pPr lvl="1">
              <a:buClr>
                <a:schemeClr val="accent1"/>
              </a:buClr>
            </a:pPr>
            <a:r>
              <a:rPr lang="en-US"/>
              <a:t>This provides an opportunity for providers to give correct information;</a:t>
            </a:r>
          </a:p>
          <a:p>
            <a:pPr lvl="1">
              <a:buClr>
                <a:schemeClr val="accent1"/>
              </a:buClr>
            </a:pPr>
            <a:r>
              <a:rPr lang="en-US"/>
              <a:t>To dispel myths and talk through fears;</a:t>
            </a:r>
          </a:p>
          <a:p>
            <a:pPr lvl="1">
              <a:buClr>
                <a:schemeClr val="accent1"/>
              </a:buClr>
            </a:pPr>
            <a:r>
              <a:rPr lang="en-US"/>
              <a:t>To allow for behavioral change around use;</a:t>
            </a:r>
          </a:p>
          <a:p>
            <a:pPr lvl="1">
              <a:buClr>
                <a:schemeClr val="accent1"/>
              </a:buClr>
            </a:pPr>
            <a:r>
              <a:rPr lang="en-US"/>
              <a:t>To help explore their support system and begin to think about what mom/birthing person  will need to be successful </a:t>
            </a:r>
          </a:p>
          <a:p>
            <a:pPr lvl="1">
              <a:buClr>
                <a:schemeClr val="accent1"/>
              </a:buClr>
            </a:pPr>
            <a:r>
              <a:rPr lang="en-US"/>
              <a:t>Begin to develop the Family Care Plan</a:t>
            </a:r>
          </a:p>
        </p:txBody>
      </p:sp>
      <p:sp>
        <p:nvSpPr>
          <p:cNvPr id="4" name="Footer Placeholder 3">
            <a:extLst>
              <a:ext uri="{FF2B5EF4-FFF2-40B4-BE49-F238E27FC236}">
                <a16:creationId xmlns:a16="http://schemas.microsoft.com/office/drawing/2014/main" id="{F4226026-8BF7-FC7A-DD56-9B895DE1DD8F}"/>
              </a:ext>
            </a:extLst>
          </p:cNvPr>
          <p:cNvSpPr>
            <a:spLocks noGrp="1"/>
          </p:cNvSpPr>
          <p:nvPr>
            <p:ph type="ftr" sz="quarter" idx="11"/>
          </p:nvPr>
        </p:nvSpPr>
        <p:spPr>
          <a:xfrm>
            <a:off x="4038600" y="6356350"/>
            <a:ext cx="5251174"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Creating Systems that Empower Women &amp; Families</a:t>
            </a:r>
          </a:p>
        </p:txBody>
      </p:sp>
      <p:sp>
        <p:nvSpPr>
          <p:cNvPr id="5" name="Slide Number Placeholder 4">
            <a:extLst>
              <a:ext uri="{FF2B5EF4-FFF2-40B4-BE49-F238E27FC236}">
                <a16:creationId xmlns:a16="http://schemas.microsoft.com/office/drawing/2014/main" id="{54470C23-8D84-253D-7034-028C2E84C4F4}"/>
              </a:ext>
            </a:extLst>
          </p:cNvPr>
          <p:cNvSpPr>
            <a:spLocks noGrp="1"/>
          </p:cNvSpPr>
          <p:nvPr>
            <p:ph type="sldNum" sz="quarter" idx="12"/>
          </p:nvPr>
        </p:nvSpPr>
        <p:spPr>
          <a:xfrm>
            <a:off x="9541564" y="6356350"/>
            <a:ext cx="1812235" cy="365125"/>
          </a:xfrm>
        </p:spPr>
        <p:txBody>
          <a:bodyPr vert="horz" lIns="91440" tIns="45720" rIns="91440" bIns="45720" rtlCol="0" anchor="ctr">
            <a:normAutofit/>
          </a:bodyPr>
          <a:lstStyle/>
          <a:p>
            <a:pPr>
              <a:spcAft>
                <a:spcPts val="600"/>
              </a:spcAft>
            </a:pPr>
            <a:fld id="{58FB4751-880F-D840-AAA9-3A15815CC996}" type="slidenum">
              <a:rPr lang="en-US" smtClean="0"/>
              <a:pPr>
                <a:spcAft>
                  <a:spcPts val="600"/>
                </a:spcAft>
              </a:pPr>
              <a:t>27</a:t>
            </a:fld>
            <a:endParaRPr lang="en-US"/>
          </a:p>
        </p:txBody>
      </p:sp>
    </p:spTree>
    <p:extLst>
      <p:ext uri="{BB962C8B-B14F-4D97-AF65-F5344CB8AC3E}">
        <p14:creationId xmlns:p14="http://schemas.microsoft.com/office/powerpoint/2010/main" val="779763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half" idx="2"/>
          </p:nvPr>
        </p:nvSpPr>
        <p:spPr>
          <a:xfrm>
            <a:off x="115746" y="1380744"/>
            <a:ext cx="6530517" cy="4881159"/>
          </a:xfrm>
        </p:spPr>
        <p:txBody>
          <a:bodyPr>
            <a:normAutofit fontScale="92500" lnSpcReduction="20000"/>
          </a:bodyPr>
          <a:lstStyle/>
          <a:p>
            <a:pPr marL="342900" indent="-342900">
              <a:buFont typeface="Arial" panose="020B0604020202020204" pitchFamily="34" charset="0"/>
              <a:buChar char="•"/>
            </a:pPr>
            <a:r>
              <a:rPr lang="en-US" sz="1900"/>
              <a:t>Woman/Birthing Person learns of their pregnancy </a:t>
            </a:r>
          </a:p>
          <a:p>
            <a:pPr marL="800100" lvl="1" indent="-342900">
              <a:buFont typeface="Arial" panose="020B0604020202020204" pitchFamily="34" charset="0"/>
              <a:buChar char="•"/>
            </a:pPr>
            <a:r>
              <a:rPr lang="en-US" sz="1900"/>
              <a:t>Connects with community provider</a:t>
            </a:r>
          </a:p>
          <a:p>
            <a:pPr marL="1257300" lvl="2" indent="-342900">
              <a:buFont typeface="Arial" panose="020B0604020202020204" pitchFamily="34" charset="0"/>
              <a:buChar char="•"/>
            </a:pPr>
            <a:r>
              <a:rPr lang="en-US" sz="1900"/>
              <a:t>Explores their intention around the pregnancy</a:t>
            </a:r>
          </a:p>
          <a:p>
            <a:pPr marL="1257300" lvl="2" indent="-342900">
              <a:buFont typeface="Arial" panose="020B0604020202020204" pitchFamily="34" charset="0"/>
              <a:buChar char="•"/>
            </a:pPr>
            <a:r>
              <a:rPr lang="en-US" sz="1900"/>
              <a:t>Receives education around CAPTA &amp; Family Care Plan</a:t>
            </a:r>
          </a:p>
          <a:p>
            <a:pPr marL="1257300" lvl="2" indent="-342900">
              <a:buFont typeface="Arial" panose="020B0604020202020204" pitchFamily="34" charset="0"/>
              <a:buChar char="•"/>
            </a:pPr>
            <a:r>
              <a:rPr lang="en-US" sz="1900"/>
              <a:t>Explores intention around their use </a:t>
            </a:r>
          </a:p>
          <a:p>
            <a:pPr marL="1714500" lvl="3" indent="-342900">
              <a:buFont typeface="Arial" panose="020B0604020202020204" pitchFamily="34" charset="0"/>
              <a:buChar char="•"/>
            </a:pPr>
            <a:r>
              <a:rPr lang="en-US" sz="1900"/>
              <a:t>Develop plan to support, refer for  MOUD/MAT &amp; other services</a:t>
            </a:r>
          </a:p>
          <a:p>
            <a:pPr marL="1257300" lvl="2" indent="-342900">
              <a:buFont typeface="Arial" panose="020B0604020202020204" pitchFamily="34" charset="0"/>
              <a:buChar char="•"/>
            </a:pPr>
            <a:r>
              <a:rPr lang="en-US" sz="1900"/>
              <a:t>Identifies team who will support their FCP’s </a:t>
            </a:r>
          </a:p>
          <a:p>
            <a:pPr marL="1257300" lvl="2" indent="-342900">
              <a:buFont typeface="Arial" panose="020B0604020202020204" pitchFamily="34" charset="0"/>
              <a:buChar char="•"/>
            </a:pPr>
            <a:r>
              <a:rPr lang="en-US" sz="1900"/>
              <a:t>Signs ROIs to support communication </a:t>
            </a:r>
          </a:p>
          <a:p>
            <a:pPr marL="800100" lvl="1" indent="-342900">
              <a:buFont typeface="Arial" panose="020B0604020202020204" pitchFamily="34" charset="0"/>
              <a:buChar char="•"/>
            </a:pPr>
            <a:r>
              <a:rPr lang="en-US" sz="1900"/>
              <a:t>Develops Family Care Plan (FCP) </a:t>
            </a:r>
          </a:p>
          <a:p>
            <a:pPr marL="1257300" lvl="2" indent="-342900">
              <a:buFont typeface="Arial" panose="020B0604020202020204" pitchFamily="34" charset="0"/>
              <a:buChar char="•"/>
            </a:pPr>
            <a:r>
              <a:rPr lang="en-US" sz="1900"/>
              <a:t>Modifies plan over time as situation or recovery needs may change or evolve </a:t>
            </a:r>
          </a:p>
          <a:p>
            <a:pPr marL="1257300" lvl="2" indent="-342900">
              <a:buFont typeface="Arial" panose="020B0604020202020204" pitchFamily="34" charset="0"/>
              <a:buChar char="•"/>
            </a:pPr>
            <a:r>
              <a:rPr lang="en-US" sz="1900"/>
              <a:t>Don’t assume another provider has taken the lead</a:t>
            </a:r>
          </a:p>
          <a:p>
            <a:pPr marL="800100" lvl="1" indent="-342900">
              <a:buFont typeface="Arial" panose="020B0604020202020204" pitchFamily="34" charset="0"/>
              <a:buChar char="•"/>
            </a:pPr>
            <a:r>
              <a:rPr lang="en-US" sz="1900"/>
              <a:t>Shares FCP</a:t>
            </a:r>
          </a:p>
          <a:p>
            <a:pPr marL="1257300" lvl="2" indent="-342900">
              <a:buFont typeface="Arial" panose="020B0604020202020204" pitchFamily="34" charset="0"/>
              <a:buChar char="•"/>
            </a:pPr>
            <a:r>
              <a:rPr lang="en-US" sz="1900"/>
              <a:t>With partner, family members, providers, support network, etc. </a:t>
            </a:r>
          </a:p>
          <a:p>
            <a:pPr marL="1257300" lvl="2" indent="-342900">
              <a:buFont typeface="Arial" panose="020B0604020202020204" pitchFamily="34" charset="0"/>
              <a:buChar char="•"/>
            </a:pPr>
            <a:r>
              <a:rPr lang="en-US" sz="1900"/>
              <a:t>Ensures medical team is aware/ NAS consult </a:t>
            </a:r>
          </a:p>
          <a:p>
            <a:pPr marL="1257300" lvl="2" indent="-342900">
              <a:buFont typeface="Arial" panose="020B0604020202020204" pitchFamily="34" charset="0"/>
              <a:buChar char="•"/>
            </a:pPr>
            <a:r>
              <a:rPr lang="en-US" sz="1900"/>
              <a:t>Copy of plan is included in record and available to hospital in advance </a:t>
            </a:r>
          </a:p>
          <a:p>
            <a:pPr marL="914400" lvl="2" indent="0">
              <a:buNone/>
            </a:pPr>
            <a:endParaRPr lang="en-US" sz="1100"/>
          </a:p>
          <a:p>
            <a:pPr lvl="1"/>
            <a:endParaRPr lang="en-US" sz="1100"/>
          </a:p>
        </p:txBody>
      </p:sp>
      <p:sp>
        <p:nvSpPr>
          <p:cNvPr id="4" name="Footer Placeholder 3">
            <a:extLst>
              <a:ext uri="{FF2B5EF4-FFF2-40B4-BE49-F238E27FC236}">
                <a16:creationId xmlns:a16="http://schemas.microsoft.com/office/drawing/2014/main" id="{4A5546D7-6FB3-936A-206E-54D7F8A4B67E}"/>
              </a:ext>
            </a:extLst>
          </p:cNvPr>
          <p:cNvSpPr>
            <a:spLocks noGrp="1"/>
          </p:cNvSpPr>
          <p:nvPr>
            <p:ph type="ftr" sz="quarter" idx="11"/>
          </p:nvPr>
        </p:nvSpPr>
        <p:spPr/>
        <p:txBody>
          <a:bodyPr anchor="ctr">
            <a:normAutofit/>
          </a:bodyPr>
          <a:lstStyle/>
          <a:p>
            <a:pPr>
              <a:lnSpc>
                <a:spcPct val="90000"/>
              </a:lnSpc>
              <a:spcAft>
                <a:spcPts val="600"/>
              </a:spcAft>
            </a:pPr>
            <a:r>
              <a:rPr lang="en-US" sz="1200"/>
              <a:t>Creating Systems that Empower Women &amp; Families</a:t>
            </a:r>
          </a:p>
        </p:txBody>
      </p:sp>
      <p:sp>
        <p:nvSpPr>
          <p:cNvPr id="5" name="Slide Number Placeholder 4">
            <a:extLst>
              <a:ext uri="{FF2B5EF4-FFF2-40B4-BE49-F238E27FC236}">
                <a16:creationId xmlns:a16="http://schemas.microsoft.com/office/drawing/2014/main" id="{5472D775-B05C-9B5B-2C75-3CBBCDA8D22D}"/>
              </a:ext>
            </a:extLst>
          </p:cNvPr>
          <p:cNvSpPr>
            <a:spLocks noGrp="1"/>
          </p:cNvSpPr>
          <p:nvPr>
            <p:ph type="sldNum" sz="quarter" idx="12"/>
          </p:nvPr>
        </p:nvSpPr>
        <p:spPr/>
        <p:txBody>
          <a:bodyPr anchor="ctr">
            <a:normAutofit/>
          </a:bodyPr>
          <a:lstStyle/>
          <a:p>
            <a:pPr>
              <a:spcAft>
                <a:spcPts val="600"/>
              </a:spcAft>
            </a:pPr>
            <a:fld id="{58FB4751-880F-D840-AAA9-3A15815CC996}" type="slidenum">
              <a:rPr lang="en-US" smtClean="0"/>
              <a:pPr>
                <a:spcAft>
                  <a:spcPts val="600"/>
                </a:spcAft>
              </a:pPr>
              <a:t>28</a:t>
            </a:fld>
            <a:endParaRPr lang="en-US"/>
          </a:p>
        </p:txBody>
      </p:sp>
      <p:sp>
        <p:nvSpPr>
          <p:cNvPr id="3" name="Title 2"/>
          <p:cNvSpPr>
            <a:spLocks noGrp="1"/>
          </p:cNvSpPr>
          <p:nvPr>
            <p:ph type="title"/>
          </p:nvPr>
        </p:nvSpPr>
        <p:spPr>
          <a:xfrm>
            <a:off x="506623" y="456580"/>
            <a:ext cx="9144000" cy="676656"/>
          </a:xfrm>
        </p:spPr>
        <p:txBody>
          <a:bodyPr anchor="b">
            <a:normAutofit/>
          </a:bodyPr>
          <a:lstStyle/>
          <a:p>
            <a:r>
              <a:rPr lang="en-US" sz="4100"/>
              <a:t>Best case scenario 	</a:t>
            </a:r>
          </a:p>
        </p:txBody>
      </p:sp>
      <p:pic>
        <p:nvPicPr>
          <p:cNvPr id="6148" name="Picture 4" descr="See the source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659" r="29891"/>
          <a:stretch/>
        </p:blipFill>
        <p:spPr bwMode="auto">
          <a:xfrm>
            <a:off x="6646264" y="10"/>
            <a:ext cx="5545736" cy="606308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FFFFFF"/>
          </a:solidFill>
        </p:spPr>
      </p:pic>
    </p:spTree>
    <p:extLst>
      <p:ext uri="{BB962C8B-B14F-4D97-AF65-F5344CB8AC3E}">
        <p14:creationId xmlns:p14="http://schemas.microsoft.com/office/powerpoint/2010/main" val="2357827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7">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9"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23"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Pregnant woman holding stomach">
            <a:extLst>
              <a:ext uri="{FF2B5EF4-FFF2-40B4-BE49-F238E27FC236}">
                <a16:creationId xmlns:a16="http://schemas.microsoft.com/office/drawing/2014/main" id="{D5058799-B9AB-064C-2B73-9E3312A731A7}"/>
              </a:ext>
            </a:extLst>
          </p:cNvPr>
          <p:cNvPicPr>
            <a:picLocks noChangeAspect="1"/>
          </p:cNvPicPr>
          <p:nvPr/>
        </p:nvPicPr>
        <p:blipFill rotWithShape="1">
          <a:blip r:embed="rId3"/>
          <a:srcRect l="50794"/>
          <a:stretch/>
        </p:blipFill>
        <p:spPr>
          <a:xfrm>
            <a:off x="7082810" y="841663"/>
            <a:ext cx="4166151" cy="5185923"/>
          </a:xfrm>
          <a:prstGeom prst="rect">
            <a:avLst/>
          </a:prstGeom>
          <a:noFill/>
        </p:spPr>
      </p:pic>
      <p:grpSp>
        <p:nvGrpSpPr>
          <p:cNvPr id="26" name="Group 25">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27" name="Freeform: Shape 26">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itle 5">
            <a:extLst>
              <a:ext uri="{FF2B5EF4-FFF2-40B4-BE49-F238E27FC236}">
                <a16:creationId xmlns:a16="http://schemas.microsoft.com/office/drawing/2014/main" id="{25DDFF5B-C486-75E6-9AC2-5AA26586598B}"/>
              </a:ext>
            </a:extLst>
          </p:cNvPr>
          <p:cNvSpPr>
            <a:spLocks noGrp="1"/>
          </p:cNvSpPr>
          <p:nvPr>
            <p:ph type="title"/>
          </p:nvPr>
        </p:nvSpPr>
        <p:spPr>
          <a:xfrm>
            <a:off x="1014984" y="819015"/>
            <a:ext cx="5821537" cy="2353362"/>
          </a:xfrm>
        </p:spPr>
        <p:txBody>
          <a:bodyPr vert="horz" lIns="91440" tIns="45720" rIns="91440" bIns="45720" rtlCol="0" anchor="b">
            <a:normAutofit/>
          </a:bodyPr>
          <a:lstStyle/>
          <a:p>
            <a:r>
              <a:rPr lang="en-US" sz="4800">
                <a:solidFill>
                  <a:schemeClr val="bg1"/>
                </a:solidFill>
              </a:rPr>
              <a:t>DMHAS – Women’s Services</a:t>
            </a:r>
          </a:p>
        </p:txBody>
      </p:sp>
      <p:sp>
        <p:nvSpPr>
          <p:cNvPr id="3" name="Content Placeholder 2"/>
          <p:cNvSpPr>
            <a:spLocks noGrp="1"/>
          </p:cNvSpPr>
          <p:nvPr>
            <p:ph sz="half" idx="1"/>
          </p:nvPr>
        </p:nvSpPr>
        <p:spPr>
          <a:xfrm>
            <a:off x="1014985" y="3442089"/>
            <a:ext cx="4890964" cy="2596896"/>
          </a:xfrm>
        </p:spPr>
        <p:txBody>
          <a:bodyPr vert="horz" lIns="91440" tIns="45720" rIns="91440" bIns="45720" rtlCol="0" anchor="t">
            <a:normAutofit/>
          </a:bodyPr>
          <a:lstStyle/>
          <a:p>
            <a:pPr marL="0" indent="0" algn="ctr">
              <a:buNone/>
            </a:pPr>
            <a:r>
              <a:rPr lang="en-US" sz="1800">
                <a:solidFill>
                  <a:schemeClr val="bg1"/>
                </a:solidFill>
              </a:rPr>
              <a:t>To learn more about DMHAS programs and services visit our website: </a:t>
            </a:r>
          </a:p>
          <a:p>
            <a:pPr marL="0"/>
            <a:endParaRPr lang="en-US" sz="1800">
              <a:solidFill>
                <a:schemeClr val="bg1"/>
              </a:solidFill>
            </a:endParaRPr>
          </a:p>
          <a:p>
            <a:pPr marL="0" indent="0" algn="ctr">
              <a:buNone/>
            </a:pPr>
            <a:r>
              <a:rPr lang="en-US" sz="1800">
                <a:solidFill>
                  <a:schemeClr val="bg1"/>
                </a:solidFill>
                <a:hlinkClick r:id="rId4"/>
              </a:rPr>
              <a:t>Women's and Children's Services (ct.gov)</a:t>
            </a:r>
            <a:endParaRPr lang="en-US" sz="1800">
              <a:solidFill>
                <a:schemeClr val="bg1"/>
              </a:solidFill>
            </a:endParaRPr>
          </a:p>
        </p:txBody>
      </p:sp>
      <p:sp>
        <p:nvSpPr>
          <p:cNvPr id="2" name="Footer Placeholder 1">
            <a:extLst>
              <a:ext uri="{FF2B5EF4-FFF2-40B4-BE49-F238E27FC236}">
                <a16:creationId xmlns:a16="http://schemas.microsoft.com/office/drawing/2014/main" id="{2DDAE660-886B-E14E-FD02-D927F5F4AB44}"/>
              </a:ext>
            </a:extLst>
          </p:cNvPr>
          <p:cNvSpPr>
            <a:spLocks noGrp="1"/>
          </p:cNvSpPr>
          <p:nvPr>
            <p:ph type="ftr" sz="quarter" idx="11"/>
          </p:nvPr>
        </p:nvSpPr>
        <p:spPr>
          <a:xfrm rot="5400000">
            <a:off x="10040112" y="4032504"/>
            <a:ext cx="3657600" cy="640080"/>
          </a:xfrm>
        </p:spPr>
        <p:txBody>
          <a:bodyPr vert="horz" lIns="91440" tIns="45720" rIns="91440" bIns="45720" rtlCol="0" anchor="ctr">
            <a:normAutofit/>
          </a:bodyPr>
          <a:lstStyle/>
          <a:p>
            <a:pPr>
              <a:spcAft>
                <a:spcPts val="600"/>
              </a:spcAft>
              <a:defRPr/>
            </a:pPr>
            <a:r>
              <a:rPr lang="en-US" sz="1000" kern="1200">
                <a:solidFill>
                  <a:schemeClr val="tx2"/>
                </a:solidFill>
                <a:latin typeface="Calibri" panose="020F0502020204030204"/>
                <a:ea typeface="+mn-ea"/>
                <a:cs typeface="+mn-cs"/>
              </a:rPr>
              <a:t>Creating Systems that Empower Women &amp; Families</a:t>
            </a:r>
          </a:p>
        </p:txBody>
      </p:sp>
      <p:sp>
        <p:nvSpPr>
          <p:cNvPr id="4" name="Slide Number Placeholder 3">
            <a:extLst>
              <a:ext uri="{FF2B5EF4-FFF2-40B4-BE49-F238E27FC236}">
                <a16:creationId xmlns:a16="http://schemas.microsoft.com/office/drawing/2014/main" id="{E291A1F0-001F-2E3F-A6E4-AA86D137AB80}"/>
              </a:ext>
            </a:extLst>
          </p:cNvPr>
          <p:cNvSpPr>
            <a:spLocks noGrp="1"/>
          </p:cNvSpPr>
          <p:nvPr>
            <p:ph type="sldNum" sz="quarter" idx="12"/>
          </p:nvPr>
        </p:nvSpPr>
        <p:spPr>
          <a:xfrm>
            <a:off x="11548872" y="6217920"/>
            <a:ext cx="640080" cy="640080"/>
          </a:xfrm>
        </p:spPr>
        <p:txBody>
          <a:bodyPr vert="horz" lIns="91440" tIns="45720" rIns="91440" bIns="45720" rtlCol="0" anchor="ctr">
            <a:normAutofit/>
          </a:bodyPr>
          <a:lstStyle/>
          <a:p>
            <a:pPr algn="ctr">
              <a:spcAft>
                <a:spcPts val="600"/>
              </a:spcAft>
              <a:defRPr/>
            </a:pPr>
            <a:fld id="{58FB4751-880F-D840-AAA9-3A15815CC996}" type="slidenum">
              <a:rPr lang="en-US" sz="1600">
                <a:solidFill>
                  <a:schemeClr val="tx2"/>
                </a:solidFill>
                <a:latin typeface="Calibri" panose="020F0502020204030204"/>
              </a:rPr>
              <a:pPr algn="ctr">
                <a:spcAft>
                  <a:spcPts val="600"/>
                </a:spcAft>
                <a:defRPr/>
              </a:pPr>
              <a:t>29</a:t>
            </a:fld>
            <a:endParaRPr lang="en-US" sz="1600">
              <a:solidFill>
                <a:schemeClr val="tx2"/>
              </a:solidFill>
              <a:latin typeface="Calibri" panose="020F0502020204030204"/>
            </a:endParaRPr>
          </a:p>
        </p:txBody>
      </p:sp>
    </p:spTree>
    <p:extLst>
      <p:ext uri="{BB962C8B-B14F-4D97-AF65-F5344CB8AC3E}">
        <p14:creationId xmlns:p14="http://schemas.microsoft.com/office/powerpoint/2010/main" val="2882945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3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25">
            <a:extLst>
              <a:ext uri="{FF2B5EF4-FFF2-40B4-BE49-F238E27FC236}">
                <a16:creationId xmlns:a16="http://schemas.microsoft.com/office/drawing/2014/main" id="{70BA96D9-2E56-3DBD-6315-048A1B2800FB}"/>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sz="4400"/>
              <a:t>introduction</a:t>
            </a:r>
          </a:p>
        </p:txBody>
      </p:sp>
      <p:sp>
        <p:nvSpPr>
          <p:cNvPr id="27" name="Text Placeholder 26">
            <a:extLst>
              <a:ext uri="{FF2B5EF4-FFF2-40B4-BE49-F238E27FC236}">
                <a16:creationId xmlns:a16="http://schemas.microsoft.com/office/drawing/2014/main" id="{64C89AC3-3D7A-65BB-C3F4-2B1CB19E78D1}"/>
              </a:ext>
            </a:extLst>
          </p:cNvPr>
          <p:cNvSpPr>
            <a:spLocks noGrp="1"/>
          </p:cNvSpPr>
          <p:nvPr>
            <p:ph type="body" sz="half" idx="2"/>
          </p:nvPr>
        </p:nvSpPr>
        <p:spPr>
          <a:xfrm>
            <a:off x="838200" y="1926077"/>
            <a:ext cx="4619621" cy="4250886"/>
          </a:xfrm>
        </p:spPr>
        <p:txBody>
          <a:bodyPr vert="horz" lIns="91440" tIns="45720" rIns="91440" bIns="45720" rtlCol="0">
            <a:normAutofit/>
          </a:bodyPr>
          <a:lstStyle/>
          <a:p>
            <a:r>
              <a:rPr lang="en-US"/>
              <a:t>This presentation will detail the effective collaboration between Connecticut’s Department of Mental Health and Addiction Services, the Department of Children and Families, and private non-profits in creating a continuum of care to support women/birthing persons who are pregnant or parenting and struggling with substance use disorders. Movements through the continuum include residential substance abuse treatment (with children residing at program), step down residential programs, and community-based scatter-sited housing services. This presentation will focus on how these collaborative services can reduce child removal and increase parent/child bonding, all while mothers/birthing persons receive the treatment they need to parent safely.</a:t>
            </a:r>
          </a:p>
        </p:txBody>
      </p:sp>
      <p:pic>
        <p:nvPicPr>
          <p:cNvPr id="7" name="Picture Placeholder 6" descr="Black and white portrait of mother hugging son from behind, both smiling, on house porch">
            <a:extLst>
              <a:ext uri="{FF2B5EF4-FFF2-40B4-BE49-F238E27FC236}">
                <a16:creationId xmlns:a16="http://schemas.microsoft.com/office/drawing/2014/main" id="{7DB1FF5C-2EDE-DB05-259C-072ABE740100}"/>
              </a:ext>
            </a:extLst>
          </p:cNvPr>
          <p:cNvPicPr>
            <a:picLocks noGrp="1" noChangeAspect="1"/>
          </p:cNvPicPr>
          <p:nvPr>
            <p:ph type="pic" idx="1"/>
          </p:nvPr>
        </p:nvPicPr>
        <p:blipFill rotWithShape="1">
          <a:blip r:embed="rId2"/>
          <a:srcRect l="10577" r="31385"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Footer Placeholder 2">
            <a:extLst>
              <a:ext uri="{FF2B5EF4-FFF2-40B4-BE49-F238E27FC236}">
                <a16:creationId xmlns:a16="http://schemas.microsoft.com/office/drawing/2014/main" id="{FAD9BE9C-B5EA-5DA0-9156-6E05D3882992}"/>
              </a:ext>
            </a:extLst>
          </p:cNvPr>
          <p:cNvSpPr>
            <a:spLocks noGrp="1"/>
          </p:cNvSpPr>
          <p:nvPr>
            <p:ph type="ftr" sz="quarter" idx="11"/>
          </p:nvPr>
        </p:nvSpPr>
        <p:spPr>
          <a:xfrm>
            <a:off x="3505200" y="6356350"/>
            <a:ext cx="3429000" cy="365125"/>
          </a:xfrm>
        </p:spPr>
        <p:txBody>
          <a:bodyPr vert="horz" lIns="91440" tIns="45720" rIns="91440" bIns="45720" rtlCol="0" anchor="ctr">
            <a:normAutofit/>
          </a:bodyPr>
          <a:lstStyle/>
          <a:p>
            <a:pPr algn="l">
              <a:spcAft>
                <a:spcPts val="600"/>
              </a:spcAft>
              <a:defRPr/>
            </a:pPr>
            <a:r>
              <a:rPr lang="en-US" kern="1200">
                <a:solidFill>
                  <a:prstClr val="black">
                    <a:tint val="75000"/>
                  </a:prstClr>
                </a:solidFill>
                <a:latin typeface="Calibri" panose="020F0502020204030204"/>
                <a:ea typeface="+mn-ea"/>
                <a:cs typeface="+mn-cs"/>
              </a:rPr>
              <a:t>Creating Systems that Empower Women &amp; Families</a:t>
            </a:r>
          </a:p>
        </p:txBody>
      </p:sp>
      <p:sp>
        <p:nvSpPr>
          <p:cNvPr id="4" name="Slide Number Placeholder 3">
            <a:extLst>
              <a:ext uri="{FF2B5EF4-FFF2-40B4-BE49-F238E27FC236}">
                <a16:creationId xmlns:a16="http://schemas.microsoft.com/office/drawing/2014/main" id="{3324E804-5D73-9996-1913-1EF77F2E53C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58FB4751-880F-D840-AAA9-3A15815CC996}" type="slidenum">
              <a:rPr lang="en-US">
                <a:solidFill>
                  <a:srgbClr val="FFFFFF"/>
                </a:solidFill>
                <a:latin typeface="Calibri" panose="020F0502020204030204"/>
              </a:rPr>
              <a:pPr>
                <a:spcAft>
                  <a:spcPts val="600"/>
                </a:spcAft>
                <a:defRPr/>
              </a:pPr>
              <a:t>3</a:t>
            </a:fld>
            <a:endParaRPr lang="en-US">
              <a:solidFill>
                <a:srgbClr val="FFFFFF"/>
              </a:solidFill>
              <a:latin typeface="Calibri" panose="020F0502020204030204"/>
            </a:endParaRPr>
          </a:p>
        </p:txBody>
      </p:sp>
    </p:spTree>
    <p:extLst>
      <p:ext uri="{BB962C8B-B14F-4D97-AF65-F5344CB8AC3E}">
        <p14:creationId xmlns:p14="http://schemas.microsoft.com/office/powerpoint/2010/main" val="3435077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77AF6-2477-81EC-D1BC-43FD72DF18F6}"/>
              </a:ext>
            </a:extLst>
          </p:cNvPr>
          <p:cNvSpPr>
            <a:spLocks noGrp="1"/>
          </p:cNvSpPr>
          <p:nvPr>
            <p:ph type="title"/>
          </p:nvPr>
        </p:nvSpPr>
        <p:spPr/>
        <p:txBody>
          <a:bodyPr/>
          <a:lstStyle/>
          <a:p>
            <a:r>
              <a:rPr lang="en-US"/>
              <a:t>What?</a:t>
            </a:r>
          </a:p>
        </p:txBody>
      </p:sp>
    </p:spTree>
    <p:extLst>
      <p:ext uri="{BB962C8B-B14F-4D97-AF65-F5344CB8AC3E}">
        <p14:creationId xmlns:p14="http://schemas.microsoft.com/office/powerpoint/2010/main" val="2227748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Footer Placeholder 3">
            <a:extLst>
              <a:ext uri="{FF2B5EF4-FFF2-40B4-BE49-F238E27FC236}">
                <a16:creationId xmlns:a16="http://schemas.microsoft.com/office/drawing/2014/main" id="{1C404F4B-56D5-8E03-9703-E2091F6B918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Creating Systems that Empower Women &amp; Families</a:t>
            </a:r>
          </a:p>
        </p:txBody>
      </p:sp>
      <p:sp>
        <p:nvSpPr>
          <p:cNvPr id="5" name="Slide Number Placeholder 4">
            <a:extLst>
              <a:ext uri="{FF2B5EF4-FFF2-40B4-BE49-F238E27FC236}">
                <a16:creationId xmlns:a16="http://schemas.microsoft.com/office/drawing/2014/main" id="{FF35A587-AAF4-3A11-F214-A9AF46D82C0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8FB4751-880F-D840-AAA9-3A15815CC996}" type="slidenum">
              <a:rPr lang="en-US">
                <a:solidFill>
                  <a:srgbClr val="FFFFFF"/>
                </a:solidFill>
              </a:rPr>
              <a:pPr>
                <a:spcAft>
                  <a:spcPts val="600"/>
                </a:spcAft>
              </a:pPr>
              <a:t>31</a:t>
            </a:fld>
            <a:endParaRPr lang="en-US">
              <a:solidFill>
                <a:srgbClr val="FFFFFF"/>
              </a:solidFill>
            </a:endParaRPr>
          </a:p>
        </p:txBody>
      </p:sp>
      <p:sp>
        <p:nvSpPr>
          <p:cNvPr id="2" name="Title 1">
            <a:extLst>
              <a:ext uri="{FF2B5EF4-FFF2-40B4-BE49-F238E27FC236}">
                <a16:creationId xmlns:a16="http://schemas.microsoft.com/office/drawing/2014/main" id="{CB2181E2-B5FD-426A-9763-A4C1FF30725B}"/>
              </a:ext>
            </a:extLst>
          </p:cNvPr>
          <p:cNvSpPr>
            <a:spLocks noGrp="1"/>
          </p:cNvSpPr>
          <p:nvPr>
            <p:ph type="title"/>
          </p:nvPr>
        </p:nvSpPr>
        <p:spPr>
          <a:xfrm>
            <a:off x="182880" y="557189"/>
            <a:ext cx="4029456" cy="5567891"/>
          </a:xfrm>
        </p:spPr>
        <p:txBody>
          <a:bodyPr vert="horz" lIns="91440" tIns="45720" rIns="91440" bIns="45720" rtlCol="0" anchor="ctr">
            <a:normAutofit/>
          </a:bodyPr>
          <a:lstStyle/>
          <a:p>
            <a:r>
              <a:rPr lang="en-US" sz="5200" kern="1200">
                <a:solidFill>
                  <a:schemeClr val="tx1"/>
                </a:solidFill>
                <a:latin typeface="+mj-lt"/>
                <a:ea typeface="+mj-ea"/>
                <a:cs typeface="+mj-cs"/>
              </a:rPr>
              <a:t>Brief History of Women and Substance Use</a:t>
            </a:r>
          </a:p>
        </p:txBody>
      </p:sp>
      <p:graphicFrame>
        <p:nvGraphicFramePr>
          <p:cNvPr id="23" name="Content Placeholder 2">
            <a:extLst>
              <a:ext uri="{FF2B5EF4-FFF2-40B4-BE49-F238E27FC236}">
                <a16:creationId xmlns:a16="http://schemas.microsoft.com/office/drawing/2014/main" id="{D081E151-3D8F-40A7-BCBD-288B97486B21}"/>
              </a:ext>
            </a:extLst>
          </p:cNvPr>
          <p:cNvGraphicFramePr>
            <a:graphicFrameLocks noGrp="1"/>
          </p:cNvGraphicFramePr>
          <p:nvPr>
            <p:ph idx="1"/>
            <p:extLst>
              <p:ext uri="{D42A27DB-BD31-4B8C-83A1-F6EECF244321}">
                <p14:modId xmlns:p14="http://schemas.microsoft.com/office/powerpoint/2010/main" val="1195753275"/>
              </p:ext>
            </p:extLst>
          </p:nvPr>
        </p:nvGraphicFramePr>
        <p:xfrm>
          <a:off x="4733365" y="322729"/>
          <a:ext cx="7046259" cy="5897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3379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A5B816F-FF61-45B0-9043-78DCB72087F3}"/>
              </a:ext>
            </a:extLst>
          </p:cNvPr>
          <p:cNvSpPr>
            <a:spLocks noGrp="1"/>
          </p:cNvSpPr>
          <p:nvPr>
            <p:ph type="title"/>
          </p:nvPr>
        </p:nvSpPr>
        <p:spPr>
          <a:xfrm>
            <a:off x="838200" y="673770"/>
            <a:ext cx="3220329" cy="2027227"/>
          </a:xfrm>
        </p:spPr>
        <p:txBody>
          <a:bodyPr anchor="t">
            <a:normAutofit/>
          </a:bodyPr>
          <a:lstStyle/>
          <a:p>
            <a:br>
              <a:rPr lang="en-US" sz="3400">
                <a:solidFill>
                  <a:srgbClr val="FFFFFF"/>
                </a:solidFill>
              </a:rPr>
            </a:br>
            <a:r>
              <a:rPr lang="en-US" sz="3400">
                <a:solidFill>
                  <a:srgbClr val="FFFFFF"/>
                </a:solidFill>
              </a:rPr>
              <a:t>Barriers to Treatment</a:t>
            </a:r>
            <a:br>
              <a:rPr lang="en-US" sz="3400">
                <a:solidFill>
                  <a:srgbClr val="FFFFFF"/>
                </a:solidFill>
              </a:rPr>
            </a:br>
            <a:endParaRPr lang="en-US" sz="3400">
              <a:solidFill>
                <a:srgbClr val="FFFFFF"/>
              </a:solidFill>
            </a:endParaRPr>
          </a:p>
        </p:txBody>
      </p:sp>
      <p:sp>
        <p:nvSpPr>
          <p:cNvPr id="3" name="Footer Placeholder 2">
            <a:extLst>
              <a:ext uri="{FF2B5EF4-FFF2-40B4-BE49-F238E27FC236}">
                <a16:creationId xmlns:a16="http://schemas.microsoft.com/office/drawing/2014/main" id="{3A73B1A8-A509-27E9-BC22-972E6C055620}"/>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Creating Systems that Empower Women &amp; Families</a:t>
            </a:r>
          </a:p>
        </p:txBody>
      </p:sp>
      <p:sp>
        <p:nvSpPr>
          <p:cNvPr id="4" name="Slide Number Placeholder 3">
            <a:extLst>
              <a:ext uri="{FF2B5EF4-FFF2-40B4-BE49-F238E27FC236}">
                <a16:creationId xmlns:a16="http://schemas.microsoft.com/office/drawing/2014/main" id="{312D1DE1-9A97-FF32-67C9-CF19C7E9C806}"/>
              </a:ext>
            </a:extLst>
          </p:cNvPr>
          <p:cNvSpPr>
            <a:spLocks noGrp="1"/>
          </p:cNvSpPr>
          <p:nvPr>
            <p:ph type="sldNum" sz="quarter" idx="12"/>
          </p:nvPr>
        </p:nvSpPr>
        <p:spPr>
          <a:xfrm>
            <a:off x="8610600" y="6356350"/>
            <a:ext cx="2743200" cy="365125"/>
          </a:xfrm>
        </p:spPr>
        <p:txBody>
          <a:bodyPr>
            <a:normAutofit/>
          </a:bodyPr>
          <a:lstStyle/>
          <a:p>
            <a:pPr>
              <a:spcAft>
                <a:spcPts val="600"/>
              </a:spcAft>
            </a:pPr>
            <a:fld id="{58FB4751-880F-D840-AAA9-3A15815CC996}" type="slidenum">
              <a:rPr lang="en-US" smtClean="0"/>
              <a:pPr>
                <a:spcAft>
                  <a:spcPts val="600"/>
                </a:spcAft>
              </a:pPr>
              <a:t>32</a:t>
            </a:fld>
            <a:endParaRPr lang="en-US"/>
          </a:p>
        </p:txBody>
      </p:sp>
      <p:graphicFrame>
        <p:nvGraphicFramePr>
          <p:cNvPr id="5" name="Content Placeholder 2">
            <a:extLst>
              <a:ext uri="{FF2B5EF4-FFF2-40B4-BE49-F238E27FC236}">
                <a16:creationId xmlns:a16="http://schemas.microsoft.com/office/drawing/2014/main" id="{FD0C4F8C-0496-4FE8-B231-31782BEB6944}"/>
              </a:ext>
            </a:extLst>
          </p:cNvPr>
          <p:cNvGraphicFramePr>
            <a:graphicFrameLocks noGrp="1"/>
          </p:cNvGraphicFramePr>
          <p:nvPr>
            <p:ph idx="1"/>
            <p:extLst>
              <p:ext uri="{D42A27DB-BD31-4B8C-83A1-F6EECF244321}">
                <p14:modId xmlns:p14="http://schemas.microsoft.com/office/powerpoint/2010/main" val="3414481255"/>
              </p:ext>
            </p:extLst>
          </p:nvPr>
        </p:nvGraphicFramePr>
        <p:xfrm>
          <a:off x="4896727" y="236668"/>
          <a:ext cx="6968957" cy="6119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5395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0499E6-4604-65DA-9E63-17E152809CAD}"/>
              </a:ext>
            </a:extLst>
          </p:cNvPr>
          <p:cNvSpPr>
            <a:spLocks noGrp="1"/>
          </p:cNvSpPr>
          <p:nvPr>
            <p:ph type="title"/>
          </p:nvPr>
        </p:nvSpPr>
        <p:spPr>
          <a:xfrm>
            <a:off x="599435" y="3217991"/>
            <a:ext cx="5667375" cy="1908902"/>
          </a:xfrm>
        </p:spPr>
        <p:txBody>
          <a:bodyPr vert="horz" lIns="91440" tIns="45720" rIns="91440" bIns="45720" rtlCol="0" anchor="ctr">
            <a:normAutofit/>
          </a:bodyPr>
          <a:lstStyle/>
          <a:p>
            <a:r>
              <a:rPr lang="en-US" kern="1200">
                <a:solidFill>
                  <a:schemeClr val="tx1"/>
                </a:solidFill>
                <a:latin typeface="+mj-lt"/>
                <a:ea typeface="+mj-ea"/>
                <a:cs typeface="+mj-cs"/>
              </a:rPr>
              <a:t>Tonier Cane</a:t>
            </a:r>
          </a:p>
        </p:txBody>
      </p:sp>
      <p:sp>
        <p:nvSpPr>
          <p:cNvPr id="24" name="Freeform 7">
            <a:extLst>
              <a:ext uri="{FF2B5EF4-FFF2-40B4-BE49-F238E27FC236}">
                <a16:creationId xmlns:a16="http://schemas.microsoft.com/office/drawing/2014/main" id="{111A83C6-3159-48A2-95E0-D9A872D3E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0618" cy="2896258"/>
          </a:xfrm>
          <a:custGeom>
            <a:avLst/>
            <a:gdLst>
              <a:gd name="connsiteX0" fmla="*/ 0 w 5920618"/>
              <a:gd name="connsiteY0" fmla="*/ 0 h 2896258"/>
              <a:gd name="connsiteX1" fmla="*/ 3191370 w 5920618"/>
              <a:gd name="connsiteY1" fmla="*/ 0 h 2896258"/>
              <a:gd name="connsiteX2" fmla="*/ 3346315 w 5920618"/>
              <a:gd name="connsiteY2" fmla="*/ 0 h 2896258"/>
              <a:gd name="connsiteX3" fmla="*/ 5920618 w 5920618"/>
              <a:gd name="connsiteY3" fmla="*/ 0 h 2896258"/>
              <a:gd name="connsiteX4" fmla="*/ 4583705 w 5920618"/>
              <a:gd name="connsiteY4" fmla="*/ 2896258 h 2896258"/>
              <a:gd name="connsiteX5" fmla="*/ 3346315 w 5920618"/>
              <a:gd name="connsiteY5" fmla="*/ 2896258 h 2896258"/>
              <a:gd name="connsiteX6" fmla="*/ 1854457 w 5920618"/>
              <a:gd name="connsiteY6" fmla="*/ 2896258 h 2896258"/>
              <a:gd name="connsiteX7" fmla="*/ 0 w 5920618"/>
              <a:gd name="connsiteY7" fmla="*/ 2896258 h 28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0618" h="2896258">
                <a:moveTo>
                  <a:pt x="0" y="0"/>
                </a:moveTo>
                <a:lnTo>
                  <a:pt x="3191370" y="0"/>
                </a:lnTo>
                <a:lnTo>
                  <a:pt x="3346315" y="0"/>
                </a:lnTo>
                <a:lnTo>
                  <a:pt x="5920618" y="0"/>
                </a:lnTo>
                <a:lnTo>
                  <a:pt x="4583705" y="2896258"/>
                </a:lnTo>
                <a:lnTo>
                  <a:pt x="3346315" y="2896258"/>
                </a:lnTo>
                <a:lnTo>
                  <a:pt x="1854457" y="2896258"/>
                </a:lnTo>
                <a:lnTo>
                  <a:pt x="0" y="2896258"/>
                </a:lnTo>
                <a:close/>
              </a:path>
            </a:pathLst>
          </a:custGeom>
          <a:solidFill>
            <a:srgbClr val="8C5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Recovery Stories: Tonier">
            <a:hlinkClick r:id="" action="ppaction://media"/>
            <a:extLst>
              <a:ext uri="{FF2B5EF4-FFF2-40B4-BE49-F238E27FC236}">
                <a16:creationId xmlns:a16="http://schemas.microsoft.com/office/drawing/2014/main" id="{29712D39-A034-487F-9498-1114B1B3AF4B}"/>
              </a:ext>
            </a:extLst>
          </p:cNvPr>
          <p:cNvPicPr>
            <a:picLocks noGrp="1" noRot="1" noChangeAspect="1"/>
          </p:cNvPicPr>
          <p:nvPr>
            <p:ph idx="1"/>
            <a:videoFile r:link="rId1"/>
          </p:nvPr>
        </p:nvPicPr>
        <p:blipFill>
          <a:blip r:embed="rId4"/>
          <a:stretch>
            <a:fillRect/>
          </a:stretch>
        </p:blipFill>
        <p:spPr>
          <a:xfrm>
            <a:off x="6890657" y="986518"/>
            <a:ext cx="4661263" cy="3495947"/>
          </a:xfrm>
          <a:prstGeom prst="rect">
            <a:avLst/>
          </a:prstGeom>
        </p:spPr>
      </p:pic>
      <p:sp>
        <p:nvSpPr>
          <p:cNvPr id="21" name="Freeform 5">
            <a:extLst>
              <a:ext uri="{FF2B5EF4-FFF2-40B4-BE49-F238E27FC236}">
                <a16:creationId xmlns:a16="http://schemas.microsoft.com/office/drawing/2014/main" id="{00372701-83B9-478A-9B29-7A50C8310B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48626"/>
            <a:ext cx="6738450" cy="1409374"/>
          </a:xfrm>
          <a:custGeom>
            <a:avLst/>
            <a:gdLst>
              <a:gd name="connsiteX0" fmla="*/ 0 w 6738450"/>
              <a:gd name="connsiteY0" fmla="*/ 0 h 1409374"/>
              <a:gd name="connsiteX1" fmla="*/ 6738450 w 6738450"/>
              <a:gd name="connsiteY1" fmla="*/ 0 h 1409374"/>
              <a:gd name="connsiteX2" fmla="*/ 6085725 w 6738450"/>
              <a:gd name="connsiteY2" fmla="*/ 1409374 h 1409374"/>
              <a:gd name="connsiteX3" fmla="*/ 1524000 w 6738450"/>
              <a:gd name="connsiteY3" fmla="*/ 1409374 h 1409374"/>
              <a:gd name="connsiteX4" fmla="*/ 1200418 w 6738450"/>
              <a:gd name="connsiteY4" fmla="*/ 1409374 h 1409374"/>
              <a:gd name="connsiteX5" fmla="*/ 0 w 6738450"/>
              <a:gd name="connsiteY5" fmla="*/ 1409374 h 140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8450" h="1409374">
                <a:moveTo>
                  <a:pt x="0" y="0"/>
                </a:moveTo>
                <a:lnTo>
                  <a:pt x="6738450" y="0"/>
                </a:lnTo>
                <a:lnTo>
                  <a:pt x="6085725" y="1409374"/>
                </a:lnTo>
                <a:lnTo>
                  <a:pt x="1524000" y="1409374"/>
                </a:lnTo>
                <a:lnTo>
                  <a:pt x="1200418" y="1409374"/>
                </a:lnTo>
                <a:lnTo>
                  <a:pt x="0" y="1409374"/>
                </a:lnTo>
                <a:close/>
              </a:path>
            </a:pathLst>
          </a:custGeom>
          <a:solidFill>
            <a:srgbClr val="B2B2B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6">
            <a:extLst>
              <a:ext uri="{FF2B5EF4-FFF2-40B4-BE49-F238E27FC236}">
                <a16:creationId xmlns:a16="http://schemas.microsoft.com/office/drawing/2014/main" id="{9EDA5044-3268-4753-AEE8-20199924E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5448626"/>
            <a:ext cx="5925190" cy="1409374"/>
          </a:xfrm>
          <a:custGeom>
            <a:avLst/>
            <a:gdLst>
              <a:gd name="connsiteX0" fmla="*/ 652725 w 5925190"/>
              <a:gd name="connsiteY0" fmla="*/ 0 h 1409374"/>
              <a:gd name="connsiteX1" fmla="*/ 5925190 w 5925190"/>
              <a:gd name="connsiteY1" fmla="*/ 0 h 1409374"/>
              <a:gd name="connsiteX2" fmla="*/ 5925190 w 5925190"/>
              <a:gd name="connsiteY2" fmla="*/ 1409374 h 1409374"/>
              <a:gd name="connsiteX3" fmla="*/ 0 w 5925190"/>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5925190" h="1409374">
                <a:moveTo>
                  <a:pt x="652725" y="0"/>
                </a:moveTo>
                <a:lnTo>
                  <a:pt x="5925190" y="0"/>
                </a:lnTo>
                <a:lnTo>
                  <a:pt x="5925190" y="1409374"/>
                </a:lnTo>
                <a:lnTo>
                  <a:pt x="0" y="1409374"/>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a:extLst>
              <a:ext uri="{FF2B5EF4-FFF2-40B4-BE49-F238E27FC236}">
                <a16:creationId xmlns:a16="http://schemas.microsoft.com/office/drawing/2014/main" id="{BF330104-4235-2D0E-6BE6-3251CEB2D236}"/>
              </a:ext>
            </a:extLst>
          </p:cNvPr>
          <p:cNvSpPr>
            <a:spLocks noGrp="1"/>
          </p:cNvSpPr>
          <p:nvPr>
            <p:ph type="ftr" sz="quarter" idx="11"/>
          </p:nvPr>
        </p:nvSpPr>
        <p:spPr>
          <a:xfrm>
            <a:off x="7290322" y="5625144"/>
            <a:ext cx="4063478" cy="365125"/>
          </a:xfrm>
        </p:spPr>
        <p:txBody>
          <a:bodyPr vert="horz" lIns="91440" tIns="45720" rIns="91440" bIns="45720" rtlCol="0" anchor="ctr">
            <a:normAutofit/>
          </a:bodyPr>
          <a:lstStyle/>
          <a:p>
            <a:pPr algn="r">
              <a:spcAft>
                <a:spcPts val="600"/>
              </a:spcAft>
            </a:pPr>
            <a:r>
              <a:rPr lang="en-US" kern="1200">
                <a:solidFill>
                  <a:srgbClr val="FFFFFF">
                    <a:alpha val="80000"/>
                  </a:srgbClr>
                </a:solidFill>
                <a:latin typeface="+mn-lt"/>
                <a:ea typeface="+mn-ea"/>
                <a:cs typeface="+mn-cs"/>
              </a:rPr>
              <a:t>Creating Systems that Empower Women &amp; Families</a:t>
            </a:r>
          </a:p>
        </p:txBody>
      </p:sp>
      <p:sp>
        <p:nvSpPr>
          <p:cNvPr id="3" name="Slide Number Placeholder 2">
            <a:extLst>
              <a:ext uri="{FF2B5EF4-FFF2-40B4-BE49-F238E27FC236}">
                <a16:creationId xmlns:a16="http://schemas.microsoft.com/office/drawing/2014/main" id="{BFE57B05-4313-F21C-4669-1D605EA5BEF3}"/>
              </a:ext>
            </a:extLst>
          </p:cNvPr>
          <p:cNvSpPr>
            <a:spLocks noGrp="1"/>
          </p:cNvSpPr>
          <p:nvPr>
            <p:ph type="sldNum" sz="quarter" idx="12"/>
          </p:nvPr>
        </p:nvSpPr>
        <p:spPr>
          <a:xfrm>
            <a:off x="8820150" y="6356350"/>
            <a:ext cx="2533650" cy="365125"/>
          </a:xfrm>
        </p:spPr>
        <p:txBody>
          <a:bodyPr vert="horz" lIns="91440" tIns="45720" rIns="91440" bIns="45720" rtlCol="0" anchor="ctr">
            <a:normAutofit/>
          </a:bodyPr>
          <a:lstStyle/>
          <a:p>
            <a:pPr>
              <a:spcAft>
                <a:spcPts val="600"/>
              </a:spcAft>
            </a:pPr>
            <a:fld id="{34B7E4EF-A1BD-40F4-AB7B-04F084DD991D}" type="slidenum">
              <a:rPr lang="en-US">
                <a:solidFill>
                  <a:srgbClr val="FFFFFF">
                    <a:alpha val="80000"/>
                  </a:srgbClr>
                </a:solidFill>
              </a:rPr>
              <a:pPr>
                <a:spcAft>
                  <a:spcPts val="600"/>
                </a:spcAft>
              </a:pPr>
              <a:t>33</a:t>
            </a:fld>
            <a:endParaRPr lang="en-US">
              <a:solidFill>
                <a:srgbClr val="FFFFFF">
                  <a:alpha val="80000"/>
                </a:srgbClr>
              </a:solidFill>
            </a:endParaRPr>
          </a:p>
        </p:txBody>
      </p:sp>
    </p:spTree>
    <p:extLst>
      <p:ext uri="{BB962C8B-B14F-4D97-AF65-F5344CB8AC3E}">
        <p14:creationId xmlns:p14="http://schemas.microsoft.com/office/powerpoint/2010/main" val="821731211"/>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EDCE6-5C71-4844-9F69-A1DB2D841053}"/>
              </a:ext>
            </a:extLst>
          </p:cNvPr>
          <p:cNvSpPr>
            <a:spLocks noGrp="1"/>
          </p:cNvSpPr>
          <p:nvPr>
            <p:ph type="title"/>
          </p:nvPr>
        </p:nvSpPr>
        <p:spPr>
          <a:xfrm>
            <a:off x="204395" y="559477"/>
            <a:ext cx="3216537" cy="5709931"/>
          </a:xfrm>
        </p:spPr>
        <p:txBody>
          <a:bodyPr>
            <a:normAutofit/>
          </a:bodyPr>
          <a:lstStyle/>
          <a:p>
            <a:pPr algn="ctr"/>
            <a:r>
              <a:rPr lang="en-US"/>
              <a:t>Engagement</a:t>
            </a:r>
          </a:p>
        </p:txBody>
      </p:sp>
      <p:graphicFrame>
        <p:nvGraphicFramePr>
          <p:cNvPr id="5" name="Content Placeholder 2">
            <a:extLst>
              <a:ext uri="{FF2B5EF4-FFF2-40B4-BE49-F238E27FC236}">
                <a16:creationId xmlns:a16="http://schemas.microsoft.com/office/drawing/2014/main" id="{D3FBC36A-A8D2-4014-916E-30BE46130405}"/>
              </a:ext>
            </a:extLst>
          </p:cNvPr>
          <p:cNvGraphicFramePr>
            <a:graphicFrameLocks noGrp="1"/>
          </p:cNvGraphicFramePr>
          <p:nvPr>
            <p:ph idx="1"/>
            <p:extLst>
              <p:ext uri="{D42A27DB-BD31-4B8C-83A1-F6EECF244321}">
                <p14:modId xmlns:p14="http://schemas.microsoft.com/office/powerpoint/2010/main" val="1788277353"/>
              </p:ext>
            </p:extLst>
          </p:nvPr>
        </p:nvGraphicFramePr>
        <p:xfrm>
          <a:off x="3539266" y="559477"/>
          <a:ext cx="8448339" cy="55212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6989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ED9FDD-A96B-C467-3E8E-BA3E8BF5826B}"/>
              </a:ext>
            </a:extLst>
          </p:cNvPr>
          <p:cNvSpPr>
            <a:spLocks noGrp="1"/>
          </p:cNvSpPr>
          <p:nvPr>
            <p:ph type="ctrTitle"/>
          </p:nvPr>
        </p:nvSpPr>
        <p:spPr>
          <a:xfrm>
            <a:off x="1610062" y="1907672"/>
            <a:ext cx="9144000" cy="2387600"/>
          </a:xfrm>
        </p:spPr>
        <p:txBody>
          <a:bodyPr anchor="ctr">
            <a:normAutofit/>
          </a:bodyPr>
          <a:lstStyle/>
          <a:p>
            <a:r>
              <a:rPr lang="en-US" sz="4200"/>
              <a:t>Connecticut Continuum of Care</a:t>
            </a:r>
          </a:p>
        </p:txBody>
      </p:sp>
      <p:sp>
        <p:nvSpPr>
          <p:cNvPr id="4" name="Slide Number Placeholder 3" hidden="1">
            <a:extLst>
              <a:ext uri="{FF2B5EF4-FFF2-40B4-BE49-F238E27FC236}">
                <a16:creationId xmlns:a16="http://schemas.microsoft.com/office/drawing/2014/main" id="{52B025DD-FCF2-C8D7-E275-023CAC81D729}"/>
              </a:ext>
            </a:extLst>
          </p:cNvPr>
          <p:cNvSpPr>
            <a:spLocks noGrp="1"/>
          </p:cNvSpPr>
          <p:nvPr>
            <p:ph type="sldNum" sz="quarter" idx="12"/>
          </p:nvPr>
        </p:nvSpPr>
        <p:spPr/>
        <p:txBody>
          <a:bodyPr/>
          <a:lstStyle/>
          <a:p>
            <a:pPr>
              <a:spcAft>
                <a:spcPts val="600"/>
              </a:spcAft>
            </a:pPr>
            <a:fld id="{34B7E4EF-A1BD-40F4-AB7B-04F084DD991D}" type="slidenum">
              <a:rPr lang="en-US" smtClean="0"/>
              <a:pPr>
                <a:spcAft>
                  <a:spcPts val="600"/>
                </a:spcAft>
              </a:pPr>
              <a:t>35</a:t>
            </a:fld>
            <a:endParaRPr lang="en-US"/>
          </a:p>
        </p:txBody>
      </p:sp>
    </p:spTree>
    <p:extLst>
      <p:ext uri="{BB962C8B-B14F-4D97-AF65-F5344CB8AC3E}">
        <p14:creationId xmlns:p14="http://schemas.microsoft.com/office/powerpoint/2010/main" val="2534570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8">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B1ACC6D5-DD6F-6875-1CAA-3143683ED09F}"/>
              </a:ext>
            </a:extLst>
          </p:cNvPr>
          <p:cNvSpPr>
            <a:spLocks noGrp="1"/>
          </p:cNvSpPr>
          <p:nvPr>
            <p:ph type="title"/>
          </p:nvPr>
        </p:nvSpPr>
        <p:spPr>
          <a:xfrm>
            <a:off x="838200" y="365125"/>
            <a:ext cx="10515600" cy="930275"/>
          </a:xfrm>
        </p:spPr>
        <p:txBody>
          <a:bodyPr vert="horz" lIns="91440" tIns="45720" rIns="91440" bIns="45720" rtlCol="0" anchor="ctr">
            <a:normAutofit/>
          </a:bodyPr>
          <a:lstStyle/>
          <a:p>
            <a:r>
              <a:rPr lang="en-US" sz="4400" kern="1200">
                <a:solidFill>
                  <a:schemeClr val="tx1"/>
                </a:solidFill>
                <a:latin typeface="+mj-lt"/>
                <a:ea typeface="+mj-ea"/>
                <a:cs typeface="+mj-cs"/>
              </a:rPr>
              <a:t>Pregnant and Parenting: Residential</a:t>
            </a:r>
          </a:p>
        </p:txBody>
      </p:sp>
      <p:sp>
        <p:nvSpPr>
          <p:cNvPr id="5" name="Footer Placeholder 4">
            <a:extLst>
              <a:ext uri="{FF2B5EF4-FFF2-40B4-BE49-F238E27FC236}">
                <a16:creationId xmlns:a16="http://schemas.microsoft.com/office/drawing/2014/main" id="{FB067B72-D123-7FE0-60AF-BD1299A859F0}"/>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Creating Systems that Empower Women &amp; Families</a:t>
            </a:r>
          </a:p>
        </p:txBody>
      </p:sp>
      <p:sp>
        <p:nvSpPr>
          <p:cNvPr id="6" name="Slide Number Placeholder 5">
            <a:extLst>
              <a:ext uri="{FF2B5EF4-FFF2-40B4-BE49-F238E27FC236}">
                <a16:creationId xmlns:a16="http://schemas.microsoft.com/office/drawing/2014/main" id="{B3539CF0-6E59-B36C-BC78-B2243EA5BA2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8FB4751-880F-D840-AAA9-3A15815CC996}" type="slidenum">
              <a:rPr lang="en-US" smtClean="0"/>
              <a:pPr>
                <a:spcAft>
                  <a:spcPts val="600"/>
                </a:spcAft>
              </a:pPr>
              <a:t>36</a:t>
            </a:fld>
            <a:endParaRPr lang="en-US"/>
          </a:p>
        </p:txBody>
      </p:sp>
      <p:graphicFrame>
        <p:nvGraphicFramePr>
          <p:cNvPr id="12" name="Content Placeholder 2">
            <a:extLst>
              <a:ext uri="{FF2B5EF4-FFF2-40B4-BE49-F238E27FC236}">
                <a16:creationId xmlns:a16="http://schemas.microsoft.com/office/drawing/2014/main" id="{39DB435C-D620-D4B5-0416-475BE9F58179}"/>
              </a:ext>
            </a:extLst>
          </p:cNvPr>
          <p:cNvGraphicFramePr>
            <a:graphicFrameLocks noGrp="1"/>
          </p:cNvGraphicFramePr>
          <p:nvPr>
            <p:ph idx="1"/>
            <p:extLst>
              <p:ext uri="{D42A27DB-BD31-4B8C-83A1-F6EECF244321}">
                <p14:modId xmlns:p14="http://schemas.microsoft.com/office/powerpoint/2010/main" val="3291131278"/>
              </p:ext>
            </p:extLst>
          </p:nvPr>
        </p:nvGraphicFramePr>
        <p:xfrm>
          <a:off x="838200" y="2011363"/>
          <a:ext cx="10515600" cy="4160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6912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6CDC1EB-4C90-4C27-A046-F2831A07306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a:t>Women’s Specific Programs </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EEC3A5B3-9E73-BD09-5ACC-BD5212555637}"/>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marL="285750" lvl="0" indent="-228600">
              <a:buFont typeface="Arial" panose="020B0604020202020204" pitchFamily="34" charset="0"/>
              <a:buChar char="•"/>
            </a:pPr>
            <a:r>
              <a:rPr lang="en-US" sz="2200"/>
              <a:t>One Key Question</a:t>
            </a:r>
          </a:p>
          <a:p>
            <a:pPr marL="285750" lvl="0" indent="-228600">
              <a:buFont typeface="Arial" panose="020B0604020202020204" pitchFamily="34" charset="0"/>
              <a:buChar char="•"/>
            </a:pPr>
            <a:r>
              <a:rPr lang="en-US" sz="2200"/>
              <a:t>Family Care Plan </a:t>
            </a:r>
          </a:p>
          <a:p>
            <a:pPr marL="285750" lvl="0" indent="-228600">
              <a:buFont typeface="Arial" panose="020B0604020202020204" pitchFamily="34" charset="0"/>
              <a:buChar char="•"/>
            </a:pPr>
            <a:r>
              <a:rPr lang="en-US" sz="2200"/>
              <a:t>Onsite groups</a:t>
            </a:r>
          </a:p>
          <a:p>
            <a:pPr marL="285750" lvl="0" indent="-228600">
              <a:buFont typeface="Arial" panose="020B0604020202020204" pitchFamily="34" charset="0"/>
              <a:buChar char="•"/>
            </a:pPr>
            <a:r>
              <a:rPr lang="en-US" sz="2200"/>
              <a:t>Case Management</a:t>
            </a:r>
          </a:p>
          <a:p>
            <a:pPr marL="285750" lvl="0" indent="-228600">
              <a:buFont typeface="Arial" panose="020B0604020202020204" pitchFamily="34" charset="0"/>
              <a:buChar char="•"/>
            </a:pPr>
            <a:r>
              <a:rPr lang="en-US" sz="2200"/>
              <a:t>Referrals to treatment and community providers</a:t>
            </a:r>
          </a:p>
          <a:p>
            <a:pPr marL="285750" lvl="0" indent="-228600">
              <a:buFont typeface="Arial" panose="020B0604020202020204" pitchFamily="34" charset="0"/>
              <a:buChar char="•"/>
            </a:pPr>
            <a:r>
              <a:rPr lang="en-US" sz="2200"/>
              <a:t>Speakers &amp; Collaborations</a:t>
            </a:r>
          </a:p>
        </p:txBody>
      </p:sp>
      <p:pic>
        <p:nvPicPr>
          <p:cNvPr id="8" name="Picture 7" descr="Woman talking to a therapist">
            <a:extLst>
              <a:ext uri="{FF2B5EF4-FFF2-40B4-BE49-F238E27FC236}">
                <a16:creationId xmlns:a16="http://schemas.microsoft.com/office/drawing/2014/main" id="{65C8AA0B-06A3-1B4A-C4F3-907CAAFED8F2}"/>
              </a:ext>
            </a:extLst>
          </p:cNvPr>
          <p:cNvPicPr>
            <a:picLocks noChangeAspect="1"/>
          </p:cNvPicPr>
          <p:nvPr/>
        </p:nvPicPr>
        <p:blipFill rotWithShape="1">
          <a:blip r:embed="rId3"/>
          <a:srcRect l="24257" r="879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
        <p:nvSpPr>
          <p:cNvPr id="3" name="Footer Placeholder 2">
            <a:extLst>
              <a:ext uri="{FF2B5EF4-FFF2-40B4-BE49-F238E27FC236}">
                <a16:creationId xmlns:a16="http://schemas.microsoft.com/office/drawing/2014/main" id="{029D8834-FA43-D468-F92B-4E50B99AD8F3}"/>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Creating Systems that Empower Women &amp; Families</a:t>
            </a:r>
          </a:p>
        </p:txBody>
      </p:sp>
      <p:sp>
        <p:nvSpPr>
          <p:cNvPr id="4" name="Slide Number Placeholder 3">
            <a:extLst>
              <a:ext uri="{FF2B5EF4-FFF2-40B4-BE49-F238E27FC236}">
                <a16:creationId xmlns:a16="http://schemas.microsoft.com/office/drawing/2014/main" id="{882A070B-B157-73F2-0094-A4810BF4CD19}"/>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58FB4751-880F-D840-AAA9-3A15815CC996}" type="slidenum">
              <a:rPr lang="en-US">
                <a:solidFill>
                  <a:srgbClr val="FFFFFF"/>
                </a:solidFill>
                <a:latin typeface="Calibri" panose="020F0502020204030204"/>
              </a:rPr>
              <a:pPr>
                <a:spcAft>
                  <a:spcPts val="600"/>
                </a:spcAft>
                <a:defRPr/>
              </a:pPr>
              <a:t>37</a:t>
            </a:fld>
            <a:endParaRPr lang="en-US">
              <a:solidFill>
                <a:srgbClr val="FFFFFF"/>
              </a:solidFill>
              <a:latin typeface="Calibri" panose="020F0502020204030204"/>
            </a:endParaRPr>
          </a:p>
        </p:txBody>
      </p:sp>
    </p:spTree>
    <p:extLst>
      <p:ext uri="{BB962C8B-B14F-4D97-AF65-F5344CB8AC3E}">
        <p14:creationId xmlns:p14="http://schemas.microsoft.com/office/powerpoint/2010/main" val="691640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00DF0D-4E6E-BBC8-2B0E-3594833759D8}"/>
              </a:ext>
            </a:extLst>
          </p:cNvPr>
          <p:cNvSpPr>
            <a:spLocks noGrp="1"/>
          </p:cNvSpPr>
          <p:nvPr>
            <p:ph type="title"/>
          </p:nvPr>
        </p:nvSpPr>
        <p:spPr/>
        <p:txBody>
          <a:bodyPr anchor="b">
            <a:normAutofit/>
          </a:bodyPr>
          <a:lstStyle/>
          <a:p>
            <a:r>
              <a:rPr lang="en-US" sz="4100"/>
              <a:t>Family Care Plan </a:t>
            </a:r>
          </a:p>
        </p:txBody>
      </p:sp>
      <p:sp>
        <p:nvSpPr>
          <p:cNvPr id="5" name="Content Placeholder 4">
            <a:extLst>
              <a:ext uri="{FF2B5EF4-FFF2-40B4-BE49-F238E27FC236}">
                <a16:creationId xmlns:a16="http://schemas.microsoft.com/office/drawing/2014/main" id="{AC7F7D57-BE20-80DF-7140-8D0AEF9EE8AD}"/>
              </a:ext>
            </a:extLst>
          </p:cNvPr>
          <p:cNvSpPr>
            <a:spLocks noGrp="1"/>
          </p:cNvSpPr>
          <p:nvPr>
            <p:ph type="body" sz="half" idx="2"/>
          </p:nvPr>
        </p:nvSpPr>
        <p:spPr/>
        <p:txBody>
          <a:bodyPr>
            <a:normAutofit/>
          </a:bodyPr>
          <a:lstStyle/>
          <a:p>
            <a:pPr marL="0" indent="0">
              <a:spcAft>
                <a:spcPts val="600"/>
              </a:spcAft>
              <a:buNone/>
            </a:pPr>
            <a:endParaRPr lang="en-US">
              <a:hlinkClick r:id="rId3"/>
            </a:endParaRPr>
          </a:p>
          <a:p>
            <a:pPr marL="0" indent="0">
              <a:spcAft>
                <a:spcPts val="600"/>
              </a:spcAft>
              <a:buNone/>
            </a:pPr>
            <a:endParaRPr lang="en-US">
              <a:hlinkClick r:id="rId3"/>
            </a:endParaRPr>
          </a:p>
          <a:p>
            <a:pPr marL="0" indent="0">
              <a:spcAft>
                <a:spcPts val="600"/>
              </a:spcAft>
              <a:buNone/>
            </a:pPr>
            <a:r>
              <a:rPr lang="en-US">
                <a:hlinkClick r:id="rId3"/>
              </a:rPr>
              <a:t>Family Care Plan 2022</a:t>
            </a:r>
            <a:endParaRPr lang="en-US"/>
          </a:p>
        </p:txBody>
      </p:sp>
      <p:sp>
        <p:nvSpPr>
          <p:cNvPr id="2" name="Footer Placeholder 1">
            <a:extLst>
              <a:ext uri="{FF2B5EF4-FFF2-40B4-BE49-F238E27FC236}">
                <a16:creationId xmlns:a16="http://schemas.microsoft.com/office/drawing/2014/main" id="{5D4640C6-4233-FD8D-B75C-3683BDB6F775}"/>
              </a:ext>
            </a:extLst>
          </p:cNvPr>
          <p:cNvSpPr>
            <a:spLocks noGrp="1"/>
          </p:cNvSpPr>
          <p:nvPr>
            <p:ph type="ftr" sz="quarter" idx="11"/>
          </p:nvPr>
        </p:nvSpPr>
        <p:spPr/>
        <p:txBody>
          <a:bodyPr anchor="ctr">
            <a:normAutofit/>
          </a:bodyPr>
          <a:lstStyle/>
          <a:p>
            <a:pPr>
              <a:lnSpc>
                <a:spcPct val="90000"/>
              </a:lnSpc>
              <a:spcAft>
                <a:spcPts val="600"/>
              </a:spcAft>
            </a:pPr>
            <a:r>
              <a:rPr lang="en-US" sz="1200"/>
              <a:t>Creating Systems that Empower Women &amp; Families</a:t>
            </a:r>
          </a:p>
        </p:txBody>
      </p:sp>
      <p:sp>
        <p:nvSpPr>
          <p:cNvPr id="3" name="Slide Number Placeholder 2">
            <a:extLst>
              <a:ext uri="{FF2B5EF4-FFF2-40B4-BE49-F238E27FC236}">
                <a16:creationId xmlns:a16="http://schemas.microsoft.com/office/drawing/2014/main" id="{7C75A0D3-DE48-29F1-C6F4-667E5C3448D9}"/>
              </a:ext>
            </a:extLst>
          </p:cNvPr>
          <p:cNvSpPr>
            <a:spLocks noGrp="1"/>
          </p:cNvSpPr>
          <p:nvPr>
            <p:ph type="sldNum" sz="quarter" idx="12"/>
          </p:nvPr>
        </p:nvSpPr>
        <p:spPr/>
        <p:txBody>
          <a:bodyPr anchor="ctr">
            <a:normAutofit/>
          </a:bodyPr>
          <a:lstStyle/>
          <a:p>
            <a:pPr>
              <a:spcAft>
                <a:spcPts val="600"/>
              </a:spcAft>
            </a:pPr>
            <a:fld id="{58FB4751-880F-D840-AAA9-3A15815CC996}" type="slidenum">
              <a:rPr lang="en-US" smtClean="0"/>
              <a:pPr>
                <a:spcAft>
                  <a:spcPts val="600"/>
                </a:spcAft>
              </a:pPr>
              <a:t>38</a:t>
            </a:fld>
            <a:endParaRPr lang="en-US"/>
          </a:p>
        </p:txBody>
      </p:sp>
      <p:pic>
        <p:nvPicPr>
          <p:cNvPr id="7" name="Picture 6" descr="People sharing ultrasound photo">
            <a:extLst>
              <a:ext uri="{FF2B5EF4-FFF2-40B4-BE49-F238E27FC236}">
                <a16:creationId xmlns:a16="http://schemas.microsoft.com/office/drawing/2014/main" id="{E130B1BE-56C1-CAF5-092C-2CA41C58C139}"/>
              </a:ext>
            </a:extLst>
          </p:cNvPr>
          <p:cNvPicPr>
            <a:picLocks noChangeAspect="1"/>
          </p:cNvPicPr>
          <p:nvPr/>
        </p:nvPicPr>
        <p:blipFill rotWithShape="1">
          <a:blip r:embed="rId4"/>
          <a:srcRect l="37355" r="14106" b="1"/>
          <a:stretch/>
        </p:blipFill>
        <p:spPr>
          <a:xfrm>
            <a:off x="7815470" y="10"/>
            <a:ext cx="4376530" cy="601839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noFill/>
        </p:spPr>
      </p:pic>
    </p:spTree>
    <p:extLst>
      <p:ext uri="{BB962C8B-B14F-4D97-AF65-F5344CB8AC3E}">
        <p14:creationId xmlns:p14="http://schemas.microsoft.com/office/powerpoint/2010/main" val="168672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05E5992-5AA4-1D1D-409D-8FA427A77DF4}"/>
              </a:ext>
            </a:extLst>
          </p:cNvPr>
          <p:cNvSpPr>
            <a:spLocks noGrp="1"/>
          </p:cNvSpPr>
          <p:nvPr>
            <p:ph type="ftr" sz="quarter" idx="11"/>
          </p:nvPr>
        </p:nvSpPr>
        <p:spPr/>
        <p:txBody>
          <a:bodyPr/>
          <a:lstStyle/>
          <a:p>
            <a:r>
              <a:rPr lang="en-US"/>
              <a:t>Creating Systems that Empower Women &amp; Families</a:t>
            </a:r>
          </a:p>
        </p:txBody>
      </p:sp>
      <p:sp>
        <p:nvSpPr>
          <p:cNvPr id="3" name="Slide Number Placeholder 2">
            <a:extLst>
              <a:ext uri="{FF2B5EF4-FFF2-40B4-BE49-F238E27FC236}">
                <a16:creationId xmlns:a16="http://schemas.microsoft.com/office/drawing/2014/main" id="{44DBFDD2-73BD-A097-7BD6-09BFAD2C7B4D}"/>
              </a:ext>
            </a:extLst>
          </p:cNvPr>
          <p:cNvSpPr>
            <a:spLocks noGrp="1"/>
          </p:cNvSpPr>
          <p:nvPr>
            <p:ph type="sldNum" sz="quarter" idx="12"/>
          </p:nvPr>
        </p:nvSpPr>
        <p:spPr/>
        <p:txBody>
          <a:bodyPr/>
          <a:lstStyle/>
          <a:p>
            <a:fld id="{58FB4751-880F-D840-AAA9-3A15815CC996}" type="slidenum">
              <a:rPr lang="en-US" smtClean="0"/>
              <a:t>39</a:t>
            </a:fld>
            <a:endParaRPr lang="en-US"/>
          </a:p>
        </p:txBody>
      </p:sp>
      <p:pic>
        <p:nvPicPr>
          <p:cNvPr id="11" name="Content Placeholder 10">
            <a:extLst>
              <a:ext uri="{FF2B5EF4-FFF2-40B4-BE49-F238E27FC236}">
                <a16:creationId xmlns:a16="http://schemas.microsoft.com/office/drawing/2014/main" id="{1ABB6EAC-5D95-A351-FF22-859079AC5028}"/>
              </a:ext>
            </a:extLst>
          </p:cNvPr>
          <p:cNvPicPr>
            <a:picLocks noGrp="1" noChangeAspect="1"/>
          </p:cNvPicPr>
          <p:nvPr>
            <p:ph idx="1"/>
          </p:nvPr>
        </p:nvPicPr>
        <p:blipFill>
          <a:blip r:embed="rId2"/>
          <a:stretch>
            <a:fillRect/>
          </a:stretch>
        </p:blipFill>
        <p:spPr>
          <a:xfrm>
            <a:off x="1571471" y="558322"/>
            <a:ext cx="9049058" cy="5357308"/>
          </a:xfrm>
        </p:spPr>
      </p:pic>
    </p:spTree>
    <p:extLst>
      <p:ext uri="{BB962C8B-B14F-4D97-AF65-F5344CB8AC3E}">
        <p14:creationId xmlns:p14="http://schemas.microsoft.com/office/powerpoint/2010/main" val="3912791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7D1C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77AF6-2477-81EC-D1BC-43FD72DF18F6}"/>
              </a:ext>
            </a:extLst>
          </p:cNvPr>
          <p:cNvSpPr>
            <a:spLocks noGrp="1"/>
          </p:cNvSpPr>
          <p:nvPr>
            <p:ph type="title"/>
          </p:nvPr>
        </p:nvSpPr>
        <p:spPr/>
        <p:txBody>
          <a:bodyPr/>
          <a:lstStyle/>
          <a:p>
            <a:r>
              <a:rPr lang="en-US"/>
              <a:t>Why?</a:t>
            </a:r>
          </a:p>
        </p:txBody>
      </p:sp>
    </p:spTree>
    <p:extLst>
      <p:ext uri="{BB962C8B-B14F-4D97-AF65-F5344CB8AC3E}">
        <p14:creationId xmlns:p14="http://schemas.microsoft.com/office/powerpoint/2010/main" val="520000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550136-2E9A-AFA7-4F9D-F9195D20176E}"/>
              </a:ext>
            </a:extLst>
          </p:cNvPr>
          <p:cNvSpPr>
            <a:spLocks noGrp="1"/>
          </p:cNvSpPr>
          <p:nvPr>
            <p:ph type="ftr" sz="quarter" idx="11"/>
          </p:nvPr>
        </p:nvSpPr>
        <p:spPr/>
        <p:txBody>
          <a:bodyPr/>
          <a:lstStyle/>
          <a:p>
            <a:r>
              <a:rPr lang="en-US"/>
              <a:t>Creating Systems that Empower Women &amp; Families</a:t>
            </a:r>
          </a:p>
        </p:txBody>
      </p:sp>
      <p:sp>
        <p:nvSpPr>
          <p:cNvPr id="3" name="Slide Number Placeholder 2">
            <a:extLst>
              <a:ext uri="{FF2B5EF4-FFF2-40B4-BE49-F238E27FC236}">
                <a16:creationId xmlns:a16="http://schemas.microsoft.com/office/drawing/2014/main" id="{9A5EF1C2-5BF5-5CF2-5A51-4347A59EB4AC}"/>
              </a:ext>
            </a:extLst>
          </p:cNvPr>
          <p:cNvSpPr>
            <a:spLocks noGrp="1"/>
          </p:cNvSpPr>
          <p:nvPr>
            <p:ph type="sldNum" sz="quarter" idx="12"/>
          </p:nvPr>
        </p:nvSpPr>
        <p:spPr/>
        <p:txBody>
          <a:bodyPr/>
          <a:lstStyle/>
          <a:p>
            <a:fld id="{58FB4751-880F-D840-AAA9-3A15815CC996}" type="slidenum">
              <a:rPr lang="en-US" smtClean="0"/>
              <a:t>40</a:t>
            </a:fld>
            <a:endParaRPr lang="en-US"/>
          </a:p>
        </p:txBody>
      </p:sp>
      <p:pic>
        <p:nvPicPr>
          <p:cNvPr id="7" name="Content Placeholder 6">
            <a:extLst>
              <a:ext uri="{FF2B5EF4-FFF2-40B4-BE49-F238E27FC236}">
                <a16:creationId xmlns:a16="http://schemas.microsoft.com/office/drawing/2014/main" id="{05822B3A-9298-250F-6BEF-17B6FCC77A69}"/>
              </a:ext>
            </a:extLst>
          </p:cNvPr>
          <p:cNvPicPr>
            <a:picLocks noGrp="1" noChangeAspect="1"/>
          </p:cNvPicPr>
          <p:nvPr>
            <p:ph idx="1"/>
          </p:nvPr>
        </p:nvPicPr>
        <p:blipFill>
          <a:blip r:embed="rId2"/>
          <a:stretch>
            <a:fillRect/>
          </a:stretch>
        </p:blipFill>
        <p:spPr>
          <a:xfrm>
            <a:off x="1324443" y="1065007"/>
            <a:ext cx="9543114" cy="4713493"/>
          </a:xfrm>
        </p:spPr>
      </p:pic>
    </p:spTree>
    <p:extLst>
      <p:ext uri="{BB962C8B-B14F-4D97-AF65-F5344CB8AC3E}">
        <p14:creationId xmlns:p14="http://schemas.microsoft.com/office/powerpoint/2010/main" val="2630375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771A79-5F5F-8277-E346-C769FE835781}"/>
              </a:ext>
            </a:extLst>
          </p:cNvPr>
          <p:cNvSpPr>
            <a:spLocks noGrp="1"/>
          </p:cNvSpPr>
          <p:nvPr>
            <p:ph type="ftr" sz="quarter" idx="11"/>
          </p:nvPr>
        </p:nvSpPr>
        <p:spPr/>
        <p:txBody>
          <a:bodyPr/>
          <a:lstStyle/>
          <a:p>
            <a:r>
              <a:rPr lang="en-US"/>
              <a:t>Creating Systems that Empower Women &amp; Families</a:t>
            </a:r>
          </a:p>
        </p:txBody>
      </p:sp>
      <p:sp>
        <p:nvSpPr>
          <p:cNvPr id="3" name="Slide Number Placeholder 2">
            <a:extLst>
              <a:ext uri="{FF2B5EF4-FFF2-40B4-BE49-F238E27FC236}">
                <a16:creationId xmlns:a16="http://schemas.microsoft.com/office/drawing/2014/main" id="{603E9D09-44BE-4B93-EBC7-DEF89046B3FB}"/>
              </a:ext>
            </a:extLst>
          </p:cNvPr>
          <p:cNvSpPr>
            <a:spLocks noGrp="1"/>
          </p:cNvSpPr>
          <p:nvPr>
            <p:ph type="sldNum" sz="quarter" idx="12"/>
          </p:nvPr>
        </p:nvSpPr>
        <p:spPr/>
        <p:txBody>
          <a:bodyPr/>
          <a:lstStyle/>
          <a:p>
            <a:fld id="{58FB4751-880F-D840-AAA9-3A15815CC996}" type="slidenum">
              <a:rPr lang="en-US" smtClean="0"/>
              <a:t>41</a:t>
            </a:fld>
            <a:endParaRPr lang="en-US"/>
          </a:p>
        </p:txBody>
      </p:sp>
      <p:pic>
        <p:nvPicPr>
          <p:cNvPr id="7" name="Content Placeholder 6">
            <a:extLst>
              <a:ext uri="{FF2B5EF4-FFF2-40B4-BE49-F238E27FC236}">
                <a16:creationId xmlns:a16="http://schemas.microsoft.com/office/drawing/2014/main" id="{A3BABA33-6568-5AAD-DEE8-E00E9B72AFDC}"/>
              </a:ext>
            </a:extLst>
          </p:cNvPr>
          <p:cNvPicPr>
            <a:picLocks noGrp="1" noChangeAspect="1"/>
          </p:cNvPicPr>
          <p:nvPr>
            <p:ph idx="1"/>
          </p:nvPr>
        </p:nvPicPr>
        <p:blipFill>
          <a:blip r:embed="rId2"/>
          <a:stretch>
            <a:fillRect/>
          </a:stretch>
        </p:blipFill>
        <p:spPr>
          <a:xfrm>
            <a:off x="1572992" y="597103"/>
            <a:ext cx="9046016" cy="5181397"/>
          </a:xfrm>
        </p:spPr>
      </p:pic>
    </p:spTree>
    <p:extLst>
      <p:ext uri="{BB962C8B-B14F-4D97-AF65-F5344CB8AC3E}">
        <p14:creationId xmlns:p14="http://schemas.microsoft.com/office/powerpoint/2010/main" val="3573155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C8EFB6-BA0A-81C2-421E-15A3FAB866AE}"/>
              </a:ext>
            </a:extLst>
          </p:cNvPr>
          <p:cNvSpPr>
            <a:spLocks noGrp="1"/>
          </p:cNvSpPr>
          <p:nvPr>
            <p:ph type="ftr" sz="quarter" idx="11"/>
          </p:nvPr>
        </p:nvSpPr>
        <p:spPr/>
        <p:txBody>
          <a:bodyPr/>
          <a:lstStyle/>
          <a:p>
            <a:r>
              <a:rPr lang="en-US"/>
              <a:t>Creating Systems that Empower Women &amp; Families</a:t>
            </a:r>
          </a:p>
        </p:txBody>
      </p:sp>
      <p:sp>
        <p:nvSpPr>
          <p:cNvPr id="3" name="Slide Number Placeholder 2">
            <a:extLst>
              <a:ext uri="{FF2B5EF4-FFF2-40B4-BE49-F238E27FC236}">
                <a16:creationId xmlns:a16="http://schemas.microsoft.com/office/drawing/2014/main" id="{8176157E-62DD-51CB-FF36-256BF99EFF1C}"/>
              </a:ext>
            </a:extLst>
          </p:cNvPr>
          <p:cNvSpPr>
            <a:spLocks noGrp="1"/>
          </p:cNvSpPr>
          <p:nvPr>
            <p:ph type="sldNum" sz="quarter" idx="12"/>
          </p:nvPr>
        </p:nvSpPr>
        <p:spPr/>
        <p:txBody>
          <a:bodyPr/>
          <a:lstStyle/>
          <a:p>
            <a:fld id="{58FB4751-880F-D840-AAA9-3A15815CC996}" type="slidenum">
              <a:rPr lang="en-US" smtClean="0"/>
              <a:t>42</a:t>
            </a:fld>
            <a:endParaRPr lang="en-US"/>
          </a:p>
        </p:txBody>
      </p:sp>
      <p:pic>
        <p:nvPicPr>
          <p:cNvPr id="7" name="Content Placeholder 6">
            <a:extLst>
              <a:ext uri="{FF2B5EF4-FFF2-40B4-BE49-F238E27FC236}">
                <a16:creationId xmlns:a16="http://schemas.microsoft.com/office/drawing/2014/main" id="{C02AF216-37ED-8079-DE09-6F191BF7A377}"/>
              </a:ext>
            </a:extLst>
          </p:cNvPr>
          <p:cNvPicPr>
            <a:picLocks noGrp="1" noChangeAspect="1"/>
          </p:cNvPicPr>
          <p:nvPr>
            <p:ph idx="1"/>
          </p:nvPr>
        </p:nvPicPr>
        <p:blipFill>
          <a:blip r:embed="rId2"/>
          <a:stretch>
            <a:fillRect/>
          </a:stretch>
        </p:blipFill>
        <p:spPr>
          <a:xfrm>
            <a:off x="2205568" y="82296"/>
            <a:ext cx="7780865" cy="6122982"/>
          </a:xfrm>
        </p:spPr>
      </p:pic>
    </p:spTree>
    <p:extLst>
      <p:ext uri="{BB962C8B-B14F-4D97-AF65-F5344CB8AC3E}">
        <p14:creationId xmlns:p14="http://schemas.microsoft.com/office/powerpoint/2010/main" val="1299664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a:extLst>
              <a:ext uri="{FF2B5EF4-FFF2-40B4-BE49-F238E27FC236}">
                <a16:creationId xmlns:a16="http://schemas.microsoft.com/office/drawing/2014/main" id="{1922C01B-AA8A-2C22-862A-37D85C7745BA}"/>
              </a:ext>
            </a:extLst>
          </p:cNvPr>
          <p:cNvSpPr>
            <a:spLocks noGrp="1"/>
          </p:cNvSpPr>
          <p:nvPr>
            <p:ph type="ftr" sz="quarter" idx="11"/>
          </p:nvPr>
        </p:nvSpPr>
        <p:spPr/>
        <p:txBody>
          <a:bodyPr anchor="ctr">
            <a:normAutofit/>
          </a:bodyPr>
          <a:lstStyle/>
          <a:p>
            <a:pPr>
              <a:spcAft>
                <a:spcPts val="600"/>
              </a:spcAft>
            </a:pPr>
            <a:r>
              <a:rPr lang="en-US"/>
              <a:t>Creating Systems that Empower Women &amp; Families</a:t>
            </a:r>
          </a:p>
        </p:txBody>
      </p:sp>
      <p:sp>
        <p:nvSpPr>
          <p:cNvPr id="12" name="Slide Number Placeholder 3">
            <a:extLst>
              <a:ext uri="{FF2B5EF4-FFF2-40B4-BE49-F238E27FC236}">
                <a16:creationId xmlns:a16="http://schemas.microsoft.com/office/drawing/2014/main" id="{36E42BAD-790E-7E86-D2DD-C43F0ED911F7}"/>
              </a:ext>
            </a:extLst>
          </p:cNvPr>
          <p:cNvSpPr>
            <a:spLocks noGrp="1"/>
          </p:cNvSpPr>
          <p:nvPr>
            <p:ph type="sldNum" sz="quarter" idx="12"/>
          </p:nvPr>
        </p:nvSpPr>
        <p:spPr/>
        <p:txBody>
          <a:bodyPr anchor="ctr">
            <a:normAutofit/>
          </a:bodyPr>
          <a:lstStyle/>
          <a:p>
            <a:pPr>
              <a:spcAft>
                <a:spcPts val="600"/>
              </a:spcAft>
            </a:pPr>
            <a:fld id="{58FB4751-880F-D840-AAA9-3A15815CC996}" type="slidenum">
              <a:rPr lang="en-US" smtClean="0"/>
              <a:pPr>
                <a:spcAft>
                  <a:spcPts val="600"/>
                </a:spcAft>
              </a:pPr>
              <a:t>43</a:t>
            </a:fld>
            <a:endParaRPr lang="en-US"/>
          </a:p>
        </p:txBody>
      </p:sp>
      <p:sp>
        <p:nvSpPr>
          <p:cNvPr id="2" name="Title 1">
            <a:extLst>
              <a:ext uri="{FF2B5EF4-FFF2-40B4-BE49-F238E27FC236}">
                <a16:creationId xmlns:a16="http://schemas.microsoft.com/office/drawing/2014/main" id="{4605D3BE-5C05-49F0-8A7C-3F7FD4B928DD}"/>
              </a:ext>
            </a:extLst>
          </p:cNvPr>
          <p:cNvSpPr>
            <a:spLocks noGrp="1"/>
          </p:cNvSpPr>
          <p:nvPr>
            <p:ph type="title"/>
          </p:nvPr>
        </p:nvSpPr>
        <p:spPr/>
        <p:txBody>
          <a:bodyPr anchor="ctr">
            <a:normAutofit/>
          </a:bodyPr>
          <a:lstStyle/>
          <a:p>
            <a:r>
              <a:rPr lang="en-US" sz="4100"/>
              <a:t>Intensive Outpatient (IOP) &amp; Outpatient</a:t>
            </a:r>
          </a:p>
        </p:txBody>
      </p:sp>
      <p:graphicFrame>
        <p:nvGraphicFramePr>
          <p:cNvPr id="14" name="Content Placeholder 2">
            <a:extLst>
              <a:ext uri="{FF2B5EF4-FFF2-40B4-BE49-F238E27FC236}">
                <a16:creationId xmlns:a16="http://schemas.microsoft.com/office/drawing/2014/main" id="{E325D226-12B5-E5BF-C758-06F022A007E8}"/>
              </a:ext>
            </a:extLst>
          </p:cNvPr>
          <p:cNvGraphicFramePr/>
          <p:nvPr>
            <p:extLst>
              <p:ext uri="{D42A27DB-BD31-4B8C-83A1-F6EECF244321}">
                <p14:modId xmlns:p14="http://schemas.microsoft.com/office/powerpoint/2010/main" val="919708766"/>
              </p:ext>
            </p:extLst>
          </p:nvPr>
        </p:nvGraphicFramePr>
        <p:xfrm>
          <a:off x="576072" y="1901952"/>
          <a:ext cx="10515600" cy="3877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08121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3E895AE-0E4B-C310-3FA8-3E3AD29EFD7D}"/>
              </a:ext>
            </a:extLst>
          </p:cNvPr>
          <p:cNvSpPr>
            <a:spLocks noGrp="1"/>
          </p:cNvSpPr>
          <p:nvPr>
            <p:ph type="ftr" sz="quarter" idx="11"/>
          </p:nvPr>
        </p:nvSpPr>
        <p:spPr/>
        <p:txBody>
          <a:bodyPr anchor="ctr">
            <a:normAutofit/>
          </a:bodyPr>
          <a:lstStyle/>
          <a:p>
            <a:pPr>
              <a:spcAft>
                <a:spcPts val="600"/>
              </a:spcAft>
            </a:pPr>
            <a:r>
              <a:rPr lang="en-US"/>
              <a:t>Creating Systems that Empower Women &amp; Families</a:t>
            </a:r>
          </a:p>
        </p:txBody>
      </p:sp>
      <p:sp>
        <p:nvSpPr>
          <p:cNvPr id="4" name="Slide Number Placeholder 3">
            <a:extLst>
              <a:ext uri="{FF2B5EF4-FFF2-40B4-BE49-F238E27FC236}">
                <a16:creationId xmlns:a16="http://schemas.microsoft.com/office/drawing/2014/main" id="{5F45845B-F98F-3522-9FC8-A1898962F616}"/>
              </a:ext>
            </a:extLst>
          </p:cNvPr>
          <p:cNvSpPr>
            <a:spLocks noGrp="1"/>
          </p:cNvSpPr>
          <p:nvPr>
            <p:ph type="sldNum" sz="quarter" idx="12"/>
          </p:nvPr>
        </p:nvSpPr>
        <p:spPr/>
        <p:txBody>
          <a:bodyPr anchor="ctr">
            <a:normAutofit/>
          </a:bodyPr>
          <a:lstStyle/>
          <a:p>
            <a:pPr>
              <a:spcAft>
                <a:spcPts val="600"/>
              </a:spcAft>
            </a:pPr>
            <a:fld id="{58FB4751-880F-D840-AAA9-3A15815CC996}" type="slidenum">
              <a:rPr lang="en-US" smtClean="0"/>
              <a:pPr>
                <a:spcAft>
                  <a:spcPts val="600"/>
                </a:spcAft>
              </a:pPr>
              <a:t>44</a:t>
            </a:fld>
            <a:endParaRPr lang="en-US"/>
          </a:p>
        </p:txBody>
      </p:sp>
      <p:sp>
        <p:nvSpPr>
          <p:cNvPr id="7" name="Title 6">
            <a:extLst>
              <a:ext uri="{FF2B5EF4-FFF2-40B4-BE49-F238E27FC236}">
                <a16:creationId xmlns:a16="http://schemas.microsoft.com/office/drawing/2014/main" id="{8FF5673F-35A1-799C-6799-96716C10FE33}"/>
              </a:ext>
            </a:extLst>
          </p:cNvPr>
          <p:cNvSpPr>
            <a:spLocks noGrp="1"/>
          </p:cNvSpPr>
          <p:nvPr>
            <p:ph type="title"/>
          </p:nvPr>
        </p:nvSpPr>
        <p:spPr/>
        <p:txBody>
          <a:bodyPr anchor="ctr">
            <a:normAutofit/>
          </a:bodyPr>
          <a:lstStyle/>
          <a:p>
            <a:r>
              <a:rPr lang="en-US" sz="4100"/>
              <a:t>Women’s REACH</a:t>
            </a:r>
          </a:p>
        </p:txBody>
      </p:sp>
      <p:graphicFrame>
        <p:nvGraphicFramePr>
          <p:cNvPr id="2" name="Content Placeholder 1">
            <a:extLst>
              <a:ext uri="{FF2B5EF4-FFF2-40B4-BE49-F238E27FC236}">
                <a16:creationId xmlns:a16="http://schemas.microsoft.com/office/drawing/2014/main" id="{9627A9D9-9AD6-C98F-6FB1-5FD97F9B4396}"/>
              </a:ext>
            </a:extLst>
          </p:cNvPr>
          <p:cNvGraphicFramePr>
            <a:graphicFrameLocks noGrp="1"/>
          </p:cNvGraphicFramePr>
          <p:nvPr>
            <p:ph idx="1"/>
            <p:extLst>
              <p:ext uri="{D42A27DB-BD31-4B8C-83A1-F6EECF244321}">
                <p14:modId xmlns:p14="http://schemas.microsoft.com/office/powerpoint/2010/main" val="434810547"/>
              </p:ext>
            </p:extLst>
          </p:nvPr>
        </p:nvGraphicFramePr>
        <p:xfrm>
          <a:off x="576072" y="1531620"/>
          <a:ext cx="11219688" cy="4247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6710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Family drawing on paper">
            <a:extLst>
              <a:ext uri="{FF2B5EF4-FFF2-40B4-BE49-F238E27FC236}">
                <a16:creationId xmlns:a16="http://schemas.microsoft.com/office/drawing/2014/main" id="{C4906ECF-01E0-0F98-476C-B8BBBA31240B}"/>
              </a:ext>
            </a:extLst>
          </p:cNvPr>
          <p:cNvPicPr>
            <a:picLocks noChangeAspect="1"/>
          </p:cNvPicPr>
          <p:nvPr/>
        </p:nvPicPr>
        <p:blipFill rotWithShape="1">
          <a:blip r:embed="rId2"/>
          <a:srcRect r="5882" b="-1"/>
          <a:stretch/>
        </p:blipFill>
        <p:spPr>
          <a:xfrm>
            <a:off x="2522356" y="10"/>
            <a:ext cx="9669642" cy="6857990"/>
          </a:xfrm>
          <a:prstGeom prst="rect">
            <a:avLst/>
          </a:prstGeom>
          <a:noFill/>
        </p:spPr>
      </p:pic>
      <p:sp>
        <p:nvSpPr>
          <p:cNvPr id="28"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AA4D6D8-58BE-1CDC-DA0C-96BD15E6491D}"/>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SHF Program</a:t>
            </a:r>
          </a:p>
        </p:txBody>
      </p:sp>
      <p:sp>
        <p:nvSpPr>
          <p:cNvPr id="5" name="Text Placeholder 4">
            <a:extLst>
              <a:ext uri="{FF2B5EF4-FFF2-40B4-BE49-F238E27FC236}">
                <a16:creationId xmlns:a16="http://schemas.microsoft.com/office/drawing/2014/main" id="{5FF645FC-FDB7-B8D1-02B7-A787C300A425}"/>
              </a:ext>
            </a:extLst>
          </p:cNvPr>
          <p:cNvSpPr>
            <a:spLocks noGrp="1"/>
          </p:cNvSpPr>
          <p:nvPr>
            <p:ph sz="half" idx="1"/>
          </p:nvPr>
        </p:nvSpPr>
        <p:spPr>
          <a:xfrm>
            <a:off x="190588" y="2265037"/>
            <a:ext cx="4114800" cy="3911926"/>
          </a:xfrm>
        </p:spPr>
        <p:txBody>
          <a:bodyPr vert="horz" lIns="91440" tIns="45720" rIns="91440" bIns="45720" rtlCol="0">
            <a:normAutofit/>
          </a:bodyPr>
          <a:lstStyle/>
          <a:p>
            <a:r>
              <a:rPr lang="en-US" sz="2000"/>
              <a:t>A child welfare program providing intensive case management, vocational supports, and temporary housing subsidies to families that are homeless or at risk of homelessness in order to support the achievement of family reunification and/or prevent the removal of children from their families.</a:t>
            </a:r>
          </a:p>
        </p:txBody>
      </p:sp>
      <p:sp>
        <p:nvSpPr>
          <p:cNvPr id="3" name="Footer Placeholder 2">
            <a:extLst>
              <a:ext uri="{FF2B5EF4-FFF2-40B4-BE49-F238E27FC236}">
                <a16:creationId xmlns:a16="http://schemas.microsoft.com/office/drawing/2014/main" id="{CE86F6ED-CD9C-6B99-B1F2-476F07821B5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Creating Systems that Empower Women &amp; Families</a:t>
            </a:r>
          </a:p>
        </p:txBody>
      </p:sp>
      <p:sp>
        <p:nvSpPr>
          <p:cNvPr id="4" name="Slide Number Placeholder 3">
            <a:extLst>
              <a:ext uri="{FF2B5EF4-FFF2-40B4-BE49-F238E27FC236}">
                <a16:creationId xmlns:a16="http://schemas.microsoft.com/office/drawing/2014/main" id="{C47FF9DF-16A5-9E0D-CAA9-2379F055ACC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58FB4751-880F-D840-AAA9-3A15815CC996}" type="slidenum">
              <a:rPr lang="en-US">
                <a:solidFill>
                  <a:srgbClr val="FFFFFF"/>
                </a:solidFill>
                <a:latin typeface="Calibri" panose="020F0502020204030204"/>
              </a:rPr>
              <a:pPr>
                <a:spcAft>
                  <a:spcPts val="600"/>
                </a:spcAft>
                <a:defRPr/>
              </a:pPr>
              <a:t>45</a:t>
            </a:fld>
            <a:endParaRPr lang="en-US">
              <a:solidFill>
                <a:srgbClr val="FFFFFF"/>
              </a:solidFill>
              <a:latin typeface="Calibri" panose="020F0502020204030204"/>
            </a:endParaRPr>
          </a:p>
        </p:txBody>
      </p:sp>
    </p:spTree>
    <p:extLst>
      <p:ext uri="{BB962C8B-B14F-4D97-AF65-F5344CB8AC3E}">
        <p14:creationId xmlns:p14="http://schemas.microsoft.com/office/powerpoint/2010/main" val="9384694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E678C09-06A9-03F9-882E-51975AD1701B}"/>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l"/>
            <a:r>
              <a:rPr lang="en-US" sz="3400">
                <a:latin typeface="+mj-lt"/>
              </a:rPr>
              <a:t>Women’s Community Transition Support Program</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7B72FB2-F0EA-6F91-EE10-A2D80C63CCC4}"/>
              </a:ext>
            </a:extLst>
          </p:cNvPr>
          <p:cNvSpPr>
            <a:spLocks noGrp="1"/>
          </p:cNvSpPr>
          <p:nvPr>
            <p:ph type="body" sz="quarter" idx="13"/>
          </p:nvPr>
        </p:nvSpPr>
        <p:spPr>
          <a:xfrm>
            <a:off x="640080" y="2872899"/>
            <a:ext cx="4243589" cy="3320668"/>
          </a:xfrm>
        </p:spPr>
        <p:txBody>
          <a:bodyPr vert="horz" lIns="91440" tIns="45720" rIns="91440" bIns="45720" rtlCol="0">
            <a:normAutofit/>
          </a:bodyPr>
          <a:lstStyle/>
          <a:p>
            <a:pPr indent="-228600" algn="l">
              <a:lnSpc>
                <a:spcPct val="90000"/>
              </a:lnSpc>
              <a:spcAft>
                <a:spcPts val="600"/>
              </a:spcAft>
              <a:buFont typeface="Arial" panose="020B0604020202020204" pitchFamily="34" charset="0"/>
              <a:buChar char="•"/>
            </a:pPr>
            <a:r>
              <a:rPr lang="en-US" sz="2200"/>
              <a:t>This service provides community-based case management services to women exiting the women and children’s substance abuse treatment continuum of case.  Case management services to center around independent living, linkages to treatment, vocational assistance, budgeting and tenancy skills, and securing stable housing. </a:t>
            </a:r>
          </a:p>
        </p:txBody>
      </p:sp>
      <p:pic>
        <p:nvPicPr>
          <p:cNvPr id="7" name="Picture 6" descr="Hands forming circle">
            <a:extLst>
              <a:ext uri="{FF2B5EF4-FFF2-40B4-BE49-F238E27FC236}">
                <a16:creationId xmlns:a16="http://schemas.microsoft.com/office/drawing/2014/main" id="{43819A9B-714C-DCF5-791D-6BEEDDB3AB05}"/>
              </a:ext>
            </a:extLst>
          </p:cNvPr>
          <p:cNvPicPr>
            <a:picLocks noChangeAspect="1"/>
          </p:cNvPicPr>
          <p:nvPr/>
        </p:nvPicPr>
        <p:blipFill rotWithShape="1">
          <a:blip r:embed="rId3"/>
          <a:srcRect l="8812" r="1771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Footer Placeholder 2">
            <a:extLst>
              <a:ext uri="{FF2B5EF4-FFF2-40B4-BE49-F238E27FC236}">
                <a16:creationId xmlns:a16="http://schemas.microsoft.com/office/drawing/2014/main" id="{ECCAB98C-CFD0-216C-61E4-8687D68E6570}"/>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Creating Systems that Empower Women &amp; Families</a:t>
            </a:r>
          </a:p>
        </p:txBody>
      </p:sp>
      <p:sp>
        <p:nvSpPr>
          <p:cNvPr id="4" name="Slide Number Placeholder 3">
            <a:extLst>
              <a:ext uri="{FF2B5EF4-FFF2-40B4-BE49-F238E27FC236}">
                <a16:creationId xmlns:a16="http://schemas.microsoft.com/office/drawing/2014/main" id="{F6E83328-0A4E-0C63-D594-DDDB941855E3}"/>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58FB4751-880F-D840-AAA9-3A15815CC996}" type="slidenum">
              <a:rPr lang="en-US">
                <a:solidFill>
                  <a:srgbClr val="FFFFFF"/>
                </a:solidFill>
                <a:latin typeface="Calibri" panose="020F0502020204030204"/>
              </a:rPr>
              <a:pPr>
                <a:spcAft>
                  <a:spcPts val="600"/>
                </a:spcAft>
                <a:defRPr/>
              </a:pPr>
              <a:t>46</a:t>
            </a:fld>
            <a:endParaRPr lang="en-US">
              <a:solidFill>
                <a:srgbClr val="FFFFFF"/>
              </a:solidFill>
              <a:latin typeface="Calibri" panose="020F0502020204030204"/>
            </a:endParaRPr>
          </a:p>
        </p:txBody>
      </p:sp>
    </p:spTree>
    <p:extLst>
      <p:ext uri="{BB962C8B-B14F-4D97-AF65-F5344CB8AC3E}">
        <p14:creationId xmlns:p14="http://schemas.microsoft.com/office/powerpoint/2010/main" val="3358199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itle 4">
            <a:extLst>
              <a:ext uri="{FF2B5EF4-FFF2-40B4-BE49-F238E27FC236}">
                <a16:creationId xmlns:a16="http://schemas.microsoft.com/office/drawing/2014/main" id="{D0625A8B-D9CB-B784-8996-B5DAD52F2976}"/>
              </a:ext>
            </a:extLst>
          </p:cNvPr>
          <p:cNvSpPr>
            <a:spLocks noGrp="1"/>
          </p:cNvSpPr>
          <p:nvPr>
            <p:ph type="title"/>
          </p:nvPr>
        </p:nvSpPr>
        <p:spPr>
          <a:xfrm>
            <a:off x="479394" y="1070800"/>
            <a:ext cx="3939688" cy="5583126"/>
          </a:xfrm>
        </p:spPr>
        <p:txBody>
          <a:bodyPr>
            <a:normAutofit/>
          </a:bodyPr>
          <a:lstStyle/>
          <a:p>
            <a:pPr algn="r"/>
            <a:r>
              <a:rPr lang="en-US"/>
              <a:t>Intersectionality</a:t>
            </a:r>
          </a:p>
        </p:txBody>
      </p:sp>
      <p:sp>
        <p:nvSpPr>
          <p:cNvPr id="3" name="Footer Placeholder 2">
            <a:extLst>
              <a:ext uri="{FF2B5EF4-FFF2-40B4-BE49-F238E27FC236}">
                <a16:creationId xmlns:a16="http://schemas.microsoft.com/office/drawing/2014/main" id="{DC035A55-4CBA-1D32-C566-49B065BEBA83}"/>
              </a:ext>
            </a:extLst>
          </p:cNvPr>
          <p:cNvSpPr>
            <a:spLocks noGrp="1"/>
          </p:cNvSpPr>
          <p:nvPr>
            <p:ph type="ftr" sz="quarter" idx="11"/>
          </p:nvPr>
        </p:nvSpPr>
        <p:spPr>
          <a:xfrm>
            <a:off x="4038600" y="320400"/>
            <a:ext cx="4114800" cy="365125"/>
          </a:xfrm>
        </p:spPr>
        <p:txBody>
          <a:bodyPr>
            <a:normAutofit/>
          </a:bodyPr>
          <a:lstStyle/>
          <a:p>
            <a:pPr>
              <a:spcAft>
                <a:spcPts val="600"/>
              </a:spcAft>
            </a:pPr>
            <a:r>
              <a:rPr lang="en-US">
                <a:solidFill>
                  <a:schemeClr val="tx1">
                    <a:alpha val="60000"/>
                  </a:schemeClr>
                </a:solidFill>
              </a:rPr>
              <a:t>Creating Systems that Empower Women &amp; Families</a:t>
            </a:r>
          </a:p>
        </p:txBody>
      </p:sp>
      <p:sp>
        <p:nvSpPr>
          <p:cNvPr id="4" name="Slide Number Placeholder 3">
            <a:extLst>
              <a:ext uri="{FF2B5EF4-FFF2-40B4-BE49-F238E27FC236}">
                <a16:creationId xmlns:a16="http://schemas.microsoft.com/office/drawing/2014/main" id="{539DAC28-0038-2323-97E0-51C1C5DEE46F}"/>
              </a:ext>
            </a:extLst>
          </p:cNvPr>
          <p:cNvSpPr>
            <a:spLocks noGrp="1"/>
          </p:cNvSpPr>
          <p:nvPr>
            <p:ph type="sldNum" sz="quarter" idx="12"/>
          </p:nvPr>
        </p:nvSpPr>
        <p:spPr>
          <a:xfrm>
            <a:off x="8610600" y="320400"/>
            <a:ext cx="2743200" cy="365125"/>
          </a:xfrm>
        </p:spPr>
        <p:txBody>
          <a:bodyPr>
            <a:normAutofit/>
          </a:bodyPr>
          <a:lstStyle/>
          <a:p>
            <a:pPr>
              <a:spcAft>
                <a:spcPts val="600"/>
              </a:spcAft>
            </a:pPr>
            <a:fld id="{34B7E4EF-A1BD-40F4-AB7B-04F084DD991D}" type="slidenum">
              <a:rPr lang="en-US">
                <a:solidFill>
                  <a:schemeClr val="tx1">
                    <a:alpha val="60000"/>
                  </a:schemeClr>
                </a:solidFill>
              </a:rPr>
              <a:pPr>
                <a:spcAft>
                  <a:spcPts val="600"/>
                </a:spcAft>
              </a:pPr>
              <a:t>47</a:t>
            </a:fld>
            <a:endParaRPr lang="en-US">
              <a:solidFill>
                <a:schemeClr val="tx1">
                  <a:alpha val="60000"/>
                </a:schemeClr>
              </a:solidFill>
            </a:endParaRPr>
          </a:p>
        </p:txBody>
      </p:sp>
      <p:cxnSp>
        <p:nvCxnSpPr>
          <p:cNvPr id="12" name="Straight Connector 1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2" name="Content Placeholder 1">
            <a:extLst>
              <a:ext uri="{FF2B5EF4-FFF2-40B4-BE49-F238E27FC236}">
                <a16:creationId xmlns:a16="http://schemas.microsoft.com/office/drawing/2014/main" id="{09261158-6EF8-A12F-BF31-C5CF534C4171}"/>
              </a:ext>
            </a:extLst>
          </p:cNvPr>
          <p:cNvGraphicFramePr>
            <a:graphicFrameLocks noGrp="1"/>
          </p:cNvGraphicFramePr>
          <p:nvPr>
            <p:ph idx="1"/>
            <p:extLst>
              <p:ext uri="{D42A27DB-BD31-4B8C-83A1-F6EECF244321}">
                <p14:modId xmlns:p14="http://schemas.microsoft.com/office/powerpoint/2010/main" val="656584061"/>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43836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DCC69-4903-C3AC-069E-5C7583BE2773}"/>
              </a:ext>
            </a:extLst>
          </p:cNvPr>
          <p:cNvSpPr>
            <a:spLocks noGrp="1"/>
          </p:cNvSpPr>
          <p:nvPr>
            <p:ph type="title"/>
          </p:nvPr>
        </p:nvSpPr>
        <p:spPr/>
        <p:txBody>
          <a:bodyPr anchor="ctr">
            <a:normAutofit/>
          </a:bodyPr>
          <a:lstStyle/>
          <a:p>
            <a:r>
              <a:rPr lang="en-US" sz="4100"/>
              <a:t>Community Partners</a:t>
            </a:r>
          </a:p>
        </p:txBody>
      </p:sp>
      <p:graphicFrame>
        <p:nvGraphicFramePr>
          <p:cNvPr id="4" name="Content Placeholder 3">
            <a:extLst>
              <a:ext uri="{FF2B5EF4-FFF2-40B4-BE49-F238E27FC236}">
                <a16:creationId xmlns:a16="http://schemas.microsoft.com/office/drawing/2014/main" id="{D09908F3-9638-9E69-6055-8A3381BF49B8}"/>
              </a:ext>
            </a:extLst>
          </p:cNvPr>
          <p:cNvGraphicFramePr>
            <a:graphicFrameLocks noGrp="1"/>
          </p:cNvGraphicFramePr>
          <p:nvPr>
            <p:ph idx="1"/>
            <p:extLst>
              <p:ext uri="{D42A27DB-BD31-4B8C-83A1-F6EECF244321}">
                <p14:modId xmlns:p14="http://schemas.microsoft.com/office/powerpoint/2010/main" val="1433466353"/>
              </p:ext>
            </p:extLst>
          </p:nvPr>
        </p:nvGraphicFramePr>
        <p:xfrm>
          <a:off x="1152144" y="1879092"/>
          <a:ext cx="9363456" cy="3877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DE9EEB50-7610-92AF-4BFB-FB832ACDEC05}"/>
              </a:ext>
            </a:extLst>
          </p:cNvPr>
          <p:cNvSpPr>
            <a:spLocks noGrp="1"/>
          </p:cNvSpPr>
          <p:nvPr>
            <p:ph type="ftr" sz="quarter" idx="11"/>
          </p:nvPr>
        </p:nvSpPr>
        <p:spPr/>
        <p:txBody>
          <a:bodyPr anchor="ctr">
            <a:normAutofit/>
          </a:bodyPr>
          <a:lstStyle/>
          <a:p>
            <a:pPr>
              <a:lnSpc>
                <a:spcPct val="90000"/>
              </a:lnSpc>
              <a:spcAft>
                <a:spcPts val="600"/>
              </a:spcAft>
            </a:pPr>
            <a:r>
              <a:rPr lang="en-US" sz="1200"/>
              <a:t>Creating Systems that Empower Women &amp; Families</a:t>
            </a:r>
          </a:p>
        </p:txBody>
      </p:sp>
      <p:sp>
        <p:nvSpPr>
          <p:cNvPr id="6" name="Slide Number Placeholder 5">
            <a:extLst>
              <a:ext uri="{FF2B5EF4-FFF2-40B4-BE49-F238E27FC236}">
                <a16:creationId xmlns:a16="http://schemas.microsoft.com/office/drawing/2014/main" id="{3F5932AC-D1DD-1D9F-99C9-123A9DC21931}"/>
              </a:ext>
            </a:extLst>
          </p:cNvPr>
          <p:cNvSpPr>
            <a:spLocks noGrp="1"/>
          </p:cNvSpPr>
          <p:nvPr>
            <p:ph type="sldNum" sz="quarter" idx="12"/>
          </p:nvPr>
        </p:nvSpPr>
        <p:spPr/>
        <p:txBody>
          <a:bodyPr anchor="ctr">
            <a:normAutofit/>
          </a:bodyPr>
          <a:lstStyle/>
          <a:p>
            <a:pPr>
              <a:spcAft>
                <a:spcPts val="600"/>
              </a:spcAft>
            </a:pPr>
            <a:fld id="{58FB4751-880F-D840-AAA9-3A15815CC996}" type="slidenum">
              <a:rPr lang="en-US" smtClean="0"/>
              <a:pPr>
                <a:spcAft>
                  <a:spcPts val="600"/>
                </a:spcAft>
              </a:pPr>
              <a:t>48</a:t>
            </a:fld>
            <a:endParaRPr lang="en-US"/>
          </a:p>
        </p:txBody>
      </p:sp>
    </p:spTree>
    <p:extLst>
      <p:ext uri="{BB962C8B-B14F-4D97-AF65-F5344CB8AC3E}">
        <p14:creationId xmlns:p14="http://schemas.microsoft.com/office/powerpoint/2010/main" val="25914145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77AF6-2477-81EC-D1BC-43FD72DF18F6}"/>
              </a:ext>
            </a:extLst>
          </p:cNvPr>
          <p:cNvSpPr>
            <a:spLocks noGrp="1"/>
          </p:cNvSpPr>
          <p:nvPr>
            <p:ph type="title"/>
          </p:nvPr>
        </p:nvSpPr>
        <p:spPr>
          <a:xfrm>
            <a:off x="2226832" y="1709738"/>
            <a:ext cx="9120617" cy="3077415"/>
          </a:xfrm>
        </p:spPr>
        <p:txBody>
          <a:bodyPr/>
          <a:lstStyle/>
          <a:p>
            <a:r>
              <a:rPr lang="en-US"/>
              <a:t>How?</a:t>
            </a:r>
          </a:p>
        </p:txBody>
      </p:sp>
    </p:spTree>
    <p:extLst>
      <p:ext uri="{BB962C8B-B14F-4D97-AF65-F5344CB8AC3E}">
        <p14:creationId xmlns:p14="http://schemas.microsoft.com/office/powerpoint/2010/main" val="2372069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Picture 35">
            <a:extLst>
              <a:ext uri="{FF2B5EF4-FFF2-40B4-BE49-F238E27FC236}">
                <a16:creationId xmlns:a16="http://schemas.microsoft.com/office/drawing/2014/main" id="{8730F75E-ACA9-A3C7-5D73-3872684A1B3A}"/>
              </a:ext>
            </a:extLst>
          </p:cNvPr>
          <p:cNvPicPr>
            <a:picLocks noChangeAspect="1"/>
          </p:cNvPicPr>
          <p:nvPr/>
        </p:nvPicPr>
        <p:blipFill rotWithShape="1">
          <a:blip r:embed="rId3"/>
          <a:srcRect b="15730"/>
          <a:stretch/>
        </p:blipFill>
        <p:spPr>
          <a:xfrm>
            <a:off x="20" y="10"/>
            <a:ext cx="12191980" cy="6857990"/>
          </a:xfrm>
          <a:prstGeom prst="rect">
            <a:avLst/>
          </a:prstGeom>
        </p:spPr>
      </p:pic>
      <p:sp>
        <p:nvSpPr>
          <p:cNvPr id="38" name="Rectangle 3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54345315-E59A-3B34-512B-FF4AAF680717}"/>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400" b="1"/>
              <a:t>DMHAS</a:t>
            </a:r>
          </a:p>
        </p:txBody>
      </p:sp>
      <p:sp>
        <p:nvSpPr>
          <p:cNvPr id="32" name="Footer Placeholder 2">
            <a:extLst>
              <a:ext uri="{FF2B5EF4-FFF2-40B4-BE49-F238E27FC236}">
                <a16:creationId xmlns:a16="http://schemas.microsoft.com/office/drawing/2014/main" id="{C5270C03-8506-FD15-ED25-12BE5440D64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lumMod val="50000"/>
                    <a:lumOff val="50000"/>
                  </a:schemeClr>
                </a:solidFill>
                <a:latin typeface="Calibri" panose="020F0502020204030204"/>
                <a:ea typeface="+mn-ea"/>
                <a:cs typeface="+mn-cs"/>
              </a:rPr>
              <a:t>Creating Systems that Empower Women &amp; Families</a:t>
            </a:r>
          </a:p>
        </p:txBody>
      </p:sp>
      <p:sp>
        <p:nvSpPr>
          <p:cNvPr id="34" name="Slide Number Placeholder 3">
            <a:extLst>
              <a:ext uri="{FF2B5EF4-FFF2-40B4-BE49-F238E27FC236}">
                <a16:creationId xmlns:a16="http://schemas.microsoft.com/office/drawing/2014/main" id="{777FC0A4-9983-4BBD-C940-2348683B491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58FB4751-880F-D840-AAA9-3A15815CC996}" type="slidenum">
              <a:rPr lang="en-US">
                <a:solidFill>
                  <a:schemeClr val="tx1">
                    <a:lumMod val="50000"/>
                    <a:lumOff val="50000"/>
                  </a:schemeClr>
                </a:solidFill>
                <a:latin typeface="Calibri" panose="020F0502020204030204"/>
              </a:rPr>
              <a:pPr>
                <a:spcAft>
                  <a:spcPts val="600"/>
                </a:spcAft>
                <a:defRPr/>
              </a:pPr>
              <a:t>5</a:t>
            </a:fld>
            <a:endParaRPr lang="en-US">
              <a:solidFill>
                <a:schemeClr val="tx1">
                  <a:lumMod val="50000"/>
                  <a:lumOff val="50000"/>
                </a:schemeClr>
              </a:solidFill>
              <a:latin typeface="Calibri" panose="020F0502020204030204"/>
            </a:endParaRPr>
          </a:p>
        </p:txBody>
      </p:sp>
      <p:graphicFrame>
        <p:nvGraphicFramePr>
          <p:cNvPr id="25" name="Content Placeholder 2">
            <a:extLst>
              <a:ext uri="{FF2B5EF4-FFF2-40B4-BE49-F238E27FC236}">
                <a16:creationId xmlns:a16="http://schemas.microsoft.com/office/drawing/2014/main" id="{F27C0672-78D7-FF75-396C-E37EAD30BCB3}"/>
              </a:ext>
            </a:extLst>
          </p:cNvPr>
          <p:cNvGraphicFramePr>
            <a:graphicFrameLocks noGrp="1"/>
          </p:cNvGraphicFramePr>
          <p:nvPr>
            <p:ph idx="1"/>
            <p:extLst>
              <p:ext uri="{D42A27DB-BD31-4B8C-83A1-F6EECF244321}">
                <p14:modId xmlns:p14="http://schemas.microsoft.com/office/powerpoint/2010/main" val="321177033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14022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6">
            <a:extLst>
              <a:ext uri="{FF2B5EF4-FFF2-40B4-BE49-F238E27FC236}">
                <a16:creationId xmlns:a16="http://schemas.microsoft.com/office/drawing/2014/main" id="{E10650BA-D090-4A23-98E3-B48BBAEA9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2">
            <a:extLst>
              <a:ext uri="{FF2B5EF4-FFF2-40B4-BE49-F238E27FC236}">
                <a16:creationId xmlns:a16="http://schemas.microsoft.com/office/drawing/2014/main" id="{8E4A9979-4D67-9DC4-0E19-1A6B090B9846}"/>
              </a:ext>
            </a:extLst>
          </p:cNvPr>
          <p:cNvPicPr>
            <a:picLocks noChangeAspect="1"/>
          </p:cNvPicPr>
          <p:nvPr/>
        </p:nvPicPr>
        <p:blipFill rotWithShape="1">
          <a:blip r:embed="rId2"/>
          <a:srcRect l="35996" r="-1" b="-1"/>
          <a:stretch/>
        </p:blipFill>
        <p:spPr>
          <a:xfrm>
            <a:off x="-9527" y="3725"/>
            <a:ext cx="5846165" cy="6850548"/>
          </a:xfrm>
          <a:prstGeom prst="rect">
            <a:avLst/>
          </a:prstGeom>
        </p:spPr>
      </p:pic>
      <p:grpSp>
        <p:nvGrpSpPr>
          <p:cNvPr id="32" name="Group 18">
            <a:extLst>
              <a:ext uri="{FF2B5EF4-FFF2-40B4-BE49-F238E27FC236}">
                <a16:creationId xmlns:a16="http://schemas.microsoft.com/office/drawing/2014/main" id="{FFB939B9-73CE-4644-87BB-72AEBF0011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27" y="-6558"/>
            <a:ext cx="6254832" cy="6874766"/>
            <a:chOff x="-9149" y="3725"/>
            <a:chExt cx="6254832" cy="6887203"/>
          </a:xfrm>
        </p:grpSpPr>
        <p:sp>
          <p:nvSpPr>
            <p:cNvPr id="20" name="Freeform: Shape 19">
              <a:extLst>
                <a:ext uri="{FF2B5EF4-FFF2-40B4-BE49-F238E27FC236}">
                  <a16:creationId xmlns:a16="http://schemas.microsoft.com/office/drawing/2014/main" id="{15F2A0CF-7879-4629-AC2B-4069D77A3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8645"/>
              <a:ext cx="5933139" cy="6387893"/>
            </a:xfrm>
            <a:custGeom>
              <a:avLst/>
              <a:gdLst>
                <a:gd name="connsiteX0" fmla="*/ 5852909 w 5933139"/>
                <a:gd name="connsiteY0" fmla="*/ 2469528 h 6335678"/>
                <a:gd name="connsiteX1" fmla="*/ 5830799 w 5933139"/>
                <a:gd name="connsiteY1" fmla="*/ 2394015 h 6335678"/>
                <a:gd name="connsiteX2" fmla="*/ 5805878 w 5933139"/>
                <a:gd name="connsiteY2" fmla="*/ 2319439 h 6335678"/>
                <a:gd name="connsiteX3" fmla="*/ 5778708 w 5933139"/>
                <a:gd name="connsiteY3" fmla="*/ 2245800 h 6335678"/>
                <a:gd name="connsiteX4" fmla="*/ 5652978 w 5933139"/>
                <a:gd name="connsiteY4" fmla="*/ 1959675 h 6335678"/>
                <a:gd name="connsiteX5" fmla="*/ 5327691 w 5933139"/>
                <a:gd name="connsiteY5" fmla="*/ 1432958 h 6335678"/>
                <a:gd name="connsiteX6" fmla="*/ 4921458 w 5933139"/>
                <a:gd name="connsiteY6" fmla="*/ 973322 h 6335678"/>
                <a:gd name="connsiteX7" fmla="*/ 4450018 w 5933139"/>
                <a:gd name="connsiteY7" fmla="*/ 586764 h 6335678"/>
                <a:gd name="connsiteX8" fmla="*/ 4193311 w 5933139"/>
                <a:gd name="connsiteY8" fmla="*/ 423558 h 6335678"/>
                <a:gd name="connsiteX9" fmla="*/ 3924237 w 5933139"/>
                <a:gd name="connsiteY9" fmla="*/ 281901 h 6335678"/>
                <a:gd name="connsiteX10" fmla="*/ 3352175 w 5933139"/>
                <a:gd name="connsiteY10" fmla="*/ 75786 h 6335678"/>
                <a:gd name="connsiteX11" fmla="*/ 3051997 w 5933139"/>
                <a:gd name="connsiteY11" fmla="*/ 19011 h 6335678"/>
                <a:gd name="connsiteX12" fmla="*/ 2745823 w 5933139"/>
                <a:gd name="connsiteY12" fmla="*/ 86 h 6335678"/>
                <a:gd name="connsiteX13" fmla="*/ 2141720 w 5933139"/>
                <a:gd name="connsiteY13" fmla="*/ 55550 h 6335678"/>
                <a:gd name="connsiteX14" fmla="*/ 1551295 w 5933139"/>
                <a:gd name="connsiteY14" fmla="*/ 216319 h 6335678"/>
                <a:gd name="connsiteX15" fmla="*/ 1001718 w 5933139"/>
                <a:gd name="connsiteY15" fmla="*/ 498134 h 6335678"/>
                <a:gd name="connsiteX16" fmla="*/ 754755 w 5933139"/>
                <a:gd name="connsiteY16" fmla="*/ 685886 h 6335678"/>
                <a:gd name="connsiteX17" fmla="*/ 533462 w 5933139"/>
                <a:gd name="connsiteY17" fmla="*/ 903056 h 6335678"/>
                <a:gd name="connsiteX18" fmla="*/ 0 w 5933139"/>
                <a:gd name="connsiteY18" fmla="*/ 1646568 h 6335678"/>
                <a:gd name="connsiteX19" fmla="*/ 0 w 5933139"/>
                <a:gd name="connsiteY19" fmla="*/ 4709059 h 6335678"/>
                <a:gd name="connsiteX20" fmla="*/ 120671 w 5933139"/>
                <a:gd name="connsiteY20" fmla="*/ 4907491 h 6335678"/>
                <a:gd name="connsiteX21" fmla="*/ 507979 w 5933139"/>
                <a:gd name="connsiteY21" fmla="*/ 5384178 h 6335678"/>
                <a:gd name="connsiteX22" fmla="*/ 972112 w 5933139"/>
                <a:gd name="connsiteY22" fmla="*/ 5778607 h 6335678"/>
                <a:gd name="connsiteX23" fmla="*/ 1229943 w 5933139"/>
                <a:gd name="connsiteY23" fmla="*/ 5939939 h 6335678"/>
                <a:gd name="connsiteX24" fmla="*/ 1502389 w 5933139"/>
                <a:gd name="connsiteY24" fmla="*/ 6073913 h 6335678"/>
                <a:gd name="connsiteX25" fmla="*/ 2673870 w 5933139"/>
                <a:gd name="connsiteY25" fmla="*/ 6333993 h 6335678"/>
                <a:gd name="connsiteX26" fmla="*/ 2749196 w 5933139"/>
                <a:gd name="connsiteY26" fmla="*/ 6335679 h 6335678"/>
                <a:gd name="connsiteX27" fmla="*/ 2787983 w 5933139"/>
                <a:gd name="connsiteY27" fmla="*/ 6335492 h 6335678"/>
                <a:gd name="connsiteX28" fmla="*/ 2826770 w 5933139"/>
                <a:gd name="connsiteY28" fmla="*/ 6334368 h 6335678"/>
                <a:gd name="connsiteX29" fmla="*/ 2981918 w 5933139"/>
                <a:gd name="connsiteY29" fmla="*/ 6319939 h 6335678"/>
                <a:gd name="connsiteX30" fmla="*/ 3285282 w 5933139"/>
                <a:gd name="connsiteY30" fmla="*/ 6241803 h 6335678"/>
                <a:gd name="connsiteX31" fmla="*/ 3566347 w 5933139"/>
                <a:gd name="connsiteY31" fmla="*/ 6104831 h 6335678"/>
                <a:gd name="connsiteX32" fmla="*/ 3818369 w 5933139"/>
                <a:gd name="connsiteY32" fmla="*/ 5926823 h 6335678"/>
                <a:gd name="connsiteX33" fmla="*/ 4044908 w 5933139"/>
                <a:gd name="connsiteY33" fmla="*/ 5726329 h 6335678"/>
                <a:gd name="connsiteX34" fmla="*/ 4151151 w 5933139"/>
                <a:gd name="connsiteY34" fmla="*/ 5622147 h 6335678"/>
                <a:gd name="connsiteX35" fmla="*/ 4253834 w 5933139"/>
                <a:gd name="connsiteY35" fmla="*/ 5516841 h 6335678"/>
                <a:gd name="connsiteX36" fmla="*/ 4452453 w 5933139"/>
                <a:gd name="connsiteY36" fmla="*/ 5306979 h 6335678"/>
                <a:gd name="connsiteX37" fmla="*/ 4548578 w 5933139"/>
                <a:gd name="connsiteY37" fmla="*/ 5202797 h 6335678"/>
                <a:gd name="connsiteX38" fmla="*/ 4596546 w 5933139"/>
                <a:gd name="connsiteY38" fmla="*/ 5151456 h 6335678"/>
                <a:gd name="connsiteX39" fmla="*/ 4643016 w 5933139"/>
                <a:gd name="connsiteY39" fmla="*/ 5103300 h 6335678"/>
                <a:gd name="connsiteX40" fmla="*/ 4739515 w 5933139"/>
                <a:gd name="connsiteY40" fmla="*/ 5013172 h 6335678"/>
                <a:gd name="connsiteX41" fmla="*/ 4842198 w 5933139"/>
                <a:gd name="connsiteY41" fmla="*/ 4930164 h 6335678"/>
                <a:gd name="connsiteX42" fmla="*/ 5071360 w 5933139"/>
                <a:gd name="connsiteY42" fmla="*/ 4780449 h 6335678"/>
                <a:gd name="connsiteX43" fmla="*/ 5332001 w 5933139"/>
                <a:gd name="connsiteY43" fmla="*/ 4615932 h 6335678"/>
                <a:gd name="connsiteX44" fmla="*/ 5397396 w 5933139"/>
                <a:gd name="connsiteY44" fmla="*/ 4563655 h 6335678"/>
                <a:gd name="connsiteX45" fmla="*/ 5459417 w 5933139"/>
                <a:gd name="connsiteY45" fmla="*/ 4505380 h 6335678"/>
                <a:gd name="connsiteX46" fmla="*/ 5567159 w 5933139"/>
                <a:gd name="connsiteY46" fmla="*/ 4374029 h 6335678"/>
                <a:gd name="connsiteX47" fmla="*/ 5651292 w 5933139"/>
                <a:gd name="connsiteY47" fmla="*/ 4231810 h 6335678"/>
                <a:gd name="connsiteX48" fmla="*/ 5716686 w 5933139"/>
                <a:gd name="connsiteY48" fmla="*/ 4085655 h 6335678"/>
                <a:gd name="connsiteX49" fmla="*/ 5820681 w 5933139"/>
                <a:gd name="connsiteY49" fmla="*/ 3791848 h 6335678"/>
                <a:gd name="connsiteX50" fmla="*/ 5898629 w 5933139"/>
                <a:gd name="connsiteY50" fmla="*/ 3487922 h 6335678"/>
                <a:gd name="connsiteX51" fmla="*/ 5932170 w 5933139"/>
                <a:gd name="connsiteY51" fmla="*/ 3174066 h 6335678"/>
                <a:gd name="connsiteX52" fmla="*/ 5872209 w 5933139"/>
                <a:gd name="connsiteY52" fmla="*/ 2545978 h 6335678"/>
                <a:gd name="connsiteX53" fmla="*/ 5852909 w 5933139"/>
                <a:gd name="connsiteY53" fmla="*/ 2469528 h 6335678"/>
                <a:gd name="connsiteX54" fmla="*/ 5507386 w 5933139"/>
                <a:gd name="connsiteY54" fmla="*/ 3724580 h 6335678"/>
                <a:gd name="connsiteX55" fmla="*/ 5453609 w 5933139"/>
                <a:gd name="connsiteY55" fmla="*/ 3989906 h 6335678"/>
                <a:gd name="connsiteX56" fmla="*/ 5344181 w 5933139"/>
                <a:gd name="connsiteY56" fmla="*/ 4220380 h 6335678"/>
                <a:gd name="connsiteX57" fmla="*/ 5171419 w 5933139"/>
                <a:gd name="connsiteY57" fmla="*/ 4388644 h 6335678"/>
                <a:gd name="connsiteX58" fmla="*/ 5057868 w 5933139"/>
                <a:gd name="connsiteY58" fmla="*/ 4453851 h 6335678"/>
                <a:gd name="connsiteX59" fmla="*/ 4930265 w 5933139"/>
                <a:gd name="connsiteY59" fmla="*/ 4516810 h 6335678"/>
                <a:gd name="connsiteX60" fmla="*/ 4660067 w 5933139"/>
                <a:gd name="connsiteY60" fmla="*/ 4664276 h 6335678"/>
                <a:gd name="connsiteX61" fmla="*/ 4408794 w 5933139"/>
                <a:gd name="connsiteY61" fmla="*/ 4857836 h 6335678"/>
                <a:gd name="connsiteX62" fmla="*/ 4352207 w 5933139"/>
                <a:gd name="connsiteY62" fmla="*/ 4911988 h 6335678"/>
                <a:gd name="connsiteX63" fmla="*/ 4299366 w 5933139"/>
                <a:gd name="connsiteY63" fmla="*/ 4965390 h 6335678"/>
                <a:gd name="connsiteX64" fmla="*/ 4197621 w 5933139"/>
                <a:gd name="connsiteY64" fmla="*/ 5074257 h 6335678"/>
                <a:gd name="connsiteX65" fmla="*/ 4008744 w 5933139"/>
                <a:gd name="connsiteY65" fmla="*/ 5297985 h 6335678"/>
                <a:gd name="connsiteX66" fmla="*/ 3917304 w 5933139"/>
                <a:gd name="connsiteY66" fmla="*/ 5409100 h 6335678"/>
                <a:gd name="connsiteX67" fmla="*/ 3826052 w 5933139"/>
                <a:gd name="connsiteY67" fmla="*/ 5518153 h 6335678"/>
                <a:gd name="connsiteX68" fmla="*/ 3637925 w 5933139"/>
                <a:gd name="connsiteY68" fmla="*/ 5725017 h 6335678"/>
                <a:gd name="connsiteX69" fmla="*/ 3433497 w 5933139"/>
                <a:gd name="connsiteY69" fmla="*/ 5906586 h 6335678"/>
                <a:gd name="connsiteX70" fmla="*/ 3204522 w 5933139"/>
                <a:gd name="connsiteY70" fmla="*/ 6046744 h 6335678"/>
                <a:gd name="connsiteX71" fmla="*/ 2950439 w 5933139"/>
                <a:gd name="connsiteY71" fmla="*/ 6129190 h 6335678"/>
                <a:gd name="connsiteX72" fmla="*/ 2816839 w 5933139"/>
                <a:gd name="connsiteY72" fmla="*/ 6146428 h 6335678"/>
                <a:gd name="connsiteX73" fmla="*/ 2749009 w 5933139"/>
                <a:gd name="connsiteY73" fmla="*/ 6149051 h 6335678"/>
                <a:gd name="connsiteX74" fmla="*/ 2678930 w 5933139"/>
                <a:gd name="connsiteY74" fmla="*/ 6148677 h 6335678"/>
                <a:gd name="connsiteX75" fmla="*/ 2125793 w 5933139"/>
                <a:gd name="connsiteY75" fmla="*/ 6065481 h 6335678"/>
                <a:gd name="connsiteX76" fmla="*/ 1610506 w 5933139"/>
                <a:gd name="connsiteY76" fmla="*/ 5851310 h 6335678"/>
                <a:gd name="connsiteX77" fmla="*/ 1373099 w 5933139"/>
                <a:gd name="connsiteY77" fmla="*/ 5706279 h 6335678"/>
                <a:gd name="connsiteX78" fmla="*/ 1315949 w 5933139"/>
                <a:gd name="connsiteY78" fmla="*/ 5666743 h 6335678"/>
                <a:gd name="connsiteX79" fmla="*/ 1259923 w 5933139"/>
                <a:gd name="connsiteY79" fmla="*/ 5625894 h 6335678"/>
                <a:gd name="connsiteX80" fmla="*/ 1204647 w 5933139"/>
                <a:gd name="connsiteY80" fmla="*/ 5583922 h 6335678"/>
                <a:gd name="connsiteX81" fmla="*/ 1150308 w 5933139"/>
                <a:gd name="connsiteY81" fmla="*/ 5540826 h 6335678"/>
                <a:gd name="connsiteX82" fmla="*/ 751569 w 5933139"/>
                <a:gd name="connsiteY82" fmla="*/ 5158015 h 6335678"/>
                <a:gd name="connsiteX83" fmla="*/ 663315 w 5933139"/>
                <a:gd name="connsiteY83" fmla="*/ 5052146 h 6335678"/>
                <a:gd name="connsiteX84" fmla="*/ 580869 w 5933139"/>
                <a:gd name="connsiteY84" fmla="*/ 4942718 h 6335678"/>
                <a:gd name="connsiteX85" fmla="*/ 432279 w 5933139"/>
                <a:gd name="connsiteY85" fmla="*/ 4713369 h 6335678"/>
                <a:gd name="connsiteX86" fmla="*/ 205553 w 5933139"/>
                <a:gd name="connsiteY86" fmla="*/ 4219443 h 6335678"/>
                <a:gd name="connsiteX87" fmla="*/ 79448 w 5933139"/>
                <a:gd name="connsiteY87" fmla="*/ 3693850 h 6335678"/>
                <a:gd name="connsiteX88" fmla="*/ 53590 w 5933139"/>
                <a:gd name="connsiteY88" fmla="*/ 3425339 h 6335678"/>
                <a:gd name="connsiteX89" fmla="*/ 49655 w 5933139"/>
                <a:gd name="connsiteY89" fmla="*/ 3155890 h 6335678"/>
                <a:gd name="connsiteX90" fmla="*/ 67830 w 5933139"/>
                <a:gd name="connsiteY90" fmla="*/ 2886817 h 6335678"/>
                <a:gd name="connsiteX91" fmla="*/ 108679 w 5933139"/>
                <a:gd name="connsiteY91" fmla="*/ 2619992 h 6335678"/>
                <a:gd name="connsiteX92" fmla="*/ 263077 w 5933139"/>
                <a:gd name="connsiteY92" fmla="*/ 2101520 h 6335678"/>
                <a:gd name="connsiteX93" fmla="*/ 837575 w 5933139"/>
                <a:gd name="connsiteY93" fmla="*/ 1186370 h 6335678"/>
                <a:gd name="connsiteX94" fmla="*/ 1031698 w 5933139"/>
                <a:gd name="connsiteY94" fmla="*/ 996932 h 6335678"/>
                <a:gd name="connsiteX95" fmla="*/ 1236688 w 5933139"/>
                <a:gd name="connsiteY95" fmla="*/ 819298 h 6335678"/>
                <a:gd name="connsiteX96" fmla="*/ 1687143 w 5933139"/>
                <a:gd name="connsiteY96" fmla="*/ 511438 h 6335678"/>
                <a:gd name="connsiteX97" fmla="*/ 2196246 w 5933139"/>
                <a:gd name="connsiteY97" fmla="*/ 300639 h 6335678"/>
                <a:gd name="connsiteX98" fmla="*/ 2745823 w 5933139"/>
                <a:gd name="connsiteY98" fmla="*/ 229248 h 6335678"/>
                <a:gd name="connsiteX99" fmla="*/ 3019206 w 5933139"/>
                <a:gd name="connsiteY99" fmla="*/ 252108 h 6335678"/>
                <a:gd name="connsiteX100" fmla="*/ 3288092 w 5933139"/>
                <a:gd name="connsiteY100" fmla="*/ 313006 h 6335678"/>
                <a:gd name="connsiteX101" fmla="*/ 3548172 w 5933139"/>
                <a:gd name="connsiteY101" fmla="*/ 407069 h 6335678"/>
                <a:gd name="connsiteX102" fmla="*/ 3611505 w 5933139"/>
                <a:gd name="connsiteY102" fmla="*/ 435176 h 6335678"/>
                <a:gd name="connsiteX103" fmla="*/ 3674089 w 5933139"/>
                <a:gd name="connsiteY103" fmla="*/ 464968 h 6335678"/>
                <a:gd name="connsiteX104" fmla="*/ 3735736 w 5933139"/>
                <a:gd name="connsiteY104" fmla="*/ 496823 h 6335678"/>
                <a:gd name="connsiteX105" fmla="*/ 3796634 w 5933139"/>
                <a:gd name="connsiteY105" fmla="*/ 530176 h 6335678"/>
                <a:gd name="connsiteX106" fmla="*/ 4251585 w 5933139"/>
                <a:gd name="connsiteY106" fmla="*/ 847405 h 6335678"/>
                <a:gd name="connsiteX107" fmla="*/ 4644515 w 5933139"/>
                <a:gd name="connsiteY107" fmla="*/ 1236775 h 6335678"/>
                <a:gd name="connsiteX108" fmla="*/ 4816527 w 5933139"/>
                <a:gd name="connsiteY108" fmla="*/ 1451883 h 6335678"/>
                <a:gd name="connsiteX109" fmla="*/ 4970738 w 5933139"/>
                <a:gd name="connsiteY109" fmla="*/ 1678610 h 6335678"/>
                <a:gd name="connsiteX110" fmla="*/ 5223885 w 5933139"/>
                <a:gd name="connsiteY110" fmla="*/ 2159232 h 6335678"/>
                <a:gd name="connsiteX111" fmla="*/ 5395709 w 5933139"/>
                <a:gd name="connsiteY111" fmla="*/ 2666087 h 6335678"/>
                <a:gd name="connsiteX112" fmla="*/ 5458855 w 5933139"/>
                <a:gd name="connsiteY112" fmla="*/ 2924292 h 6335678"/>
                <a:gd name="connsiteX113" fmla="*/ 5499142 w 5933139"/>
                <a:gd name="connsiteY113" fmla="*/ 3186995 h 6335678"/>
                <a:gd name="connsiteX114" fmla="*/ 5516755 w 5933139"/>
                <a:gd name="connsiteY114" fmla="*/ 3454007 h 6335678"/>
                <a:gd name="connsiteX115" fmla="*/ 5507386 w 5933139"/>
                <a:gd name="connsiteY115" fmla="*/ 3724580 h 633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933139" h="6335678">
                  <a:moveTo>
                    <a:pt x="5852909" y="2469528"/>
                  </a:moveTo>
                  <a:lnTo>
                    <a:pt x="5830799" y="2394015"/>
                  </a:lnTo>
                  <a:lnTo>
                    <a:pt x="5805878" y="2319439"/>
                  </a:lnTo>
                  <a:cubicBezTo>
                    <a:pt x="5797446" y="2294705"/>
                    <a:pt x="5787890" y="2270346"/>
                    <a:pt x="5778708" y="2245800"/>
                  </a:cubicBezTo>
                  <a:cubicBezTo>
                    <a:pt x="5740858" y="2148364"/>
                    <a:pt x="5699073" y="2052614"/>
                    <a:pt x="5652978" y="1959675"/>
                  </a:cubicBezTo>
                  <a:cubicBezTo>
                    <a:pt x="5559664" y="1773985"/>
                    <a:pt x="5450986" y="1597663"/>
                    <a:pt x="5327691" y="1432958"/>
                  </a:cubicBezTo>
                  <a:cubicBezTo>
                    <a:pt x="5204960" y="1268067"/>
                    <a:pt x="5068362" y="1114980"/>
                    <a:pt x="4921458" y="973322"/>
                  </a:cubicBezTo>
                  <a:cubicBezTo>
                    <a:pt x="4774742" y="831665"/>
                    <a:pt x="4616408" y="703125"/>
                    <a:pt x="4450018" y="586764"/>
                  </a:cubicBezTo>
                  <a:cubicBezTo>
                    <a:pt x="4366822" y="528489"/>
                    <a:pt x="4281003" y="474337"/>
                    <a:pt x="4193311" y="423558"/>
                  </a:cubicBezTo>
                  <a:cubicBezTo>
                    <a:pt x="4105806" y="372404"/>
                    <a:pt x="4015865" y="325560"/>
                    <a:pt x="3924237" y="281901"/>
                  </a:cubicBezTo>
                  <a:cubicBezTo>
                    <a:pt x="3740983" y="195333"/>
                    <a:pt x="3549483" y="125067"/>
                    <a:pt x="3352175" y="75786"/>
                  </a:cubicBezTo>
                  <a:cubicBezTo>
                    <a:pt x="3253428" y="51240"/>
                    <a:pt x="3153368" y="31565"/>
                    <a:pt x="3051997" y="19011"/>
                  </a:cubicBezTo>
                  <a:cubicBezTo>
                    <a:pt x="2950814" y="5895"/>
                    <a:pt x="2848506" y="-851"/>
                    <a:pt x="2745823" y="86"/>
                  </a:cubicBezTo>
                  <a:cubicBezTo>
                    <a:pt x="2543643" y="1585"/>
                    <a:pt x="2341838" y="20135"/>
                    <a:pt x="2141720" y="55550"/>
                  </a:cubicBezTo>
                  <a:cubicBezTo>
                    <a:pt x="1941976" y="91339"/>
                    <a:pt x="1743356" y="143055"/>
                    <a:pt x="1551295" y="216319"/>
                  </a:cubicBezTo>
                  <a:cubicBezTo>
                    <a:pt x="1359233" y="289396"/>
                    <a:pt x="1173917" y="383459"/>
                    <a:pt x="1001718" y="498134"/>
                  </a:cubicBezTo>
                  <a:cubicBezTo>
                    <a:pt x="915712" y="555659"/>
                    <a:pt x="832141" y="617119"/>
                    <a:pt x="754755" y="685886"/>
                  </a:cubicBezTo>
                  <a:cubicBezTo>
                    <a:pt x="677555" y="754841"/>
                    <a:pt x="604666" y="828293"/>
                    <a:pt x="533462" y="903056"/>
                  </a:cubicBezTo>
                  <a:cubicBezTo>
                    <a:pt x="323413" y="1125660"/>
                    <a:pt x="143906" y="1376370"/>
                    <a:pt x="0" y="1646568"/>
                  </a:cubicBezTo>
                  <a:lnTo>
                    <a:pt x="0" y="4709059"/>
                  </a:lnTo>
                  <a:cubicBezTo>
                    <a:pt x="37850" y="4776702"/>
                    <a:pt x="78136" y="4843033"/>
                    <a:pt x="120671" y="4907491"/>
                  </a:cubicBezTo>
                  <a:cubicBezTo>
                    <a:pt x="234034" y="5078941"/>
                    <a:pt x="365198" y="5239336"/>
                    <a:pt x="507979" y="5384178"/>
                  </a:cubicBezTo>
                  <a:cubicBezTo>
                    <a:pt x="650948" y="5529395"/>
                    <a:pt x="805909" y="5662059"/>
                    <a:pt x="972112" y="5778607"/>
                  </a:cubicBezTo>
                  <a:cubicBezTo>
                    <a:pt x="1055308" y="5836881"/>
                    <a:pt x="1141314" y="5890846"/>
                    <a:pt x="1229943" y="5939939"/>
                  </a:cubicBezTo>
                  <a:cubicBezTo>
                    <a:pt x="1318385" y="5989406"/>
                    <a:pt x="1409450" y="6033815"/>
                    <a:pt x="1502389" y="6073913"/>
                  </a:cubicBezTo>
                  <a:cubicBezTo>
                    <a:pt x="1874145" y="6233559"/>
                    <a:pt x="2272884" y="6320689"/>
                    <a:pt x="2673870" y="6333993"/>
                  </a:cubicBezTo>
                  <a:lnTo>
                    <a:pt x="2749196" y="6335679"/>
                  </a:lnTo>
                  <a:lnTo>
                    <a:pt x="2787983" y="6335492"/>
                  </a:lnTo>
                  <a:lnTo>
                    <a:pt x="2826770" y="6334368"/>
                  </a:lnTo>
                  <a:cubicBezTo>
                    <a:pt x="2878486" y="6332494"/>
                    <a:pt x="2930390" y="6327247"/>
                    <a:pt x="2981918" y="6319939"/>
                  </a:cubicBezTo>
                  <a:cubicBezTo>
                    <a:pt x="3085163" y="6304949"/>
                    <a:pt x="3187096" y="6278529"/>
                    <a:pt x="3285282" y="6241803"/>
                  </a:cubicBezTo>
                  <a:cubicBezTo>
                    <a:pt x="3383467" y="6205265"/>
                    <a:pt x="3477530" y="6158608"/>
                    <a:pt x="3566347" y="6104831"/>
                  </a:cubicBezTo>
                  <a:cubicBezTo>
                    <a:pt x="3655164" y="6051053"/>
                    <a:pt x="3739109" y="5990905"/>
                    <a:pt x="3818369" y="5926823"/>
                  </a:cubicBezTo>
                  <a:cubicBezTo>
                    <a:pt x="3897630" y="5862739"/>
                    <a:pt x="3973143" y="5795471"/>
                    <a:pt x="4044908" y="5726329"/>
                  </a:cubicBezTo>
                  <a:cubicBezTo>
                    <a:pt x="4080884" y="5691852"/>
                    <a:pt x="4116299" y="5656999"/>
                    <a:pt x="4151151" y="5622147"/>
                  </a:cubicBezTo>
                  <a:cubicBezTo>
                    <a:pt x="4185816" y="5586920"/>
                    <a:pt x="4220106" y="5552068"/>
                    <a:pt x="4253834" y="5516841"/>
                  </a:cubicBezTo>
                  <a:cubicBezTo>
                    <a:pt x="4321289" y="5446388"/>
                    <a:pt x="4387808" y="5376871"/>
                    <a:pt x="4452453" y="5306979"/>
                  </a:cubicBezTo>
                  <a:lnTo>
                    <a:pt x="4548578" y="5202797"/>
                  </a:lnTo>
                  <a:lnTo>
                    <a:pt x="4596546" y="5151456"/>
                  </a:lnTo>
                  <a:cubicBezTo>
                    <a:pt x="4612661" y="5134592"/>
                    <a:pt x="4627276" y="5119040"/>
                    <a:pt x="4643016" y="5103300"/>
                  </a:cubicBezTo>
                  <a:cubicBezTo>
                    <a:pt x="4674308" y="5072196"/>
                    <a:pt x="4706162" y="5041841"/>
                    <a:pt x="4739515" y="5013172"/>
                  </a:cubicBezTo>
                  <a:cubicBezTo>
                    <a:pt x="4772493" y="4984128"/>
                    <a:pt x="4806596" y="4956397"/>
                    <a:pt x="4842198" y="4930164"/>
                  </a:cubicBezTo>
                  <a:cubicBezTo>
                    <a:pt x="4913026" y="4876949"/>
                    <a:pt x="4988914" y="4828980"/>
                    <a:pt x="5071360" y="4780449"/>
                  </a:cubicBezTo>
                  <a:cubicBezTo>
                    <a:pt x="5153243" y="4731544"/>
                    <a:pt x="5243372" y="4682076"/>
                    <a:pt x="5332001" y="4615932"/>
                  </a:cubicBezTo>
                  <a:cubicBezTo>
                    <a:pt x="5354111" y="4599443"/>
                    <a:pt x="5376035" y="4582205"/>
                    <a:pt x="5397396" y="4563655"/>
                  </a:cubicBezTo>
                  <a:cubicBezTo>
                    <a:pt x="5418757" y="4545104"/>
                    <a:pt x="5439368" y="4525617"/>
                    <a:pt x="5459417" y="4505380"/>
                  </a:cubicBezTo>
                  <a:cubicBezTo>
                    <a:pt x="5499329" y="4464719"/>
                    <a:pt x="5535493" y="4420311"/>
                    <a:pt x="5567159" y="4374029"/>
                  </a:cubicBezTo>
                  <a:cubicBezTo>
                    <a:pt x="5599388" y="4328121"/>
                    <a:pt x="5626558" y="4279965"/>
                    <a:pt x="5651292" y="4231810"/>
                  </a:cubicBezTo>
                  <a:cubicBezTo>
                    <a:pt x="5675651" y="4183466"/>
                    <a:pt x="5697012" y="4134561"/>
                    <a:pt x="5716686" y="4085655"/>
                  </a:cubicBezTo>
                  <a:cubicBezTo>
                    <a:pt x="5756223" y="3987845"/>
                    <a:pt x="5789576" y="3891158"/>
                    <a:pt x="5820681" y="3791848"/>
                  </a:cubicBezTo>
                  <a:cubicBezTo>
                    <a:pt x="5851972" y="3692726"/>
                    <a:pt x="5878955" y="3591167"/>
                    <a:pt x="5898629" y="3487922"/>
                  </a:cubicBezTo>
                  <a:cubicBezTo>
                    <a:pt x="5918116" y="3384490"/>
                    <a:pt x="5929172" y="3279372"/>
                    <a:pt x="5932170" y="3174066"/>
                  </a:cubicBezTo>
                  <a:cubicBezTo>
                    <a:pt x="5937604" y="2963454"/>
                    <a:pt x="5920552" y="2750968"/>
                    <a:pt x="5872209" y="2545978"/>
                  </a:cubicBezTo>
                  <a:cubicBezTo>
                    <a:pt x="5865838" y="2520307"/>
                    <a:pt x="5860029" y="2494637"/>
                    <a:pt x="5852909" y="2469528"/>
                  </a:cubicBezTo>
                  <a:close/>
                  <a:moveTo>
                    <a:pt x="5507386" y="3724580"/>
                  </a:moveTo>
                  <a:cubicBezTo>
                    <a:pt x="5497830" y="3814521"/>
                    <a:pt x="5480591" y="3905586"/>
                    <a:pt x="5453609" y="3989906"/>
                  </a:cubicBezTo>
                  <a:cubicBezTo>
                    <a:pt x="5426439" y="4074413"/>
                    <a:pt x="5390088" y="4152924"/>
                    <a:pt x="5344181" y="4220380"/>
                  </a:cubicBezTo>
                  <a:cubicBezTo>
                    <a:pt x="5297898" y="4287835"/>
                    <a:pt x="5241311" y="4342549"/>
                    <a:pt x="5171419" y="4388644"/>
                  </a:cubicBezTo>
                  <a:cubicBezTo>
                    <a:pt x="5136755" y="4411879"/>
                    <a:pt x="5098342" y="4433052"/>
                    <a:pt x="5057868" y="4453851"/>
                  </a:cubicBezTo>
                  <a:cubicBezTo>
                    <a:pt x="5017395" y="4474837"/>
                    <a:pt x="4974298" y="4495449"/>
                    <a:pt x="4930265" y="4516810"/>
                  </a:cubicBezTo>
                  <a:cubicBezTo>
                    <a:pt x="4841823" y="4559719"/>
                    <a:pt x="4748696" y="4607126"/>
                    <a:pt x="4660067" y="4664276"/>
                  </a:cubicBezTo>
                  <a:cubicBezTo>
                    <a:pt x="4571251" y="4721238"/>
                    <a:pt x="4486181" y="4786071"/>
                    <a:pt x="4408794" y="4857836"/>
                  </a:cubicBezTo>
                  <a:cubicBezTo>
                    <a:pt x="4389682" y="4875637"/>
                    <a:pt x="4370008" y="4894375"/>
                    <a:pt x="4352207" y="4911988"/>
                  </a:cubicBezTo>
                  <a:lnTo>
                    <a:pt x="4299366" y="4965390"/>
                  </a:lnTo>
                  <a:cubicBezTo>
                    <a:pt x="4264514" y="5001179"/>
                    <a:pt x="4230599" y="5037531"/>
                    <a:pt x="4197621" y="5074257"/>
                  </a:cubicBezTo>
                  <a:cubicBezTo>
                    <a:pt x="4131664" y="5147896"/>
                    <a:pt x="4070204" y="5223784"/>
                    <a:pt x="4008744" y="5297985"/>
                  </a:cubicBezTo>
                  <a:lnTo>
                    <a:pt x="3917304" y="5409100"/>
                  </a:lnTo>
                  <a:cubicBezTo>
                    <a:pt x="3886949" y="5446013"/>
                    <a:pt x="3856782" y="5482364"/>
                    <a:pt x="3826052" y="5518153"/>
                  </a:cubicBezTo>
                  <a:cubicBezTo>
                    <a:pt x="3764592" y="5589544"/>
                    <a:pt x="3702758" y="5659435"/>
                    <a:pt x="3637925" y="5725017"/>
                  </a:cubicBezTo>
                  <a:cubicBezTo>
                    <a:pt x="3573093" y="5790412"/>
                    <a:pt x="3505637" y="5852059"/>
                    <a:pt x="3433497" y="5906586"/>
                  </a:cubicBezTo>
                  <a:cubicBezTo>
                    <a:pt x="3361544" y="5961112"/>
                    <a:pt x="3285469" y="6009268"/>
                    <a:pt x="3204522" y="6046744"/>
                  </a:cubicBezTo>
                  <a:cubicBezTo>
                    <a:pt x="3123763" y="6084594"/>
                    <a:pt x="3038506" y="6112513"/>
                    <a:pt x="2950439" y="6129190"/>
                  </a:cubicBezTo>
                  <a:cubicBezTo>
                    <a:pt x="2906405" y="6137809"/>
                    <a:pt x="2861810" y="6143055"/>
                    <a:pt x="2816839" y="6146428"/>
                  </a:cubicBezTo>
                  <a:cubicBezTo>
                    <a:pt x="2794354" y="6147927"/>
                    <a:pt x="2771681" y="6148677"/>
                    <a:pt x="2749009" y="6149051"/>
                  </a:cubicBezTo>
                  <a:lnTo>
                    <a:pt x="2678930" y="6148677"/>
                  </a:lnTo>
                  <a:cubicBezTo>
                    <a:pt x="2491927" y="6144367"/>
                    <a:pt x="2305675" y="6116260"/>
                    <a:pt x="2125793" y="6065481"/>
                  </a:cubicBezTo>
                  <a:cubicBezTo>
                    <a:pt x="1945911" y="6014515"/>
                    <a:pt x="1773524" y="5940501"/>
                    <a:pt x="1610506" y="5851310"/>
                  </a:cubicBezTo>
                  <a:cubicBezTo>
                    <a:pt x="1528997" y="5806714"/>
                    <a:pt x="1449924" y="5757808"/>
                    <a:pt x="1373099" y="5706279"/>
                  </a:cubicBezTo>
                  <a:lnTo>
                    <a:pt x="1315949" y="5666743"/>
                  </a:lnTo>
                  <a:lnTo>
                    <a:pt x="1259923" y="5625894"/>
                  </a:lnTo>
                  <a:lnTo>
                    <a:pt x="1204647" y="5583922"/>
                  </a:lnTo>
                  <a:cubicBezTo>
                    <a:pt x="1186284" y="5569869"/>
                    <a:pt x="1168483" y="5555066"/>
                    <a:pt x="1150308" y="5540826"/>
                  </a:cubicBezTo>
                  <a:cubicBezTo>
                    <a:pt x="1006402" y="5424839"/>
                    <a:pt x="872615" y="5296860"/>
                    <a:pt x="751569" y="5158015"/>
                  </a:cubicBezTo>
                  <a:cubicBezTo>
                    <a:pt x="721214" y="5123350"/>
                    <a:pt x="691983" y="5087935"/>
                    <a:pt x="663315" y="5052146"/>
                  </a:cubicBezTo>
                  <a:cubicBezTo>
                    <a:pt x="635021" y="5016170"/>
                    <a:pt x="607289" y="4980006"/>
                    <a:pt x="580869" y="4942718"/>
                  </a:cubicBezTo>
                  <a:cubicBezTo>
                    <a:pt x="527654" y="4868517"/>
                    <a:pt x="478186" y="4791880"/>
                    <a:pt x="432279" y="4713369"/>
                  </a:cubicBezTo>
                  <a:cubicBezTo>
                    <a:pt x="340651" y="4556159"/>
                    <a:pt x="264764" y="4390330"/>
                    <a:pt x="205553" y="4219443"/>
                  </a:cubicBezTo>
                  <a:cubicBezTo>
                    <a:pt x="146154" y="4048555"/>
                    <a:pt x="104369" y="3872045"/>
                    <a:pt x="79448" y="3693850"/>
                  </a:cubicBezTo>
                  <a:cubicBezTo>
                    <a:pt x="67268" y="3604659"/>
                    <a:pt x="58087" y="3515092"/>
                    <a:pt x="53590" y="3425339"/>
                  </a:cubicBezTo>
                  <a:cubicBezTo>
                    <a:pt x="47969" y="3335585"/>
                    <a:pt x="47406" y="3245644"/>
                    <a:pt x="49655" y="3155890"/>
                  </a:cubicBezTo>
                  <a:cubicBezTo>
                    <a:pt x="52278" y="3066137"/>
                    <a:pt x="58274" y="2976383"/>
                    <a:pt x="67830" y="2886817"/>
                  </a:cubicBezTo>
                  <a:cubicBezTo>
                    <a:pt x="77761" y="2797438"/>
                    <a:pt x="91253" y="2708246"/>
                    <a:pt x="108679" y="2619992"/>
                  </a:cubicBezTo>
                  <a:cubicBezTo>
                    <a:pt x="143906" y="2443108"/>
                    <a:pt x="195809" y="2269409"/>
                    <a:pt x="263077" y="2101520"/>
                  </a:cubicBezTo>
                  <a:cubicBezTo>
                    <a:pt x="397614" y="1765740"/>
                    <a:pt x="593048" y="1453382"/>
                    <a:pt x="837575" y="1186370"/>
                  </a:cubicBezTo>
                  <a:cubicBezTo>
                    <a:pt x="898473" y="1119289"/>
                    <a:pt x="964242" y="1056893"/>
                    <a:pt x="1031698" y="996932"/>
                  </a:cubicBezTo>
                  <a:cubicBezTo>
                    <a:pt x="1099154" y="936784"/>
                    <a:pt x="1166235" y="876261"/>
                    <a:pt x="1236688" y="819298"/>
                  </a:cubicBezTo>
                  <a:cubicBezTo>
                    <a:pt x="1377221" y="704999"/>
                    <a:pt x="1526935" y="600442"/>
                    <a:pt x="1687143" y="511438"/>
                  </a:cubicBezTo>
                  <a:cubicBezTo>
                    <a:pt x="1847163" y="422621"/>
                    <a:pt x="2017676" y="348795"/>
                    <a:pt x="2196246" y="300639"/>
                  </a:cubicBezTo>
                  <a:cubicBezTo>
                    <a:pt x="2374629" y="251921"/>
                    <a:pt x="2560320" y="227749"/>
                    <a:pt x="2745823" y="229248"/>
                  </a:cubicBezTo>
                  <a:cubicBezTo>
                    <a:pt x="2837076" y="230372"/>
                    <a:pt x="2928516" y="238055"/>
                    <a:pt x="3019206" y="252108"/>
                  </a:cubicBezTo>
                  <a:cubicBezTo>
                    <a:pt x="3109710" y="266724"/>
                    <a:pt x="3199650" y="286773"/>
                    <a:pt x="3288092" y="313006"/>
                  </a:cubicBezTo>
                  <a:cubicBezTo>
                    <a:pt x="3376347" y="339426"/>
                    <a:pt x="3463477" y="370343"/>
                    <a:pt x="3548172" y="407069"/>
                  </a:cubicBezTo>
                  <a:cubicBezTo>
                    <a:pt x="3569345" y="416438"/>
                    <a:pt x="3590519" y="425432"/>
                    <a:pt x="3611505" y="435176"/>
                  </a:cubicBezTo>
                  <a:lnTo>
                    <a:pt x="3674089" y="464968"/>
                  </a:lnTo>
                  <a:lnTo>
                    <a:pt x="3735736" y="496823"/>
                  </a:lnTo>
                  <a:cubicBezTo>
                    <a:pt x="3756160" y="507690"/>
                    <a:pt x="3776397" y="519120"/>
                    <a:pt x="3796634" y="530176"/>
                  </a:cubicBezTo>
                  <a:cubicBezTo>
                    <a:pt x="3957965" y="621054"/>
                    <a:pt x="4110303" y="728046"/>
                    <a:pt x="4251585" y="847405"/>
                  </a:cubicBezTo>
                  <a:cubicBezTo>
                    <a:pt x="4393242" y="966390"/>
                    <a:pt x="4524781" y="1096991"/>
                    <a:pt x="4644515" y="1236775"/>
                  </a:cubicBezTo>
                  <a:cubicBezTo>
                    <a:pt x="4704663" y="1306479"/>
                    <a:pt x="4762375" y="1378057"/>
                    <a:pt x="4816527" y="1451883"/>
                  </a:cubicBezTo>
                  <a:cubicBezTo>
                    <a:pt x="4870679" y="1525897"/>
                    <a:pt x="4922020" y="1601598"/>
                    <a:pt x="4970738" y="1678610"/>
                  </a:cubicBezTo>
                  <a:cubicBezTo>
                    <a:pt x="5067799" y="1833008"/>
                    <a:pt x="5152494" y="1993965"/>
                    <a:pt x="5223885" y="2159232"/>
                  </a:cubicBezTo>
                  <a:cubicBezTo>
                    <a:pt x="5295275" y="2324686"/>
                    <a:pt x="5349615" y="2495199"/>
                    <a:pt x="5395709" y="2666087"/>
                  </a:cubicBezTo>
                  <a:cubicBezTo>
                    <a:pt x="5418757" y="2751718"/>
                    <a:pt x="5440680" y="2837537"/>
                    <a:pt x="5458855" y="2924292"/>
                  </a:cubicBezTo>
                  <a:cubicBezTo>
                    <a:pt x="5477406" y="3011048"/>
                    <a:pt x="5490522" y="3098740"/>
                    <a:pt x="5499142" y="3186995"/>
                  </a:cubicBezTo>
                  <a:cubicBezTo>
                    <a:pt x="5507761" y="3275250"/>
                    <a:pt x="5513944" y="3364254"/>
                    <a:pt x="5516755" y="3454007"/>
                  </a:cubicBezTo>
                  <a:cubicBezTo>
                    <a:pt x="5518629" y="3543761"/>
                    <a:pt x="5516755" y="3634264"/>
                    <a:pt x="5507386" y="3724580"/>
                  </a:cubicBezTo>
                  <a:close/>
                </a:path>
              </a:pathLst>
            </a:custGeom>
            <a:solidFill>
              <a:schemeClr val="bg1">
                <a:alpha val="30000"/>
              </a:schemeClr>
            </a:solidFill>
            <a:ln w="1873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7E50BFD-51AC-4ACE-820C-A285E6672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41478"/>
              <a:ext cx="5953893" cy="6434152"/>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317011 w 5953893"/>
                <a:gd name="connsiteY8" fmla="*/ 3797009 h 6434152"/>
                <a:gd name="connsiteX9" fmla="*/ 5176478 w 5953893"/>
                <a:gd name="connsiteY9" fmla="*/ 4100747 h 6434152"/>
                <a:gd name="connsiteX10" fmla="*/ 4942257 w 5953893"/>
                <a:gd name="connsiteY10" fmla="*/ 4250274 h 6434152"/>
                <a:gd name="connsiteX11" fmla="*/ 4216171 w 5953893"/>
                <a:gd name="connsiteY11" fmla="*/ 4773243 h 6434152"/>
                <a:gd name="connsiteX12" fmla="*/ 3905125 w 5953893"/>
                <a:gd name="connsiteY12" fmla="*/ 5105837 h 6434152"/>
                <a:gd name="connsiteX13" fmla="*/ 3308329 w 5953893"/>
                <a:gd name="connsiteY13" fmla="*/ 5682022 h 6434152"/>
                <a:gd name="connsiteX14" fmla="*/ 2739452 w 5953893"/>
                <a:gd name="connsiteY14" fmla="*/ 5870898 h 6434152"/>
                <a:gd name="connsiteX15" fmla="*/ 1647419 w 5953893"/>
                <a:gd name="connsiteY15" fmla="*/ 5625809 h 6434152"/>
                <a:gd name="connsiteX16" fmla="*/ 781175 w 5953893"/>
                <a:gd name="connsiteY16" fmla="*/ 4960620 h 6434152"/>
                <a:gd name="connsiteX17" fmla="*/ 312545 w 5953893"/>
                <a:gd name="connsiteY17" fmla="*/ 4165205 h 6434152"/>
                <a:gd name="connsiteX18" fmla="*/ 142032 w 5953893"/>
                <a:gd name="connsiteY18" fmla="*/ 3217451 h 6434152"/>
                <a:gd name="connsiteX19" fmla="*/ 347210 w 5953893"/>
                <a:gd name="connsiteY19" fmla="*/ 2181444 h 6434152"/>
                <a:gd name="connsiteX20" fmla="*/ 906155 w 5953893"/>
                <a:gd name="connsiteY20" fmla="*/ 1337497 h 6434152"/>
                <a:gd name="connsiteX21" fmla="*/ 2739265 w 5953893"/>
                <a:gd name="connsiteY21" fmla="*/ 563818 h 6434152"/>
                <a:gd name="connsiteX22" fmla="*/ 3849849 w 5953893"/>
                <a:gd name="connsiteY22" fmla="*/ 881796 h 6434152"/>
                <a:gd name="connsiteX23" fmla="*/ 4834515 w 5953893"/>
                <a:gd name="connsiteY23" fmla="*/ 1742419 h 6434152"/>
                <a:gd name="connsiteX24" fmla="*/ 5325256 w 5953893"/>
                <a:gd name="connsiteY24" fmla="*/ 2742076 h 6434152"/>
                <a:gd name="connsiteX25" fmla="*/ 5317011 w 5953893"/>
                <a:gd name="connsiteY25" fmla="*/ 3797009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317011" y="3797009"/>
                  </a:moveTo>
                  <a:cubicBezTo>
                    <a:pt x="5275976" y="3943538"/>
                    <a:pt x="5228756" y="4045658"/>
                    <a:pt x="5176478" y="4100747"/>
                  </a:cubicBezTo>
                  <a:cubicBezTo>
                    <a:pt x="5131883" y="4147591"/>
                    <a:pt x="5061991" y="4186004"/>
                    <a:pt x="4942257" y="4250274"/>
                  </a:cubicBezTo>
                  <a:cubicBezTo>
                    <a:pt x="4753381" y="4351458"/>
                    <a:pt x="4494613" y="4489929"/>
                    <a:pt x="4216171" y="4773243"/>
                  </a:cubicBezTo>
                  <a:cubicBezTo>
                    <a:pt x="4106555" y="4884733"/>
                    <a:pt x="4004247" y="4997159"/>
                    <a:pt x="3905125" y="5105837"/>
                  </a:cubicBezTo>
                  <a:cubicBezTo>
                    <a:pt x="3701071" y="5329753"/>
                    <a:pt x="3508260" y="5541302"/>
                    <a:pt x="3308329" y="5682022"/>
                  </a:cubicBezTo>
                  <a:cubicBezTo>
                    <a:pt x="3122826" y="5812624"/>
                    <a:pt x="2947441" y="5870898"/>
                    <a:pt x="2739452" y="5870898"/>
                  </a:cubicBezTo>
                  <a:cubicBezTo>
                    <a:pt x="2357765" y="5870898"/>
                    <a:pt x="1990319" y="5788452"/>
                    <a:pt x="1647419" y="5625809"/>
                  </a:cubicBezTo>
                  <a:cubicBezTo>
                    <a:pt x="1319509" y="5470286"/>
                    <a:pt x="1019893" y="5240187"/>
                    <a:pt x="781175" y="4960620"/>
                  </a:cubicBezTo>
                  <a:cubicBezTo>
                    <a:pt x="579370" y="4724151"/>
                    <a:pt x="421598" y="4456576"/>
                    <a:pt x="312545" y="4165205"/>
                  </a:cubicBezTo>
                  <a:cubicBezTo>
                    <a:pt x="199369" y="3863153"/>
                    <a:pt x="142032" y="3544237"/>
                    <a:pt x="142032" y="3217451"/>
                  </a:cubicBezTo>
                  <a:cubicBezTo>
                    <a:pt x="142032" y="2857688"/>
                    <a:pt x="211174" y="2509166"/>
                    <a:pt x="347210" y="2181444"/>
                  </a:cubicBezTo>
                  <a:cubicBezTo>
                    <a:pt x="478561" y="1865339"/>
                    <a:pt x="666688" y="1581275"/>
                    <a:pt x="906155" y="1337497"/>
                  </a:cubicBezTo>
                  <a:cubicBezTo>
                    <a:pt x="1396334" y="838512"/>
                    <a:pt x="2047469" y="563818"/>
                    <a:pt x="2739265" y="563818"/>
                  </a:cubicBezTo>
                  <a:cubicBezTo>
                    <a:pt x="3094157" y="563818"/>
                    <a:pt x="3478280" y="673808"/>
                    <a:pt x="3849849" y="881796"/>
                  </a:cubicBezTo>
                  <a:cubicBezTo>
                    <a:pt x="4226851" y="1092783"/>
                    <a:pt x="4567316" y="1390338"/>
                    <a:pt x="4834515" y="1742419"/>
                  </a:cubicBezTo>
                  <a:cubicBezTo>
                    <a:pt x="5070798" y="2053653"/>
                    <a:pt x="5240374" y="2399363"/>
                    <a:pt x="5325256" y="2742076"/>
                  </a:cubicBezTo>
                  <a:cubicBezTo>
                    <a:pt x="5414634" y="3102964"/>
                    <a:pt x="5411824" y="3458044"/>
                    <a:pt x="5317011" y="3797009"/>
                  </a:cubicBezTo>
                  <a:close/>
                </a:path>
              </a:pathLst>
            </a:custGeom>
            <a:solidFill>
              <a:schemeClr val="bg1">
                <a:alpha val="30000"/>
              </a:schemeClr>
            </a:solidFill>
            <a:ln w="1873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0394888-C50F-41C1-92D4-0E2B4315A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1462"/>
              <a:ext cx="5953893" cy="6444167"/>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208520 w 5953893"/>
                <a:gd name="connsiteY8" fmla="*/ 3766654 h 6434152"/>
                <a:gd name="connsiteX9" fmla="*/ 5094782 w 5953893"/>
                <a:gd name="connsiteY9" fmla="*/ 4022985 h 6434152"/>
                <a:gd name="connsiteX10" fmla="*/ 4888855 w 5953893"/>
                <a:gd name="connsiteY10" fmla="*/ 4150777 h 6434152"/>
                <a:gd name="connsiteX11" fmla="*/ 4135411 w 5953893"/>
                <a:gd name="connsiteY11" fmla="*/ 4694170 h 6434152"/>
                <a:gd name="connsiteX12" fmla="*/ 3821555 w 5953893"/>
                <a:gd name="connsiteY12" fmla="*/ 5029762 h 6434152"/>
                <a:gd name="connsiteX13" fmla="*/ 2739265 w 5953893"/>
                <a:gd name="connsiteY13" fmla="*/ 5758097 h 6434152"/>
                <a:gd name="connsiteX14" fmla="*/ 1695575 w 5953893"/>
                <a:gd name="connsiteY14" fmla="*/ 5523876 h 6434152"/>
                <a:gd name="connsiteX15" fmla="*/ 866619 w 5953893"/>
                <a:gd name="connsiteY15" fmla="*/ 4887356 h 6434152"/>
                <a:gd name="connsiteX16" fmla="*/ 417851 w 5953893"/>
                <a:gd name="connsiteY16" fmla="*/ 4125481 h 6434152"/>
                <a:gd name="connsiteX17" fmla="*/ 254645 w 5953893"/>
                <a:gd name="connsiteY17" fmla="*/ 3217264 h 6434152"/>
                <a:gd name="connsiteX18" fmla="*/ 451204 w 5953893"/>
                <a:gd name="connsiteY18" fmla="*/ 2224540 h 6434152"/>
                <a:gd name="connsiteX19" fmla="*/ 986540 w 5953893"/>
                <a:gd name="connsiteY19" fmla="*/ 1416383 h 6434152"/>
                <a:gd name="connsiteX20" fmla="*/ 2739452 w 5953893"/>
                <a:gd name="connsiteY20" fmla="*/ 676244 h 6434152"/>
                <a:gd name="connsiteX21" fmla="*/ 3794947 w 5953893"/>
                <a:gd name="connsiteY21" fmla="*/ 979795 h 6434152"/>
                <a:gd name="connsiteX22" fmla="*/ 4744762 w 5953893"/>
                <a:gd name="connsiteY22" fmla="*/ 1810250 h 6434152"/>
                <a:gd name="connsiteX23" fmla="*/ 5215827 w 5953893"/>
                <a:gd name="connsiteY23" fmla="*/ 2768871 h 6434152"/>
                <a:gd name="connsiteX24" fmla="*/ 5208520 w 5953893"/>
                <a:gd name="connsiteY24" fmla="*/ 3766654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208520" y="3766654"/>
                  </a:moveTo>
                  <a:cubicBezTo>
                    <a:pt x="5173667" y="3891634"/>
                    <a:pt x="5133194" y="3982699"/>
                    <a:pt x="5094782" y="4022985"/>
                  </a:cubicBezTo>
                  <a:cubicBezTo>
                    <a:pt x="5060492" y="4058962"/>
                    <a:pt x="4984792" y="4099435"/>
                    <a:pt x="4888855" y="4150777"/>
                  </a:cubicBezTo>
                  <a:cubicBezTo>
                    <a:pt x="4693420" y="4255333"/>
                    <a:pt x="4426033" y="4398489"/>
                    <a:pt x="4135411" y="4694170"/>
                  </a:cubicBezTo>
                  <a:cubicBezTo>
                    <a:pt x="4024297" y="4807158"/>
                    <a:pt x="3921239" y="4920334"/>
                    <a:pt x="3821555" y="5029762"/>
                  </a:cubicBezTo>
                  <a:cubicBezTo>
                    <a:pt x="3385341" y="5508324"/>
                    <a:pt x="3138940" y="5758097"/>
                    <a:pt x="2739265" y="5758097"/>
                  </a:cubicBezTo>
                  <a:cubicBezTo>
                    <a:pt x="2374442" y="5758097"/>
                    <a:pt x="2023297" y="5679211"/>
                    <a:pt x="1695575" y="5523876"/>
                  </a:cubicBezTo>
                  <a:cubicBezTo>
                    <a:pt x="1381906" y="5375098"/>
                    <a:pt x="1095219" y="5154930"/>
                    <a:pt x="866619" y="4887356"/>
                  </a:cubicBezTo>
                  <a:cubicBezTo>
                    <a:pt x="673246" y="4661005"/>
                    <a:pt x="522220" y="4404673"/>
                    <a:pt x="417851" y="4125481"/>
                  </a:cubicBezTo>
                  <a:cubicBezTo>
                    <a:pt x="309547" y="3836171"/>
                    <a:pt x="254645" y="3530558"/>
                    <a:pt x="254645" y="3217264"/>
                  </a:cubicBezTo>
                  <a:cubicBezTo>
                    <a:pt x="254645" y="2872490"/>
                    <a:pt x="320790" y="2538585"/>
                    <a:pt x="451204" y="2224540"/>
                  </a:cubicBezTo>
                  <a:cubicBezTo>
                    <a:pt x="577121" y="1921739"/>
                    <a:pt x="757191" y="1649855"/>
                    <a:pt x="986540" y="1416383"/>
                  </a:cubicBezTo>
                  <a:cubicBezTo>
                    <a:pt x="1455357" y="939134"/>
                    <a:pt x="2078011" y="676244"/>
                    <a:pt x="2739452" y="676244"/>
                  </a:cubicBezTo>
                  <a:cubicBezTo>
                    <a:pt x="3075232" y="676244"/>
                    <a:pt x="3440243" y="781175"/>
                    <a:pt x="3794947" y="979795"/>
                  </a:cubicBezTo>
                  <a:cubicBezTo>
                    <a:pt x="4158459" y="1183286"/>
                    <a:pt x="4486931" y="1470348"/>
                    <a:pt x="4744762" y="1810250"/>
                  </a:cubicBezTo>
                  <a:cubicBezTo>
                    <a:pt x="4971862" y="2109491"/>
                    <a:pt x="5134693" y="2440961"/>
                    <a:pt x="5215827" y="2768871"/>
                  </a:cubicBezTo>
                  <a:cubicBezTo>
                    <a:pt x="5300334" y="3110834"/>
                    <a:pt x="5297898" y="3446614"/>
                    <a:pt x="5208520" y="3766654"/>
                  </a:cubicBezTo>
                  <a:close/>
                </a:path>
              </a:pathLst>
            </a:custGeom>
            <a:solidFill>
              <a:schemeClr val="bg1">
                <a:alpha val="30000"/>
              </a:schemeClr>
            </a:solidFill>
            <a:ln w="18736" cap="flat">
              <a:noFill/>
              <a:prstDash val="solid"/>
              <a:miter/>
            </a:ln>
          </p:spPr>
          <p:txBody>
            <a:bodyPr rtlCol="0" anchor="ctr"/>
            <a:lstStyle/>
            <a:p>
              <a:endParaRPr lang="en-US"/>
            </a:p>
          </p:txBody>
        </p:sp>
        <p:sp useBgFill="1">
          <p:nvSpPr>
            <p:cNvPr id="23" name="Freeform: Shape 22">
              <a:extLst>
                <a:ext uri="{FF2B5EF4-FFF2-40B4-BE49-F238E27FC236}">
                  <a16:creationId xmlns:a16="http://schemas.microsoft.com/office/drawing/2014/main" id="{F22C906F-48B7-4ABF-B36E-0C0A056A5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3725"/>
              <a:ext cx="5855313" cy="6880645"/>
            </a:xfrm>
            <a:custGeom>
              <a:avLst/>
              <a:gdLst>
                <a:gd name="connsiteX0" fmla="*/ 5855313 w 5855313"/>
                <a:gd name="connsiteY0" fmla="*/ 4717843 h 6880645"/>
                <a:gd name="connsiteX1" fmla="*/ 5855313 w 5855313"/>
                <a:gd name="connsiteY1" fmla="*/ 6880645 h 6880645"/>
                <a:gd name="connsiteX2" fmla="*/ 0 w 5855313"/>
                <a:gd name="connsiteY2" fmla="*/ 6880645 h 6880645"/>
                <a:gd name="connsiteX3" fmla="*/ 0 w 5855313"/>
                <a:gd name="connsiteY3" fmla="*/ 5268859 h 6880645"/>
                <a:gd name="connsiteX4" fmla="*/ 36130 w 5855313"/>
                <a:gd name="connsiteY4" fmla="*/ 5327430 h 6880645"/>
                <a:gd name="connsiteX5" fmla="*/ 2782721 w 5855313"/>
                <a:gd name="connsiteY5" fmla="*/ 6765687 h 6880645"/>
                <a:gd name="connsiteX6" fmla="*/ 5834702 w 5855313"/>
                <a:gd name="connsiteY6" fmla="*/ 4773305 h 6880645"/>
                <a:gd name="connsiteX7" fmla="*/ 9148 w 5855313"/>
                <a:gd name="connsiteY7" fmla="*/ 0 h 6880645"/>
                <a:gd name="connsiteX8" fmla="*/ 5855312 w 5855313"/>
                <a:gd name="connsiteY8" fmla="*/ 0 h 6880645"/>
                <a:gd name="connsiteX9" fmla="*/ 5855312 w 5855313"/>
                <a:gd name="connsiteY9" fmla="*/ 96759 h 6880645"/>
                <a:gd name="connsiteX10" fmla="*/ 5855313 w 5855313"/>
                <a:gd name="connsiteY10" fmla="*/ 96759 h 6880645"/>
                <a:gd name="connsiteX11" fmla="*/ 5855313 w 5855313"/>
                <a:gd name="connsiteY11" fmla="*/ 2289203 h 6880645"/>
                <a:gd name="connsiteX12" fmla="*/ 5834702 w 5855313"/>
                <a:gd name="connsiteY12" fmla="*/ 2233742 h 6880645"/>
                <a:gd name="connsiteX13" fmla="*/ 2782721 w 5855313"/>
                <a:gd name="connsiteY13" fmla="*/ 241359 h 6880645"/>
                <a:gd name="connsiteX14" fmla="*/ 36130 w 5855313"/>
                <a:gd name="connsiteY14" fmla="*/ 1679616 h 6880645"/>
                <a:gd name="connsiteX15" fmla="*/ 0 w 5855313"/>
                <a:gd name="connsiteY15" fmla="*/ 1738187 h 6880645"/>
                <a:gd name="connsiteX16" fmla="*/ 0 w 5855313"/>
                <a:gd name="connsiteY16" fmla="*/ 96759 h 6880645"/>
                <a:gd name="connsiteX17" fmla="*/ 9148 w 5855313"/>
                <a:gd name="connsiteY17" fmla="*/ 96759 h 688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5313" h="6880645">
                  <a:moveTo>
                    <a:pt x="5855313" y="4717843"/>
                  </a:moveTo>
                  <a:lnTo>
                    <a:pt x="5855313" y="6880645"/>
                  </a:lnTo>
                  <a:lnTo>
                    <a:pt x="0" y="6880645"/>
                  </a:lnTo>
                  <a:lnTo>
                    <a:pt x="0" y="5268859"/>
                  </a:lnTo>
                  <a:lnTo>
                    <a:pt x="36130" y="5327430"/>
                  </a:lnTo>
                  <a:cubicBezTo>
                    <a:pt x="631370" y="6195172"/>
                    <a:pt x="1639396" y="6765687"/>
                    <a:pt x="2782721" y="6765687"/>
                  </a:cubicBezTo>
                  <a:cubicBezTo>
                    <a:pt x="4154711" y="6765687"/>
                    <a:pt x="5331871" y="5944145"/>
                    <a:pt x="5834702" y="4773305"/>
                  </a:cubicBezTo>
                  <a:close/>
                  <a:moveTo>
                    <a:pt x="9148" y="0"/>
                  </a:moveTo>
                  <a:lnTo>
                    <a:pt x="5855312" y="0"/>
                  </a:lnTo>
                  <a:lnTo>
                    <a:pt x="5855312" y="96759"/>
                  </a:lnTo>
                  <a:lnTo>
                    <a:pt x="5855313" y="96759"/>
                  </a:lnTo>
                  <a:lnTo>
                    <a:pt x="5855313" y="2289203"/>
                  </a:lnTo>
                  <a:lnTo>
                    <a:pt x="5834702" y="2233742"/>
                  </a:lnTo>
                  <a:cubicBezTo>
                    <a:pt x="5331871" y="1062902"/>
                    <a:pt x="4154711" y="241359"/>
                    <a:pt x="2782721" y="241359"/>
                  </a:cubicBezTo>
                  <a:cubicBezTo>
                    <a:pt x="1639396" y="241359"/>
                    <a:pt x="631370" y="811875"/>
                    <a:pt x="36130" y="1679616"/>
                  </a:cubicBezTo>
                  <a:lnTo>
                    <a:pt x="0" y="1738187"/>
                  </a:lnTo>
                  <a:lnTo>
                    <a:pt x="0" y="96759"/>
                  </a:lnTo>
                  <a:lnTo>
                    <a:pt x="9148" y="967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B4ABE2AA-A788-450F-94A8-AED4B698F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6370"/>
              <a:ext cx="6254832" cy="6864558"/>
            </a:xfrm>
            <a:custGeom>
              <a:avLst/>
              <a:gdLst>
                <a:gd name="connsiteX0" fmla="*/ 2766060 w 6254832"/>
                <a:gd name="connsiteY0" fmla="*/ 0 h 6864558"/>
                <a:gd name="connsiteX1" fmla="*/ 0 w 6254832"/>
                <a:gd name="connsiteY1" fmla="*/ 1340683 h 6864558"/>
                <a:gd name="connsiteX2" fmla="*/ 0 w 6254832"/>
                <a:gd name="connsiteY2" fmla="*/ 2201306 h 6864558"/>
                <a:gd name="connsiteX3" fmla="*/ 1312 w 6254832"/>
                <a:gd name="connsiteY3" fmla="*/ 2197746 h 6864558"/>
                <a:gd name="connsiteX4" fmla="*/ 612723 w 6254832"/>
                <a:gd name="connsiteY4" fmla="*/ 1201649 h 6864558"/>
                <a:gd name="connsiteX5" fmla="*/ 1571344 w 6254832"/>
                <a:gd name="connsiteY5" fmla="*/ 483245 h 6864558"/>
                <a:gd name="connsiteX6" fmla="*/ 1641235 w 6254832"/>
                <a:gd name="connsiteY6" fmla="*/ 452328 h 6864558"/>
                <a:gd name="connsiteX7" fmla="*/ 1711502 w 6254832"/>
                <a:gd name="connsiteY7" fmla="*/ 422348 h 6864558"/>
                <a:gd name="connsiteX8" fmla="*/ 1783080 w 6254832"/>
                <a:gd name="connsiteY8" fmla="*/ 395178 h 6864558"/>
                <a:gd name="connsiteX9" fmla="*/ 1855220 w 6254832"/>
                <a:gd name="connsiteY9" fmla="*/ 369133 h 6864558"/>
                <a:gd name="connsiteX10" fmla="*/ 1928297 w 6254832"/>
                <a:gd name="connsiteY10" fmla="*/ 345711 h 6864558"/>
                <a:gd name="connsiteX11" fmla="*/ 2001749 w 6254832"/>
                <a:gd name="connsiteY11" fmla="*/ 323600 h 6864558"/>
                <a:gd name="connsiteX12" fmla="*/ 2076138 w 6254832"/>
                <a:gd name="connsiteY12" fmla="*/ 304300 h 6864558"/>
                <a:gd name="connsiteX13" fmla="*/ 2113426 w 6254832"/>
                <a:gd name="connsiteY13" fmla="*/ 294744 h 6864558"/>
                <a:gd name="connsiteX14" fmla="*/ 2132163 w 6254832"/>
                <a:gd name="connsiteY14" fmla="*/ 290060 h 6864558"/>
                <a:gd name="connsiteX15" fmla="*/ 2151089 w 6254832"/>
                <a:gd name="connsiteY15" fmla="*/ 286312 h 6864558"/>
                <a:gd name="connsiteX16" fmla="*/ 2763249 w 6254832"/>
                <a:gd name="connsiteY16" fmla="*/ 218482 h 6864558"/>
                <a:gd name="connsiteX17" fmla="*/ 3372225 w 6254832"/>
                <a:gd name="connsiteY17" fmla="*/ 301302 h 6864558"/>
                <a:gd name="connsiteX18" fmla="*/ 3663596 w 6254832"/>
                <a:gd name="connsiteY18" fmla="*/ 398364 h 6864558"/>
                <a:gd name="connsiteX19" fmla="*/ 3941663 w 6254832"/>
                <a:gd name="connsiteY19" fmla="*/ 526717 h 6864558"/>
                <a:gd name="connsiteX20" fmla="*/ 4204366 w 6254832"/>
                <a:gd name="connsiteY20" fmla="*/ 681678 h 6864558"/>
                <a:gd name="connsiteX21" fmla="*/ 4450018 w 6254832"/>
                <a:gd name="connsiteY21" fmla="*/ 860061 h 6864558"/>
                <a:gd name="connsiteX22" fmla="*/ 4678992 w 6254832"/>
                <a:gd name="connsiteY22" fmla="*/ 1057181 h 6864558"/>
                <a:gd name="connsiteX23" fmla="*/ 4889791 w 6254832"/>
                <a:gd name="connsiteY23" fmla="*/ 1271166 h 6864558"/>
                <a:gd name="connsiteX24" fmla="*/ 5083164 w 6254832"/>
                <a:gd name="connsiteY24" fmla="*/ 1498642 h 6864558"/>
                <a:gd name="connsiteX25" fmla="*/ 5257987 w 6254832"/>
                <a:gd name="connsiteY25" fmla="*/ 1738484 h 6864558"/>
                <a:gd name="connsiteX26" fmla="*/ 5413510 w 6254832"/>
                <a:gd name="connsiteY26" fmla="*/ 1989195 h 6864558"/>
                <a:gd name="connsiteX27" fmla="*/ 5548609 w 6254832"/>
                <a:gd name="connsiteY27" fmla="*/ 2249462 h 6864558"/>
                <a:gd name="connsiteX28" fmla="*/ 5747791 w 6254832"/>
                <a:gd name="connsiteY28" fmla="*/ 2795666 h 6864558"/>
                <a:gd name="connsiteX29" fmla="*/ 5806814 w 6254832"/>
                <a:gd name="connsiteY29" fmla="*/ 3078980 h 6864558"/>
                <a:gd name="connsiteX30" fmla="*/ 5816933 w 6254832"/>
                <a:gd name="connsiteY30" fmla="*/ 3150558 h 6864558"/>
                <a:gd name="connsiteX31" fmla="*/ 5825178 w 6254832"/>
                <a:gd name="connsiteY31" fmla="*/ 3222323 h 6864558"/>
                <a:gd name="connsiteX32" fmla="*/ 5831923 w 6254832"/>
                <a:gd name="connsiteY32" fmla="*/ 3294276 h 6864558"/>
                <a:gd name="connsiteX33" fmla="*/ 5836233 w 6254832"/>
                <a:gd name="connsiteY33" fmla="*/ 3366416 h 6864558"/>
                <a:gd name="connsiteX34" fmla="*/ 5833047 w 6254832"/>
                <a:gd name="connsiteY34" fmla="*/ 3655726 h 6864558"/>
                <a:gd name="connsiteX35" fmla="*/ 5827426 w 6254832"/>
                <a:gd name="connsiteY35" fmla="*/ 3728054 h 6864558"/>
                <a:gd name="connsiteX36" fmla="*/ 5819556 w 6254832"/>
                <a:gd name="connsiteY36" fmla="*/ 3800194 h 6864558"/>
                <a:gd name="connsiteX37" fmla="*/ 5809063 w 6254832"/>
                <a:gd name="connsiteY37" fmla="*/ 3872147 h 6864558"/>
                <a:gd name="connsiteX38" fmla="*/ 5796696 w 6254832"/>
                <a:gd name="connsiteY38" fmla="*/ 3943912 h 6864558"/>
                <a:gd name="connsiteX39" fmla="*/ 5725305 w 6254832"/>
                <a:gd name="connsiteY39" fmla="*/ 4225165 h 6864558"/>
                <a:gd name="connsiteX40" fmla="*/ 5605384 w 6254832"/>
                <a:gd name="connsiteY40" fmla="*/ 4478312 h 6864558"/>
                <a:gd name="connsiteX41" fmla="*/ 5412573 w 6254832"/>
                <a:gd name="connsiteY41" fmla="*/ 4677306 h 6864558"/>
                <a:gd name="connsiteX42" fmla="*/ 5155867 w 6254832"/>
                <a:gd name="connsiteY42" fmla="*/ 4834703 h 6864558"/>
                <a:gd name="connsiteX43" fmla="*/ 4645452 w 6254832"/>
                <a:gd name="connsiteY43" fmla="*/ 5207396 h 6864558"/>
                <a:gd name="connsiteX44" fmla="*/ 4536211 w 6254832"/>
                <a:gd name="connsiteY44" fmla="*/ 5319072 h 6864558"/>
                <a:gd name="connsiteX45" fmla="*/ 4430343 w 6254832"/>
                <a:gd name="connsiteY45" fmla="*/ 5432061 h 6864558"/>
                <a:gd name="connsiteX46" fmla="*/ 4220668 w 6254832"/>
                <a:gd name="connsiteY46" fmla="*/ 5657663 h 6864558"/>
                <a:gd name="connsiteX47" fmla="*/ 4115174 w 6254832"/>
                <a:gd name="connsiteY47" fmla="*/ 5768777 h 6864558"/>
                <a:gd name="connsiteX48" fmla="*/ 4007245 w 6254832"/>
                <a:gd name="connsiteY48" fmla="*/ 5876707 h 6864558"/>
                <a:gd name="connsiteX49" fmla="*/ 3781081 w 6254832"/>
                <a:gd name="connsiteY49" fmla="*/ 6078887 h 6864558"/>
                <a:gd name="connsiteX50" fmla="*/ 3534493 w 6254832"/>
                <a:gd name="connsiteY50" fmla="*/ 6249775 h 6864558"/>
                <a:gd name="connsiteX51" fmla="*/ 3265232 w 6254832"/>
                <a:gd name="connsiteY51" fmla="*/ 6373068 h 6864558"/>
                <a:gd name="connsiteX52" fmla="*/ 3194779 w 6254832"/>
                <a:gd name="connsiteY52" fmla="*/ 6394804 h 6864558"/>
                <a:gd name="connsiteX53" fmla="*/ 3123575 w 6254832"/>
                <a:gd name="connsiteY53" fmla="*/ 6412792 h 6864558"/>
                <a:gd name="connsiteX54" fmla="*/ 3051435 w 6254832"/>
                <a:gd name="connsiteY54" fmla="*/ 6426471 h 6864558"/>
                <a:gd name="connsiteX55" fmla="*/ 2978733 w 6254832"/>
                <a:gd name="connsiteY55" fmla="*/ 6436214 h 6864558"/>
                <a:gd name="connsiteX56" fmla="*/ 2905656 w 6254832"/>
                <a:gd name="connsiteY56" fmla="*/ 6442211 h 6864558"/>
                <a:gd name="connsiteX57" fmla="*/ 2832204 w 6254832"/>
                <a:gd name="connsiteY57" fmla="*/ 6444459 h 6864558"/>
                <a:gd name="connsiteX58" fmla="*/ 2758565 w 6254832"/>
                <a:gd name="connsiteY58" fmla="*/ 6443335 h 6864558"/>
                <a:gd name="connsiteX59" fmla="*/ 2683239 w 6254832"/>
                <a:gd name="connsiteY59" fmla="*/ 6438463 h 6864558"/>
                <a:gd name="connsiteX60" fmla="*/ 2091503 w 6254832"/>
                <a:gd name="connsiteY60" fmla="*/ 6343275 h 6864558"/>
                <a:gd name="connsiteX61" fmla="*/ 1948347 w 6254832"/>
                <a:gd name="connsiteY61" fmla="*/ 6301490 h 6864558"/>
                <a:gd name="connsiteX62" fmla="*/ 1807626 w 6254832"/>
                <a:gd name="connsiteY62" fmla="*/ 6252585 h 6864558"/>
                <a:gd name="connsiteX63" fmla="*/ 1738297 w 6254832"/>
                <a:gd name="connsiteY63" fmla="*/ 6225790 h 6864558"/>
                <a:gd name="connsiteX64" fmla="*/ 1669529 w 6254832"/>
                <a:gd name="connsiteY64" fmla="*/ 6197684 h 6864558"/>
                <a:gd name="connsiteX65" fmla="*/ 1635239 w 6254832"/>
                <a:gd name="connsiteY65" fmla="*/ 6183630 h 6864558"/>
                <a:gd name="connsiteX66" fmla="*/ 1601699 w 6254832"/>
                <a:gd name="connsiteY66" fmla="*/ 6167891 h 6864558"/>
                <a:gd name="connsiteX67" fmla="*/ 1534618 w 6254832"/>
                <a:gd name="connsiteY67" fmla="*/ 6136411 h 6864558"/>
                <a:gd name="connsiteX68" fmla="*/ 592299 w 6254832"/>
                <a:gd name="connsiteY68" fmla="*/ 5443116 h 6864558"/>
                <a:gd name="connsiteX69" fmla="*/ 0 w 6254832"/>
                <a:gd name="connsiteY69" fmla="*/ 4496675 h 6864558"/>
                <a:gd name="connsiteX70" fmla="*/ 0 w 6254832"/>
                <a:gd name="connsiteY70" fmla="*/ 5523875 h 6864558"/>
                <a:gd name="connsiteX71" fmla="*/ 2766060 w 6254832"/>
                <a:gd name="connsiteY71" fmla="*/ 6864559 h 6864558"/>
                <a:gd name="connsiteX72" fmla="*/ 6254833 w 6254832"/>
                <a:gd name="connsiteY72" fmla="*/ 3432373 h 6864558"/>
                <a:gd name="connsiteX73" fmla="*/ 2766060 w 6254832"/>
                <a:gd name="connsiteY73" fmla="*/ 0 h 68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254832" h="6864558">
                  <a:moveTo>
                    <a:pt x="2766060" y="0"/>
                  </a:moveTo>
                  <a:cubicBezTo>
                    <a:pt x="1639549" y="0"/>
                    <a:pt x="637831" y="525405"/>
                    <a:pt x="0" y="1340683"/>
                  </a:cubicBezTo>
                  <a:lnTo>
                    <a:pt x="0" y="2201306"/>
                  </a:lnTo>
                  <a:cubicBezTo>
                    <a:pt x="375" y="2200181"/>
                    <a:pt x="937" y="2198870"/>
                    <a:pt x="1312" y="2197746"/>
                  </a:cubicBezTo>
                  <a:cubicBezTo>
                    <a:pt x="142969" y="1837045"/>
                    <a:pt x="347959" y="1497143"/>
                    <a:pt x="612723" y="1201649"/>
                  </a:cubicBezTo>
                  <a:cubicBezTo>
                    <a:pt x="876550" y="906155"/>
                    <a:pt x="1201836" y="655258"/>
                    <a:pt x="1571344" y="483245"/>
                  </a:cubicBezTo>
                  <a:lnTo>
                    <a:pt x="1641235" y="452328"/>
                  </a:lnTo>
                  <a:cubicBezTo>
                    <a:pt x="1664658" y="442210"/>
                    <a:pt x="1687518" y="430967"/>
                    <a:pt x="1711502" y="422348"/>
                  </a:cubicBezTo>
                  <a:lnTo>
                    <a:pt x="1783080" y="395178"/>
                  </a:lnTo>
                  <a:cubicBezTo>
                    <a:pt x="1807064" y="386372"/>
                    <a:pt x="1830674" y="376441"/>
                    <a:pt x="1855220" y="369133"/>
                  </a:cubicBezTo>
                  <a:lnTo>
                    <a:pt x="1928297" y="345711"/>
                  </a:lnTo>
                  <a:cubicBezTo>
                    <a:pt x="1952656" y="338028"/>
                    <a:pt x="1976828" y="329409"/>
                    <a:pt x="2001749" y="323600"/>
                  </a:cubicBezTo>
                  <a:lnTo>
                    <a:pt x="2076138" y="304300"/>
                  </a:lnTo>
                  <a:lnTo>
                    <a:pt x="2113426" y="294744"/>
                  </a:lnTo>
                  <a:lnTo>
                    <a:pt x="2132163" y="290060"/>
                  </a:lnTo>
                  <a:lnTo>
                    <a:pt x="2151089" y="286312"/>
                  </a:lnTo>
                  <a:cubicBezTo>
                    <a:pt x="2351395" y="241716"/>
                    <a:pt x="2557322" y="219044"/>
                    <a:pt x="2763249" y="218482"/>
                  </a:cubicBezTo>
                  <a:cubicBezTo>
                    <a:pt x="2968802" y="218294"/>
                    <a:pt x="3174167" y="247900"/>
                    <a:pt x="3372225" y="301302"/>
                  </a:cubicBezTo>
                  <a:cubicBezTo>
                    <a:pt x="3471347" y="327910"/>
                    <a:pt x="3568596" y="360513"/>
                    <a:pt x="3663596" y="398364"/>
                  </a:cubicBezTo>
                  <a:cubicBezTo>
                    <a:pt x="3758784" y="435652"/>
                    <a:pt x="3851348" y="479311"/>
                    <a:pt x="3941663" y="526717"/>
                  </a:cubicBezTo>
                  <a:cubicBezTo>
                    <a:pt x="4031979" y="573936"/>
                    <a:pt x="4119297" y="626402"/>
                    <a:pt x="4204366" y="681678"/>
                  </a:cubicBezTo>
                  <a:cubicBezTo>
                    <a:pt x="4289060" y="737516"/>
                    <a:pt x="4370944" y="797289"/>
                    <a:pt x="4450018" y="860061"/>
                  </a:cubicBezTo>
                  <a:cubicBezTo>
                    <a:pt x="4529091" y="922832"/>
                    <a:pt x="4605540" y="988601"/>
                    <a:pt x="4678992" y="1057181"/>
                  </a:cubicBezTo>
                  <a:cubicBezTo>
                    <a:pt x="4752444" y="1125574"/>
                    <a:pt x="4822335" y="1197527"/>
                    <a:pt x="4889791" y="1271166"/>
                  </a:cubicBezTo>
                  <a:cubicBezTo>
                    <a:pt x="4957247" y="1344805"/>
                    <a:pt x="5021705" y="1420693"/>
                    <a:pt x="5083164" y="1498642"/>
                  </a:cubicBezTo>
                  <a:cubicBezTo>
                    <a:pt x="5144062" y="1576965"/>
                    <a:pt x="5202899" y="1656601"/>
                    <a:pt x="5257987" y="1738484"/>
                  </a:cubicBezTo>
                  <a:cubicBezTo>
                    <a:pt x="5313076" y="1820368"/>
                    <a:pt x="5365354" y="1903751"/>
                    <a:pt x="5413510" y="1989195"/>
                  </a:cubicBezTo>
                  <a:cubicBezTo>
                    <a:pt x="5462041" y="2074451"/>
                    <a:pt x="5507011" y="2161207"/>
                    <a:pt x="5548609" y="2249462"/>
                  </a:cubicBezTo>
                  <a:cubicBezTo>
                    <a:pt x="5631430" y="2426158"/>
                    <a:pt x="5698323" y="2608851"/>
                    <a:pt x="5747791" y="2795666"/>
                  </a:cubicBezTo>
                  <a:cubicBezTo>
                    <a:pt x="5771963" y="2889167"/>
                    <a:pt x="5791825" y="2983792"/>
                    <a:pt x="5806814" y="3078980"/>
                  </a:cubicBezTo>
                  <a:cubicBezTo>
                    <a:pt x="5810562" y="3102777"/>
                    <a:pt x="5814497" y="3126574"/>
                    <a:pt x="5816933" y="3150558"/>
                  </a:cubicBezTo>
                  <a:cubicBezTo>
                    <a:pt x="5819556" y="3174542"/>
                    <a:pt x="5823304" y="3198339"/>
                    <a:pt x="5825178" y="3222323"/>
                  </a:cubicBezTo>
                  <a:cubicBezTo>
                    <a:pt x="5827426" y="3246308"/>
                    <a:pt x="5830050" y="3270292"/>
                    <a:pt x="5831923" y="3294276"/>
                  </a:cubicBezTo>
                  <a:lnTo>
                    <a:pt x="5836233" y="3366416"/>
                  </a:lnTo>
                  <a:cubicBezTo>
                    <a:pt x="5839981" y="3462728"/>
                    <a:pt x="5839981" y="3559227"/>
                    <a:pt x="5833047" y="3655726"/>
                  </a:cubicBezTo>
                  <a:cubicBezTo>
                    <a:pt x="5830986" y="3679711"/>
                    <a:pt x="5830237" y="3704069"/>
                    <a:pt x="5827426" y="3728054"/>
                  </a:cubicBezTo>
                  <a:lnTo>
                    <a:pt x="5819556" y="3800194"/>
                  </a:lnTo>
                  <a:lnTo>
                    <a:pt x="5809063" y="3872147"/>
                  </a:lnTo>
                  <a:cubicBezTo>
                    <a:pt x="5805690" y="3896131"/>
                    <a:pt x="5800818" y="3919928"/>
                    <a:pt x="5796696" y="3943912"/>
                  </a:cubicBezTo>
                  <a:cubicBezTo>
                    <a:pt x="5778708" y="4039287"/>
                    <a:pt x="5755848" y="4134662"/>
                    <a:pt x="5725305" y="4225165"/>
                  </a:cubicBezTo>
                  <a:cubicBezTo>
                    <a:pt x="5694763" y="4315669"/>
                    <a:pt x="5656726" y="4402237"/>
                    <a:pt x="5605384" y="4478312"/>
                  </a:cubicBezTo>
                  <a:cubicBezTo>
                    <a:pt x="5554980" y="4555324"/>
                    <a:pt x="5489960" y="4620718"/>
                    <a:pt x="5412573" y="4677306"/>
                  </a:cubicBezTo>
                  <a:cubicBezTo>
                    <a:pt x="5335374" y="4734269"/>
                    <a:pt x="5245995" y="4782987"/>
                    <a:pt x="5155867" y="4834703"/>
                  </a:cubicBezTo>
                  <a:cubicBezTo>
                    <a:pt x="4973924" y="4936261"/>
                    <a:pt x="4794791" y="5058806"/>
                    <a:pt x="4645452" y="5207396"/>
                  </a:cubicBezTo>
                  <a:cubicBezTo>
                    <a:pt x="4607414" y="5244497"/>
                    <a:pt x="4571813" y="5281597"/>
                    <a:pt x="4536211" y="5319072"/>
                  </a:cubicBezTo>
                  <a:lnTo>
                    <a:pt x="4430343" y="5432061"/>
                  </a:lnTo>
                  <a:cubicBezTo>
                    <a:pt x="4360264" y="5507574"/>
                    <a:pt x="4290934" y="5583087"/>
                    <a:pt x="4220668" y="5657663"/>
                  </a:cubicBezTo>
                  <a:cubicBezTo>
                    <a:pt x="4185628" y="5694951"/>
                    <a:pt x="4150589" y="5732052"/>
                    <a:pt x="4115174" y="5768777"/>
                  </a:cubicBezTo>
                  <a:cubicBezTo>
                    <a:pt x="4079573" y="5805316"/>
                    <a:pt x="4043597" y="5841292"/>
                    <a:pt x="4007245" y="5876707"/>
                  </a:cubicBezTo>
                  <a:cubicBezTo>
                    <a:pt x="3934543" y="5947723"/>
                    <a:pt x="3859405" y="6015740"/>
                    <a:pt x="3781081" y="6078887"/>
                  </a:cubicBezTo>
                  <a:cubicBezTo>
                    <a:pt x="3702945" y="6142220"/>
                    <a:pt x="3620312" y="6199557"/>
                    <a:pt x="3534493" y="6249775"/>
                  </a:cubicBezTo>
                  <a:cubicBezTo>
                    <a:pt x="3448300" y="6299429"/>
                    <a:pt x="3358359" y="6341589"/>
                    <a:pt x="3265232" y="6373068"/>
                  </a:cubicBezTo>
                  <a:cubicBezTo>
                    <a:pt x="3241998" y="6381313"/>
                    <a:pt x="3218201" y="6387497"/>
                    <a:pt x="3194779" y="6394804"/>
                  </a:cubicBezTo>
                  <a:cubicBezTo>
                    <a:pt x="3171169" y="6401175"/>
                    <a:pt x="3147185" y="6406797"/>
                    <a:pt x="3123575" y="6412792"/>
                  </a:cubicBezTo>
                  <a:cubicBezTo>
                    <a:pt x="3099404" y="6417477"/>
                    <a:pt x="3075420" y="6422161"/>
                    <a:pt x="3051435" y="6426471"/>
                  </a:cubicBezTo>
                  <a:cubicBezTo>
                    <a:pt x="3027076" y="6429657"/>
                    <a:pt x="3002904" y="6433591"/>
                    <a:pt x="2978733" y="6436214"/>
                  </a:cubicBezTo>
                  <a:cubicBezTo>
                    <a:pt x="2954374" y="6438088"/>
                    <a:pt x="2930015" y="6440899"/>
                    <a:pt x="2905656" y="6442211"/>
                  </a:cubicBezTo>
                  <a:cubicBezTo>
                    <a:pt x="2881109" y="6442960"/>
                    <a:pt x="2856751" y="6444272"/>
                    <a:pt x="2832204" y="6444459"/>
                  </a:cubicBezTo>
                  <a:cubicBezTo>
                    <a:pt x="2807658" y="6444084"/>
                    <a:pt x="2783298" y="6444084"/>
                    <a:pt x="2758565" y="6443335"/>
                  </a:cubicBezTo>
                  <a:lnTo>
                    <a:pt x="2683239" y="6438463"/>
                  </a:lnTo>
                  <a:cubicBezTo>
                    <a:pt x="2482559" y="6425909"/>
                    <a:pt x="2284126" y="6393492"/>
                    <a:pt x="2091503" y="6343275"/>
                  </a:cubicBezTo>
                  <a:lnTo>
                    <a:pt x="1948347" y="6301490"/>
                  </a:lnTo>
                  <a:cubicBezTo>
                    <a:pt x="1901127" y="6286126"/>
                    <a:pt x="1854658" y="6268699"/>
                    <a:pt x="1807626" y="6252585"/>
                  </a:cubicBezTo>
                  <a:cubicBezTo>
                    <a:pt x="1784017" y="6245090"/>
                    <a:pt x="1761344" y="6234972"/>
                    <a:pt x="1738297" y="6225790"/>
                  </a:cubicBezTo>
                  <a:lnTo>
                    <a:pt x="1669529" y="6197684"/>
                  </a:lnTo>
                  <a:lnTo>
                    <a:pt x="1635239" y="6183630"/>
                  </a:lnTo>
                  <a:lnTo>
                    <a:pt x="1601699" y="6167891"/>
                  </a:lnTo>
                  <a:lnTo>
                    <a:pt x="1534618" y="6136411"/>
                  </a:lnTo>
                  <a:cubicBezTo>
                    <a:pt x="1179164" y="5964961"/>
                    <a:pt x="857250" y="5729616"/>
                    <a:pt x="592299" y="5443116"/>
                  </a:cubicBezTo>
                  <a:cubicBezTo>
                    <a:pt x="336904" y="5166173"/>
                    <a:pt x="137160" y="4842573"/>
                    <a:pt x="0" y="4496675"/>
                  </a:cubicBezTo>
                  <a:lnTo>
                    <a:pt x="0" y="5523875"/>
                  </a:lnTo>
                  <a:cubicBezTo>
                    <a:pt x="637831" y="6338966"/>
                    <a:pt x="1639549" y="6864559"/>
                    <a:pt x="2766060" y="6864559"/>
                  </a:cubicBezTo>
                  <a:cubicBezTo>
                    <a:pt x="4692858" y="6864559"/>
                    <a:pt x="6254833" y="5327879"/>
                    <a:pt x="6254833" y="3432373"/>
                  </a:cubicBezTo>
                  <a:cubicBezTo>
                    <a:pt x="6254833" y="1536679"/>
                    <a:pt x="4692858" y="0"/>
                    <a:pt x="2766060" y="0"/>
                  </a:cubicBezTo>
                  <a:close/>
                </a:path>
              </a:pathLst>
            </a:custGeom>
            <a:ln w="18736"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F3A64855-F560-944A-B3DC-85B92CB4350C}"/>
              </a:ext>
            </a:extLst>
          </p:cNvPr>
          <p:cNvSpPr>
            <a:spLocks noGrp="1"/>
          </p:cNvSpPr>
          <p:nvPr>
            <p:ph type="title"/>
          </p:nvPr>
        </p:nvSpPr>
        <p:spPr>
          <a:xfrm>
            <a:off x="6094105" y="802955"/>
            <a:ext cx="4977976" cy="1454051"/>
          </a:xfrm>
        </p:spPr>
        <p:txBody>
          <a:bodyPr vert="horz" lIns="91440" tIns="45720" rIns="91440" bIns="45720" rtlCol="0" anchor="b">
            <a:normAutofit/>
          </a:bodyPr>
          <a:lstStyle/>
          <a:p>
            <a:r>
              <a:rPr kumimoji="0" lang="en-US" sz="3300" b="0" i="0" u="none" strike="noStrike" cap="none" spc="0" normalizeH="0" baseline="0" noProof="0">
                <a:ln>
                  <a:noFill/>
                </a:ln>
                <a:solidFill>
                  <a:schemeClr val="tx2"/>
                </a:solidFill>
                <a:effectLst/>
                <a:uLnTx/>
                <a:uFillTx/>
              </a:rPr>
              <a:t>How do we create opportunity and system growth as a non-profit? </a:t>
            </a:r>
            <a:endParaRPr lang="en-US" sz="3300">
              <a:solidFill>
                <a:schemeClr val="tx2"/>
              </a:solidFill>
            </a:endParaRPr>
          </a:p>
        </p:txBody>
      </p:sp>
      <p:sp>
        <p:nvSpPr>
          <p:cNvPr id="3" name="Content Placeholder 2">
            <a:extLst>
              <a:ext uri="{FF2B5EF4-FFF2-40B4-BE49-F238E27FC236}">
                <a16:creationId xmlns:a16="http://schemas.microsoft.com/office/drawing/2014/main" id="{B422E2B1-D1CF-A5BD-D3B8-0D82E452F0FF}"/>
              </a:ext>
            </a:extLst>
          </p:cNvPr>
          <p:cNvSpPr>
            <a:spLocks noGrp="1"/>
          </p:cNvSpPr>
          <p:nvPr>
            <p:ph type="body" sz="half" idx="2"/>
          </p:nvPr>
        </p:nvSpPr>
        <p:spPr/>
        <p:txBody>
          <a:bodyPr vert="horz" lIns="91440" tIns="45720" rIns="91440" bIns="45720" rtlCol="0">
            <a:normAutofit/>
          </a:bodyPr>
          <a:lstStyle/>
          <a:p>
            <a:pPr marL="0" indent="0">
              <a:buNone/>
            </a:pPr>
            <a:endParaRPr lang="en-US"/>
          </a:p>
          <a:p>
            <a:pPr lvl="1"/>
            <a:endParaRPr lang="en-US" sz="1600"/>
          </a:p>
        </p:txBody>
      </p:sp>
      <p:sp>
        <p:nvSpPr>
          <p:cNvPr id="9" name="Footer Placeholder 4">
            <a:extLst>
              <a:ext uri="{FF2B5EF4-FFF2-40B4-BE49-F238E27FC236}">
                <a16:creationId xmlns:a16="http://schemas.microsoft.com/office/drawing/2014/main" id="{B22064A2-33DF-0090-C868-FE514B260B2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Creating Systems that Empower Women &amp; Families</a:t>
            </a:r>
          </a:p>
        </p:txBody>
      </p:sp>
      <p:sp>
        <p:nvSpPr>
          <p:cNvPr id="11" name="Slide Number Placeholder 5">
            <a:extLst>
              <a:ext uri="{FF2B5EF4-FFF2-40B4-BE49-F238E27FC236}">
                <a16:creationId xmlns:a16="http://schemas.microsoft.com/office/drawing/2014/main" id="{C9D5A892-0D64-81E3-E7AB-75176784315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58FB4751-880F-D840-AAA9-3A15815CC996}" type="slidenum">
              <a:rPr lang="en-US">
                <a:solidFill>
                  <a:prstClr val="black">
                    <a:tint val="75000"/>
                  </a:prstClr>
                </a:solidFill>
                <a:latin typeface="Calibri" panose="020F0502020204030204"/>
              </a:rPr>
              <a:pPr>
                <a:spcAft>
                  <a:spcPts val="600"/>
                </a:spcAft>
                <a:defRPr/>
              </a:pPr>
              <a:t>50</a:t>
            </a:fld>
            <a:endParaRPr lang="en-US">
              <a:solidFill>
                <a:prstClr val="black">
                  <a:tint val="75000"/>
                </a:prstClr>
              </a:solidFill>
              <a:latin typeface="Calibri" panose="020F0502020204030204"/>
            </a:endParaRPr>
          </a:p>
        </p:txBody>
      </p:sp>
      <p:graphicFrame>
        <p:nvGraphicFramePr>
          <p:cNvPr id="4" name="Diagram 4">
            <a:extLst>
              <a:ext uri="{FF2B5EF4-FFF2-40B4-BE49-F238E27FC236}">
                <a16:creationId xmlns:a16="http://schemas.microsoft.com/office/drawing/2014/main" id="{E2EF31E0-1AAE-5970-D019-94D8448A1AD7}"/>
              </a:ext>
            </a:extLst>
          </p:cNvPr>
          <p:cNvGraphicFramePr/>
          <p:nvPr>
            <p:extLst>
              <p:ext uri="{D42A27DB-BD31-4B8C-83A1-F6EECF244321}">
                <p14:modId xmlns:p14="http://schemas.microsoft.com/office/powerpoint/2010/main" val="1335705105"/>
              </p:ext>
            </p:extLst>
          </p:nvPr>
        </p:nvGraphicFramePr>
        <p:xfrm>
          <a:off x="6090574" y="2415756"/>
          <a:ext cx="4977578" cy="3639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34042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E619A-08B9-208F-62AC-6C048DEB963E}"/>
              </a:ext>
            </a:extLst>
          </p:cNvPr>
          <p:cNvSpPr>
            <a:spLocks noGrp="1"/>
          </p:cNvSpPr>
          <p:nvPr>
            <p:ph type="title"/>
          </p:nvPr>
        </p:nvSpPr>
        <p:spPr>
          <a:xfrm>
            <a:off x="576072" y="704088"/>
            <a:ext cx="10515600" cy="1009017"/>
          </a:xfrm>
        </p:spPr>
        <p:txBody>
          <a:bodyPr anchor="ctr">
            <a:normAutofit/>
          </a:bodyPr>
          <a:lstStyle/>
          <a:p>
            <a:r>
              <a:rPr lang="en-US" sz="4000"/>
              <a:t>Knowledge </a:t>
            </a:r>
            <a:br>
              <a:rPr lang="en-US" sz="1900"/>
            </a:br>
            <a:endParaRPr lang="en-US" sz="1900"/>
          </a:p>
        </p:txBody>
      </p:sp>
      <p:graphicFrame>
        <p:nvGraphicFramePr>
          <p:cNvPr id="6" name="Content Placeholder 2">
            <a:extLst>
              <a:ext uri="{FF2B5EF4-FFF2-40B4-BE49-F238E27FC236}">
                <a16:creationId xmlns:a16="http://schemas.microsoft.com/office/drawing/2014/main" id="{175E4B31-4A6A-BA6D-73BA-90045F64514C}"/>
              </a:ext>
            </a:extLst>
          </p:cNvPr>
          <p:cNvGraphicFramePr>
            <a:graphicFrameLocks noGrp="1"/>
          </p:cNvGraphicFramePr>
          <p:nvPr>
            <p:ph idx="1"/>
            <p:extLst>
              <p:ext uri="{D42A27DB-BD31-4B8C-83A1-F6EECF244321}">
                <p14:modId xmlns:p14="http://schemas.microsoft.com/office/powerpoint/2010/main" val="2450380923"/>
              </p:ext>
            </p:extLst>
          </p:nvPr>
        </p:nvGraphicFramePr>
        <p:xfrm>
          <a:off x="576263" y="1901825"/>
          <a:ext cx="9363075" cy="3876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ooter Placeholder 4">
            <a:extLst>
              <a:ext uri="{FF2B5EF4-FFF2-40B4-BE49-F238E27FC236}">
                <a16:creationId xmlns:a16="http://schemas.microsoft.com/office/drawing/2014/main" id="{9D3689C1-71F0-D975-6978-CEA24B519016}"/>
              </a:ext>
            </a:extLst>
          </p:cNvPr>
          <p:cNvSpPr>
            <a:spLocks noGrp="1"/>
          </p:cNvSpPr>
          <p:nvPr>
            <p:ph type="ftr" sz="quarter" idx="11"/>
          </p:nvPr>
        </p:nvSpPr>
        <p:spPr/>
        <p:txBody>
          <a:bodyPr anchor="ctr">
            <a:normAutofit/>
          </a:bodyPr>
          <a:lstStyle/>
          <a:p>
            <a:pPr>
              <a:lnSpc>
                <a:spcPct val="90000"/>
              </a:lnSpc>
              <a:spcAft>
                <a:spcPts val="600"/>
              </a:spcAft>
            </a:pPr>
            <a:r>
              <a:rPr lang="en-US" sz="1200"/>
              <a:t>Creating Systems that Empower Women &amp; Families</a:t>
            </a:r>
          </a:p>
        </p:txBody>
      </p:sp>
      <p:sp>
        <p:nvSpPr>
          <p:cNvPr id="13" name="Slide Number Placeholder 5">
            <a:extLst>
              <a:ext uri="{FF2B5EF4-FFF2-40B4-BE49-F238E27FC236}">
                <a16:creationId xmlns:a16="http://schemas.microsoft.com/office/drawing/2014/main" id="{A38D52EA-39AB-891F-BF7F-DF92C34A5483}"/>
              </a:ext>
            </a:extLst>
          </p:cNvPr>
          <p:cNvSpPr>
            <a:spLocks noGrp="1"/>
          </p:cNvSpPr>
          <p:nvPr>
            <p:ph type="sldNum" sz="quarter" idx="12"/>
          </p:nvPr>
        </p:nvSpPr>
        <p:spPr/>
        <p:txBody>
          <a:bodyPr anchor="ctr">
            <a:normAutofit/>
          </a:bodyPr>
          <a:lstStyle/>
          <a:p>
            <a:pPr>
              <a:spcAft>
                <a:spcPts val="600"/>
              </a:spcAft>
            </a:pPr>
            <a:fld id="{58FB4751-880F-D840-AAA9-3A15815CC996}" type="slidenum">
              <a:rPr lang="en-US" smtClean="0"/>
              <a:pPr>
                <a:spcAft>
                  <a:spcPts val="600"/>
                </a:spcAft>
              </a:pPr>
              <a:t>51</a:t>
            </a:fld>
            <a:endParaRPr lang="en-US"/>
          </a:p>
        </p:txBody>
      </p:sp>
    </p:spTree>
    <p:extLst>
      <p:ext uri="{BB962C8B-B14F-4D97-AF65-F5344CB8AC3E}">
        <p14:creationId xmlns:p14="http://schemas.microsoft.com/office/powerpoint/2010/main" val="159316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9A4B5-C636-E2CB-1A31-5085E0B430E6}"/>
              </a:ext>
            </a:extLst>
          </p:cNvPr>
          <p:cNvSpPr>
            <a:spLocks noGrp="1"/>
          </p:cNvSpPr>
          <p:nvPr>
            <p:ph type="title"/>
          </p:nvPr>
        </p:nvSpPr>
        <p:spPr/>
        <p:txBody>
          <a:bodyPr/>
          <a:lstStyle/>
          <a:p>
            <a:r>
              <a:rPr lang="en-US"/>
              <a:t>Relationships </a:t>
            </a:r>
          </a:p>
        </p:txBody>
      </p:sp>
      <p:graphicFrame>
        <p:nvGraphicFramePr>
          <p:cNvPr id="4" name="Content Placeholder 3">
            <a:extLst>
              <a:ext uri="{FF2B5EF4-FFF2-40B4-BE49-F238E27FC236}">
                <a16:creationId xmlns:a16="http://schemas.microsoft.com/office/drawing/2014/main" id="{76931F23-E092-3D4E-218E-A20E033D2F8C}"/>
              </a:ext>
            </a:extLst>
          </p:cNvPr>
          <p:cNvGraphicFramePr>
            <a:graphicFrameLocks noGrp="1"/>
          </p:cNvGraphicFramePr>
          <p:nvPr>
            <p:ph idx="1"/>
            <p:extLst>
              <p:ext uri="{D42A27DB-BD31-4B8C-83A1-F6EECF244321}">
                <p14:modId xmlns:p14="http://schemas.microsoft.com/office/powerpoint/2010/main" val="274616500"/>
              </p:ext>
            </p:extLst>
          </p:nvPr>
        </p:nvGraphicFramePr>
        <p:xfrm>
          <a:off x="576072" y="1684782"/>
          <a:ext cx="9363456" cy="3877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26926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F55DA2-D6E0-1C68-5BE3-861B40D45D1C}"/>
              </a:ext>
            </a:extLst>
          </p:cNvPr>
          <p:cNvSpPr>
            <a:spLocks noGrp="1"/>
          </p:cNvSpPr>
          <p:nvPr>
            <p:ph type="body" sz="half" idx="2"/>
          </p:nvPr>
        </p:nvSpPr>
        <p:spPr>
          <a:xfrm>
            <a:off x="576071" y="1947671"/>
            <a:ext cx="5243815" cy="4070729"/>
          </a:xfrm>
        </p:spPr>
        <p:txBody>
          <a:bodyPr vert="horz" lIns="91440" tIns="45720" rIns="91440" bIns="45720" rtlCol="0" anchor="t">
            <a:normAutofit/>
          </a:bodyPr>
          <a:lstStyle/>
          <a:p>
            <a:pPr marL="285750" indent="-285750">
              <a:buFont typeface="Arial" panose="020B0604020202020204" pitchFamily="34" charset="0"/>
              <a:buChar char="•"/>
            </a:pPr>
            <a:r>
              <a:rPr lang="en-US" sz="2400"/>
              <a:t>We need to create collaborative systems which encourage creative thinking</a:t>
            </a:r>
          </a:p>
          <a:p>
            <a:pPr marL="742950" lvl="1" indent="-285750">
              <a:buFont typeface="Arial" panose="020B0604020202020204" pitchFamily="34" charset="0"/>
              <a:buChar char="•"/>
            </a:pPr>
            <a:r>
              <a:rPr lang="en-US" sz="2400"/>
              <a:t>How do you identify the right people and create a safe space  for the right people to be wildly creative and hash things out?</a:t>
            </a:r>
            <a:endParaRPr lang="en-US" sz="2400">
              <a:cs typeface="Calibri"/>
            </a:endParaRPr>
          </a:p>
          <a:p>
            <a:pPr marL="742950" lvl="1" indent="-285750">
              <a:buFont typeface="Arial" panose="020B0604020202020204" pitchFamily="34" charset="0"/>
              <a:buChar char="•"/>
            </a:pPr>
            <a:r>
              <a:rPr lang="en-US" sz="2400"/>
              <a:t>Reinforce and reward creativity in your organization </a:t>
            </a:r>
            <a:endParaRPr lang="en-US" sz="2400">
              <a:cs typeface="Calibri"/>
            </a:endParaRPr>
          </a:p>
        </p:txBody>
      </p:sp>
      <p:sp>
        <p:nvSpPr>
          <p:cNvPr id="10" name="Footer Placeholder 2">
            <a:extLst>
              <a:ext uri="{FF2B5EF4-FFF2-40B4-BE49-F238E27FC236}">
                <a16:creationId xmlns:a16="http://schemas.microsoft.com/office/drawing/2014/main" id="{6211E18C-5445-A50C-6CCB-C451D4F9063E}"/>
              </a:ext>
            </a:extLst>
          </p:cNvPr>
          <p:cNvSpPr>
            <a:spLocks noGrp="1"/>
          </p:cNvSpPr>
          <p:nvPr>
            <p:ph type="ftr" sz="quarter" idx="11"/>
          </p:nvPr>
        </p:nvSpPr>
        <p:spPr/>
        <p:txBody>
          <a:bodyPr/>
          <a:lstStyle/>
          <a:p>
            <a:pPr>
              <a:spcAft>
                <a:spcPts val="600"/>
              </a:spcAft>
            </a:pPr>
            <a:r>
              <a:rPr lang="en-US"/>
              <a:t>Creating Systems that Empower Women &amp; Families</a:t>
            </a:r>
          </a:p>
        </p:txBody>
      </p:sp>
      <p:sp>
        <p:nvSpPr>
          <p:cNvPr id="12" name="Slide Number Placeholder 3">
            <a:extLst>
              <a:ext uri="{FF2B5EF4-FFF2-40B4-BE49-F238E27FC236}">
                <a16:creationId xmlns:a16="http://schemas.microsoft.com/office/drawing/2014/main" id="{63BD2809-F101-3B6F-5C7C-25FC3611A0C5}"/>
              </a:ext>
            </a:extLst>
          </p:cNvPr>
          <p:cNvSpPr>
            <a:spLocks noGrp="1"/>
          </p:cNvSpPr>
          <p:nvPr>
            <p:ph type="sldNum" sz="quarter" idx="12"/>
          </p:nvPr>
        </p:nvSpPr>
        <p:spPr/>
        <p:txBody>
          <a:bodyPr/>
          <a:lstStyle/>
          <a:p>
            <a:pPr>
              <a:spcAft>
                <a:spcPts val="600"/>
              </a:spcAft>
            </a:pPr>
            <a:fld id="{58FB4751-880F-D840-AAA9-3A15815CC996}" type="slidenum">
              <a:rPr lang="en-US" smtClean="0"/>
              <a:pPr>
                <a:spcAft>
                  <a:spcPts val="600"/>
                </a:spcAft>
              </a:pPr>
              <a:t>53</a:t>
            </a:fld>
            <a:endParaRPr lang="en-US"/>
          </a:p>
        </p:txBody>
      </p:sp>
      <p:sp>
        <p:nvSpPr>
          <p:cNvPr id="2" name="Title 1">
            <a:extLst>
              <a:ext uri="{FF2B5EF4-FFF2-40B4-BE49-F238E27FC236}">
                <a16:creationId xmlns:a16="http://schemas.microsoft.com/office/drawing/2014/main" id="{A643DC9F-317C-A790-AC17-96421F3AC135}"/>
              </a:ext>
            </a:extLst>
          </p:cNvPr>
          <p:cNvSpPr>
            <a:spLocks noGrp="1"/>
          </p:cNvSpPr>
          <p:nvPr>
            <p:ph type="title"/>
          </p:nvPr>
        </p:nvSpPr>
        <p:spPr>
          <a:xfrm>
            <a:off x="576071" y="704087"/>
            <a:ext cx="9213388" cy="950325"/>
          </a:xfrm>
        </p:spPr>
        <p:txBody>
          <a:bodyPr anchor="b">
            <a:normAutofit/>
          </a:bodyPr>
          <a:lstStyle/>
          <a:p>
            <a:r>
              <a:rPr lang="en-US" sz="4400"/>
              <a:t>Creativity </a:t>
            </a:r>
          </a:p>
        </p:txBody>
      </p:sp>
      <p:pic>
        <p:nvPicPr>
          <p:cNvPr id="5" name="Picture 4" descr="One glowing light bulb in sea of unlit bulbs">
            <a:extLst>
              <a:ext uri="{FF2B5EF4-FFF2-40B4-BE49-F238E27FC236}">
                <a16:creationId xmlns:a16="http://schemas.microsoft.com/office/drawing/2014/main" id="{69F1849D-F36C-CB9D-A980-EE8862C87068}"/>
              </a:ext>
            </a:extLst>
          </p:cNvPr>
          <p:cNvPicPr>
            <a:picLocks noChangeAspect="1"/>
          </p:cNvPicPr>
          <p:nvPr/>
        </p:nvPicPr>
        <p:blipFill rotWithShape="1">
          <a:blip r:embed="rId3"/>
          <a:srcRect l="19549" r="11849" b="-1"/>
          <a:stretch/>
        </p:blipFill>
        <p:spPr>
          <a:xfrm>
            <a:off x="6646264" y="10"/>
            <a:ext cx="5545736" cy="606308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noFill/>
        </p:spPr>
      </p:pic>
    </p:spTree>
    <p:extLst>
      <p:ext uri="{BB962C8B-B14F-4D97-AF65-F5344CB8AC3E}">
        <p14:creationId xmlns:p14="http://schemas.microsoft.com/office/powerpoint/2010/main" val="34936710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16" name="Footer Placeholder 3">
            <a:extLst>
              <a:ext uri="{FF2B5EF4-FFF2-40B4-BE49-F238E27FC236}">
                <a16:creationId xmlns:a16="http://schemas.microsoft.com/office/drawing/2014/main" id="{82ED5A68-ABDB-1526-EB4D-AF1B34AE7F5C}"/>
              </a:ext>
            </a:extLst>
          </p:cNvPr>
          <p:cNvSpPr>
            <a:spLocks noGrp="1"/>
          </p:cNvSpPr>
          <p:nvPr>
            <p:ph type="ftr" sz="quarter" idx="11"/>
          </p:nvPr>
        </p:nvSpPr>
        <p:spPr/>
        <p:txBody>
          <a:bodyPr/>
          <a:lstStyle/>
          <a:p>
            <a:pPr>
              <a:spcAft>
                <a:spcPts val="600"/>
              </a:spcAft>
            </a:pPr>
            <a:r>
              <a:rPr lang="en-US"/>
              <a:t>Creating Systems that Empower Women &amp; Families</a:t>
            </a:r>
          </a:p>
        </p:txBody>
      </p:sp>
      <p:sp>
        <p:nvSpPr>
          <p:cNvPr id="17" name="Slide Number Placeholder 4">
            <a:extLst>
              <a:ext uri="{FF2B5EF4-FFF2-40B4-BE49-F238E27FC236}">
                <a16:creationId xmlns:a16="http://schemas.microsoft.com/office/drawing/2014/main" id="{72E7ADED-4708-74AE-3278-449CFFA0B4E1}"/>
              </a:ext>
            </a:extLst>
          </p:cNvPr>
          <p:cNvSpPr>
            <a:spLocks noGrp="1"/>
          </p:cNvSpPr>
          <p:nvPr>
            <p:ph type="sldNum" sz="quarter" idx="12"/>
          </p:nvPr>
        </p:nvSpPr>
        <p:spPr/>
        <p:txBody>
          <a:bodyPr/>
          <a:lstStyle/>
          <a:p>
            <a:pPr>
              <a:spcAft>
                <a:spcPts val="600"/>
              </a:spcAft>
            </a:pPr>
            <a:fld id="{58FB4751-880F-D840-AAA9-3A15815CC996}" type="slidenum">
              <a:rPr lang="en-US" smtClean="0"/>
              <a:pPr>
                <a:spcAft>
                  <a:spcPts val="600"/>
                </a:spcAft>
              </a:pPr>
              <a:t>54</a:t>
            </a:fld>
            <a:endParaRPr lang="en-US"/>
          </a:p>
        </p:txBody>
      </p:sp>
      <p:sp>
        <p:nvSpPr>
          <p:cNvPr id="2" name="Title 1">
            <a:extLst>
              <a:ext uri="{FF2B5EF4-FFF2-40B4-BE49-F238E27FC236}">
                <a16:creationId xmlns:a16="http://schemas.microsoft.com/office/drawing/2014/main" id="{A951BC11-2D62-7E8E-F3A1-F9F25C0524B0}"/>
              </a:ext>
            </a:extLst>
          </p:cNvPr>
          <p:cNvSpPr>
            <a:spLocks noGrp="1"/>
          </p:cNvSpPr>
          <p:nvPr>
            <p:ph type="title" idx="4294967295"/>
          </p:nvPr>
        </p:nvSpPr>
        <p:spPr>
          <a:xfrm>
            <a:off x="1206230" y="603115"/>
            <a:ext cx="10985770" cy="903423"/>
          </a:xfrm>
        </p:spPr>
        <p:txBody>
          <a:bodyPr anchor="ctr">
            <a:normAutofit/>
          </a:bodyPr>
          <a:lstStyle/>
          <a:p>
            <a:r>
              <a:rPr lang="en-US"/>
              <a:t>Courageousness </a:t>
            </a:r>
          </a:p>
        </p:txBody>
      </p:sp>
      <p:sp>
        <p:nvSpPr>
          <p:cNvPr id="3" name="Content Placeholder 2">
            <a:extLst>
              <a:ext uri="{FF2B5EF4-FFF2-40B4-BE49-F238E27FC236}">
                <a16:creationId xmlns:a16="http://schemas.microsoft.com/office/drawing/2014/main" id="{7588E11E-3687-BCA1-96EE-36614B59AE71}"/>
              </a:ext>
            </a:extLst>
          </p:cNvPr>
          <p:cNvSpPr>
            <a:spLocks noGrp="1"/>
          </p:cNvSpPr>
          <p:nvPr>
            <p:ph idx="4294967295"/>
          </p:nvPr>
        </p:nvSpPr>
        <p:spPr>
          <a:xfrm>
            <a:off x="3380938" y="1717472"/>
            <a:ext cx="7650230" cy="2962275"/>
          </a:xfrm>
        </p:spPr>
        <p:txBody>
          <a:bodyPr vert="horz" lIns="91440" tIns="45720" rIns="91440" bIns="45720" rtlCol="0" anchor="t">
            <a:normAutofit/>
          </a:bodyPr>
          <a:lstStyle/>
          <a:p>
            <a:pPr lvl="1"/>
            <a:r>
              <a:rPr lang="en-US" sz="3200"/>
              <a:t>Embody and encourage the “we can do” attitude in your organization </a:t>
            </a:r>
          </a:p>
          <a:p>
            <a:pPr lvl="1"/>
            <a:r>
              <a:rPr lang="en-US" sz="3200"/>
              <a:t>Take risks </a:t>
            </a:r>
            <a:endParaRPr lang="en-US" sz="3200">
              <a:cs typeface="Calibri"/>
            </a:endParaRPr>
          </a:p>
          <a:p>
            <a:pPr lvl="2"/>
            <a:r>
              <a:rPr lang="en-US" sz="3200"/>
              <a:t>Use pilot programs to your advantage </a:t>
            </a:r>
            <a:endParaRPr lang="en-US" sz="3200">
              <a:cs typeface="Calibri"/>
            </a:endParaRPr>
          </a:p>
          <a:p>
            <a:pPr lvl="1"/>
            <a:r>
              <a:rPr lang="en-US" sz="3200"/>
              <a:t>Value courage </a:t>
            </a:r>
            <a:endParaRPr lang="en-US" sz="3200">
              <a:cs typeface="Calibri" panose="020F0502020204030204"/>
            </a:endParaRPr>
          </a:p>
        </p:txBody>
      </p:sp>
    </p:spTree>
    <p:extLst>
      <p:ext uri="{BB962C8B-B14F-4D97-AF65-F5344CB8AC3E}">
        <p14:creationId xmlns:p14="http://schemas.microsoft.com/office/powerpoint/2010/main" val="41919534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77AF6-2477-81EC-D1BC-43FD72DF18F6}"/>
              </a:ext>
            </a:extLst>
          </p:cNvPr>
          <p:cNvSpPr>
            <a:spLocks noGrp="1"/>
          </p:cNvSpPr>
          <p:nvPr>
            <p:ph type="title"/>
          </p:nvPr>
        </p:nvSpPr>
        <p:spPr>
          <a:xfrm>
            <a:off x="2021767" y="3923180"/>
            <a:ext cx="4840641" cy="1773555"/>
          </a:xfrm>
        </p:spPr>
        <p:txBody>
          <a:bodyPr>
            <a:normAutofit fontScale="90000"/>
          </a:bodyPr>
          <a:lstStyle/>
          <a:p>
            <a:r>
              <a:rPr lang="en-US"/>
              <a:t>WHERE DO WE GO FROM HERE? </a:t>
            </a:r>
          </a:p>
        </p:txBody>
      </p:sp>
    </p:spTree>
    <p:extLst>
      <p:ext uri="{BB962C8B-B14F-4D97-AF65-F5344CB8AC3E}">
        <p14:creationId xmlns:p14="http://schemas.microsoft.com/office/powerpoint/2010/main" val="19818114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2">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DDAD129-327C-3C10-52F8-E23CA15A1851}"/>
              </a:ext>
            </a:extLst>
          </p:cNvPr>
          <p:cNvSpPr>
            <a:spLocks noGrp="1"/>
          </p:cNvSpPr>
          <p:nvPr>
            <p:ph type="title"/>
          </p:nvPr>
        </p:nvSpPr>
        <p:spPr>
          <a:xfrm>
            <a:off x="635000" y="640823"/>
            <a:ext cx="3418659" cy="5583148"/>
          </a:xfrm>
        </p:spPr>
        <p:txBody>
          <a:bodyPr anchor="ctr">
            <a:normAutofit/>
          </a:bodyPr>
          <a:lstStyle/>
          <a:p>
            <a:r>
              <a:rPr lang="en-US" sz="5400"/>
              <a:t>Next Steps: </a:t>
            </a:r>
          </a:p>
        </p:txBody>
      </p:sp>
      <p:sp>
        <p:nvSpPr>
          <p:cNvPr id="18"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C88FB7B1-EB45-EEDD-C2C2-C80277512D1C}"/>
              </a:ext>
            </a:extLst>
          </p:cNvPr>
          <p:cNvSpPr>
            <a:spLocks noGrp="1"/>
          </p:cNvSpPr>
          <p:nvPr>
            <p:ph type="ftr" sz="quarter" idx="11"/>
          </p:nvPr>
        </p:nvSpPr>
        <p:spPr>
          <a:xfrm>
            <a:off x="4038600" y="6356350"/>
            <a:ext cx="4114800" cy="365125"/>
          </a:xfrm>
        </p:spPr>
        <p:txBody>
          <a:bodyPr>
            <a:normAutofit/>
          </a:bodyPr>
          <a:lstStyle/>
          <a:p>
            <a:endParaRPr lang="en-US"/>
          </a:p>
        </p:txBody>
      </p:sp>
      <p:sp>
        <p:nvSpPr>
          <p:cNvPr id="5" name="Slide Number Placeholder 4">
            <a:extLst>
              <a:ext uri="{FF2B5EF4-FFF2-40B4-BE49-F238E27FC236}">
                <a16:creationId xmlns:a16="http://schemas.microsoft.com/office/drawing/2014/main" id="{85659864-699F-6CBA-32E5-A03C3462F946}"/>
              </a:ext>
            </a:extLst>
          </p:cNvPr>
          <p:cNvSpPr>
            <a:spLocks noGrp="1"/>
          </p:cNvSpPr>
          <p:nvPr>
            <p:ph type="sldNum" sz="quarter" idx="12"/>
          </p:nvPr>
        </p:nvSpPr>
        <p:spPr>
          <a:xfrm>
            <a:off x="8610600" y="6356350"/>
            <a:ext cx="2743200" cy="365125"/>
          </a:xfrm>
        </p:spPr>
        <p:txBody>
          <a:bodyPr>
            <a:normAutofit/>
          </a:bodyPr>
          <a:lstStyle/>
          <a:p>
            <a:pPr>
              <a:spcAft>
                <a:spcPts val="600"/>
              </a:spcAft>
            </a:pPr>
            <a:fld id="{685DF076-8F68-44B2-8704-9544B2DC0E66}" type="slidenum">
              <a:rPr lang="en-US" smtClean="0"/>
              <a:pPr>
                <a:spcAft>
                  <a:spcPts val="600"/>
                </a:spcAft>
              </a:pPr>
              <a:t>56</a:t>
            </a:fld>
            <a:endParaRPr lang="en-US"/>
          </a:p>
        </p:txBody>
      </p:sp>
      <p:graphicFrame>
        <p:nvGraphicFramePr>
          <p:cNvPr id="19" name="Content Placeholder 6">
            <a:extLst>
              <a:ext uri="{FF2B5EF4-FFF2-40B4-BE49-F238E27FC236}">
                <a16:creationId xmlns:a16="http://schemas.microsoft.com/office/drawing/2014/main" id="{40AF74EB-4F72-8ED9-4B6B-564FFC18B245}"/>
              </a:ext>
            </a:extLst>
          </p:cNvPr>
          <p:cNvGraphicFramePr>
            <a:graphicFrameLocks noGrp="1"/>
          </p:cNvGraphicFramePr>
          <p:nvPr>
            <p:ph idx="1"/>
            <p:extLst>
              <p:ext uri="{D42A27DB-BD31-4B8C-83A1-F6EECF244321}">
                <p14:modId xmlns:p14="http://schemas.microsoft.com/office/powerpoint/2010/main" val="371547113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39397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D0AE8F-4D79-62F2-7E88-7CCB73EF6619}"/>
              </a:ext>
            </a:extLst>
          </p:cNvPr>
          <p:cNvSpPr>
            <a:spLocks noGrp="1"/>
          </p:cNvSpPr>
          <p:nvPr>
            <p:ph type="title"/>
          </p:nvPr>
        </p:nvSpPr>
        <p:spPr>
          <a:xfrm>
            <a:off x="512062" y="511640"/>
            <a:ext cx="10515600" cy="676656"/>
          </a:xfrm>
        </p:spPr>
        <p:txBody>
          <a:bodyPr/>
          <a:lstStyle/>
          <a:p>
            <a:r>
              <a:rPr lang="en-US" sz="3600"/>
              <a:t>The Connection Inc. </a:t>
            </a:r>
          </a:p>
        </p:txBody>
      </p:sp>
      <p:sp>
        <p:nvSpPr>
          <p:cNvPr id="8" name="Content Placeholder 7">
            <a:extLst>
              <a:ext uri="{FF2B5EF4-FFF2-40B4-BE49-F238E27FC236}">
                <a16:creationId xmlns:a16="http://schemas.microsoft.com/office/drawing/2014/main" id="{981F8DB3-2D86-A359-A7CD-23805909B248}"/>
              </a:ext>
            </a:extLst>
          </p:cNvPr>
          <p:cNvSpPr>
            <a:spLocks noGrp="1"/>
          </p:cNvSpPr>
          <p:nvPr>
            <p:ph idx="1"/>
          </p:nvPr>
        </p:nvSpPr>
        <p:spPr>
          <a:xfrm>
            <a:off x="576071" y="4259368"/>
            <a:ext cx="10952313" cy="1894544"/>
          </a:xfrm>
        </p:spPr>
        <p:txBody>
          <a:bodyPr/>
          <a:lstStyle/>
          <a:p>
            <a:pPr lvl="0"/>
            <a:r>
              <a:rPr lang="en-US"/>
              <a:t>Shelly Nolan (she/her), MS, LPC, Director of Women’s Services, Shelly.Nolan@ct.gov </a:t>
            </a:r>
          </a:p>
          <a:p>
            <a:pPr lvl="0"/>
            <a:r>
              <a:rPr lang="en-US"/>
              <a:t>Rebecca Petersen (she/her), LCSW, Behavioral Health Program Manager,  Rebecca.Petersen@ct.gov</a:t>
            </a:r>
          </a:p>
          <a:p>
            <a:endParaRPr lang="en-US"/>
          </a:p>
        </p:txBody>
      </p:sp>
      <p:sp>
        <p:nvSpPr>
          <p:cNvPr id="4" name="Footer Placeholder 3">
            <a:extLst>
              <a:ext uri="{FF2B5EF4-FFF2-40B4-BE49-F238E27FC236}">
                <a16:creationId xmlns:a16="http://schemas.microsoft.com/office/drawing/2014/main" id="{481CF3AA-05EA-B2F3-AB4B-518A03199D58}"/>
              </a:ext>
            </a:extLst>
          </p:cNvPr>
          <p:cNvSpPr>
            <a:spLocks noGrp="1"/>
          </p:cNvSpPr>
          <p:nvPr>
            <p:ph type="ftr" sz="quarter" idx="11"/>
          </p:nvPr>
        </p:nvSpPr>
        <p:spPr/>
        <p:txBody>
          <a:bodyPr/>
          <a:lstStyle/>
          <a:p>
            <a:r>
              <a:rPr lang="en-US"/>
              <a:t>Creating Systems that Empower Women &amp; Families</a:t>
            </a:r>
          </a:p>
        </p:txBody>
      </p:sp>
      <p:sp>
        <p:nvSpPr>
          <p:cNvPr id="5" name="Slide Number Placeholder 4">
            <a:extLst>
              <a:ext uri="{FF2B5EF4-FFF2-40B4-BE49-F238E27FC236}">
                <a16:creationId xmlns:a16="http://schemas.microsoft.com/office/drawing/2014/main" id="{F3531299-3A28-A0B7-1252-30DD60001245}"/>
              </a:ext>
            </a:extLst>
          </p:cNvPr>
          <p:cNvSpPr>
            <a:spLocks noGrp="1"/>
          </p:cNvSpPr>
          <p:nvPr>
            <p:ph type="sldNum" sz="quarter" idx="12"/>
          </p:nvPr>
        </p:nvSpPr>
        <p:spPr/>
        <p:txBody>
          <a:bodyPr/>
          <a:lstStyle/>
          <a:p>
            <a:fld id="{58FB4751-880F-D840-AAA9-3A15815CC996}" type="slidenum">
              <a:rPr lang="en-US" smtClean="0"/>
              <a:t>57</a:t>
            </a:fld>
            <a:endParaRPr lang="en-US"/>
          </a:p>
        </p:txBody>
      </p:sp>
      <p:sp>
        <p:nvSpPr>
          <p:cNvPr id="9" name="Title 6">
            <a:extLst>
              <a:ext uri="{FF2B5EF4-FFF2-40B4-BE49-F238E27FC236}">
                <a16:creationId xmlns:a16="http://schemas.microsoft.com/office/drawing/2014/main" id="{B926935D-EFAA-DBE0-FAFC-81B3E5B747FA}"/>
              </a:ext>
            </a:extLst>
          </p:cNvPr>
          <p:cNvSpPr txBox="1">
            <a:spLocks/>
          </p:cNvSpPr>
          <p:nvPr/>
        </p:nvSpPr>
        <p:spPr>
          <a:xfrm>
            <a:off x="512062" y="3372355"/>
            <a:ext cx="8666660" cy="6766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US" sz="3200"/>
              <a:t>Department of Mental Health and Addiction Services</a:t>
            </a:r>
          </a:p>
        </p:txBody>
      </p:sp>
      <p:sp>
        <p:nvSpPr>
          <p:cNvPr id="10" name="Content Placeholder 7">
            <a:extLst>
              <a:ext uri="{FF2B5EF4-FFF2-40B4-BE49-F238E27FC236}">
                <a16:creationId xmlns:a16="http://schemas.microsoft.com/office/drawing/2014/main" id="{48CAAD51-7EC8-72AF-984C-528C97CBFC1B}"/>
              </a:ext>
            </a:extLst>
          </p:cNvPr>
          <p:cNvSpPr txBox="1">
            <a:spLocks/>
          </p:cNvSpPr>
          <p:nvPr/>
        </p:nvSpPr>
        <p:spPr>
          <a:xfrm>
            <a:off x="512063" y="1343744"/>
            <a:ext cx="10515599" cy="18945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Kathy Savino (she/her), </a:t>
            </a:r>
            <a:r>
              <a:rPr lang="en-US" err="1"/>
              <a:t>Psy.D</a:t>
            </a:r>
            <a:r>
              <a:rPr lang="en-US"/>
              <a:t>, Chief Operating Officer, ksavino@theconnectioninc.org</a:t>
            </a:r>
          </a:p>
          <a:p>
            <a:r>
              <a:rPr lang="en-US"/>
              <a:t>Alison Friar (she/her), LMFT, Vice President of Family Support Services,  aefriar@theconnectioninc.org</a:t>
            </a:r>
          </a:p>
          <a:p>
            <a:endParaRPr lang="en-US"/>
          </a:p>
        </p:txBody>
      </p:sp>
      <p:pic>
        <p:nvPicPr>
          <p:cNvPr id="14" name="Picture 13">
            <a:extLst>
              <a:ext uri="{FF2B5EF4-FFF2-40B4-BE49-F238E27FC236}">
                <a16:creationId xmlns:a16="http://schemas.microsoft.com/office/drawing/2014/main" id="{D1DA5057-092C-A72E-D944-0C667C7F1354}"/>
              </a:ext>
            </a:extLst>
          </p:cNvPr>
          <p:cNvPicPr>
            <a:picLocks noChangeAspect="1"/>
          </p:cNvPicPr>
          <p:nvPr/>
        </p:nvPicPr>
        <p:blipFill>
          <a:blip r:embed="rId2"/>
          <a:stretch>
            <a:fillRect/>
          </a:stretch>
        </p:blipFill>
        <p:spPr>
          <a:xfrm>
            <a:off x="10198451" y="3195527"/>
            <a:ext cx="1816765" cy="1030313"/>
          </a:xfrm>
          <a:prstGeom prst="rect">
            <a:avLst/>
          </a:prstGeom>
        </p:spPr>
      </p:pic>
      <p:pic>
        <p:nvPicPr>
          <p:cNvPr id="1026" name="Picture 2">
            <a:extLst>
              <a:ext uri="{FF2B5EF4-FFF2-40B4-BE49-F238E27FC236}">
                <a16:creationId xmlns:a16="http://schemas.microsoft.com/office/drawing/2014/main" id="{E27CDDFF-0E30-074E-9260-797425F1D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2429" y="420509"/>
            <a:ext cx="3232787" cy="767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627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96D4E-8B4F-62B8-F551-56379B923E78}"/>
              </a:ext>
            </a:extLst>
          </p:cNvPr>
          <p:cNvSpPr>
            <a:spLocks noGrp="1"/>
          </p:cNvSpPr>
          <p:nvPr>
            <p:ph type="ctrTitle"/>
          </p:nvPr>
        </p:nvSpPr>
        <p:spPr/>
        <p:txBody>
          <a:bodyPr/>
          <a:lstStyle/>
          <a:p>
            <a:r>
              <a:rPr lang="en-US"/>
              <a:t>thank you! </a:t>
            </a:r>
          </a:p>
        </p:txBody>
      </p:sp>
      <p:sp>
        <p:nvSpPr>
          <p:cNvPr id="3" name="Subtitle 2">
            <a:extLst>
              <a:ext uri="{FF2B5EF4-FFF2-40B4-BE49-F238E27FC236}">
                <a16:creationId xmlns:a16="http://schemas.microsoft.com/office/drawing/2014/main" id="{FF07BEBE-18E8-4025-FF6F-EC0130CB4F2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77936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6621" y="537034"/>
            <a:ext cx="8853791" cy="831377"/>
          </a:xfrm>
        </p:spPr>
        <p:txBody>
          <a:bodyPr anchor="b">
            <a:normAutofit/>
          </a:bodyPr>
          <a:lstStyle/>
          <a:p>
            <a:r>
              <a:rPr lang="en-US" sz="4100"/>
              <a:t>What we know  </a:t>
            </a:r>
          </a:p>
        </p:txBody>
      </p:sp>
      <p:sp>
        <p:nvSpPr>
          <p:cNvPr id="3" name="Content Placeholder 2"/>
          <p:cNvSpPr>
            <a:spLocks noGrp="1"/>
          </p:cNvSpPr>
          <p:nvPr>
            <p:ph sz="half" idx="1"/>
          </p:nvPr>
        </p:nvSpPr>
        <p:spPr>
          <a:xfrm>
            <a:off x="308610" y="1597981"/>
            <a:ext cx="5711190" cy="4578982"/>
          </a:xfrm>
        </p:spPr>
        <p:txBody>
          <a:bodyPr>
            <a:noAutofit/>
          </a:bodyPr>
          <a:lstStyle/>
          <a:p>
            <a:r>
              <a:rPr lang="en-US" sz="2000"/>
              <a:t>The opioid epidemic is impacting all 50 states.</a:t>
            </a:r>
          </a:p>
          <a:p>
            <a:r>
              <a:rPr lang="en-US" sz="2000"/>
              <a:t>Substance use disorders impact all races, ages, genders, and economic classes.</a:t>
            </a:r>
          </a:p>
          <a:p>
            <a:r>
              <a:rPr lang="en-US" sz="2000"/>
              <a:t>The problem is getting bigger and as a result more lives have been lost.</a:t>
            </a:r>
          </a:p>
          <a:p>
            <a:r>
              <a:rPr lang="en-US" sz="2000"/>
              <a:t>Addiction is a disease like any other medical condition, but it is often viewed very differently …</a:t>
            </a:r>
          </a:p>
          <a:p>
            <a:r>
              <a:rPr lang="en-US" sz="2000"/>
              <a:t>Substance use disorders impact all races, ages, genders, and economic classes.</a:t>
            </a:r>
          </a:p>
          <a:p>
            <a:r>
              <a:rPr lang="en-US" sz="2000"/>
              <a:t>The problem is getting bigger and as a result more lives have been lost.</a:t>
            </a:r>
          </a:p>
          <a:p>
            <a:r>
              <a:rPr lang="en-US" sz="2000"/>
              <a:t>Addiction is a disease like any other medical condition, but it is often viewed very differently …</a:t>
            </a:r>
          </a:p>
        </p:txBody>
      </p:sp>
      <p:sp>
        <p:nvSpPr>
          <p:cNvPr id="5" name="Footer Placeholder 4">
            <a:extLst>
              <a:ext uri="{FF2B5EF4-FFF2-40B4-BE49-F238E27FC236}">
                <a16:creationId xmlns:a16="http://schemas.microsoft.com/office/drawing/2014/main" id="{E6098B68-27F1-83CE-7128-84987149A97B}"/>
              </a:ext>
            </a:extLst>
          </p:cNvPr>
          <p:cNvSpPr>
            <a:spLocks noGrp="1"/>
          </p:cNvSpPr>
          <p:nvPr>
            <p:ph type="ftr" sz="quarter" idx="11"/>
          </p:nvPr>
        </p:nvSpPr>
        <p:spPr/>
        <p:txBody>
          <a:bodyPr anchor="ctr">
            <a:normAutofit/>
          </a:bodyPr>
          <a:lstStyle/>
          <a:p>
            <a:pPr>
              <a:lnSpc>
                <a:spcPct val="90000"/>
              </a:lnSpc>
              <a:spcAft>
                <a:spcPts val="600"/>
              </a:spcAft>
            </a:pPr>
            <a:r>
              <a:rPr lang="en-US" sz="1200"/>
              <a:t>Creating Systems that Empower Women &amp; Families</a:t>
            </a:r>
          </a:p>
        </p:txBody>
      </p:sp>
      <p:sp>
        <p:nvSpPr>
          <p:cNvPr id="6" name="Slide Number Placeholder 5">
            <a:extLst>
              <a:ext uri="{FF2B5EF4-FFF2-40B4-BE49-F238E27FC236}">
                <a16:creationId xmlns:a16="http://schemas.microsoft.com/office/drawing/2014/main" id="{0AE006A6-E93D-E67A-6EC2-BB12AA07C453}"/>
              </a:ext>
            </a:extLst>
          </p:cNvPr>
          <p:cNvSpPr>
            <a:spLocks noGrp="1"/>
          </p:cNvSpPr>
          <p:nvPr>
            <p:ph type="sldNum" sz="quarter" idx="12"/>
          </p:nvPr>
        </p:nvSpPr>
        <p:spPr/>
        <p:txBody>
          <a:bodyPr anchor="ctr">
            <a:normAutofit/>
          </a:bodyPr>
          <a:lstStyle/>
          <a:p>
            <a:pPr>
              <a:spcAft>
                <a:spcPts val="600"/>
              </a:spcAft>
            </a:pPr>
            <a:fld id="{58FB4751-880F-D840-AAA9-3A15815CC996}" type="slidenum">
              <a:rPr lang="en-US" smtClean="0"/>
              <a:pPr>
                <a:spcAft>
                  <a:spcPts val="600"/>
                </a:spcAft>
              </a:pPr>
              <a:t>6</a:t>
            </a:fld>
            <a:endParaRPr lang="en-US"/>
          </a:p>
        </p:txBody>
      </p:sp>
      <p:pic>
        <p:nvPicPr>
          <p:cNvPr id="4099" name="Picture 3" descr="C:\Users\nolansh\AppData\Local\Microsoft\Windows\Temporary Internet Files\Content.IE5\IJH3ETBH\Metacognition[1].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494033" y="1042416"/>
            <a:ext cx="4138556" cy="435133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26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9315E23-A5C1-C952-5E12-BCD6CC39FD8F}"/>
              </a:ext>
            </a:extLst>
          </p:cNvPr>
          <p:cNvSpPr>
            <a:spLocks noGrp="1"/>
          </p:cNvSpPr>
          <p:nvPr>
            <p:ph type="ftr" sz="quarter" idx="11"/>
          </p:nvPr>
        </p:nvSpPr>
        <p:spPr/>
        <p:txBody>
          <a:bodyPr anchor="ctr">
            <a:normAutofit/>
          </a:bodyPr>
          <a:lstStyle/>
          <a:p>
            <a:pPr>
              <a:lnSpc>
                <a:spcPct val="90000"/>
              </a:lnSpc>
              <a:spcAft>
                <a:spcPts val="600"/>
              </a:spcAft>
            </a:pPr>
            <a:r>
              <a:rPr lang="en-US" sz="1200"/>
              <a:t>Creating Systems that Empower Women &amp; Families</a:t>
            </a:r>
          </a:p>
        </p:txBody>
      </p:sp>
      <p:sp>
        <p:nvSpPr>
          <p:cNvPr id="4" name="Slide Number Placeholder 3"/>
          <p:cNvSpPr>
            <a:spLocks noGrp="1"/>
          </p:cNvSpPr>
          <p:nvPr>
            <p:ph type="sldNum" sz="quarter" idx="12"/>
          </p:nvPr>
        </p:nvSpPr>
        <p:spPr/>
        <p:txBody>
          <a:bodyPr anchor="ctr">
            <a:normAutofit/>
          </a:bodyPr>
          <a:lstStyle/>
          <a:p>
            <a:pPr>
              <a:spcAft>
                <a:spcPts val="600"/>
              </a:spcAft>
            </a:pPr>
            <a:fld id="{E0D48F63-3BB1-43AD-80C8-40AE8772766B}" type="slidenum">
              <a:rPr lang="en-US" smtClean="0"/>
              <a:pPr>
                <a:spcAft>
                  <a:spcPts val="600"/>
                </a:spcAft>
              </a:pPr>
              <a:t>7</a:t>
            </a:fld>
            <a:endParaRPr lang="en-US"/>
          </a:p>
        </p:txBody>
      </p:sp>
      <p:sp>
        <p:nvSpPr>
          <p:cNvPr id="3" name="Content Placeholder 2"/>
          <p:cNvSpPr>
            <a:spLocks noGrp="1"/>
          </p:cNvSpPr>
          <p:nvPr>
            <p:ph type="body" sz="quarter" idx="13"/>
          </p:nvPr>
        </p:nvSpPr>
        <p:spPr>
          <a:xfrm>
            <a:off x="3251994" y="2414587"/>
            <a:ext cx="5688012" cy="2028825"/>
          </a:xfrm>
        </p:spPr>
        <p:txBody>
          <a:bodyPr>
            <a:normAutofit/>
          </a:bodyPr>
          <a:lstStyle/>
          <a:p>
            <a:pPr marL="0" indent="0">
              <a:spcAft>
                <a:spcPts val="600"/>
              </a:spcAft>
              <a:buNone/>
            </a:pPr>
            <a:r>
              <a:rPr lang="en-US" sz="8800"/>
              <a:t>1524</a:t>
            </a:r>
            <a:r>
              <a:rPr lang="en-US"/>
              <a:t>  </a:t>
            </a:r>
          </a:p>
        </p:txBody>
      </p:sp>
      <p:sp>
        <p:nvSpPr>
          <p:cNvPr id="2" name="Title 1"/>
          <p:cNvSpPr>
            <a:spLocks noGrp="1"/>
          </p:cNvSpPr>
          <p:nvPr>
            <p:ph type="title"/>
          </p:nvPr>
        </p:nvSpPr>
        <p:spPr/>
        <p:txBody>
          <a:bodyPr anchor="ctr">
            <a:normAutofit/>
          </a:bodyPr>
          <a:lstStyle/>
          <a:p>
            <a:r>
              <a:rPr lang="en-US"/>
              <a:t> </a:t>
            </a:r>
          </a:p>
        </p:txBody>
      </p:sp>
    </p:spTree>
    <p:extLst>
      <p:ext uri="{BB962C8B-B14F-4D97-AF65-F5344CB8AC3E}">
        <p14:creationId xmlns:p14="http://schemas.microsoft.com/office/powerpoint/2010/main" val="790046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4E5A611-DC99-4804-46E2-D1A3448AF90C}"/>
              </a:ext>
            </a:extLst>
          </p:cNvPr>
          <p:cNvSpPr>
            <a:spLocks noGrp="1"/>
          </p:cNvSpPr>
          <p:nvPr>
            <p:ph type="ftr" sz="quarter" idx="11"/>
          </p:nvPr>
        </p:nvSpPr>
        <p:spPr/>
        <p:txBody>
          <a:bodyPr anchor="ctr">
            <a:normAutofit/>
          </a:bodyPr>
          <a:lstStyle/>
          <a:p>
            <a:pPr>
              <a:lnSpc>
                <a:spcPct val="90000"/>
              </a:lnSpc>
              <a:spcAft>
                <a:spcPts val="600"/>
              </a:spcAft>
            </a:pPr>
            <a:r>
              <a:rPr lang="en-US" sz="1200"/>
              <a:t>Creating Systems that Empower Women &amp; Families</a:t>
            </a:r>
          </a:p>
        </p:txBody>
      </p:sp>
      <p:sp>
        <p:nvSpPr>
          <p:cNvPr id="4" name="Slide Number Placeholder 3"/>
          <p:cNvSpPr>
            <a:spLocks noGrp="1"/>
          </p:cNvSpPr>
          <p:nvPr>
            <p:ph type="sldNum" sz="quarter" idx="12"/>
          </p:nvPr>
        </p:nvSpPr>
        <p:spPr/>
        <p:txBody>
          <a:bodyPr anchor="ctr">
            <a:normAutofit/>
          </a:bodyPr>
          <a:lstStyle/>
          <a:p>
            <a:pPr>
              <a:spcAft>
                <a:spcPts val="600"/>
              </a:spcAft>
            </a:pPr>
            <a:fld id="{E0D48F63-3BB1-43AD-80C8-40AE8772766B}" type="slidenum">
              <a:rPr lang="en-US" smtClean="0"/>
              <a:pPr>
                <a:spcAft>
                  <a:spcPts val="600"/>
                </a:spcAft>
              </a:pPr>
              <a:t>8</a:t>
            </a:fld>
            <a:endParaRPr lang="en-US"/>
          </a:p>
        </p:txBody>
      </p:sp>
      <p:sp>
        <p:nvSpPr>
          <p:cNvPr id="2" name="Title 1"/>
          <p:cNvSpPr>
            <a:spLocks noGrp="1"/>
          </p:cNvSpPr>
          <p:nvPr>
            <p:ph type="title"/>
          </p:nvPr>
        </p:nvSpPr>
        <p:spPr/>
        <p:txBody>
          <a:bodyPr anchor="ctr">
            <a:normAutofit/>
          </a:bodyPr>
          <a:lstStyle/>
          <a:p>
            <a:r>
              <a:rPr lang="en-US" sz="4100"/>
              <a:t>Understanding Stigma </a:t>
            </a:r>
          </a:p>
        </p:txBody>
      </p:sp>
      <p:graphicFrame>
        <p:nvGraphicFramePr>
          <p:cNvPr id="8" name="Content Placeholder 2">
            <a:extLst>
              <a:ext uri="{FF2B5EF4-FFF2-40B4-BE49-F238E27FC236}">
                <a16:creationId xmlns:a16="http://schemas.microsoft.com/office/drawing/2014/main" id="{8AFBA27F-CE57-42E0-955B-499FBE703F91}"/>
              </a:ext>
            </a:extLst>
          </p:cNvPr>
          <p:cNvGraphicFramePr>
            <a:graphicFrameLocks noGrp="1"/>
          </p:cNvGraphicFramePr>
          <p:nvPr>
            <p:ph idx="1"/>
            <p:extLst>
              <p:ext uri="{D42A27DB-BD31-4B8C-83A1-F6EECF244321}">
                <p14:modId xmlns:p14="http://schemas.microsoft.com/office/powerpoint/2010/main" val="661377804"/>
              </p:ext>
            </p:extLst>
          </p:nvPr>
        </p:nvGraphicFramePr>
        <p:xfrm>
          <a:off x="576263" y="1901825"/>
          <a:ext cx="10515600" cy="3876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2343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9">
            <a:extLst>
              <a:ext uri="{FF2B5EF4-FFF2-40B4-BE49-F238E27FC236}">
                <a16:creationId xmlns:a16="http://schemas.microsoft.com/office/drawing/2014/main" id="{7C32DF3D-3F59-481D-A237-77C31AD49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643467"/>
            <a:ext cx="3840480" cy="5571066"/>
          </a:xfrm>
        </p:spPr>
        <p:txBody>
          <a:bodyPr anchor="ctr">
            <a:normAutofit/>
          </a:bodyPr>
          <a:lstStyle/>
          <a:p>
            <a:r>
              <a:rPr lang="en-US" sz="4200"/>
              <a:t>Consequences </a:t>
            </a:r>
            <a:br>
              <a:rPr lang="en-US" sz="4200"/>
            </a:br>
            <a:r>
              <a:rPr lang="en-US" sz="4200"/>
              <a:t>of Stigma:  </a:t>
            </a:r>
            <a:br>
              <a:rPr lang="en-US" sz="4200"/>
            </a:br>
            <a:br>
              <a:rPr lang="en-US" sz="4200"/>
            </a:br>
            <a:r>
              <a:rPr lang="en-US" sz="3600" i="1"/>
              <a:t>*Source: American Addiction Centers</a:t>
            </a:r>
            <a:br>
              <a:rPr lang="en-US" sz="4200"/>
            </a:br>
            <a:br>
              <a:rPr lang="en-US" sz="4200"/>
            </a:br>
            <a:endParaRPr lang="en-US" sz="4200"/>
          </a:p>
        </p:txBody>
      </p:sp>
      <p:sp>
        <p:nvSpPr>
          <p:cNvPr id="11" name="Freeform: Shape 11">
            <a:extLst>
              <a:ext uri="{FF2B5EF4-FFF2-40B4-BE49-F238E27FC236}">
                <a16:creationId xmlns:a16="http://schemas.microsoft.com/office/drawing/2014/main" id="{32F02326-30C4-4095-988F-932A425AE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686" y="0"/>
            <a:ext cx="7152315" cy="685800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5568696" y="643467"/>
            <a:ext cx="5788152" cy="5571066"/>
          </a:xfrm>
        </p:spPr>
        <p:txBody>
          <a:bodyPr anchor="ctr">
            <a:normAutofit/>
          </a:bodyPr>
          <a:lstStyle/>
          <a:p>
            <a:pPr marL="0" indent="0">
              <a:buNone/>
            </a:pPr>
            <a:endParaRPr lang="en-US" sz="2000">
              <a:solidFill>
                <a:srgbClr val="FFFFFF"/>
              </a:solidFill>
            </a:endParaRPr>
          </a:p>
          <a:p>
            <a:r>
              <a:rPr lang="en-US" sz="2000">
                <a:solidFill>
                  <a:srgbClr val="FFFFFF"/>
                </a:solidFill>
              </a:rPr>
              <a:t>Mental Health/Trauma – chronic exposure to prejudice, avoidance,  rejection, judgement, and discrimination</a:t>
            </a:r>
          </a:p>
          <a:p>
            <a:pPr lvl="1"/>
            <a:r>
              <a:rPr lang="en-US" sz="2000">
                <a:solidFill>
                  <a:srgbClr val="FFFFFF"/>
                </a:solidFill>
              </a:rPr>
              <a:t>Low self-esteem, feelings of hopelessness, fear, depression, anxiety, increased substance use</a:t>
            </a:r>
          </a:p>
          <a:p>
            <a:r>
              <a:rPr lang="en-US" sz="2000">
                <a:solidFill>
                  <a:srgbClr val="FFFFFF"/>
                </a:solidFill>
              </a:rPr>
              <a:t>Internalizing stigma -- Feelings of shame and guilt which decrease the likelihood of seeking treatment or having access to harm reduction strategies and resources</a:t>
            </a:r>
          </a:p>
          <a:p>
            <a:r>
              <a:rPr lang="en-US" sz="2000">
                <a:solidFill>
                  <a:srgbClr val="FFFFFF"/>
                </a:solidFill>
              </a:rPr>
              <a:t>Decreases chance of seeking treatment which leads to increased economic, social, and medical costs</a:t>
            </a:r>
          </a:p>
          <a:p>
            <a:r>
              <a:rPr lang="en-US" sz="2000">
                <a:solidFill>
                  <a:srgbClr val="FFFFFF"/>
                </a:solidFill>
              </a:rPr>
              <a:t>Distrust of community/medical/police/criminal justice providers</a:t>
            </a:r>
          </a:p>
          <a:p>
            <a:r>
              <a:rPr lang="en-US" sz="2000">
                <a:solidFill>
                  <a:srgbClr val="FFFFFF"/>
                </a:solidFill>
              </a:rPr>
              <a:t>Health disparities</a:t>
            </a:r>
          </a:p>
          <a:p>
            <a:r>
              <a:rPr lang="en-US" sz="2000">
                <a:solidFill>
                  <a:srgbClr val="FFFFFF"/>
                </a:solidFill>
              </a:rPr>
              <a:t>Legal and/or Child protective involvement</a:t>
            </a:r>
          </a:p>
          <a:p>
            <a:pPr marL="0" indent="0">
              <a:buNone/>
            </a:pPr>
            <a:endParaRPr lang="en-US" sz="2000">
              <a:solidFill>
                <a:srgbClr val="FFFFFF"/>
              </a:solidFill>
            </a:endParaRPr>
          </a:p>
          <a:p>
            <a:pPr marL="0" indent="0">
              <a:buNone/>
            </a:pPr>
            <a:endParaRPr lang="en-US" sz="2000">
              <a:solidFill>
                <a:srgbClr val="FFFFFF"/>
              </a:solidFill>
            </a:endParaRPr>
          </a:p>
        </p:txBody>
      </p:sp>
      <p:sp>
        <p:nvSpPr>
          <p:cNvPr id="5" name="Footer Placeholder 4">
            <a:extLst>
              <a:ext uri="{FF2B5EF4-FFF2-40B4-BE49-F238E27FC236}">
                <a16:creationId xmlns:a16="http://schemas.microsoft.com/office/drawing/2014/main" id="{EB96F5A3-121E-986F-5773-89775602F076}"/>
              </a:ext>
            </a:extLst>
          </p:cNvPr>
          <p:cNvSpPr>
            <a:spLocks noGrp="1"/>
          </p:cNvSpPr>
          <p:nvPr>
            <p:ph type="ftr" sz="quarter" idx="11"/>
          </p:nvPr>
        </p:nvSpPr>
        <p:spPr>
          <a:xfrm>
            <a:off x="5568696" y="6356350"/>
            <a:ext cx="4114800" cy="365125"/>
          </a:xfrm>
        </p:spPr>
        <p:txBody>
          <a:bodyPr>
            <a:normAutofit/>
          </a:bodyPr>
          <a:lstStyle/>
          <a:p>
            <a:pPr algn="l">
              <a:spcAft>
                <a:spcPts val="600"/>
              </a:spcAft>
            </a:pPr>
            <a:r>
              <a:rPr lang="en-US">
                <a:solidFill>
                  <a:srgbClr val="FFFFFF"/>
                </a:solidFill>
              </a:rPr>
              <a:t>Creating Systems that Empower Women &amp; Families</a:t>
            </a:r>
          </a:p>
        </p:txBody>
      </p:sp>
      <p:sp>
        <p:nvSpPr>
          <p:cNvPr id="4" name="Slide Number Placeholder 3"/>
          <p:cNvSpPr>
            <a:spLocks noGrp="1"/>
          </p:cNvSpPr>
          <p:nvPr>
            <p:ph type="sldNum" sz="quarter" idx="12"/>
          </p:nvPr>
        </p:nvSpPr>
        <p:spPr>
          <a:xfrm>
            <a:off x="10134600" y="6356350"/>
            <a:ext cx="1219200" cy="365125"/>
          </a:xfrm>
        </p:spPr>
        <p:txBody>
          <a:bodyPr>
            <a:normAutofit/>
          </a:bodyPr>
          <a:lstStyle/>
          <a:p>
            <a:pPr>
              <a:spcAft>
                <a:spcPts val="600"/>
              </a:spcAft>
            </a:pPr>
            <a:fld id="{E0D48F63-3BB1-43AD-80C8-40AE8772766B}" type="slidenum">
              <a:rPr lang="en-US" smtClean="0">
                <a:solidFill>
                  <a:srgbClr val="FFFFFF"/>
                </a:solidFill>
              </a:rPr>
              <a:pPr>
                <a:spcAft>
                  <a:spcPts val="600"/>
                </a:spcAft>
              </a:pPr>
              <a:t>9</a:t>
            </a:fld>
            <a:endParaRPr lang="en-US">
              <a:solidFill>
                <a:srgbClr val="FFFFFF"/>
              </a:solidFill>
            </a:endParaRPr>
          </a:p>
        </p:txBody>
      </p:sp>
    </p:spTree>
    <p:extLst>
      <p:ext uri="{BB962C8B-B14F-4D97-AF65-F5344CB8AC3E}">
        <p14:creationId xmlns:p14="http://schemas.microsoft.com/office/powerpoint/2010/main" val="1072666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5472</Words>
  <Application>Microsoft Office PowerPoint</Application>
  <PresentationFormat>Widescreen</PresentationFormat>
  <Paragraphs>532</Paragraphs>
  <Slides>58</Slides>
  <Notes>42</Notes>
  <HiddenSlides>4</HiddenSlides>
  <MMClips>1</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Creating Systems that Empower Women and Families</vt:lpstr>
      <vt:lpstr>agenda</vt:lpstr>
      <vt:lpstr>introduction</vt:lpstr>
      <vt:lpstr>Why?</vt:lpstr>
      <vt:lpstr>DMHAS</vt:lpstr>
      <vt:lpstr>What we know  </vt:lpstr>
      <vt:lpstr> </vt:lpstr>
      <vt:lpstr>Understanding Stigma </vt:lpstr>
      <vt:lpstr>Consequences  of Stigma:    *Source: American Addiction Centers  </vt:lpstr>
      <vt:lpstr>Language Matters</vt:lpstr>
      <vt:lpstr>Considerations for the LGBTQIA+ Community</vt:lpstr>
      <vt:lpstr>Maternal Health: National Impact </vt:lpstr>
      <vt:lpstr>The Disconnect</vt:lpstr>
      <vt:lpstr>Resources Available to Support Treatment and Recovery </vt:lpstr>
      <vt:lpstr>DMHAS Funded LOCs</vt:lpstr>
      <vt:lpstr>Parents Recovering from Opioid Use Disorder (PROUD) </vt:lpstr>
      <vt:lpstr>Guiding principles </vt:lpstr>
      <vt:lpstr>  Medication for Opioid Use Disorder/Medication Assisted Treatment    </vt:lpstr>
      <vt:lpstr>MOUD/MAT</vt:lpstr>
      <vt:lpstr>Naloxone (Narcan)  </vt:lpstr>
      <vt:lpstr>DMHAS Women’s Services Program Oversight</vt:lpstr>
      <vt:lpstr>One Key Question</vt:lpstr>
      <vt:lpstr>CAPTA and Family Care Plan 101</vt:lpstr>
      <vt:lpstr>PARTNERSHIP</vt:lpstr>
      <vt:lpstr>CT Definition of Infant Born Substance Exposed for Notification Purposes</vt:lpstr>
      <vt:lpstr>  The difference between a report and notification? </vt:lpstr>
      <vt:lpstr>Educating &amp; Empowering Women/Birthing Persons </vt:lpstr>
      <vt:lpstr>Best case scenario  </vt:lpstr>
      <vt:lpstr>DMHAS – Women’s Services</vt:lpstr>
      <vt:lpstr>What?</vt:lpstr>
      <vt:lpstr>Brief History of Women and Substance Use</vt:lpstr>
      <vt:lpstr> Barriers to Treatment </vt:lpstr>
      <vt:lpstr>Tonier Cane</vt:lpstr>
      <vt:lpstr>Engagement</vt:lpstr>
      <vt:lpstr>Connecticut Continuum of Care</vt:lpstr>
      <vt:lpstr>Pregnant and Parenting: Residential</vt:lpstr>
      <vt:lpstr>Women’s Specific Programs </vt:lpstr>
      <vt:lpstr>Family Care Plan </vt:lpstr>
      <vt:lpstr>PowerPoint Presentation</vt:lpstr>
      <vt:lpstr>PowerPoint Presentation</vt:lpstr>
      <vt:lpstr>PowerPoint Presentation</vt:lpstr>
      <vt:lpstr>PowerPoint Presentation</vt:lpstr>
      <vt:lpstr>Intensive Outpatient (IOP) &amp; Outpatient</vt:lpstr>
      <vt:lpstr>Women’s REACH</vt:lpstr>
      <vt:lpstr>SHF Program</vt:lpstr>
      <vt:lpstr>Women’s Community Transition Support Program</vt:lpstr>
      <vt:lpstr>Intersectionality</vt:lpstr>
      <vt:lpstr>Community Partners</vt:lpstr>
      <vt:lpstr>How?</vt:lpstr>
      <vt:lpstr>How do we create opportunity and system growth as a non-profit? </vt:lpstr>
      <vt:lpstr>Knowledge  </vt:lpstr>
      <vt:lpstr>Relationships </vt:lpstr>
      <vt:lpstr>Creativity </vt:lpstr>
      <vt:lpstr>Courageousness </vt:lpstr>
      <vt:lpstr>WHERE DO WE GO FROM HERE? </vt:lpstr>
      <vt:lpstr>Next Steps: </vt:lpstr>
      <vt:lpstr>The Connection Inc.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Systems that Empower Women and Families</dc:title>
  <dc:creator>Alison E. Friar</dc:creator>
  <cp:lastModifiedBy>Kathleen Savino</cp:lastModifiedBy>
  <cp:revision>4</cp:revision>
  <dcterms:created xsi:type="dcterms:W3CDTF">2023-03-07T14:10:38Z</dcterms:created>
  <dcterms:modified xsi:type="dcterms:W3CDTF">2023-04-03T18:16:50Z</dcterms:modified>
</cp:coreProperties>
</file>