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38"/>
  </p:notesMasterIdLst>
  <p:sldIdLst>
    <p:sldId id="256" r:id="rId2"/>
    <p:sldId id="259" r:id="rId3"/>
    <p:sldId id="258" r:id="rId4"/>
    <p:sldId id="257" r:id="rId5"/>
    <p:sldId id="287" r:id="rId6"/>
    <p:sldId id="262" r:id="rId7"/>
    <p:sldId id="266" r:id="rId8"/>
    <p:sldId id="261" r:id="rId9"/>
    <p:sldId id="267" r:id="rId10"/>
    <p:sldId id="268" r:id="rId11"/>
    <p:sldId id="270" r:id="rId12"/>
    <p:sldId id="271" r:id="rId13"/>
    <p:sldId id="269" r:id="rId14"/>
    <p:sldId id="260" r:id="rId15"/>
    <p:sldId id="265" r:id="rId16"/>
    <p:sldId id="274" r:id="rId17"/>
    <p:sldId id="272" r:id="rId18"/>
    <p:sldId id="286" r:id="rId19"/>
    <p:sldId id="273" r:id="rId20"/>
    <p:sldId id="275" r:id="rId21"/>
    <p:sldId id="277" r:id="rId22"/>
    <p:sldId id="276" r:id="rId23"/>
    <p:sldId id="278" r:id="rId24"/>
    <p:sldId id="282" r:id="rId25"/>
    <p:sldId id="283" r:id="rId26"/>
    <p:sldId id="293" r:id="rId27"/>
    <p:sldId id="284" r:id="rId28"/>
    <p:sldId id="292" r:id="rId29"/>
    <p:sldId id="279" r:id="rId30"/>
    <p:sldId id="280" r:id="rId31"/>
    <p:sldId id="281" r:id="rId32"/>
    <p:sldId id="285" r:id="rId33"/>
    <p:sldId id="288" r:id="rId34"/>
    <p:sldId id="289" r:id="rId35"/>
    <p:sldId id="291" r:id="rId36"/>
    <p:sldId id="26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676" autoAdjust="0"/>
  </p:normalViewPr>
  <p:slideViewPr>
    <p:cSldViewPr snapToGrid="0">
      <p:cViewPr varScale="1">
        <p:scale>
          <a:sx n="57" d="100"/>
          <a:sy n="57" d="100"/>
        </p:scale>
        <p:origin x="101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524D1-EF03-488D-A372-A792768DBCC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E659BFDC-0A6E-4CF3-B878-AEB5C8A3CBE2}">
      <dgm:prSet custT="1"/>
      <dgm:spPr/>
      <dgm:t>
        <a:bodyPr/>
        <a:lstStyle/>
        <a:p>
          <a:r>
            <a:rPr lang="en-US" sz="1800" b="0" i="0" dirty="0"/>
            <a:t>Present data surrounding the importance of making school-based mental health services more readily available to academic communities.</a:t>
          </a:r>
          <a:endParaRPr lang="en-US" sz="1800" dirty="0"/>
        </a:p>
      </dgm:t>
    </dgm:pt>
    <dgm:pt modelId="{4B30A6E6-CB53-4A35-9F03-D511AE5C551D}" type="parTrans" cxnId="{B649667B-EAAD-4D7D-AADE-E65C1845B35B}">
      <dgm:prSet/>
      <dgm:spPr/>
      <dgm:t>
        <a:bodyPr/>
        <a:lstStyle/>
        <a:p>
          <a:endParaRPr lang="en-US"/>
        </a:p>
      </dgm:t>
    </dgm:pt>
    <dgm:pt modelId="{2A13ACAD-877C-40F0-B7D3-25F95C7B7033}" type="sibTrans" cxnId="{B649667B-EAAD-4D7D-AADE-E65C1845B35B}">
      <dgm:prSet/>
      <dgm:spPr/>
      <dgm:t>
        <a:bodyPr/>
        <a:lstStyle/>
        <a:p>
          <a:endParaRPr lang="en-US"/>
        </a:p>
      </dgm:t>
    </dgm:pt>
    <dgm:pt modelId="{49282D1E-12A8-4E0A-B712-962588703701}">
      <dgm:prSet custT="1"/>
      <dgm:spPr/>
      <dgm:t>
        <a:bodyPr/>
        <a:lstStyle/>
        <a:p>
          <a:r>
            <a:rPr lang="en-US" sz="1600" dirty="0"/>
            <a:t>E</a:t>
          </a:r>
          <a:r>
            <a:rPr lang="en-US" sz="1600" b="0" i="0" dirty="0"/>
            <a:t>xplore how organizations can secure funding from a variety of entities, create a diversified partnership landscape, utilize best practices for service delivery, and implement trauma-informed training into the school-based mental health model. </a:t>
          </a:r>
          <a:endParaRPr lang="en-US" sz="1600" dirty="0"/>
        </a:p>
      </dgm:t>
    </dgm:pt>
    <dgm:pt modelId="{5AD68DC4-3D87-4240-A17B-38C3E360D849}" type="parTrans" cxnId="{129AE5FF-E14B-44B0-A649-2E8E6E49F19E}">
      <dgm:prSet/>
      <dgm:spPr/>
      <dgm:t>
        <a:bodyPr/>
        <a:lstStyle/>
        <a:p>
          <a:endParaRPr lang="en-US"/>
        </a:p>
      </dgm:t>
    </dgm:pt>
    <dgm:pt modelId="{74618891-32D2-4255-9537-89378BDAD1EA}" type="sibTrans" cxnId="{129AE5FF-E14B-44B0-A649-2E8E6E49F19E}">
      <dgm:prSet/>
      <dgm:spPr/>
      <dgm:t>
        <a:bodyPr/>
        <a:lstStyle/>
        <a:p>
          <a:endParaRPr lang="en-US"/>
        </a:p>
      </dgm:t>
    </dgm:pt>
    <dgm:pt modelId="{E65961A7-E41B-4B38-B42D-92C2B653FD56}">
      <dgm:prSet custT="1"/>
      <dgm:spPr/>
      <dgm:t>
        <a:bodyPr/>
        <a:lstStyle/>
        <a:p>
          <a:r>
            <a:rPr lang="en-US" sz="1800" b="0" i="0" dirty="0"/>
            <a:t>Seek to gain a deeper understanding of what school-based mental health can and should look like, specifically addressing post-pandemic effects on children. </a:t>
          </a:r>
          <a:endParaRPr lang="en-US" sz="1800" dirty="0"/>
        </a:p>
      </dgm:t>
    </dgm:pt>
    <dgm:pt modelId="{52E85D7C-382E-4F8A-B921-4F0484022937}" type="parTrans" cxnId="{184CDCA7-6772-4105-8798-2630DC191607}">
      <dgm:prSet/>
      <dgm:spPr/>
      <dgm:t>
        <a:bodyPr/>
        <a:lstStyle/>
        <a:p>
          <a:endParaRPr lang="en-US"/>
        </a:p>
      </dgm:t>
    </dgm:pt>
    <dgm:pt modelId="{278066B2-116E-4F66-9FDC-3AF3358AF8E5}" type="sibTrans" cxnId="{184CDCA7-6772-4105-8798-2630DC191607}">
      <dgm:prSet/>
      <dgm:spPr/>
      <dgm:t>
        <a:bodyPr/>
        <a:lstStyle/>
        <a:p>
          <a:endParaRPr lang="en-US"/>
        </a:p>
      </dgm:t>
    </dgm:pt>
    <dgm:pt modelId="{FFE0515D-C35D-4081-95DB-F234D335BA79}">
      <dgm:prSet custT="1"/>
      <dgm:spPr/>
      <dgm:t>
        <a:bodyPr/>
        <a:lstStyle/>
        <a:p>
          <a:r>
            <a:rPr lang="en-US" sz="1600" b="0" i="0" dirty="0"/>
            <a:t>Learn about best practices around service delivery in non-traditional settings and how implementing training and support opportunities for school staff can help create more trauma-informed, sustainable school environments.</a:t>
          </a:r>
          <a:endParaRPr lang="en-US" sz="1600" dirty="0"/>
        </a:p>
      </dgm:t>
    </dgm:pt>
    <dgm:pt modelId="{B0B59469-F11F-43C2-8E2D-6B90C5508BEF}" type="parTrans" cxnId="{EF45AD7A-9D1B-45CD-A75B-E129BEAD4B19}">
      <dgm:prSet/>
      <dgm:spPr/>
      <dgm:t>
        <a:bodyPr/>
        <a:lstStyle/>
        <a:p>
          <a:endParaRPr lang="en-US"/>
        </a:p>
      </dgm:t>
    </dgm:pt>
    <dgm:pt modelId="{D185498F-AD08-4FBE-A921-DFB02A7684DC}" type="sibTrans" cxnId="{EF45AD7A-9D1B-45CD-A75B-E129BEAD4B19}">
      <dgm:prSet/>
      <dgm:spPr/>
      <dgm:t>
        <a:bodyPr/>
        <a:lstStyle/>
        <a:p>
          <a:endParaRPr lang="en-US"/>
        </a:p>
      </dgm:t>
    </dgm:pt>
    <dgm:pt modelId="{5D85C45D-15B1-4463-A0B8-8C67010FC454}" type="pres">
      <dgm:prSet presAssocID="{5E6524D1-EF03-488D-A372-A792768DBCC7}" presName="outerComposite" presStyleCnt="0">
        <dgm:presLayoutVars>
          <dgm:chMax val="5"/>
          <dgm:dir/>
          <dgm:resizeHandles val="exact"/>
        </dgm:presLayoutVars>
      </dgm:prSet>
      <dgm:spPr/>
    </dgm:pt>
    <dgm:pt modelId="{969B1B99-30E5-41AD-B191-7DD7FE13BC7A}" type="pres">
      <dgm:prSet presAssocID="{5E6524D1-EF03-488D-A372-A792768DBCC7}" presName="dummyMaxCanvas" presStyleCnt="0">
        <dgm:presLayoutVars/>
      </dgm:prSet>
      <dgm:spPr/>
    </dgm:pt>
    <dgm:pt modelId="{DF2F75F3-82E5-498D-9A3C-ADCA7D60CC12}" type="pres">
      <dgm:prSet presAssocID="{5E6524D1-EF03-488D-A372-A792768DBCC7}" presName="FourNodes_1" presStyleLbl="node1" presStyleIdx="0" presStyleCnt="4">
        <dgm:presLayoutVars>
          <dgm:bulletEnabled val="1"/>
        </dgm:presLayoutVars>
      </dgm:prSet>
      <dgm:spPr/>
    </dgm:pt>
    <dgm:pt modelId="{7EBE12DD-3011-4468-9D84-829FB809DD93}" type="pres">
      <dgm:prSet presAssocID="{5E6524D1-EF03-488D-A372-A792768DBCC7}" presName="FourNodes_2" presStyleLbl="node1" presStyleIdx="1" presStyleCnt="4">
        <dgm:presLayoutVars>
          <dgm:bulletEnabled val="1"/>
        </dgm:presLayoutVars>
      </dgm:prSet>
      <dgm:spPr/>
    </dgm:pt>
    <dgm:pt modelId="{82DD899D-B49B-41BD-A6CA-B8E608753F7F}" type="pres">
      <dgm:prSet presAssocID="{5E6524D1-EF03-488D-A372-A792768DBCC7}" presName="FourNodes_3" presStyleLbl="node1" presStyleIdx="2" presStyleCnt="4">
        <dgm:presLayoutVars>
          <dgm:bulletEnabled val="1"/>
        </dgm:presLayoutVars>
      </dgm:prSet>
      <dgm:spPr/>
    </dgm:pt>
    <dgm:pt modelId="{D7B83553-3697-4C52-8A23-35AB75EE47E7}" type="pres">
      <dgm:prSet presAssocID="{5E6524D1-EF03-488D-A372-A792768DBCC7}" presName="FourNodes_4" presStyleLbl="node1" presStyleIdx="3" presStyleCnt="4">
        <dgm:presLayoutVars>
          <dgm:bulletEnabled val="1"/>
        </dgm:presLayoutVars>
      </dgm:prSet>
      <dgm:spPr/>
    </dgm:pt>
    <dgm:pt modelId="{2B3DD48A-5C29-4601-9022-4EE058D93876}" type="pres">
      <dgm:prSet presAssocID="{5E6524D1-EF03-488D-A372-A792768DBCC7}" presName="FourConn_1-2" presStyleLbl="fgAccFollowNode1" presStyleIdx="0" presStyleCnt="3">
        <dgm:presLayoutVars>
          <dgm:bulletEnabled val="1"/>
        </dgm:presLayoutVars>
      </dgm:prSet>
      <dgm:spPr/>
    </dgm:pt>
    <dgm:pt modelId="{E0E0D319-FA78-49FB-9AD8-0BB9E74212F7}" type="pres">
      <dgm:prSet presAssocID="{5E6524D1-EF03-488D-A372-A792768DBCC7}" presName="FourConn_2-3" presStyleLbl="fgAccFollowNode1" presStyleIdx="1" presStyleCnt="3">
        <dgm:presLayoutVars>
          <dgm:bulletEnabled val="1"/>
        </dgm:presLayoutVars>
      </dgm:prSet>
      <dgm:spPr/>
    </dgm:pt>
    <dgm:pt modelId="{CE503C08-35B7-4CC2-8407-0B43001CF695}" type="pres">
      <dgm:prSet presAssocID="{5E6524D1-EF03-488D-A372-A792768DBCC7}" presName="FourConn_3-4" presStyleLbl="fgAccFollowNode1" presStyleIdx="2" presStyleCnt="3">
        <dgm:presLayoutVars>
          <dgm:bulletEnabled val="1"/>
        </dgm:presLayoutVars>
      </dgm:prSet>
      <dgm:spPr/>
    </dgm:pt>
    <dgm:pt modelId="{5E208473-F247-41C4-A0A6-588079422A28}" type="pres">
      <dgm:prSet presAssocID="{5E6524D1-EF03-488D-A372-A792768DBCC7}" presName="FourNodes_1_text" presStyleLbl="node1" presStyleIdx="3" presStyleCnt="4">
        <dgm:presLayoutVars>
          <dgm:bulletEnabled val="1"/>
        </dgm:presLayoutVars>
      </dgm:prSet>
      <dgm:spPr/>
    </dgm:pt>
    <dgm:pt modelId="{A060C0BB-C70E-432B-B946-24DBA03CE52B}" type="pres">
      <dgm:prSet presAssocID="{5E6524D1-EF03-488D-A372-A792768DBCC7}" presName="FourNodes_2_text" presStyleLbl="node1" presStyleIdx="3" presStyleCnt="4">
        <dgm:presLayoutVars>
          <dgm:bulletEnabled val="1"/>
        </dgm:presLayoutVars>
      </dgm:prSet>
      <dgm:spPr/>
    </dgm:pt>
    <dgm:pt modelId="{DFAC187F-5C72-4E78-B763-E359FD39BC23}" type="pres">
      <dgm:prSet presAssocID="{5E6524D1-EF03-488D-A372-A792768DBCC7}" presName="FourNodes_3_text" presStyleLbl="node1" presStyleIdx="3" presStyleCnt="4">
        <dgm:presLayoutVars>
          <dgm:bulletEnabled val="1"/>
        </dgm:presLayoutVars>
      </dgm:prSet>
      <dgm:spPr/>
    </dgm:pt>
    <dgm:pt modelId="{24BFABB5-96C4-4241-8AA2-5C6B07B63623}" type="pres">
      <dgm:prSet presAssocID="{5E6524D1-EF03-488D-A372-A792768DBCC7}" presName="FourNodes_4_text" presStyleLbl="node1" presStyleIdx="3" presStyleCnt="4">
        <dgm:presLayoutVars>
          <dgm:bulletEnabled val="1"/>
        </dgm:presLayoutVars>
      </dgm:prSet>
      <dgm:spPr/>
    </dgm:pt>
  </dgm:ptLst>
  <dgm:cxnLst>
    <dgm:cxn modelId="{325BED00-0BF6-429D-8C96-065560999743}" type="presOf" srcId="{E659BFDC-0A6E-4CF3-B878-AEB5C8A3CBE2}" destId="{DF2F75F3-82E5-498D-9A3C-ADCA7D60CC12}" srcOrd="0" destOrd="0" presId="urn:microsoft.com/office/officeart/2005/8/layout/vProcess5"/>
    <dgm:cxn modelId="{BA0FEF21-1AA7-497B-A0C0-F7DDEE8C1325}" type="presOf" srcId="{E659BFDC-0A6E-4CF3-B878-AEB5C8A3CBE2}" destId="{5E208473-F247-41C4-A0A6-588079422A28}" srcOrd="1" destOrd="0" presId="urn:microsoft.com/office/officeart/2005/8/layout/vProcess5"/>
    <dgm:cxn modelId="{26598327-892A-4589-997D-EEFFD0757319}" type="presOf" srcId="{E65961A7-E41B-4B38-B42D-92C2B653FD56}" destId="{DFAC187F-5C72-4E78-B763-E359FD39BC23}" srcOrd="1" destOrd="0" presId="urn:microsoft.com/office/officeart/2005/8/layout/vProcess5"/>
    <dgm:cxn modelId="{CDB4FA27-4144-4387-8D94-F2CCD8ECDA3A}" type="presOf" srcId="{FFE0515D-C35D-4081-95DB-F234D335BA79}" destId="{D7B83553-3697-4C52-8A23-35AB75EE47E7}" srcOrd="0" destOrd="0" presId="urn:microsoft.com/office/officeart/2005/8/layout/vProcess5"/>
    <dgm:cxn modelId="{D649DB40-9CB1-48E2-A9C7-0346ADB9BA4C}" type="presOf" srcId="{FFE0515D-C35D-4081-95DB-F234D335BA79}" destId="{24BFABB5-96C4-4241-8AA2-5C6B07B63623}" srcOrd="1" destOrd="0" presId="urn:microsoft.com/office/officeart/2005/8/layout/vProcess5"/>
    <dgm:cxn modelId="{29BF8D5C-5C38-4954-8635-C1476B6BA79D}" type="presOf" srcId="{278066B2-116E-4F66-9FDC-3AF3358AF8E5}" destId="{CE503C08-35B7-4CC2-8407-0B43001CF695}" srcOrd="0" destOrd="0" presId="urn:microsoft.com/office/officeart/2005/8/layout/vProcess5"/>
    <dgm:cxn modelId="{3678D64C-F786-4CD1-8B75-27B98FB43ACF}" type="presOf" srcId="{49282D1E-12A8-4E0A-B712-962588703701}" destId="{A060C0BB-C70E-432B-B946-24DBA03CE52B}" srcOrd="1" destOrd="0" presId="urn:microsoft.com/office/officeart/2005/8/layout/vProcess5"/>
    <dgm:cxn modelId="{46823472-3A76-450F-98C4-55A14C7236C8}" type="presOf" srcId="{74618891-32D2-4255-9537-89378BDAD1EA}" destId="{E0E0D319-FA78-49FB-9AD8-0BB9E74212F7}" srcOrd="0" destOrd="0" presId="urn:microsoft.com/office/officeart/2005/8/layout/vProcess5"/>
    <dgm:cxn modelId="{C8212253-3671-46F3-8EC1-8D10712FBE54}" type="presOf" srcId="{49282D1E-12A8-4E0A-B712-962588703701}" destId="{7EBE12DD-3011-4468-9D84-829FB809DD93}" srcOrd="0" destOrd="0" presId="urn:microsoft.com/office/officeart/2005/8/layout/vProcess5"/>
    <dgm:cxn modelId="{EF45AD7A-9D1B-45CD-A75B-E129BEAD4B19}" srcId="{5E6524D1-EF03-488D-A372-A792768DBCC7}" destId="{FFE0515D-C35D-4081-95DB-F234D335BA79}" srcOrd="3" destOrd="0" parTransId="{B0B59469-F11F-43C2-8E2D-6B90C5508BEF}" sibTransId="{D185498F-AD08-4FBE-A921-DFB02A7684DC}"/>
    <dgm:cxn modelId="{B649667B-EAAD-4D7D-AADE-E65C1845B35B}" srcId="{5E6524D1-EF03-488D-A372-A792768DBCC7}" destId="{E659BFDC-0A6E-4CF3-B878-AEB5C8A3CBE2}" srcOrd="0" destOrd="0" parTransId="{4B30A6E6-CB53-4A35-9F03-D511AE5C551D}" sibTransId="{2A13ACAD-877C-40F0-B7D3-25F95C7B7033}"/>
    <dgm:cxn modelId="{EC54DA7E-D527-41F0-925D-0821B2C8EA7C}" type="presOf" srcId="{5E6524D1-EF03-488D-A372-A792768DBCC7}" destId="{5D85C45D-15B1-4463-A0B8-8C67010FC454}" srcOrd="0" destOrd="0" presId="urn:microsoft.com/office/officeart/2005/8/layout/vProcess5"/>
    <dgm:cxn modelId="{3E39438E-B0D2-4160-ADD1-845B461499E3}" type="presOf" srcId="{2A13ACAD-877C-40F0-B7D3-25F95C7B7033}" destId="{2B3DD48A-5C29-4601-9022-4EE058D93876}" srcOrd="0" destOrd="0" presId="urn:microsoft.com/office/officeart/2005/8/layout/vProcess5"/>
    <dgm:cxn modelId="{D70AC497-25D1-4290-8AC9-A432B50D05DF}" type="presOf" srcId="{E65961A7-E41B-4B38-B42D-92C2B653FD56}" destId="{82DD899D-B49B-41BD-A6CA-B8E608753F7F}" srcOrd="0" destOrd="0" presId="urn:microsoft.com/office/officeart/2005/8/layout/vProcess5"/>
    <dgm:cxn modelId="{184CDCA7-6772-4105-8798-2630DC191607}" srcId="{5E6524D1-EF03-488D-A372-A792768DBCC7}" destId="{E65961A7-E41B-4B38-B42D-92C2B653FD56}" srcOrd="2" destOrd="0" parTransId="{52E85D7C-382E-4F8A-B921-4F0484022937}" sibTransId="{278066B2-116E-4F66-9FDC-3AF3358AF8E5}"/>
    <dgm:cxn modelId="{129AE5FF-E14B-44B0-A649-2E8E6E49F19E}" srcId="{5E6524D1-EF03-488D-A372-A792768DBCC7}" destId="{49282D1E-12A8-4E0A-B712-962588703701}" srcOrd="1" destOrd="0" parTransId="{5AD68DC4-3D87-4240-A17B-38C3E360D849}" sibTransId="{74618891-32D2-4255-9537-89378BDAD1EA}"/>
    <dgm:cxn modelId="{E5B8C3B1-EF4B-412D-8370-BEA0EC943C3F}" type="presParOf" srcId="{5D85C45D-15B1-4463-A0B8-8C67010FC454}" destId="{969B1B99-30E5-41AD-B191-7DD7FE13BC7A}" srcOrd="0" destOrd="0" presId="urn:microsoft.com/office/officeart/2005/8/layout/vProcess5"/>
    <dgm:cxn modelId="{305E34A7-11AE-40FE-8857-A1DFF8226C0E}" type="presParOf" srcId="{5D85C45D-15B1-4463-A0B8-8C67010FC454}" destId="{DF2F75F3-82E5-498D-9A3C-ADCA7D60CC12}" srcOrd="1" destOrd="0" presId="urn:microsoft.com/office/officeart/2005/8/layout/vProcess5"/>
    <dgm:cxn modelId="{4C036C76-A45C-4AF1-AA49-8052BBEA7CF0}" type="presParOf" srcId="{5D85C45D-15B1-4463-A0B8-8C67010FC454}" destId="{7EBE12DD-3011-4468-9D84-829FB809DD93}" srcOrd="2" destOrd="0" presId="urn:microsoft.com/office/officeart/2005/8/layout/vProcess5"/>
    <dgm:cxn modelId="{EB8F7B00-2021-4E32-A8DA-4BFE500E8B0B}" type="presParOf" srcId="{5D85C45D-15B1-4463-A0B8-8C67010FC454}" destId="{82DD899D-B49B-41BD-A6CA-B8E608753F7F}" srcOrd="3" destOrd="0" presId="urn:microsoft.com/office/officeart/2005/8/layout/vProcess5"/>
    <dgm:cxn modelId="{E463926E-EBF4-482D-A2EE-CAB097110948}" type="presParOf" srcId="{5D85C45D-15B1-4463-A0B8-8C67010FC454}" destId="{D7B83553-3697-4C52-8A23-35AB75EE47E7}" srcOrd="4" destOrd="0" presId="urn:microsoft.com/office/officeart/2005/8/layout/vProcess5"/>
    <dgm:cxn modelId="{296454ED-B56C-4388-B05D-46E83F8CD1EF}" type="presParOf" srcId="{5D85C45D-15B1-4463-A0B8-8C67010FC454}" destId="{2B3DD48A-5C29-4601-9022-4EE058D93876}" srcOrd="5" destOrd="0" presId="urn:microsoft.com/office/officeart/2005/8/layout/vProcess5"/>
    <dgm:cxn modelId="{59D390CB-E28E-4BDC-ABA4-9C4C791DB985}" type="presParOf" srcId="{5D85C45D-15B1-4463-A0B8-8C67010FC454}" destId="{E0E0D319-FA78-49FB-9AD8-0BB9E74212F7}" srcOrd="6" destOrd="0" presId="urn:microsoft.com/office/officeart/2005/8/layout/vProcess5"/>
    <dgm:cxn modelId="{2F43E895-B19A-4D8E-ABC2-E4ABBE8CDAC5}" type="presParOf" srcId="{5D85C45D-15B1-4463-A0B8-8C67010FC454}" destId="{CE503C08-35B7-4CC2-8407-0B43001CF695}" srcOrd="7" destOrd="0" presId="urn:microsoft.com/office/officeart/2005/8/layout/vProcess5"/>
    <dgm:cxn modelId="{E2B7026D-1AB4-4E5B-9557-134B372E9C20}" type="presParOf" srcId="{5D85C45D-15B1-4463-A0B8-8C67010FC454}" destId="{5E208473-F247-41C4-A0A6-588079422A28}" srcOrd="8" destOrd="0" presId="urn:microsoft.com/office/officeart/2005/8/layout/vProcess5"/>
    <dgm:cxn modelId="{54323CAB-DD9C-4B4A-A361-2BA975528C62}" type="presParOf" srcId="{5D85C45D-15B1-4463-A0B8-8C67010FC454}" destId="{A060C0BB-C70E-432B-B946-24DBA03CE52B}" srcOrd="9" destOrd="0" presId="urn:microsoft.com/office/officeart/2005/8/layout/vProcess5"/>
    <dgm:cxn modelId="{6261D748-2B03-412B-8DD1-AE005578B83F}" type="presParOf" srcId="{5D85C45D-15B1-4463-A0B8-8C67010FC454}" destId="{DFAC187F-5C72-4E78-B763-E359FD39BC23}" srcOrd="10" destOrd="0" presId="urn:microsoft.com/office/officeart/2005/8/layout/vProcess5"/>
    <dgm:cxn modelId="{53FE5389-F121-4434-8F22-80FF4C09CDB2}" type="presParOf" srcId="{5D85C45D-15B1-4463-A0B8-8C67010FC454}" destId="{24BFABB5-96C4-4241-8AA2-5C6B07B6362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A64365-1BE4-4295-8158-86C615DC253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DBD5285-8A99-4F2B-BED2-DE808FEFA545}">
      <dgm:prSet custT="1"/>
      <dgm:spPr/>
      <dgm:t>
        <a:bodyPr/>
        <a:lstStyle/>
        <a:p>
          <a:pPr>
            <a:lnSpc>
              <a:spcPct val="100000"/>
            </a:lnSpc>
            <a:defRPr cap="all"/>
          </a:pPr>
          <a:r>
            <a:rPr lang="en-US" sz="1600" b="1" dirty="0"/>
            <a:t>Introduction</a:t>
          </a:r>
        </a:p>
      </dgm:t>
    </dgm:pt>
    <dgm:pt modelId="{0970EE2D-9C7A-4DFB-92D3-AD52DE7D3510}" type="parTrans" cxnId="{FC52A3FB-7427-40C7-9FD4-0B0EFB0DF2CD}">
      <dgm:prSet/>
      <dgm:spPr/>
      <dgm:t>
        <a:bodyPr/>
        <a:lstStyle/>
        <a:p>
          <a:endParaRPr lang="en-US" sz="2000" b="1"/>
        </a:p>
      </dgm:t>
    </dgm:pt>
    <dgm:pt modelId="{783C85A3-492D-4F0F-B57A-F40A1F9F2C5A}" type="sibTrans" cxnId="{FC52A3FB-7427-40C7-9FD4-0B0EFB0DF2CD}">
      <dgm:prSet/>
      <dgm:spPr/>
      <dgm:t>
        <a:bodyPr/>
        <a:lstStyle/>
        <a:p>
          <a:endParaRPr lang="en-US" sz="2000" b="1"/>
        </a:p>
      </dgm:t>
    </dgm:pt>
    <dgm:pt modelId="{35526D6F-DDBB-494C-ACA0-261CE63A5A63}">
      <dgm:prSet custT="1"/>
      <dgm:spPr/>
      <dgm:t>
        <a:bodyPr/>
        <a:lstStyle/>
        <a:p>
          <a:pPr>
            <a:lnSpc>
              <a:spcPct val="100000"/>
            </a:lnSpc>
            <a:defRPr cap="all"/>
          </a:pPr>
          <a:r>
            <a:rPr lang="en-US" sz="1600" b="1" dirty="0"/>
            <a:t>STATISTICS</a:t>
          </a:r>
        </a:p>
      </dgm:t>
    </dgm:pt>
    <dgm:pt modelId="{4EB01481-0C25-4BC1-BE3C-EA956690BED7}" type="parTrans" cxnId="{EB387078-52C8-475F-84FA-EC5D1CC420F1}">
      <dgm:prSet/>
      <dgm:spPr/>
      <dgm:t>
        <a:bodyPr/>
        <a:lstStyle/>
        <a:p>
          <a:endParaRPr lang="en-US" sz="2000" b="1"/>
        </a:p>
      </dgm:t>
    </dgm:pt>
    <dgm:pt modelId="{4673258E-3789-4110-B481-2F8BE31BC1EC}" type="sibTrans" cxnId="{EB387078-52C8-475F-84FA-EC5D1CC420F1}">
      <dgm:prSet/>
      <dgm:spPr/>
      <dgm:t>
        <a:bodyPr/>
        <a:lstStyle/>
        <a:p>
          <a:endParaRPr lang="en-US" sz="2000" b="1"/>
        </a:p>
      </dgm:t>
    </dgm:pt>
    <dgm:pt modelId="{DD182169-F07A-4834-8F0C-8B6697FFCB48}">
      <dgm:prSet custT="1"/>
      <dgm:spPr/>
      <dgm:t>
        <a:bodyPr/>
        <a:lstStyle/>
        <a:p>
          <a:pPr>
            <a:lnSpc>
              <a:spcPct val="100000"/>
            </a:lnSpc>
            <a:defRPr cap="all"/>
          </a:pPr>
          <a:r>
            <a:rPr lang="en-US" sz="1600" b="1"/>
            <a:t>HISTORY OF SBMH </a:t>
          </a:r>
        </a:p>
      </dgm:t>
    </dgm:pt>
    <dgm:pt modelId="{DD2E3E7C-B88D-4B05-92B2-E9E0B65B36B7}" type="parTrans" cxnId="{3C9E3363-C9D2-455E-9292-27040B360B60}">
      <dgm:prSet/>
      <dgm:spPr/>
      <dgm:t>
        <a:bodyPr/>
        <a:lstStyle/>
        <a:p>
          <a:endParaRPr lang="en-US" sz="2000" b="1"/>
        </a:p>
      </dgm:t>
    </dgm:pt>
    <dgm:pt modelId="{242B8B53-19BB-463B-99C8-604BCAC8F9DA}" type="sibTrans" cxnId="{3C9E3363-C9D2-455E-9292-27040B360B60}">
      <dgm:prSet/>
      <dgm:spPr/>
      <dgm:t>
        <a:bodyPr/>
        <a:lstStyle/>
        <a:p>
          <a:endParaRPr lang="en-US" sz="2000" b="1"/>
        </a:p>
      </dgm:t>
    </dgm:pt>
    <dgm:pt modelId="{5B1C4F94-EA03-4FDF-A8A2-DD3EFAC9F724}">
      <dgm:prSet custT="1"/>
      <dgm:spPr/>
      <dgm:t>
        <a:bodyPr/>
        <a:lstStyle/>
        <a:p>
          <a:pPr>
            <a:lnSpc>
              <a:spcPct val="100000"/>
            </a:lnSpc>
            <a:defRPr cap="all"/>
          </a:pPr>
          <a:r>
            <a:rPr lang="en-US" sz="1600" b="1"/>
            <a:t>Our Model </a:t>
          </a:r>
        </a:p>
      </dgm:t>
    </dgm:pt>
    <dgm:pt modelId="{16D0F3F7-F0FB-47CC-9673-25FAF344F11F}" type="parTrans" cxnId="{DD413333-C416-4A32-B5AB-5EE96539F273}">
      <dgm:prSet/>
      <dgm:spPr/>
      <dgm:t>
        <a:bodyPr/>
        <a:lstStyle/>
        <a:p>
          <a:endParaRPr lang="en-US" sz="2000" b="1"/>
        </a:p>
      </dgm:t>
    </dgm:pt>
    <dgm:pt modelId="{29B7CD6C-46C4-4A7E-9EEC-414363A30DC2}" type="sibTrans" cxnId="{DD413333-C416-4A32-B5AB-5EE96539F273}">
      <dgm:prSet/>
      <dgm:spPr/>
      <dgm:t>
        <a:bodyPr/>
        <a:lstStyle/>
        <a:p>
          <a:endParaRPr lang="en-US" sz="2000" b="1"/>
        </a:p>
      </dgm:t>
    </dgm:pt>
    <dgm:pt modelId="{02AA6E96-0352-40A4-83E2-4090168AFC29}">
      <dgm:prSet custT="1"/>
      <dgm:spPr/>
      <dgm:t>
        <a:bodyPr/>
        <a:lstStyle/>
        <a:p>
          <a:pPr>
            <a:lnSpc>
              <a:spcPct val="100000"/>
            </a:lnSpc>
            <a:defRPr cap="all"/>
          </a:pPr>
          <a:r>
            <a:rPr lang="en-US" sz="1600" b="1"/>
            <a:t>Diversified Funding  </a:t>
          </a:r>
        </a:p>
      </dgm:t>
    </dgm:pt>
    <dgm:pt modelId="{56479A01-89CC-4F64-B252-45EBE3C3572E}" type="parTrans" cxnId="{C961F7AB-8194-4377-9A63-BC27070D781B}">
      <dgm:prSet/>
      <dgm:spPr/>
      <dgm:t>
        <a:bodyPr/>
        <a:lstStyle/>
        <a:p>
          <a:endParaRPr lang="en-US" sz="2000" b="1"/>
        </a:p>
      </dgm:t>
    </dgm:pt>
    <dgm:pt modelId="{D0456FCB-9985-4937-A434-1F6659A82512}" type="sibTrans" cxnId="{C961F7AB-8194-4377-9A63-BC27070D781B}">
      <dgm:prSet/>
      <dgm:spPr/>
      <dgm:t>
        <a:bodyPr/>
        <a:lstStyle/>
        <a:p>
          <a:endParaRPr lang="en-US" sz="2000" b="1"/>
        </a:p>
      </dgm:t>
    </dgm:pt>
    <dgm:pt modelId="{02996D71-34D1-484D-B525-C8E076BA096B}">
      <dgm:prSet custT="1"/>
      <dgm:spPr/>
      <dgm:t>
        <a:bodyPr/>
        <a:lstStyle/>
        <a:p>
          <a:pPr>
            <a:lnSpc>
              <a:spcPct val="100000"/>
            </a:lnSpc>
            <a:defRPr cap="all"/>
          </a:pPr>
          <a:r>
            <a:rPr lang="en-US" sz="1600" b="1"/>
            <a:t>Summary</a:t>
          </a:r>
        </a:p>
      </dgm:t>
    </dgm:pt>
    <dgm:pt modelId="{2437DDB8-1A76-4153-8EC3-17730D919169}" type="parTrans" cxnId="{2476A485-8CAD-4D98-8DB1-26EF1A14BA6B}">
      <dgm:prSet/>
      <dgm:spPr/>
      <dgm:t>
        <a:bodyPr/>
        <a:lstStyle/>
        <a:p>
          <a:endParaRPr lang="en-US" sz="2000" b="1"/>
        </a:p>
      </dgm:t>
    </dgm:pt>
    <dgm:pt modelId="{BF22C27A-062F-46FB-9F62-A151E27357DF}" type="sibTrans" cxnId="{2476A485-8CAD-4D98-8DB1-26EF1A14BA6B}">
      <dgm:prSet/>
      <dgm:spPr/>
      <dgm:t>
        <a:bodyPr/>
        <a:lstStyle/>
        <a:p>
          <a:endParaRPr lang="en-US" sz="2000" b="1"/>
        </a:p>
      </dgm:t>
    </dgm:pt>
    <dgm:pt modelId="{46E8C588-7291-4299-976B-9FC9860574CF}" type="pres">
      <dgm:prSet presAssocID="{21A64365-1BE4-4295-8158-86C615DC2537}" presName="root" presStyleCnt="0">
        <dgm:presLayoutVars>
          <dgm:dir/>
          <dgm:resizeHandles val="exact"/>
        </dgm:presLayoutVars>
      </dgm:prSet>
      <dgm:spPr/>
    </dgm:pt>
    <dgm:pt modelId="{EA98A7EA-84F8-4550-8648-18F112C5E4DE}" type="pres">
      <dgm:prSet presAssocID="{8DBD5285-8A99-4F2B-BED2-DE808FEFA545}" presName="compNode" presStyleCnt="0"/>
      <dgm:spPr/>
    </dgm:pt>
    <dgm:pt modelId="{C4ABEF0F-5762-4945-A1EF-2379CFA4DFC5}" type="pres">
      <dgm:prSet presAssocID="{8DBD5285-8A99-4F2B-BED2-DE808FEFA545}" presName="iconBgRect" presStyleLbl="bgShp" presStyleIdx="0" presStyleCnt="6"/>
      <dgm:spPr/>
    </dgm:pt>
    <dgm:pt modelId="{02920FC8-CE15-4235-8E6E-2AA4880D16DD}" type="pres">
      <dgm:prSet presAssocID="{8DBD5285-8A99-4F2B-BED2-DE808FEFA54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CC3EA4CC-3D74-4927-BD2B-A3B37E9C89A3}" type="pres">
      <dgm:prSet presAssocID="{8DBD5285-8A99-4F2B-BED2-DE808FEFA545}" presName="spaceRect" presStyleCnt="0"/>
      <dgm:spPr/>
    </dgm:pt>
    <dgm:pt modelId="{36AF3262-65AC-4644-AEFB-1E0E0EEAEBB1}" type="pres">
      <dgm:prSet presAssocID="{8DBD5285-8A99-4F2B-BED2-DE808FEFA545}" presName="textRect" presStyleLbl="revTx" presStyleIdx="0" presStyleCnt="6">
        <dgm:presLayoutVars>
          <dgm:chMax val="1"/>
          <dgm:chPref val="1"/>
        </dgm:presLayoutVars>
      </dgm:prSet>
      <dgm:spPr/>
    </dgm:pt>
    <dgm:pt modelId="{E3C8719D-9AE1-4D32-ACEF-91CB21F9572D}" type="pres">
      <dgm:prSet presAssocID="{783C85A3-492D-4F0F-B57A-F40A1F9F2C5A}" presName="sibTrans" presStyleCnt="0"/>
      <dgm:spPr/>
    </dgm:pt>
    <dgm:pt modelId="{53622907-6A89-422F-B320-EE732F45212D}" type="pres">
      <dgm:prSet presAssocID="{35526D6F-DDBB-494C-ACA0-261CE63A5A63}" presName="compNode" presStyleCnt="0"/>
      <dgm:spPr/>
    </dgm:pt>
    <dgm:pt modelId="{E8558053-EF59-47A4-9B04-4515213EC86C}" type="pres">
      <dgm:prSet presAssocID="{35526D6F-DDBB-494C-ACA0-261CE63A5A63}" presName="iconBgRect" presStyleLbl="bgShp" presStyleIdx="1" presStyleCnt="6"/>
      <dgm:spPr/>
    </dgm:pt>
    <dgm:pt modelId="{66A7DEAA-C408-4168-86A0-AA4579423F20}" type="pres">
      <dgm:prSet presAssocID="{35526D6F-DDBB-494C-ACA0-261CE63A5A6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777A046B-4C05-4EBB-A566-86A4C0C1686B}" type="pres">
      <dgm:prSet presAssocID="{35526D6F-DDBB-494C-ACA0-261CE63A5A63}" presName="spaceRect" presStyleCnt="0"/>
      <dgm:spPr/>
    </dgm:pt>
    <dgm:pt modelId="{A2C66C15-149E-4135-A480-885B337235EA}" type="pres">
      <dgm:prSet presAssocID="{35526D6F-DDBB-494C-ACA0-261CE63A5A63}" presName="textRect" presStyleLbl="revTx" presStyleIdx="1" presStyleCnt="6">
        <dgm:presLayoutVars>
          <dgm:chMax val="1"/>
          <dgm:chPref val="1"/>
        </dgm:presLayoutVars>
      </dgm:prSet>
      <dgm:spPr/>
    </dgm:pt>
    <dgm:pt modelId="{2228639F-534A-4ABB-875F-D864BC3C8DD6}" type="pres">
      <dgm:prSet presAssocID="{4673258E-3789-4110-B481-2F8BE31BC1EC}" presName="sibTrans" presStyleCnt="0"/>
      <dgm:spPr/>
    </dgm:pt>
    <dgm:pt modelId="{65D7764C-6F26-4C2A-9BF4-6A4AAE4E7496}" type="pres">
      <dgm:prSet presAssocID="{DD182169-F07A-4834-8F0C-8B6697FFCB48}" presName="compNode" presStyleCnt="0"/>
      <dgm:spPr/>
    </dgm:pt>
    <dgm:pt modelId="{E0EE1DEA-68A3-43FF-848A-A65EF1359055}" type="pres">
      <dgm:prSet presAssocID="{DD182169-F07A-4834-8F0C-8B6697FFCB48}" presName="iconBgRect" presStyleLbl="bgShp" presStyleIdx="2" presStyleCnt="6"/>
      <dgm:spPr/>
    </dgm:pt>
    <dgm:pt modelId="{EE3E52F9-B63E-485A-9556-14714D311ABC}" type="pres">
      <dgm:prSet presAssocID="{DD182169-F07A-4834-8F0C-8B6697FFCB4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2532FDB8-6959-4DB7-9E6A-DB98FA97F634}" type="pres">
      <dgm:prSet presAssocID="{DD182169-F07A-4834-8F0C-8B6697FFCB48}" presName="spaceRect" presStyleCnt="0"/>
      <dgm:spPr/>
    </dgm:pt>
    <dgm:pt modelId="{E754896E-C075-44B4-B33C-DAE756478CEF}" type="pres">
      <dgm:prSet presAssocID="{DD182169-F07A-4834-8F0C-8B6697FFCB48}" presName="textRect" presStyleLbl="revTx" presStyleIdx="2" presStyleCnt="6">
        <dgm:presLayoutVars>
          <dgm:chMax val="1"/>
          <dgm:chPref val="1"/>
        </dgm:presLayoutVars>
      </dgm:prSet>
      <dgm:spPr/>
    </dgm:pt>
    <dgm:pt modelId="{9ED2259A-6966-4796-B5EB-9581D8B765D7}" type="pres">
      <dgm:prSet presAssocID="{242B8B53-19BB-463B-99C8-604BCAC8F9DA}" presName="sibTrans" presStyleCnt="0"/>
      <dgm:spPr/>
    </dgm:pt>
    <dgm:pt modelId="{772925CA-105C-4B7C-8BBB-99757E731086}" type="pres">
      <dgm:prSet presAssocID="{5B1C4F94-EA03-4FDF-A8A2-DD3EFAC9F724}" presName="compNode" presStyleCnt="0"/>
      <dgm:spPr/>
    </dgm:pt>
    <dgm:pt modelId="{78AA28F2-EC77-4841-B26C-50C2C218DF1C}" type="pres">
      <dgm:prSet presAssocID="{5B1C4F94-EA03-4FDF-A8A2-DD3EFAC9F724}" presName="iconBgRect" presStyleLbl="bgShp" presStyleIdx="3" presStyleCnt="6"/>
      <dgm:spPr/>
    </dgm:pt>
    <dgm:pt modelId="{45F87D88-1031-4F9D-9700-9F90B19C2B98}" type="pres">
      <dgm:prSet presAssocID="{5B1C4F94-EA03-4FDF-A8A2-DD3EFAC9F72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8E89EF02-4FAB-423C-A02C-D17263ED6663}" type="pres">
      <dgm:prSet presAssocID="{5B1C4F94-EA03-4FDF-A8A2-DD3EFAC9F724}" presName="spaceRect" presStyleCnt="0"/>
      <dgm:spPr/>
    </dgm:pt>
    <dgm:pt modelId="{4A365B30-ACA3-4435-90B4-5595D8F5C04B}" type="pres">
      <dgm:prSet presAssocID="{5B1C4F94-EA03-4FDF-A8A2-DD3EFAC9F724}" presName="textRect" presStyleLbl="revTx" presStyleIdx="3" presStyleCnt="6">
        <dgm:presLayoutVars>
          <dgm:chMax val="1"/>
          <dgm:chPref val="1"/>
        </dgm:presLayoutVars>
      </dgm:prSet>
      <dgm:spPr/>
    </dgm:pt>
    <dgm:pt modelId="{A363B2C8-00A6-40CD-AF2C-80AA7CF2CB6F}" type="pres">
      <dgm:prSet presAssocID="{29B7CD6C-46C4-4A7E-9EEC-414363A30DC2}" presName="sibTrans" presStyleCnt="0"/>
      <dgm:spPr/>
    </dgm:pt>
    <dgm:pt modelId="{5BB793F0-B145-445A-BF01-192F99482824}" type="pres">
      <dgm:prSet presAssocID="{02AA6E96-0352-40A4-83E2-4090168AFC29}" presName="compNode" presStyleCnt="0"/>
      <dgm:spPr/>
    </dgm:pt>
    <dgm:pt modelId="{C13AB7E6-81E7-4BA6-8DE7-C75CF139D442}" type="pres">
      <dgm:prSet presAssocID="{02AA6E96-0352-40A4-83E2-4090168AFC29}" presName="iconBgRect" presStyleLbl="bgShp" presStyleIdx="4" presStyleCnt="6"/>
      <dgm:spPr/>
    </dgm:pt>
    <dgm:pt modelId="{887B4B8C-49BF-494D-A013-DFA278EF57F0}" type="pres">
      <dgm:prSet presAssocID="{02AA6E96-0352-40A4-83E2-4090168AFC2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22279C35-222E-43CB-9B4D-C000C659CAD9}" type="pres">
      <dgm:prSet presAssocID="{02AA6E96-0352-40A4-83E2-4090168AFC29}" presName="spaceRect" presStyleCnt="0"/>
      <dgm:spPr/>
    </dgm:pt>
    <dgm:pt modelId="{7600D04E-2FCA-4BE0-8B6A-30A645EC4495}" type="pres">
      <dgm:prSet presAssocID="{02AA6E96-0352-40A4-83E2-4090168AFC29}" presName="textRect" presStyleLbl="revTx" presStyleIdx="4" presStyleCnt="6">
        <dgm:presLayoutVars>
          <dgm:chMax val="1"/>
          <dgm:chPref val="1"/>
        </dgm:presLayoutVars>
      </dgm:prSet>
      <dgm:spPr/>
    </dgm:pt>
    <dgm:pt modelId="{87CCF2CA-E276-42BF-B9E4-3C26D906AC17}" type="pres">
      <dgm:prSet presAssocID="{D0456FCB-9985-4937-A434-1F6659A82512}" presName="sibTrans" presStyleCnt="0"/>
      <dgm:spPr/>
    </dgm:pt>
    <dgm:pt modelId="{18F5083A-0FAD-4B66-95CA-449EAE2528AC}" type="pres">
      <dgm:prSet presAssocID="{02996D71-34D1-484D-B525-C8E076BA096B}" presName="compNode" presStyleCnt="0"/>
      <dgm:spPr/>
    </dgm:pt>
    <dgm:pt modelId="{3F7145D7-2675-41C2-9EDF-424690DF80F2}" type="pres">
      <dgm:prSet presAssocID="{02996D71-34D1-484D-B525-C8E076BA096B}" presName="iconBgRect" presStyleLbl="bgShp" presStyleIdx="5" presStyleCnt="6"/>
      <dgm:spPr/>
    </dgm:pt>
    <dgm:pt modelId="{AF0F91F9-8469-4E4F-AB4C-7DC5BA589A39}" type="pres">
      <dgm:prSet presAssocID="{02996D71-34D1-484D-B525-C8E076BA096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2BB987A4-D942-416A-B685-C255C5CD2C46}" type="pres">
      <dgm:prSet presAssocID="{02996D71-34D1-484D-B525-C8E076BA096B}" presName="spaceRect" presStyleCnt="0"/>
      <dgm:spPr/>
    </dgm:pt>
    <dgm:pt modelId="{722D2FC8-349B-482D-9F7F-EB69316CB309}" type="pres">
      <dgm:prSet presAssocID="{02996D71-34D1-484D-B525-C8E076BA096B}" presName="textRect" presStyleLbl="revTx" presStyleIdx="5" presStyleCnt="6">
        <dgm:presLayoutVars>
          <dgm:chMax val="1"/>
          <dgm:chPref val="1"/>
        </dgm:presLayoutVars>
      </dgm:prSet>
      <dgm:spPr/>
    </dgm:pt>
  </dgm:ptLst>
  <dgm:cxnLst>
    <dgm:cxn modelId="{85FD9105-B37D-4289-9F65-83DBD2964F0D}" type="presOf" srcId="{35526D6F-DDBB-494C-ACA0-261CE63A5A63}" destId="{A2C66C15-149E-4135-A480-885B337235EA}" srcOrd="0" destOrd="0" presId="urn:microsoft.com/office/officeart/2018/5/layout/IconCircleLabelList"/>
    <dgm:cxn modelId="{5FBA381A-CBF6-400F-BDE9-C125CAECFC38}" type="presOf" srcId="{8DBD5285-8A99-4F2B-BED2-DE808FEFA545}" destId="{36AF3262-65AC-4644-AEFB-1E0E0EEAEBB1}" srcOrd="0" destOrd="0" presId="urn:microsoft.com/office/officeart/2018/5/layout/IconCircleLabelList"/>
    <dgm:cxn modelId="{DD413333-C416-4A32-B5AB-5EE96539F273}" srcId="{21A64365-1BE4-4295-8158-86C615DC2537}" destId="{5B1C4F94-EA03-4FDF-A8A2-DD3EFAC9F724}" srcOrd="3" destOrd="0" parTransId="{16D0F3F7-F0FB-47CC-9673-25FAF344F11F}" sibTransId="{29B7CD6C-46C4-4A7E-9EEC-414363A30DC2}"/>
    <dgm:cxn modelId="{CD458740-0FE4-4FB7-AE10-7570B6161C24}" type="presOf" srcId="{DD182169-F07A-4834-8F0C-8B6697FFCB48}" destId="{E754896E-C075-44B4-B33C-DAE756478CEF}" srcOrd="0" destOrd="0" presId="urn:microsoft.com/office/officeart/2018/5/layout/IconCircleLabelList"/>
    <dgm:cxn modelId="{3C9E3363-C9D2-455E-9292-27040B360B60}" srcId="{21A64365-1BE4-4295-8158-86C615DC2537}" destId="{DD182169-F07A-4834-8F0C-8B6697FFCB48}" srcOrd="2" destOrd="0" parTransId="{DD2E3E7C-B88D-4B05-92B2-E9E0B65B36B7}" sibTransId="{242B8B53-19BB-463B-99C8-604BCAC8F9DA}"/>
    <dgm:cxn modelId="{F40DA86B-94A7-492C-8AA0-DE3FA0C8E6DC}" type="presOf" srcId="{5B1C4F94-EA03-4FDF-A8A2-DD3EFAC9F724}" destId="{4A365B30-ACA3-4435-90B4-5595D8F5C04B}" srcOrd="0" destOrd="0" presId="urn:microsoft.com/office/officeart/2018/5/layout/IconCircleLabelList"/>
    <dgm:cxn modelId="{EB387078-52C8-475F-84FA-EC5D1CC420F1}" srcId="{21A64365-1BE4-4295-8158-86C615DC2537}" destId="{35526D6F-DDBB-494C-ACA0-261CE63A5A63}" srcOrd="1" destOrd="0" parTransId="{4EB01481-0C25-4BC1-BE3C-EA956690BED7}" sibTransId="{4673258E-3789-4110-B481-2F8BE31BC1EC}"/>
    <dgm:cxn modelId="{80472581-178C-4A1A-892F-9DAD856F7026}" type="presOf" srcId="{21A64365-1BE4-4295-8158-86C615DC2537}" destId="{46E8C588-7291-4299-976B-9FC9860574CF}" srcOrd="0" destOrd="0" presId="urn:microsoft.com/office/officeart/2018/5/layout/IconCircleLabelList"/>
    <dgm:cxn modelId="{2476A485-8CAD-4D98-8DB1-26EF1A14BA6B}" srcId="{21A64365-1BE4-4295-8158-86C615DC2537}" destId="{02996D71-34D1-484D-B525-C8E076BA096B}" srcOrd="5" destOrd="0" parTransId="{2437DDB8-1A76-4153-8EC3-17730D919169}" sibTransId="{BF22C27A-062F-46FB-9F62-A151E27357DF}"/>
    <dgm:cxn modelId="{D7A7CD9D-4153-4AEE-85C4-17C6FD304D94}" type="presOf" srcId="{02996D71-34D1-484D-B525-C8E076BA096B}" destId="{722D2FC8-349B-482D-9F7F-EB69316CB309}" srcOrd="0" destOrd="0" presId="urn:microsoft.com/office/officeart/2018/5/layout/IconCircleLabelList"/>
    <dgm:cxn modelId="{1D85A1AB-2B44-4D81-946F-BD0E90F6B7C1}" type="presOf" srcId="{02AA6E96-0352-40A4-83E2-4090168AFC29}" destId="{7600D04E-2FCA-4BE0-8B6A-30A645EC4495}" srcOrd="0" destOrd="0" presId="urn:microsoft.com/office/officeart/2018/5/layout/IconCircleLabelList"/>
    <dgm:cxn modelId="{C961F7AB-8194-4377-9A63-BC27070D781B}" srcId="{21A64365-1BE4-4295-8158-86C615DC2537}" destId="{02AA6E96-0352-40A4-83E2-4090168AFC29}" srcOrd="4" destOrd="0" parTransId="{56479A01-89CC-4F64-B252-45EBE3C3572E}" sibTransId="{D0456FCB-9985-4937-A434-1F6659A82512}"/>
    <dgm:cxn modelId="{FC52A3FB-7427-40C7-9FD4-0B0EFB0DF2CD}" srcId="{21A64365-1BE4-4295-8158-86C615DC2537}" destId="{8DBD5285-8A99-4F2B-BED2-DE808FEFA545}" srcOrd="0" destOrd="0" parTransId="{0970EE2D-9C7A-4DFB-92D3-AD52DE7D3510}" sibTransId="{783C85A3-492D-4F0F-B57A-F40A1F9F2C5A}"/>
    <dgm:cxn modelId="{50E2CADC-CB02-477B-8404-5EC171F2B6FD}" type="presParOf" srcId="{46E8C588-7291-4299-976B-9FC9860574CF}" destId="{EA98A7EA-84F8-4550-8648-18F112C5E4DE}" srcOrd="0" destOrd="0" presId="urn:microsoft.com/office/officeart/2018/5/layout/IconCircleLabelList"/>
    <dgm:cxn modelId="{FA3A861D-5C5F-4212-9251-E8D9112F4CE6}" type="presParOf" srcId="{EA98A7EA-84F8-4550-8648-18F112C5E4DE}" destId="{C4ABEF0F-5762-4945-A1EF-2379CFA4DFC5}" srcOrd="0" destOrd="0" presId="urn:microsoft.com/office/officeart/2018/5/layout/IconCircleLabelList"/>
    <dgm:cxn modelId="{0EC89B08-25BC-4248-BFDD-DE93FCD1ADC0}" type="presParOf" srcId="{EA98A7EA-84F8-4550-8648-18F112C5E4DE}" destId="{02920FC8-CE15-4235-8E6E-2AA4880D16DD}" srcOrd="1" destOrd="0" presId="urn:microsoft.com/office/officeart/2018/5/layout/IconCircleLabelList"/>
    <dgm:cxn modelId="{B7E1627F-9EB7-4C0A-BB95-A312B0A5FD63}" type="presParOf" srcId="{EA98A7EA-84F8-4550-8648-18F112C5E4DE}" destId="{CC3EA4CC-3D74-4927-BD2B-A3B37E9C89A3}" srcOrd="2" destOrd="0" presId="urn:microsoft.com/office/officeart/2018/5/layout/IconCircleLabelList"/>
    <dgm:cxn modelId="{4BD5DE78-5167-47ED-BE19-A119F4472AA8}" type="presParOf" srcId="{EA98A7EA-84F8-4550-8648-18F112C5E4DE}" destId="{36AF3262-65AC-4644-AEFB-1E0E0EEAEBB1}" srcOrd="3" destOrd="0" presId="urn:microsoft.com/office/officeart/2018/5/layout/IconCircleLabelList"/>
    <dgm:cxn modelId="{B1FB3955-71B3-4653-A01D-C4DFB6A1450C}" type="presParOf" srcId="{46E8C588-7291-4299-976B-9FC9860574CF}" destId="{E3C8719D-9AE1-4D32-ACEF-91CB21F9572D}" srcOrd="1" destOrd="0" presId="urn:microsoft.com/office/officeart/2018/5/layout/IconCircleLabelList"/>
    <dgm:cxn modelId="{5C464232-5E63-421E-9A93-0C171E078862}" type="presParOf" srcId="{46E8C588-7291-4299-976B-9FC9860574CF}" destId="{53622907-6A89-422F-B320-EE732F45212D}" srcOrd="2" destOrd="0" presId="urn:microsoft.com/office/officeart/2018/5/layout/IconCircleLabelList"/>
    <dgm:cxn modelId="{214D2570-CBF5-474B-AB08-958387D7211F}" type="presParOf" srcId="{53622907-6A89-422F-B320-EE732F45212D}" destId="{E8558053-EF59-47A4-9B04-4515213EC86C}" srcOrd="0" destOrd="0" presId="urn:microsoft.com/office/officeart/2018/5/layout/IconCircleLabelList"/>
    <dgm:cxn modelId="{D7087A76-0E58-4C24-80DE-EEB49C08E539}" type="presParOf" srcId="{53622907-6A89-422F-B320-EE732F45212D}" destId="{66A7DEAA-C408-4168-86A0-AA4579423F20}" srcOrd="1" destOrd="0" presId="urn:microsoft.com/office/officeart/2018/5/layout/IconCircleLabelList"/>
    <dgm:cxn modelId="{66D1B4D9-2CAD-4D20-84B8-4EEF9CB21C1E}" type="presParOf" srcId="{53622907-6A89-422F-B320-EE732F45212D}" destId="{777A046B-4C05-4EBB-A566-86A4C0C1686B}" srcOrd="2" destOrd="0" presId="urn:microsoft.com/office/officeart/2018/5/layout/IconCircleLabelList"/>
    <dgm:cxn modelId="{07AAE7B3-0542-4E98-B805-6FDDEB476BD1}" type="presParOf" srcId="{53622907-6A89-422F-B320-EE732F45212D}" destId="{A2C66C15-149E-4135-A480-885B337235EA}" srcOrd="3" destOrd="0" presId="urn:microsoft.com/office/officeart/2018/5/layout/IconCircleLabelList"/>
    <dgm:cxn modelId="{019225DF-7F03-47BF-AACB-269C3A34B6A6}" type="presParOf" srcId="{46E8C588-7291-4299-976B-9FC9860574CF}" destId="{2228639F-534A-4ABB-875F-D864BC3C8DD6}" srcOrd="3" destOrd="0" presId="urn:microsoft.com/office/officeart/2018/5/layout/IconCircleLabelList"/>
    <dgm:cxn modelId="{6F006031-C603-4D3D-8D8E-0B1A6E024F5E}" type="presParOf" srcId="{46E8C588-7291-4299-976B-9FC9860574CF}" destId="{65D7764C-6F26-4C2A-9BF4-6A4AAE4E7496}" srcOrd="4" destOrd="0" presId="urn:microsoft.com/office/officeart/2018/5/layout/IconCircleLabelList"/>
    <dgm:cxn modelId="{2F639AF0-FD24-4115-98AF-5C4FB97B87F8}" type="presParOf" srcId="{65D7764C-6F26-4C2A-9BF4-6A4AAE4E7496}" destId="{E0EE1DEA-68A3-43FF-848A-A65EF1359055}" srcOrd="0" destOrd="0" presId="urn:microsoft.com/office/officeart/2018/5/layout/IconCircleLabelList"/>
    <dgm:cxn modelId="{3AA8BDC2-9DEC-496E-8C21-4B3AD30EE0EE}" type="presParOf" srcId="{65D7764C-6F26-4C2A-9BF4-6A4AAE4E7496}" destId="{EE3E52F9-B63E-485A-9556-14714D311ABC}" srcOrd="1" destOrd="0" presId="urn:microsoft.com/office/officeart/2018/5/layout/IconCircleLabelList"/>
    <dgm:cxn modelId="{6DC2ABE3-BD97-4FD2-B1DF-C1838F07F364}" type="presParOf" srcId="{65D7764C-6F26-4C2A-9BF4-6A4AAE4E7496}" destId="{2532FDB8-6959-4DB7-9E6A-DB98FA97F634}" srcOrd="2" destOrd="0" presId="urn:microsoft.com/office/officeart/2018/5/layout/IconCircleLabelList"/>
    <dgm:cxn modelId="{512B30AF-1B9C-45CB-851B-11A7A3683C54}" type="presParOf" srcId="{65D7764C-6F26-4C2A-9BF4-6A4AAE4E7496}" destId="{E754896E-C075-44B4-B33C-DAE756478CEF}" srcOrd="3" destOrd="0" presId="urn:microsoft.com/office/officeart/2018/5/layout/IconCircleLabelList"/>
    <dgm:cxn modelId="{E7E68725-8DE0-472A-8433-DB09C9E58911}" type="presParOf" srcId="{46E8C588-7291-4299-976B-9FC9860574CF}" destId="{9ED2259A-6966-4796-B5EB-9581D8B765D7}" srcOrd="5" destOrd="0" presId="urn:microsoft.com/office/officeart/2018/5/layout/IconCircleLabelList"/>
    <dgm:cxn modelId="{905BFF2A-C9C0-408E-983B-98D1D77E0969}" type="presParOf" srcId="{46E8C588-7291-4299-976B-9FC9860574CF}" destId="{772925CA-105C-4B7C-8BBB-99757E731086}" srcOrd="6" destOrd="0" presId="urn:microsoft.com/office/officeart/2018/5/layout/IconCircleLabelList"/>
    <dgm:cxn modelId="{EE4A174B-B6CE-4858-B510-DA44F545CA0A}" type="presParOf" srcId="{772925CA-105C-4B7C-8BBB-99757E731086}" destId="{78AA28F2-EC77-4841-B26C-50C2C218DF1C}" srcOrd="0" destOrd="0" presId="urn:microsoft.com/office/officeart/2018/5/layout/IconCircleLabelList"/>
    <dgm:cxn modelId="{9BBA7CCA-943F-496F-8AE8-69502F1EBDAA}" type="presParOf" srcId="{772925CA-105C-4B7C-8BBB-99757E731086}" destId="{45F87D88-1031-4F9D-9700-9F90B19C2B98}" srcOrd="1" destOrd="0" presId="urn:microsoft.com/office/officeart/2018/5/layout/IconCircleLabelList"/>
    <dgm:cxn modelId="{D76839FF-0A8A-4ADB-B608-B798CC194AD1}" type="presParOf" srcId="{772925CA-105C-4B7C-8BBB-99757E731086}" destId="{8E89EF02-4FAB-423C-A02C-D17263ED6663}" srcOrd="2" destOrd="0" presId="urn:microsoft.com/office/officeart/2018/5/layout/IconCircleLabelList"/>
    <dgm:cxn modelId="{F482C400-C7EB-4B40-A568-1A973834E317}" type="presParOf" srcId="{772925CA-105C-4B7C-8BBB-99757E731086}" destId="{4A365B30-ACA3-4435-90B4-5595D8F5C04B}" srcOrd="3" destOrd="0" presId="urn:microsoft.com/office/officeart/2018/5/layout/IconCircleLabelList"/>
    <dgm:cxn modelId="{8D762849-A24C-40F2-BE2D-838DD34E8663}" type="presParOf" srcId="{46E8C588-7291-4299-976B-9FC9860574CF}" destId="{A363B2C8-00A6-40CD-AF2C-80AA7CF2CB6F}" srcOrd="7" destOrd="0" presId="urn:microsoft.com/office/officeart/2018/5/layout/IconCircleLabelList"/>
    <dgm:cxn modelId="{AFE72AB8-C963-48FA-B04F-A03DED82E1CE}" type="presParOf" srcId="{46E8C588-7291-4299-976B-9FC9860574CF}" destId="{5BB793F0-B145-445A-BF01-192F99482824}" srcOrd="8" destOrd="0" presId="urn:microsoft.com/office/officeart/2018/5/layout/IconCircleLabelList"/>
    <dgm:cxn modelId="{62B7BCF3-95FD-41F6-8CC9-FB8B8F5C047C}" type="presParOf" srcId="{5BB793F0-B145-445A-BF01-192F99482824}" destId="{C13AB7E6-81E7-4BA6-8DE7-C75CF139D442}" srcOrd="0" destOrd="0" presId="urn:microsoft.com/office/officeart/2018/5/layout/IconCircleLabelList"/>
    <dgm:cxn modelId="{AD19808A-84A1-4951-9557-ACAC4BE415ED}" type="presParOf" srcId="{5BB793F0-B145-445A-BF01-192F99482824}" destId="{887B4B8C-49BF-494D-A013-DFA278EF57F0}" srcOrd="1" destOrd="0" presId="urn:microsoft.com/office/officeart/2018/5/layout/IconCircleLabelList"/>
    <dgm:cxn modelId="{F8EA643A-FFD1-46E0-BF9B-24E58C0961A4}" type="presParOf" srcId="{5BB793F0-B145-445A-BF01-192F99482824}" destId="{22279C35-222E-43CB-9B4D-C000C659CAD9}" srcOrd="2" destOrd="0" presId="urn:microsoft.com/office/officeart/2018/5/layout/IconCircleLabelList"/>
    <dgm:cxn modelId="{52198163-1EE4-485D-BAF1-91C2EA363C6D}" type="presParOf" srcId="{5BB793F0-B145-445A-BF01-192F99482824}" destId="{7600D04E-2FCA-4BE0-8B6A-30A645EC4495}" srcOrd="3" destOrd="0" presId="urn:microsoft.com/office/officeart/2018/5/layout/IconCircleLabelList"/>
    <dgm:cxn modelId="{481B7086-B6C5-4FB8-83E4-8AEBAF54293A}" type="presParOf" srcId="{46E8C588-7291-4299-976B-9FC9860574CF}" destId="{87CCF2CA-E276-42BF-B9E4-3C26D906AC17}" srcOrd="9" destOrd="0" presId="urn:microsoft.com/office/officeart/2018/5/layout/IconCircleLabelList"/>
    <dgm:cxn modelId="{349EB048-2899-4907-8CF6-D39677420A0C}" type="presParOf" srcId="{46E8C588-7291-4299-976B-9FC9860574CF}" destId="{18F5083A-0FAD-4B66-95CA-449EAE2528AC}" srcOrd="10" destOrd="0" presId="urn:microsoft.com/office/officeart/2018/5/layout/IconCircleLabelList"/>
    <dgm:cxn modelId="{FD62C83F-3C09-4FAB-8BF1-63CF7C847263}" type="presParOf" srcId="{18F5083A-0FAD-4B66-95CA-449EAE2528AC}" destId="{3F7145D7-2675-41C2-9EDF-424690DF80F2}" srcOrd="0" destOrd="0" presId="urn:microsoft.com/office/officeart/2018/5/layout/IconCircleLabelList"/>
    <dgm:cxn modelId="{087A7368-595A-461A-9B18-520C5D8A2EDE}" type="presParOf" srcId="{18F5083A-0FAD-4B66-95CA-449EAE2528AC}" destId="{AF0F91F9-8469-4E4F-AB4C-7DC5BA589A39}" srcOrd="1" destOrd="0" presId="urn:microsoft.com/office/officeart/2018/5/layout/IconCircleLabelList"/>
    <dgm:cxn modelId="{EB961914-98C3-435B-BA42-60FC6CC7D6CE}" type="presParOf" srcId="{18F5083A-0FAD-4B66-95CA-449EAE2528AC}" destId="{2BB987A4-D942-416A-B685-C255C5CD2C46}" srcOrd="2" destOrd="0" presId="urn:microsoft.com/office/officeart/2018/5/layout/IconCircleLabelList"/>
    <dgm:cxn modelId="{527FF7A9-C983-4B66-BF77-0397E34BA40C}" type="presParOf" srcId="{18F5083A-0FAD-4B66-95CA-449EAE2528AC}" destId="{722D2FC8-349B-482D-9F7F-EB69316CB309}"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F646C5-A291-4543-A180-006D1DA1A05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DBD8876-47C8-445E-9481-6E1A3CC13725}">
      <dgm:prSet custT="1"/>
      <dgm:spPr/>
      <dgm:t>
        <a:bodyPr/>
        <a:lstStyle/>
        <a:p>
          <a:r>
            <a:rPr lang="en-US" sz="2000" dirty="0"/>
            <a:t>Bring together resources from a variety of disciplines to make an array of services available to students and families </a:t>
          </a:r>
        </a:p>
      </dgm:t>
    </dgm:pt>
    <dgm:pt modelId="{43E12952-8855-41AF-9644-AE351890BB94}" type="parTrans" cxnId="{56F28E92-513F-4029-B2D2-2A471BCBFFD5}">
      <dgm:prSet/>
      <dgm:spPr/>
      <dgm:t>
        <a:bodyPr/>
        <a:lstStyle/>
        <a:p>
          <a:endParaRPr lang="en-US"/>
        </a:p>
      </dgm:t>
    </dgm:pt>
    <dgm:pt modelId="{35DBA26A-3729-43DB-8A73-771E7D6215CE}" type="sibTrans" cxnId="{56F28E92-513F-4029-B2D2-2A471BCBFFD5}">
      <dgm:prSet/>
      <dgm:spPr/>
      <dgm:t>
        <a:bodyPr/>
        <a:lstStyle/>
        <a:p>
          <a:endParaRPr lang="en-US"/>
        </a:p>
      </dgm:t>
    </dgm:pt>
    <dgm:pt modelId="{CB1A561E-8894-469A-9970-F947D64CCEA4}">
      <dgm:prSet custT="1"/>
      <dgm:spPr/>
      <dgm:t>
        <a:bodyPr/>
        <a:lstStyle/>
        <a:p>
          <a:r>
            <a:rPr lang="en-US" sz="2000" dirty="0"/>
            <a:t>Uses the school as the organizing entity </a:t>
          </a:r>
        </a:p>
      </dgm:t>
    </dgm:pt>
    <dgm:pt modelId="{CC4D00D4-5883-44ED-97D5-AD098D85CBAC}" type="parTrans" cxnId="{3B0B7842-5169-4619-8585-EC1E3493DCC3}">
      <dgm:prSet/>
      <dgm:spPr/>
      <dgm:t>
        <a:bodyPr/>
        <a:lstStyle/>
        <a:p>
          <a:endParaRPr lang="en-US"/>
        </a:p>
      </dgm:t>
    </dgm:pt>
    <dgm:pt modelId="{81394365-D1C3-4E33-A0AB-039DB62AD194}" type="sibTrans" cxnId="{3B0B7842-5169-4619-8585-EC1E3493DCC3}">
      <dgm:prSet/>
      <dgm:spPr/>
      <dgm:t>
        <a:bodyPr/>
        <a:lstStyle/>
        <a:p>
          <a:endParaRPr lang="en-US"/>
        </a:p>
      </dgm:t>
    </dgm:pt>
    <dgm:pt modelId="{0EE473C9-82C7-4E27-A8BE-8A0A6166C860}">
      <dgm:prSet custT="1"/>
      <dgm:spPr/>
      <dgm:t>
        <a:bodyPr/>
        <a:lstStyle/>
        <a:p>
          <a:r>
            <a:rPr lang="en-US" sz="2000" dirty="0"/>
            <a:t>Goal to create “one stop shop” and replacing fragmented and overlapping systems </a:t>
          </a:r>
        </a:p>
      </dgm:t>
    </dgm:pt>
    <dgm:pt modelId="{75FAA33C-7DEF-48ED-8C53-1B0C61B9E6E4}" type="parTrans" cxnId="{8ED6BC66-8D47-4DDF-83AD-C41699DB08AF}">
      <dgm:prSet/>
      <dgm:spPr/>
      <dgm:t>
        <a:bodyPr/>
        <a:lstStyle/>
        <a:p>
          <a:endParaRPr lang="en-US"/>
        </a:p>
      </dgm:t>
    </dgm:pt>
    <dgm:pt modelId="{3B7D6879-49DC-49E4-A6AA-651AEAF5E67A}" type="sibTrans" cxnId="{8ED6BC66-8D47-4DDF-83AD-C41699DB08AF}">
      <dgm:prSet/>
      <dgm:spPr/>
      <dgm:t>
        <a:bodyPr/>
        <a:lstStyle/>
        <a:p>
          <a:endParaRPr lang="en-US"/>
        </a:p>
      </dgm:t>
    </dgm:pt>
    <dgm:pt modelId="{54FBDE0C-C029-4A24-B94F-C5A83AC55AC3}" type="pres">
      <dgm:prSet presAssocID="{4BF646C5-A291-4543-A180-006D1DA1A051}" presName="root" presStyleCnt="0">
        <dgm:presLayoutVars>
          <dgm:dir/>
          <dgm:resizeHandles val="exact"/>
        </dgm:presLayoutVars>
      </dgm:prSet>
      <dgm:spPr/>
    </dgm:pt>
    <dgm:pt modelId="{B2275CE8-8D80-4857-85C3-7417A8FB17FB}" type="pres">
      <dgm:prSet presAssocID="{0DBD8876-47C8-445E-9481-6E1A3CC13725}" presName="compNode" presStyleCnt="0"/>
      <dgm:spPr/>
    </dgm:pt>
    <dgm:pt modelId="{7EC0811A-0473-4BBF-B184-551749A80402}" type="pres">
      <dgm:prSet presAssocID="{0DBD8876-47C8-445E-9481-6E1A3CC1372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943F4BB3-FED0-4B73-960A-578B6E5F3921}" type="pres">
      <dgm:prSet presAssocID="{0DBD8876-47C8-445E-9481-6E1A3CC13725}" presName="spaceRect" presStyleCnt="0"/>
      <dgm:spPr/>
    </dgm:pt>
    <dgm:pt modelId="{FD2D0695-CD96-404F-A185-8C75A6833A57}" type="pres">
      <dgm:prSet presAssocID="{0DBD8876-47C8-445E-9481-6E1A3CC13725}" presName="textRect" presStyleLbl="revTx" presStyleIdx="0" presStyleCnt="3" custScaleX="201597">
        <dgm:presLayoutVars>
          <dgm:chMax val="1"/>
          <dgm:chPref val="1"/>
        </dgm:presLayoutVars>
      </dgm:prSet>
      <dgm:spPr/>
    </dgm:pt>
    <dgm:pt modelId="{7BD47F33-3445-40E8-BF0F-7E8BF5CAFBC0}" type="pres">
      <dgm:prSet presAssocID="{35DBA26A-3729-43DB-8A73-771E7D6215CE}" presName="sibTrans" presStyleCnt="0"/>
      <dgm:spPr/>
    </dgm:pt>
    <dgm:pt modelId="{32BD825B-BD17-4330-BEF2-572EAF13A305}" type="pres">
      <dgm:prSet presAssocID="{CB1A561E-8894-469A-9970-F947D64CCEA4}" presName="compNode" presStyleCnt="0"/>
      <dgm:spPr/>
    </dgm:pt>
    <dgm:pt modelId="{4A68780F-CF55-4E98-BE09-491C51B19343}" type="pres">
      <dgm:prSet presAssocID="{CB1A561E-8894-469A-9970-F947D64CCEA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EFBB4543-139A-4703-B6DB-FD9C0F925609}" type="pres">
      <dgm:prSet presAssocID="{CB1A561E-8894-469A-9970-F947D64CCEA4}" presName="spaceRect" presStyleCnt="0"/>
      <dgm:spPr/>
    </dgm:pt>
    <dgm:pt modelId="{25421724-E82F-487F-9A54-6528C0EC9ABB}" type="pres">
      <dgm:prSet presAssocID="{CB1A561E-8894-469A-9970-F947D64CCEA4}" presName="textRect" presStyleLbl="revTx" presStyleIdx="1" presStyleCnt="3">
        <dgm:presLayoutVars>
          <dgm:chMax val="1"/>
          <dgm:chPref val="1"/>
        </dgm:presLayoutVars>
      </dgm:prSet>
      <dgm:spPr/>
    </dgm:pt>
    <dgm:pt modelId="{E2015D8B-151A-4408-A5BF-90E20F0F8955}" type="pres">
      <dgm:prSet presAssocID="{81394365-D1C3-4E33-A0AB-039DB62AD194}" presName="sibTrans" presStyleCnt="0"/>
      <dgm:spPr/>
    </dgm:pt>
    <dgm:pt modelId="{7B8B04D8-04A2-41C5-BFAE-A0B80D8B1C49}" type="pres">
      <dgm:prSet presAssocID="{0EE473C9-82C7-4E27-A8BE-8A0A6166C860}" presName="compNode" presStyleCnt="0"/>
      <dgm:spPr/>
    </dgm:pt>
    <dgm:pt modelId="{EC94666D-1142-4EB5-A181-75666E97354D}" type="pres">
      <dgm:prSet presAssocID="{0EE473C9-82C7-4E27-A8BE-8A0A6166C86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42B22F3C-319A-47EB-8091-A9A0656AFE1F}" type="pres">
      <dgm:prSet presAssocID="{0EE473C9-82C7-4E27-A8BE-8A0A6166C860}" presName="spaceRect" presStyleCnt="0"/>
      <dgm:spPr/>
    </dgm:pt>
    <dgm:pt modelId="{D5655D25-4791-491C-AC6A-94DB67FAB359}" type="pres">
      <dgm:prSet presAssocID="{0EE473C9-82C7-4E27-A8BE-8A0A6166C860}" presName="textRect" presStyleLbl="revTx" presStyleIdx="2" presStyleCnt="3" custScaleX="151280" custScaleY="44743" custLinFactNeighborX="-1949" custLinFactNeighborY="-43931">
        <dgm:presLayoutVars>
          <dgm:chMax val="1"/>
          <dgm:chPref val="1"/>
        </dgm:presLayoutVars>
      </dgm:prSet>
      <dgm:spPr/>
    </dgm:pt>
  </dgm:ptLst>
  <dgm:cxnLst>
    <dgm:cxn modelId="{019D5F11-4104-42EB-8241-EA77CDC9E104}" type="presOf" srcId="{0DBD8876-47C8-445E-9481-6E1A3CC13725}" destId="{FD2D0695-CD96-404F-A185-8C75A6833A57}" srcOrd="0" destOrd="0" presId="urn:microsoft.com/office/officeart/2018/2/layout/IconLabelList"/>
    <dgm:cxn modelId="{F9BD0E42-F8BB-4865-871C-BAC54D439482}" type="presOf" srcId="{0EE473C9-82C7-4E27-A8BE-8A0A6166C860}" destId="{D5655D25-4791-491C-AC6A-94DB67FAB359}" srcOrd="0" destOrd="0" presId="urn:microsoft.com/office/officeart/2018/2/layout/IconLabelList"/>
    <dgm:cxn modelId="{3B0B7842-5169-4619-8585-EC1E3493DCC3}" srcId="{4BF646C5-A291-4543-A180-006D1DA1A051}" destId="{CB1A561E-8894-469A-9970-F947D64CCEA4}" srcOrd="1" destOrd="0" parTransId="{CC4D00D4-5883-44ED-97D5-AD098D85CBAC}" sibTransId="{81394365-D1C3-4E33-A0AB-039DB62AD194}"/>
    <dgm:cxn modelId="{8ED6BC66-8D47-4DDF-83AD-C41699DB08AF}" srcId="{4BF646C5-A291-4543-A180-006D1DA1A051}" destId="{0EE473C9-82C7-4E27-A8BE-8A0A6166C860}" srcOrd="2" destOrd="0" parTransId="{75FAA33C-7DEF-48ED-8C53-1B0C61B9E6E4}" sibTransId="{3B7D6879-49DC-49E4-A6AA-651AEAF5E67A}"/>
    <dgm:cxn modelId="{85F4334D-84D7-4C71-971C-30B24BF3BEE2}" type="presOf" srcId="{CB1A561E-8894-469A-9970-F947D64CCEA4}" destId="{25421724-E82F-487F-9A54-6528C0EC9ABB}" srcOrd="0" destOrd="0" presId="urn:microsoft.com/office/officeart/2018/2/layout/IconLabelList"/>
    <dgm:cxn modelId="{56F28E92-513F-4029-B2D2-2A471BCBFFD5}" srcId="{4BF646C5-A291-4543-A180-006D1DA1A051}" destId="{0DBD8876-47C8-445E-9481-6E1A3CC13725}" srcOrd="0" destOrd="0" parTransId="{43E12952-8855-41AF-9644-AE351890BB94}" sibTransId="{35DBA26A-3729-43DB-8A73-771E7D6215CE}"/>
    <dgm:cxn modelId="{A8476BDA-5F0D-4278-9BBF-999F417A43AC}" type="presOf" srcId="{4BF646C5-A291-4543-A180-006D1DA1A051}" destId="{54FBDE0C-C029-4A24-B94F-C5A83AC55AC3}" srcOrd="0" destOrd="0" presId="urn:microsoft.com/office/officeart/2018/2/layout/IconLabelList"/>
    <dgm:cxn modelId="{A2812891-8390-4576-BB8C-930CFE56DEFA}" type="presParOf" srcId="{54FBDE0C-C029-4A24-B94F-C5A83AC55AC3}" destId="{B2275CE8-8D80-4857-85C3-7417A8FB17FB}" srcOrd="0" destOrd="0" presId="urn:microsoft.com/office/officeart/2018/2/layout/IconLabelList"/>
    <dgm:cxn modelId="{AEF8634D-FACA-4C6B-9182-DA34148AC74C}" type="presParOf" srcId="{B2275CE8-8D80-4857-85C3-7417A8FB17FB}" destId="{7EC0811A-0473-4BBF-B184-551749A80402}" srcOrd="0" destOrd="0" presId="urn:microsoft.com/office/officeart/2018/2/layout/IconLabelList"/>
    <dgm:cxn modelId="{18D485BB-AFF9-4F3F-9EF5-53C87E855C04}" type="presParOf" srcId="{B2275CE8-8D80-4857-85C3-7417A8FB17FB}" destId="{943F4BB3-FED0-4B73-960A-578B6E5F3921}" srcOrd="1" destOrd="0" presId="urn:microsoft.com/office/officeart/2018/2/layout/IconLabelList"/>
    <dgm:cxn modelId="{2AD484FA-1724-4DEA-A871-D53F87A32F89}" type="presParOf" srcId="{B2275CE8-8D80-4857-85C3-7417A8FB17FB}" destId="{FD2D0695-CD96-404F-A185-8C75A6833A57}" srcOrd="2" destOrd="0" presId="urn:microsoft.com/office/officeart/2018/2/layout/IconLabelList"/>
    <dgm:cxn modelId="{9F1BCA02-C9DB-424D-9E0A-97ADF317BD11}" type="presParOf" srcId="{54FBDE0C-C029-4A24-B94F-C5A83AC55AC3}" destId="{7BD47F33-3445-40E8-BF0F-7E8BF5CAFBC0}" srcOrd="1" destOrd="0" presId="urn:microsoft.com/office/officeart/2018/2/layout/IconLabelList"/>
    <dgm:cxn modelId="{E21D5335-2D26-4A72-AA37-E92FA9279E65}" type="presParOf" srcId="{54FBDE0C-C029-4A24-B94F-C5A83AC55AC3}" destId="{32BD825B-BD17-4330-BEF2-572EAF13A305}" srcOrd="2" destOrd="0" presId="urn:microsoft.com/office/officeart/2018/2/layout/IconLabelList"/>
    <dgm:cxn modelId="{A0D176C6-093F-4131-9BA2-4005A3AF2642}" type="presParOf" srcId="{32BD825B-BD17-4330-BEF2-572EAF13A305}" destId="{4A68780F-CF55-4E98-BE09-491C51B19343}" srcOrd="0" destOrd="0" presId="urn:microsoft.com/office/officeart/2018/2/layout/IconLabelList"/>
    <dgm:cxn modelId="{6D1A1A42-3E43-4D65-82FC-F013E5D7B246}" type="presParOf" srcId="{32BD825B-BD17-4330-BEF2-572EAF13A305}" destId="{EFBB4543-139A-4703-B6DB-FD9C0F925609}" srcOrd="1" destOrd="0" presId="urn:microsoft.com/office/officeart/2018/2/layout/IconLabelList"/>
    <dgm:cxn modelId="{120E1D90-43C9-462D-9AA3-0E468C2EC887}" type="presParOf" srcId="{32BD825B-BD17-4330-BEF2-572EAF13A305}" destId="{25421724-E82F-487F-9A54-6528C0EC9ABB}" srcOrd="2" destOrd="0" presId="urn:microsoft.com/office/officeart/2018/2/layout/IconLabelList"/>
    <dgm:cxn modelId="{5127396C-347F-40BA-98DD-828CD5D0B2F7}" type="presParOf" srcId="{54FBDE0C-C029-4A24-B94F-C5A83AC55AC3}" destId="{E2015D8B-151A-4408-A5BF-90E20F0F8955}" srcOrd="3" destOrd="0" presId="urn:microsoft.com/office/officeart/2018/2/layout/IconLabelList"/>
    <dgm:cxn modelId="{F14BE379-0380-4E2B-B9E8-1498B9DE0D9E}" type="presParOf" srcId="{54FBDE0C-C029-4A24-B94F-C5A83AC55AC3}" destId="{7B8B04D8-04A2-41C5-BFAE-A0B80D8B1C49}" srcOrd="4" destOrd="0" presId="urn:microsoft.com/office/officeart/2018/2/layout/IconLabelList"/>
    <dgm:cxn modelId="{2E0E3F1C-A2CF-4D9E-99EF-15F3AE5604EC}" type="presParOf" srcId="{7B8B04D8-04A2-41C5-BFAE-A0B80D8B1C49}" destId="{EC94666D-1142-4EB5-A181-75666E97354D}" srcOrd="0" destOrd="0" presId="urn:microsoft.com/office/officeart/2018/2/layout/IconLabelList"/>
    <dgm:cxn modelId="{EB7D2F4F-A091-4B90-82E9-91665B3B0901}" type="presParOf" srcId="{7B8B04D8-04A2-41C5-BFAE-A0B80D8B1C49}" destId="{42B22F3C-319A-47EB-8091-A9A0656AFE1F}" srcOrd="1" destOrd="0" presId="urn:microsoft.com/office/officeart/2018/2/layout/IconLabelList"/>
    <dgm:cxn modelId="{C8B0D291-95F0-41DE-A148-D63F73CC312F}" type="presParOf" srcId="{7B8B04D8-04A2-41C5-BFAE-A0B80D8B1C49}" destId="{D5655D25-4791-491C-AC6A-94DB67FAB35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7D54BA-56F1-4B32-96DF-2B1B02B9ABF2}"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EFCBEC96-BA85-413F-96B1-976A0D629DC0}">
      <dgm:prSet/>
      <dgm:spPr/>
      <dgm:t>
        <a:bodyPr/>
        <a:lstStyle/>
        <a:p>
          <a:r>
            <a:rPr lang="en-US"/>
            <a:t>Providing traditional forms of treatment in the school setting </a:t>
          </a:r>
        </a:p>
      </dgm:t>
    </dgm:pt>
    <dgm:pt modelId="{366D45EB-BA3B-423F-8840-70EB4994810B}" type="parTrans" cxnId="{D265FC42-3D59-4670-A910-C8E083793DF4}">
      <dgm:prSet/>
      <dgm:spPr/>
      <dgm:t>
        <a:bodyPr/>
        <a:lstStyle/>
        <a:p>
          <a:endParaRPr lang="en-US"/>
        </a:p>
      </dgm:t>
    </dgm:pt>
    <dgm:pt modelId="{2680948C-ADC1-463B-9F59-326C87A7247D}" type="sibTrans" cxnId="{D265FC42-3D59-4670-A910-C8E083793DF4}">
      <dgm:prSet/>
      <dgm:spPr/>
      <dgm:t>
        <a:bodyPr/>
        <a:lstStyle/>
        <a:p>
          <a:endParaRPr lang="en-US"/>
        </a:p>
      </dgm:t>
    </dgm:pt>
    <dgm:pt modelId="{46D726D8-E39F-4FDA-9225-3F3F0FB95875}">
      <dgm:prSet/>
      <dgm:spPr/>
      <dgm:t>
        <a:bodyPr/>
        <a:lstStyle/>
        <a:p>
          <a:r>
            <a:rPr lang="en-US"/>
            <a:t>Reducing barriers and increases access for students and families</a:t>
          </a:r>
        </a:p>
      </dgm:t>
    </dgm:pt>
    <dgm:pt modelId="{79DA6FA5-D5A7-41EE-91B0-E6CE687A646C}" type="parTrans" cxnId="{2A9F8437-EB1E-4EEF-BA6A-AF045A2D1E4F}">
      <dgm:prSet/>
      <dgm:spPr/>
      <dgm:t>
        <a:bodyPr/>
        <a:lstStyle/>
        <a:p>
          <a:endParaRPr lang="en-US"/>
        </a:p>
      </dgm:t>
    </dgm:pt>
    <dgm:pt modelId="{2571178A-450C-4AB9-9A90-B48ADA871C99}" type="sibTrans" cxnId="{2A9F8437-EB1E-4EEF-BA6A-AF045A2D1E4F}">
      <dgm:prSet/>
      <dgm:spPr/>
      <dgm:t>
        <a:bodyPr/>
        <a:lstStyle/>
        <a:p>
          <a:endParaRPr lang="en-US"/>
        </a:p>
      </dgm:t>
    </dgm:pt>
    <dgm:pt modelId="{266EFE6A-787D-483F-8A1A-BC0F38432D42}">
      <dgm:prSet/>
      <dgm:spPr/>
      <dgm:t>
        <a:bodyPr/>
        <a:lstStyle/>
        <a:p>
          <a:r>
            <a:rPr lang="en-US"/>
            <a:t>Varies based on a tiered system (I, II, III) </a:t>
          </a:r>
        </a:p>
      </dgm:t>
    </dgm:pt>
    <dgm:pt modelId="{B4B9D21C-43B1-4A64-8D0E-4C8BE865C0E0}" type="parTrans" cxnId="{72F96084-D043-4390-902B-9B450E273024}">
      <dgm:prSet/>
      <dgm:spPr/>
      <dgm:t>
        <a:bodyPr/>
        <a:lstStyle/>
        <a:p>
          <a:endParaRPr lang="en-US"/>
        </a:p>
      </dgm:t>
    </dgm:pt>
    <dgm:pt modelId="{E296AF8A-FBCF-42AE-902D-22D8E797A174}" type="sibTrans" cxnId="{72F96084-D043-4390-902B-9B450E273024}">
      <dgm:prSet/>
      <dgm:spPr/>
      <dgm:t>
        <a:bodyPr/>
        <a:lstStyle/>
        <a:p>
          <a:endParaRPr lang="en-US"/>
        </a:p>
      </dgm:t>
    </dgm:pt>
    <dgm:pt modelId="{2E53D606-4F74-4123-B968-5B320A11AD8C}">
      <dgm:prSet/>
      <dgm:spPr/>
      <dgm:t>
        <a:bodyPr/>
        <a:lstStyle/>
        <a:p>
          <a:r>
            <a:rPr lang="en-US"/>
            <a:t>Offers the Clinician the ability to directly observe behaviors in the natural setting they are occurring </a:t>
          </a:r>
        </a:p>
      </dgm:t>
    </dgm:pt>
    <dgm:pt modelId="{3C7AB724-14BF-4828-AD6D-11F9EFBEC9C6}" type="parTrans" cxnId="{2A2E33C0-3367-40F7-A184-F55BEFB2BAA0}">
      <dgm:prSet/>
      <dgm:spPr/>
      <dgm:t>
        <a:bodyPr/>
        <a:lstStyle/>
        <a:p>
          <a:endParaRPr lang="en-US"/>
        </a:p>
      </dgm:t>
    </dgm:pt>
    <dgm:pt modelId="{73837F68-F8D3-4DCE-98BB-ACE43576FBED}" type="sibTrans" cxnId="{2A2E33C0-3367-40F7-A184-F55BEFB2BAA0}">
      <dgm:prSet/>
      <dgm:spPr/>
      <dgm:t>
        <a:bodyPr/>
        <a:lstStyle/>
        <a:p>
          <a:endParaRPr lang="en-US"/>
        </a:p>
      </dgm:t>
    </dgm:pt>
    <dgm:pt modelId="{409F3744-EAD3-4D8F-8F23-3373BFFED605}">
      <dgm:prSet/>
      <dgm:spPr/>
      <dgm:t>
        <a:bodyPr/>
        <a:lstStyle/>
        <a:p>
          <a:r>
            <a:rPr lang="en-US"/>
            <a:t>Encompasses the client’s support system at school and in other settings</a:t>
          </a:r>
        </a:p>
      </dgm:t>
    </dgm:pt>
    <dgm:pt modelId="{8DCE1457-F7B3-4B80-8253-A3C893754786}" type="parTrans" cxnId="{3670E961-1349-4082-A82E-F22C69F1BAD5}">
      <dgm:prSet/>
      <dgm:spPr/>
      <dgm:t>
        <a:bodyPr/>
        <a:lstStyle/>
        <a:p>
          <a:endParaRPr lang="en-US"/>
        </a:p>
      </dgm:t>
    </dgm:pt>
    <dgm:pt modelId="{26BA8982-17CE-4814-A127-B6A38CE2534B}" type="sibTrans" cxnId="{3670E961-1349-4082-A82E-F22C69F1BAD5}">
      <dgm:prSet/>
      <dgm:spPr/>
      <dgm:t>
        <a:bodyPr/>
        <a:lstStyle/>
        <a:p>
          <a:endParaRPr lang="en-US"/>
        </a:p>
      </dgm:t>
    </dgm:pt>
    <dgm:pt modelId="{F947AE30-B3DA-42DA-B79A-01D0F6B52657}">
      <dgm:prSet/>
      <dgm:spPr/>
      <dgm:t>
        <a:bodyPr/>
        <a:lstStyle/>
        <a:p>
          <a:r>
            <a:rPr lang="en-US"/>
            <a:t>Helps to address the whole child  </a:t>
          </a:r>
        </a:p>
      </dgm:t>
    </dgm:pt>
    <dgm:pt modelId="{DBB7D7B5-B1D0-46E0-9870-2E9900A962FC}" type="parTrans" cxnId="{96B07EC7-DBE3-4435-9208-FA507CAC43A4}">
      <dgm:prSet/>
      <dgm:spPr/>
      <dgm:t>
        <a:bodyPr/>
        <a:lstStyle/>
        <a:p>
          <a:endParaRPr lang="en-US"/>
        </a:p>
      </dgm:t>
    </dgm:pt>
    <dgm:pt modelId="{2DE0AAF2-2FD8-4948-9A4C-892AE842EAB0}" type="sibTrans" cxnId="{96B07EC7-DBE3-4435-9208-FA507CAC43A4}">
      <dgm:prSet/>
      <dgm:spPr/>
      <dgm:t>
        <a:bodyPr/>
        <a:lstStyle/>
        <a:p>
          <a:endParaRPr lang="en-US"/>
        </a:p>
      </dgm:t>
    </dgm:pt>
    <dgm:pt modelId="{7873E4AD-8187-4730-9F8B-DAA9D75E79FF}" type="pres">
      <dgm:prSet presAssocID="{A07D54BA-56F1-4B32-96DF-2B1B02B9ABF2}" presName="diagram" presStyleCnt="0">
        <dgm:presLayoutVars>
          <dgm:dir/>
          <dgm:resizeHandles val="exact"/>
        </dgm:presLayoutVars>
      </dgm:prSet>
      <dgm:spPr/>
    </dgm:pt>
    <dgm:pt modelId="{FDE43E8F-760B-48F9-AC30-D2DF6783EC48}" type="pres">
      <dgm:prSet presAssocID="{EFCBEC96-BA85-413F-96B1-976A0D629DC0}" presName="node" presStyleLbl="node1" presStyleIdx="0" presStyleCnt="6">
        <dgm:presLayoutVars>
          <dgm:bulletEnabled val="1"/>
        </dgm:presLayoutVars>
      </dgm:prSet>
      <dgm:spPr/>
    </dgm:pt>
    <dgm:pt modelId="{9B9D8D34-6054-4A14-8E6E-9D7095DB3B77}" type="pres">
      <dgm:prSet presAssocID="{2680948C-ADC1-463B-9F59-326C87A7247D}" presName="sibTrans" presStyleCnt="0"/>
      <dgm:spPr/>
    </dgm:pt>
    <dgm:pt modelId="{81C8D7A4-A230-459F-B44E-572CE0C40827}" type="pres">
      <dgm:prSet presAssocID="{46D726D8-E39F-4FDA-9225-3F3F0FB95875}" presName="node" presStyleLbl="node1" presStyleIdx="1" presStyleCnt="6">
        <dgm:presLayoutVars>
          <dgm:bulletEnabled val="1"/>
        </dgm:presLayoutVars>
      </dgm:prSet>
      <dgm:spPr/>
    </dgm:pt>
    <dgm:pt modelId="{31E03071-6A81-4D80-9CC8-A3ABF7D60E08}" type="pres">
      <dgm:prSet presAssocID="{2571178A-450C-4AB9-9A90-B48ADA871C99}" presName="sibTrans" presStyleCnt="0"/>
      <dgm:spPr/>
    </dgm:pt>
    <dgm:pt modelId="{7F9E68FF-F016-4220-8C7C-0EB18BD6BF0B}" type="pres">
      <dgm:prSet presAssocID="{266EFE6A-787D-483F-8A1A-BC0F38432D42}" presName="node" presStyleLbl="node1" presStyleIdx="2" presStyleCnt="6">
        <dgm:presLayoutVars>
          <dgm:bulletEnabled val="1"/>
        </dgm:presLayoutVars>
      </dgm:prSet>
      <dgm:spPr/>
    </dgm:pt>
    <dgm:pt modelId="{07F9E016-18A3-4CA2-A808-C5B82F18FC40}" type="pres">
      <dgm:prSet presAssocID="{E296AF8A-FBCF-42AE-902D-22D8E797A174}" presName="sibTrans" presStyleCnt="0"/>
      <dgm:spPr/>
    </dgm:pt>
    <dgm:pt modelId="{7350AA1D-79AC-483A-91C3-7D3182A194A3}" type="pres">
      <dgm:prSet presAssocID="{2E53D606-4F74-4123-B968-5B320A11AD8C}" presName="node" presStyleLbl="node1" presStyleIdx="3" presStyleCnt="6">
        <dgm:presLayoutVars>
          <dgm:bulletEnabled val="1"/>
        </dgm:presLayoutVars>
      </dgm:prSet>
      <dgm:spPr/>
    </dgm:pt>
    <dgm:pt modelId="{C5C2C1D8-DBD9-4F74-A169-C29EFC558BC2}" type="pres">
      <dgm:prSet presAssocID="{73837F68-F8D3-4DCE-98BB-ACE43576FBED}" presName="sibTrans" presStyleCnt="0"/>
      <dgm:spPr/>
    </dgm:pt>
    <dgm:pt modelId="{66B92195-1E94-4EC1-A05A-7F277C270690}" type="pres">
      <dgm:prSet presAssocID="{409F3744-EAD3-4D8F-8F23-3373BFFED605}" presName="node" presStyleLbl="node1" presStyleIdx="4" presStyleCnt="6">
        <dgm:presLayoutVars>
          <dgm:bulletEnabled val="1"/>
        </dgm:presLayoutVars>
      </dgm:prSet>
      <dgm:spPr/>
    </dgm:pt>
    <dgm:pt modelId="{D4C60DA3-2D9C-4246-B303-965DED4CF451}" type="pres">
      <dgm:prSet presAssocID="{26BA8982-17CE-4814-A127-B6A38CE2534B}" presName="sibTrans" presStyleCnt="0"/>
      <dgm:spPr/>
    </dgm:pt>
    <dgm:pt modelId="{52E23A15-F13B-4CA4-88C2-D1FC2BF7B013}" type="pres">
      <dgm:prSet presAssocID="{F947AE30-B3DA-42DA-B79A-01D0F6B52657}" presName="node" presStyleLbl="node1" presStyleIdx="5" presStyleCnt="6">
        <dgm:presLayoutVars>
          <dgm:bulletEnabled val="1"/>
        </dgm:presLayoutVars>
      </dgm:prSet>
      <dgm:spPr/>
    </dgm:pt>
  </dgm:ptLst>
  <dgm:cxnLst>
    <dgm:cxn modelId="{3BD20017-0669-4E5D-96AD-DAFC70AE49BB}" type="presOf" srcId="{A07D54BA-56F1-4B32-96DF-2B1B02B9ABF2}" destId="{7873E4AD-8187-4730-9F8B-DAA9D75E79FF}" srcOrd="0" destOrd="0" presId="urn:microsoft.com/office/officeart/2005/8/layout/default"/>
    <dgm:cxn modelId="{9F5A8322-96ED-45D8-81D0-496A91F15F13}" type="presOf" srcId="{F947AE30-B3DA-42DA-B79A-01D0F6B52657}" destId="{52E23A15-F13B-4CA4-88C2-D1FC2BF7B013}" srcOrd="0" destOrd="0" presId="urn:microsoft.com/office/officeart/2005/8/layout/default"/>
    <dgm:cxn modelId="{BD876133-200E-45C8-BC71-1B7F37020D1E}" type="presOf" srcId="{409F3744-EAD3-4D8F-8F23-3373BFFED605}" destId="{66B92195-1E94-4EC1-A05A-7F277C270690}" srcOrd="0" destOrd="0" presId="urn:microsoft.com/office/officeart/2005/8/layout/default"/>
    <dgm:cxn modelId="{2A9F8437-EB1E-4EEF-BA6A-AF045A2D1E4F}" srcId="{A07D54BA-56F1-4B32-96DF-2B1B02B9ABF2}" destId="{46D726D8-E39F-4FDA-9225-3F3F0FB95875}" srcOrd="1" destOrd="0" parTransId="{79DA6FA5-D5A7-41EE-91B0-E6CE687A646C}" sibTransId="{2571178A-450C-4AB9-9A90-B48ADA871C99}"/>
    <dgm:cxn modelId="{2EF4E05E-3ECB-4CCD-84C6-EBEE2104A368}" type="presOf" srcId="{2E53D606-4F74-4123-B968-5B320A11AD8C}" destId="{7350AA1D-79AC-483A-91C3-7D3182A194A3}" srcOrd="0" destOrd="0" presId="urn:microsoft.com/office/officeart/2005/8/layout/default"/>
    <dgm:cxn modelId="{3670E961-1349-4082-A82E-F22C69F1BAD5}" srcId="{A07D54BA-56F1-4B32-96DF-2B1B02B9ABF2}" destId="{409F3744-EAD3-4D8F-8F23-3373BFFED605}" srcOrd="4" destOrd="0" parTransId="{8DCE1457-F7B3-4B80-8253-A3C893754786}" sibTransId="{26BA8982-17CE-4814-A127-B6A38CE2534B}"/>
    <dgm:cxn modelId="{D265FC42-3D59-4670-A910-C8E083793DF4}" srcId="{A07D54BA-56F1-4B32-96DF-2B1B02B9ABF2}" destId="{EFCBEC96-BA85-413F-96B1-976A0D629DC0}" srcOrd="0" destOrd="0" parTransId="{366D45EB-BA3B-423F-8840-70EB4994810B}" sibTransId="{2680948C-ADC1-463B-9F59-326C87A7247D}"/>
    <dgm:cxn modelId="{94545859-1A67-479F-B5E3-A078D8DD31A0}" type="presOf" srcId="{EFCBEC96-BA85-413F-96B1-976A0D629DC0}" destId="{FDE43E8F-760B-48F9-AC30-D2DF6783EC48}" srcOrd="0" destOrd="0" presId="urn:microsoft.com/office/officeart/2005/8/layout/default"/>
    <dgm:cxn modelId="{72F96084-D043-4390-902B-9B450E273024}" srcId="{A07D54BA-56F1-4B32-96DF-2B1B02B9ABF2}" destId="{266EFE6A-787D-483F-8A1A-BC0F38432D42}" srcOrd="2" destOrd="0" parTransId="{B4B9D21C-43B1-4A64-8D0E-4C8BE865C0E0}" sibTransId="{E296AF8A-FBCF-42AE-902D-22D8E797A174}"/>
    <dgm:cxn modelId="{373A7687-19E2-4816-8AA8-66E1E090701F}" type="presOf" srcId="{46D726D8-E39F-4FDA-9225-3F3F0FB95875}" destId="{81C8D7A4-A230-459F-B44E-572CE0C40827}" srcOrd="0" destOrd="0" presId="urn:microsoft.com/office/officeart/2005/8/layout/default"/>
    <dgm:cxn modelId="{2A2E33C0-3367-40F7-A184-F55BEFB2BAA0}" srcId="{A07D54BA-56F1-4B32-96DF-2B1B02B9ABF2}" destId="{2E53D606-4F74-4123-B968-5B320A11AD8C}" srcOrd="3" destOrd="0" parTransId="{3C7AB724-14BF-4828-AD6D-11F9EFBEC9C6}" sibTransId="{73837F68-F8D3-4DCE-98BB-ACE43576FBED}"/>
    <dgm:cxn modelId="{96B07EC7-DBE3-4435-9208-FA507CAC43A4}" srcId="{A07D54BA-56F1-4B32-96DF-2B1B02B9ABF2}" destId="{F947AE30-B3DA-42DA-B79A-01D0F6B52657}" srcOrd="5" destOrd="0" parTransId="{DBB7D7B5-B1D0-46E0-9870-2E9900A962FC}" sibTransId="{2DE0AAF2-2FD8-4948-9A4C-892AE842EAB0}"/>
    <dgm:cxn modelId="{E80636C9-FA0B-4A29-9DFE-6489843B3D82}" type="presOf" srcId="{266EFE6A-787D-483F-8A1A-BC0F38432D42}" destId="{7F9E68FF-F016-4220-8C7C-0EB18BD6BF0B}" srcOrd="0" destOrd="0" presId="urn:microsoft.com/office/officeart/2005/8/layout/default"/>
    <dgm:cxn modelId="{6295B53B-44CA-4017-8F76-E2EAEA99F7EA}" type="presParOf" srcId="{7873E4AD-8187-4730-9F8B-DAA9D75E79FF}" destId="{FDE43E8F-760B-48F9-AC30-D2DF6783EC48}" srcOrd="0" destOrd="0" presId="urn:microsoft.com/office/officeart/2005/8/layout/default"/>
    <dgm:cxn modelId="{2C24649F-2BA7-44FD-AD9D-7BD313469BE5}" type="presParOf" srcId="{7873E4AD-8187-4730-9F8B-DAA9D75E79FF}" destId="{9B9D8D34-6054-4A14-8E6E-9D7095DB3B77}" srcOrd="1" destOrd="0" presId="urn:microsoft.com/office/officeart/2005/8/layout/default"/>
    <dgm:cxn modelId="{8F8CBF47-DB6D-49C0-ACE2-0CB37DC18D02}" type="presParOf" srcId="{7873E4AD-8187-4730-9F8B-DAA9D75E79FF}" destId="{81C8D7A4-A230-459F-B44E-572CE0C40827}" srcOrd="2" destOrd="0" presId="urn:microsoft.com/office/officeart/2005/8/layout/default"/>
    <dgm:cxn modelId="{B23858B4-64FA-42BB-9293-1F79679E7750}" type="presParOf" srcId="{7873E4AD-8187-4730-9F8B-DAA9D75E79FF}" destId="{31E03071-6A81-4D80-9CC8-A3ABF7D60E08}" srcOrd="3" destOrd="0" presId="urn:microsoft.com/office/officeart/2005/8/layout/default"/>
    <dgm:cxn modelId="{F78B499B-0003-4A48-9BDF-6F78E126AB01}" type="presParOf" srcId="{7873E4AD-8187-4730-9F8B-DAA9D75E79FF}" destId="{7F9E68FF-F016-4220-8C7C-0EB18BD6BF0B}" srcOrd="4" destOrd="0" presId="urn:microsoft.com/office/officeart/2005/8/layout/default"/>
    <dgm:cxn modelId="{FAD8A46F-60D5-48D3-B0FC-382CC412EBBB}" type="presParOf" srcId="{7873E4AD-8187-4730-9F8B-DAA9D75E79FF}" destId="{07F9E016-18A3-4CA2-A808-C5B82F18FC40}" srcOrd="5" destOrd="0" presId="urn:microsoft.com/office/officeart/2005/8/layout/default"/>
    <dgm:cxn modelId="{7937A663-92DF-4FED-9F25-C45E58969037}" type="presParOf" srcId="{7873E4AD-8187-4730-9F8B-DAA9D75E79FF}" destId="{7350AA1D-79AC-483A-91C3-7D3182A194A3}" srcOrd="6" destOrd="0" presId="urn:microsoft.com/office/officeart/2005/8/layout/default"/>
    <dgm:cxn modelId="{51982ECE-6E1D-4810-91AE-5B29CC38723E}" type="presParOf" srcId="{7873E4AD-8187-4730-9F8B-DAA9D75E79FF}" destId="{C5C2C1D8-DBD9-4F74-A169-C29EFC558BC2}" srcOrd="7" destOrd="0" presId="urn:microsoft.com/office/officeart/2005/8/layout/default"/>
    <dgm:cxn modelId="{628A5B2A-6E96-4F09-9EAF-366EAC8F00E2}" type="presParOf" srcId="{7873E4AD-8187-4730-9F8B-DAA9D75E79FF}" destId="{66B92195-1E94-4EC1-A05A-7F277C270690}" srcOrd="8" destOrd="0" presId="urn:microsoft.com/office/officeart/2005/8/layout/default"/>
    <dgm:cxn modelId="{24BE4B6C-3236-4F71-AF56-D8445FB6CB81}" type="presParOf" srcId="{7873E4AD-8187-4730-9F8B-DAA9D75E79FF}" destId="{D4C60DA3-2D9C-4246-B303-965DED4CF451}" srcOrd="9" destOrd="0" presId="urn:microsoft.com/office/officeart/2005/8/layout/default"/>
    <dgm:cxn modelId="{4EC0AF61-2293-4FBC-AE93-1D03B9ACD469}" type="presParOf" srcId="{7873E4AD-8187-4730-9F8B-DAA9D75E79FF}" destId="{52E23A15-F13B-4CA4-88C2-D1FC2BF7B013}"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F75F3-82E5-498D-9A3C-ADCA7D60CC12}">
      <dsp:nvSpPr>
        <dsp:cNvPr id="0" name=""/>
        <dsp:cNvSpPr/>
      </dsp:nvSpPr>
      <dsp:spPr>
        <a:xfrm>
          <a:off x="0" y="0"/>
          <a:ext cx="5865656" cy="1211528"/>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Present data surrounding the importance of making school-based mental health services more readily available to academic communities.</a:t>
          </a:r>
          <a:endParaRPr lang="en-US" sz="1800" kern="1200" dirty="0"/>
        </a:p>
      </dsp:txBody>
      <dsp:txXfrm>
        <a:off x="35484" y="35484"/>
        <a:ext cx="4455949" cy="1140560"/>
      </dsp:txXfrm>
    </dsp:sp>
    <dsp:sp modelId="{7EBE12DD-3011-4468-9D84-829FB809DD93}">
      <dsp:nvSpPr>
        <dsp:cNvPr id="0" name=""/>
        <dsp:cNvSpPr/>
      </dsp:nvSpPr>
      <dsp:spPr>
        <a:xfrm>
          <a:off x="491248" y="1431806"/>
          <a:ext cx="5865656" cy="1211528"/>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E</a:t>
          </a:r>
          <a:r>
            <a:rPr lang="en-US" sz="1600" b="0" i="0" kern="1200" dirty="0"/>
            <a:t>xplore how organizations can secure funding from a variety of entities, create a diversified partnership landscape, utilize best practices for service delivery, and implement trauma-informed training into the school-based mental health model. </a:t>
          </a:r>
          <a:endParaRPr lang="en-US" sz="1600" kern="1200" dirty="0"/>
        </a:p>
      </dsp:txBody>
      <dsp:txXfrm>
        <a:off x="526732" y="1467290"/>
        <a:ext cx="4515946" cy="1140560"/>
      </dsp:txXfrm>
    </dsp:sp>
    <dsp:sp modelId="{82DD899D-B49B-41BD-A6CA-B8E608753F7F}">
      <dsp:nvSpPr>
        <dsp:cNvPr id="0" name=""/>
        <dsp:cNvSpPr/>
      </dsp:nvSpPr>
      <dsp:spPr>
        <a:xfrm>
          <a:off x="975165" y="2863612"/>
          <a:ext cx="5865656" cy="1211528"/>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0" i="0" kern="1200" dirty="0"/>
            <a:t>Seek to gain a deeper understanding of what school-based mental health can and should look like, specifically addressing post-pandemic effects on children. </a:t>
          </a:r>
          <a:endParaRPr lang="en-US" sz="1800" kern="1200" dirty="0"/>
        </a:p>
      </dsp:txBody>
      <dsp:txXfrm>
        <a:off x="1010649" y="2899096"/>
        <a:ext cx="4523278" cy="1140560"/>
      </dsp:txXfrm>
    </dsp:sp>
    <dsp:sp modelId="{D7B83553-3697-4C52-8A23-35AB75EE47E7}">
      <dsp:nvSpPr>
        <dsp:cNvPr id="0" name=""/>
        <dsp:cNvSpPr/>
      </dsp:nvSpPr>
      <dsp:spPr>
        <a:xfrm>
          <a:off x="1466414" y="4295419"/>
          <a:ext cx="5865656" cy="1211528"/>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0" i="0" kern="1200" dirty="0"/>
            <a:t>Learn about best practices around service delivery in non-traditional settings and how implementing training and support opportunities for school staff can help create more trauma-informed, sustainable school environments.</a:t>
          </a:r>
          <a:endParaRPr lang="en-US" sz="1600" kern="1200" dirty="0"/>
        </a:p>
      </dsp:txBody>
      <dsp:txXfrm>
        <a:off x="1501898" y="4330903"/>
        <a:ext cx="4515946" cy="1140560"/>
      </dsp:txXfrm>
    </dsp:sp>
    <dsp:sp modelId="{2B3DD48A-5C29-4601-9022-4EE058D93876}">
      <dsp:nvSpPr>
        <dsp:cNvPr id="0" name=""/>
        <dsp:cNvSpPr/>
      </dsp:nvSpPr>
      <dsp:spPr>
        <a:xfrm>
          <a:off x="5078163" y="927920"/>
          <a:ext cx="787493" cy="787493"/>
        </a:xfrm>
        <a:prstGeom prst="downArrow">
          <a:avLst>
            <a:gd name="adj1" fmla="val 55000"/>
            <a:gd name="adj2" fmla="val 45000"/>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5255349" y="927920"/>
        <a:ext cx="433121" cy="592588"/>
      </dsp:txXfrm>
    </dsp:sp>
    <dsp:sp modelId="{E0E0D319-FA78-49FB-9AD8-0BB9E74212F7}">
      <dsp:nvSpPr>
        <dsp:cNvPr id="0" name=""/>
        <dsp:cNvSpPr/>
      </dsp:nvSpPr>
      <dsp:spPr>
        <a:xfrm>
          <a:off x="5569411" y="2359727"/>
          <a:ext cx="787493" cy="787493"/>
        </a:xfrm>
        <a:prstGeom prst="downArrow">
          <a:avLst>
            <a:gd name="adj1" fmla="val 55000"/>
            <a:gd name="adj2" fmla="val 45000"/>
          </a:avLst>
        </a:prstGeom>
        <a:solidFill>
          <a:schemeClr val="accent3">
            <a:tint val="40000"/>
            <a:alpha val="90000"/>
            <a:hueOff val="0"/>
            <a:satOff val="0"/>
            <a:lumOff val="0"/>
            <a:alphaOff val="0"/>
          </a:schemeClr>
        </a:solidFill>
        <a:ln w="1587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5746597" y="2359727"/>
        <a:ext cx="433121" cy="592588"/>
      </dsp:txXfrm>
    </dsp:sp>
    <dsp:sp modelId="{CE503C08-35B7-4CC2-8407-0B43001CF695}">
      <dsp:nvSpPr>
        <dsp:cNvPr id="0" name=""/>
        <dsp:cNvSpPr/>
      </dsp:nvSpPr>
      <dsp:spPr>
        <a:xfrm>
          <a:off x="6053328" y="3791533"/>
          <a:ext cx="787493" cy="787493"/>
        </a:xfrm>
        <a:prstGeom prst="downArrow">
          <a:avLst>
            <a:gd name="adj1" fmla="val 55000"/>
            <a:gd name="adj2" fmla="val 45000"/>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230514" y="3791533"/>
        <a:ext cx="433121" cy="592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ABEF0F-5762-4945-A1EF-2379CFA4DFC5}">
      <dsp:nvSpPr>
        <dsp:cNvPr id="0" name=""/>
        <dsp:cNvSpPr/>
      </dsp:nvSpPr>
      <dsp:spPr>
        <a:xfrm>
          <a:off x="315539" y="586443"/>
          <a:ext cx="977906" cy="97790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920FC8-CE15-4235-8E6E-2AA4880D16DD}">
      <dsp:nvSpPr>
        <dsp:cNvPr id="0" name=""/>
        <dsp:cNvSpPr/>
      </dsp:nvSpPr>
      <dsp:spPr>
        <a:xfrm>
          <a:off x="523945" y="794850"/>
          <a:ext cx="561093" cy="5610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AF3262-65AC-4644-AEFB-1E0E0EEAEBB1}">
      <dsp:nvSpPr>
        <dsp:cNvPr id="0" name=""/>
        <dsp:cNvSpPr/>
      </dsp:nvSpPr>
      <dsp:spPr>
        <a:xfrm>
          <a:off x="2929" y="1868944"/>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Introduction</a:t>
          </a:r>
        </a:p>
      </dsp:txBody>
      <dsp:txXfrm>
        <a:off x="2929" y="1868944"/>
        <a:ext cx="1603125" cy="641250"/>
      </dsp:txXfrm>
    </dsp:sp>
    <dsp:sp modelId="{E8558053-EF59-47A4-9B04-4515213EC86C}">
      <dsp:nvSpPr>
        <dsp:cNvPr id="0" name=""/>
        <dsp:cNvSpPr/>
      </dsp:nvSpPr>
      <dsp:spPr>
        <a:xfrm>
          <a:off x="2199211" y="586443"/>
          <a:ext cx="977906" cy="97790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7DEAA-C408-4168-86A0-AA4579423F20}">
      <dsp:nvSpPr>
        <dsp:cNvPr id="0" name=""/>
        <dsp:cNvSpPr/>
      </dsp:nvSpPr>
      <dsp:spPr>
        <a:xfrm>
          <a:off x="2407617" y="794850"/>
          <a:ext cx="561093" cy="5610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2C66C15-149E-4135-A480-885B337235EA}">
      <dsp:nvSpPr>
        <dsp:cNvPr id="0" name=""/>
        <dsp:cNvSpPr/>
      </dsp:nvSpPr>
      <dsp:spPr>
        <a:xfrm>
          <a:off x="1886601" y="1868944"/>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dirty="0"/>
            <a:t>STATISTICS</a:t>
          </a:r>
        </a:p>
      </dsp:txBody>
      <dsp:txXfrm>
        <a:off x="1886601" y="1868944"/>
        <a:ext cx="1603125" cy="641250"/>
      </dsp:txXfrm>
    </dsp:sp>
    <dsp:sp modelId="{E0EE1DEA-68A3-43FF-848A-A65EF1359055}">
      <dsp:nvSpPr>
        <dsp:cNvPr id="0" name=""/>
        <dsp:cNvSpPr/>
      </dsp:nvSpPr>
      <dsp:spPr>
        <a:xfrm>
          <a:off x="4082882" y="586443"/>
          <a:ext cx="977906" cy="97790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3E52F9-B63E-485A-9556-14714D311ABC}">
      <dsp:nvSpPr>
        <dsp:cNvPr id="0" name=""/>
        <dsp:cNvSpPr/>
      </dsp:nvSpPr>
      <dsp:spPr>
        <a:xfrm>
          <a:off x="4291289" y="794850"/>
          <a:ext cx="561093" cy="5610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754896E-C075-44B4-B33C-DAE756478CEF}">
      <dsp:nvSpPr>
        <dsp:cNvPr id="0" name=""/>
        <dsp:cNvSpPr/>
      </dsp:nvSpPr>
      <dsp:spPr>
        <a:xfrm>
          <a:off x="3770273" y="1868944"/>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HISTORY OF SBMH </a:t>
          </a:r>
        </a:p>
      </dsp:txBody>
      <dsp:txXfrm>
        <a:off x="3770273" y="1868944"/>
        <a:ext cx="1603125" cy="641250"/>
      </dsp:txXfrm>
    </dsp:sp>
    <dsp:sp modelId="{78AA28F2-EC77-4841-B26C-50C2C218DF1C}">
      <dsp:nvSpPr>
        <dsp:cNvPr id="0" name=""/>
        <dsp:cNvSpPr/>
      </dsp:nvSpPr>
      <dsp:spPr>
        <a:xfrm>
          <a:off x="5966554" y="586443"/>
          <a:ext cx="977906" cy="97790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F87D88-1031-4F9D-9700-9F90B19C2B98}">
      <dsp:nvSpPr>
        <dsp:cNvPr id="0" name=""/>
        <dsp:cNvSpPr/>
      </dsp:nvSpPr>
      <dsp:spPr>
        <a:xfrm>
          <a:off x="6174961" y="794850"/>
          <a:ext cx="561093" cy="5610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A365B30-ACA3-4435-90B4-5595D8F5C04B}">
      <dsp:nvSpPr>
        <dsp:cNvPr id="0" name=""/>
        <dsp:cNvSpPr/>
      </dsp:nvSpPr>
      <dsp:spPr>
        <a:xfrm>
          <a:off x="5653945" y="1868944"/>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Our Model </a:t>
          </a:r>
        </a:p>
      </dsp:txBody>
      <dsp:txXfrm>
        <a:off x="5653945" y="1868944"/>
        <a:ext cx="1603125" cy="641250"/>
      </dsp:txXfrm>
    </dsp:sp>
    <dsp:sp modelId="{C13AB7E6-81E7-4BA6-8DE7-C75CF139D442}">
      <dsp:nvSpPr>
        <dsp:cNvPr id="0" name=""/>
        <dsp:cNvSpPr/>
      </dsp:nvSpPr>
      <dsp:spPr>
        <a:xfrm>
          <a:off x="7850226" y="586443"/>
          <a:ext cx="977906" cy="97790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7B4B8C-49BF-494D-A013-DFA278EF57F0}">
      <dsp:nvSpPr>
        <dsp:cNvPr id="0" name=""/>
        <dsp:cNvSpPr/>
      </dsp:nvSpPr>
      <dsp:spPr>
        <a:xfrm>
          <a:off x="8058632" y="794850"/>
          <a:ext cx="561093" cy="5610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00D04E-2FCA-4BE0-8B6A-30A645EC4495}">
      <dsp:nvSpPr>
        <dsp:cNvPr id="0" name=""/>
        <dsp:cNvSpPr/>
      </dsp:nvSpPr>
      <dsp:spPr>
        <a:xfrm>
          <a:off x="7537617" y="1868944"/>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Diversified Funding  </a:t>
          </a:r>
        </a:p>
      </dsp:txBody>
      <dsp:txXfrm>
        <a:off x="7537617" y="1868944"/>
        <a:ext cx="1603125" cy="641250"/>
      </dsp:txXfrm>
    </dsp:sp>
    <dsp:sp modelId="{3F7145D7-2675-41C2-9EDF-424690DF80F2}">
      <dsp:nvSpPr>
        <dsp:cNvPr id="0" name=""/>
        <dsp:cNvSpPr/>
      </dsp:nvSpPr>
      <dsp:spPr>
        <a:xfrm>
          <a:off x="9733898" y="586443"/>
          <a:ext cx="977906" cy="97790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0F91F9-8469-4E4F-AB4C-7DC5BA589A39}">
      <dsp:nvSpPr>
        <dsp:cNvPr id="0" name=""/>
        <dsp:cNvSpPr/>
      </dsp:nvSpPr>
      <dsp:spPr>
        <a:xfrm>
          <a:off x="9942304" y="794850"/>
          <a:ext cx="561093" cy="56109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2D2FC8-349B-482D-9F7F-EB69316CB309}">
      <dsp:nvSpPr>
        <dsp:cNvPr id="0" name=""/>
        <dsp:cNvSpPr/>
      </dsp:nvSpPr>
      <dsp:spPr>
        <a:xfrm>
          <a:off x="9421289" y="1868944"/>
          <a:ext cx="1603125" cy="641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b="1" kern="1200"/>
            <a:t>Summary</a:t>
          </a:r>
        </a:p>
      </dsp:txBody>
      <dsp:txXfrm>
        <a:off x="9421289" y="1868944"/>
        <a:ext cx="1603125" cy="641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0811A-0473-4BBF-B184-551749A80402}">
      <dsp:nvSpPr>
        <dsp:cNvPr id="0" name=""/>
        <dsp:cNvSpPr/>
      </dsp:nvSpPr>
      <dsp:spPr>
        <a:xfrm>
          <a:off x="1957437" y="1065301"/>
          <a:ext cx="936713" cy="9367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D2D0695-CD96-404F-A185-8C75A6833A57}">
      <dsp:nvSpPr>
        <dsp:cNvPr id="0" name=""/>
        <dsp:cNvSpPr/>
      </dsp:nvSpPr>
      <dsp:spPr>
        <a:xfrm>
          <a:off x="327586" y="2367595"/>
          <a:ext cx="4196414" cy="506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Bring together resources from a variety of disciplines to make an array of services available to students and families </a:t>
          </a:r>
        </a:p>
      </dsp:txBody>
      <dsp:txXfrm>
        <a:off x="327586" y="2367595"/>
        <a:ext cx="4196414" cy="506353"/>
      </dsp:txXfrm>
    </dsp:sp>
    <dsp:sp modelId="{4A68780F-CF55-4E98-BE09-491C51B19343}">
      <dsp:nvSpPr>
        <dsp:cNvPr id="0" name=""/>
        <dsp:cNvSpPr/>
      </dsp:nvSpPr>
      <dsp:spPr>
        <a:xfrm>
          <a:off x="5460715" y="1065301"/>
          <a:ext cx="936713" cy="9367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5421724-E82F-487F-9A54-6528C0EC9ABB}">
      <dsp:nvSpPr>
        <dsp:cNvPr id="0" name=""/>
        <dsp:cNvSpPr/>
      </dsp:nvSpPr>
      <dsp:spPr>
        <a:xfrm>
          <a:off x="4888279" y="2367595"/>
          <a:ext cx="2081586" cy="506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Uses the school as the organizing entity </a:t>
          </a:r>
        </a:p>
      </dsp:txBody>
      <dsp:txXfrm>
        <a:off x="4888279" y="2367595"/>
        <a:ext cx="2081586" cy="506353"/>
      </dsp:txXfrm>
    </dsp:sp>
    <dsp:sp modelId="{EC94666D-1142-4EB5-A181-75666E97354D}">
      <dsp:nvSpPr>
        <dsp:cNvPr id="0" name=""/>
        <dsp:cNvSpPr/>
      </dsp:nvSpPr>
      <dsp:spPr>
        <a:xfrm>
          <a:off x="8440297" y="1135250"/>
          <a:ext cx="936713" cy="9367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5655D25-4791-491C-AC6A-94DB67FAB359}">
      <dsp:nvSpPr>
        <dsp:cNvPr id="0" name=""/>
        <dsp:cNvSpPr/>
      </dsp:nvSpPr>
      <dsp:spPr>
        <a:xfrm>
          <a:off x="7293572" y="2354996"/>
          <a:ext cx="3149023" cy="226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dirty="0"/>
            <a:t>Goal to create “one stop shop” and replacing fragmented and overlapping systems </a:t>
          </a:r>
        </a:p>
      </dsp:txBody>
      <dsp:txXfrm>
        <a:off x="7293572" y="2354996"/>
        <a:ext cx="3149023" cy="2265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43E8F-760B-48F9-AC30-D2DF6783EC48}">
      <dsp:nvSpPr>
        <dsp:cNvPr id="0" name=""/>
        <dsp:cNvSpPr/>
      </dsp:nvSpPr>
      <dsp:spPr>
        <a:xfrm>
          <a:off x="454125" y="378"/>
          <a:ext cx="3080064" cy="1848038"/>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Providing traditional forms of treatment in the school setting </a:t>
          </a:r>
        </a:p>
      </dsp:txBody>
      <dsp:txXfrm>
        <a:off x="454125" y="378"/>
        <a:ext cx="3080064" cy="1848038"/>
      </dsp:txXfrm>
    </dsp:sp>
    <dsp:sp modelId="{81C8D7A4-A230-459F-B44E-572CE0C40827}">
      <dsp:nvSpPr>
        <dsp:cNvPr id="0" name=""/>
        <dsp:cNvSpPr/>
      </dsp:nvSpPr>
      <dsp:spPr>
        <a:xfrm>
          <a:off x="3842195" y="378"/>
          <a:ext cx="3080064" cy="1848038"/>
        </a:xfrm>
        <a:prstGeom prst="rect">
          <a:avLst/>
        </a:prstGeom>
        <a:solidFill>
          <a:schemeClr val="accent5">
            <a:hueOff val="-743124"/>
            <a:satOff val="732"/>
            <a:lumOff val="164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Reducing barriers and increases access for students and families</a:t>
          </a:r>
        </a:p>
      </dsp:txBody>
      <dsp:txXfrm>
        <a:off x="3842195" y="378"/>
        <a:ext cx="3080064" cy="1848038"/>
      </dsp:txXfrm>
    </dsp:sp>
    <dsp:sp modelId="{7F9E68FF-F016-4220-8C7C-0EB18BD6BF0B}">
      <dsp:nvSpPr>
        <dsp:cNvPr id="0" name=""/>
        <dsp:cNvSpPr/>
      </dsp:nvSpPr>
      <dsp:spPr>
        <a:xfrm>
          <a:off x="7230266" y="378"/>
          <a:ext cx="3080064" cy="1848038"/>
        </a:xfrm>
        <a:prstGeom prst="rect">
          <a:avLst/>
        </a:prstGeom>
        <a:solidFill>
          <a:schemeClr val="accent5">
            <a:hueOff val="-1486249"/>
            <a:satOff val="1463"/>
            <a:lumOff val="3294"/>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Varies based on a tiered system (I, II, III) </a:t>
          </a:r>
        </a:p>
      </dsp:txBody>
      <dsp:txXfrm>
        <a:off x="7230266" y="378"/>
        <a:ext cx="3080064" cy="1848038"/>
      </dsp:txXfrm>
    </dsp:sp>
    <dsp:sp modelId="{7350AA1D-79AC-483A-91C3-7D3182A194A3}">
      <dsp:nvSpPr>
        <dsp:cNvPr id="0" name=""/>
        <dsp:cNvSpPr/>
      </dsp:nvSpPr>
      <dsp:spPr>
        <a:xfrm>
          <a:off x="454125" y="2156423"/>
          <a:ext cx="3080064" cy="1848038"/>
        </a:xfrm>
        <a:prstGeom prst="rect">
          <a:avLst/>
        </a:prstGeom>
        <a:solidFill>
          <a:schemeClr val="accent5">
            <a:hueOff val="-2229373"/>
            <a:satOff val="2195"/>
            <a:lumOff val="494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Offers the Clinician the ability to directly observe behaviors in the natural setting they are occurring </a:t>
          </a:r>
        </a:p>
      </dsp:txBody>
      <dsp:txXfrm>
        <a:off x="454125" y="2156423"/>
        <a:ext cx="3080064" cy="1848038"/>
      </dsp:txXfrm>
    </dsp:sp>
    <dsp:sp modelId="{66B92195-1E94-4EC1-A05A-7F277C270690}">
      <dsp:nvSpPr>
        <dsp:cNvPr id="0" name=""/>
        <dsp:cNvSpPr/>
      </dsp:nvSpPr>
      <dsp:spPr>
        <a:xfrm>
          <a:off x="3842195" y="2156423"/>
          <a:ext cx="3080064" cy="1848038"/>
        </a:xfrm>
        <a:prstGeom prst="rect">
          <a:avLst/>
        </a:prstGeom>
        <a:solidFill>
          <a:schemeClr val="accent5">
            <a:hueOff val="-2972498"/>
            <a:satOff val="2926"/>
            <a:lumOff val="658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Encompasses the client’s support system at school and in other settings</a:t>
          </a:r>
        </a:p>
      </dsp:txBody>
      <dsp:txXfrm>
        <a:off x="3842195" y="2156423"/>
        <a:ext cx="3080064" cy="1848038"/>
      </dsp:txXfrm>
    </dsp:sp>
    <dsp:sp modelId="{52E23A15-F13B-4CA4-88C2-D1FC2BF7B013}">
      <dsp:nvSpPr>
        <dsp:cNvPr id="0" name=""/>
        <dsp:cNvSpPr/>
      </dsp:nvSpPr>
      <dsp:spPr>
        <a:xfrm>
          <a:off x="7230266" y="2156423"/>
          <a:ext cx="3080064" cy="1848038"/>
        </a:xfrm>
        <a:prstGeom prst="rect">
          <a:avLst/>
        </a:prstGeom>
        <a:solidFill>
          <a:schemeClr val="accent5">
            <a:hueOff val="-3715622"/>
            <a:satOff val="3658"/>
            <a:lumOff val="823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Helps to address the whole child  </a:t>
          </a:r>
        </a:p>
      </dsp:txBody>
      <dsp:txXfrm>
        <a:off x="7230266" y="2156423"/>
        <a:ext cx="3080064" cy="184803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3A4E2-5E2A-4ECC-BA22-7C273982DB65}" type="datetimeFigureOut">
              <a:rPr lang="en-US" smtClean="0"/>
              <a:t>3/23/2023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0CFAD9-45FB-4C65-BC91-DDFD58688592}" type="slidenum">
              <a:rPr lang="en-US" smtClean="0"/>
              <a:t>‹#›</a:t>
            </a:fld>
            <a:endParaRPr lang="en-US"/>
          </a:p>
        </p:txBody>
      </p:sp>
    </p:spTree>
    <p:extLst>
      <p:ext uri="{BB962C8B-B14F-4D97-AF65-F5344CB8AC3E}">
        <p14:creationId xmlns:p14="http://schemas.microsoft.com/office/powerpoint/2010/main" val="1901861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words come to mind when you hear school-based mental health?</a:t>
            </a:r>
          </a:p>
        </p:txBody>
      </p:sp>
      <p:sp>
        <p:nvSpPr>
          <p:cNvPr id="4" name="Slide Number Placeholder 3"/>
          <p:cNvSpPr>
            <a:spLocks noGrp="1"/>
          </p:cNvSpPr>
          <p:nvPr>
            <p:ph type="sldNum" sz="quarter" idx="5"/>
          </p:nvPr>
        </p:nvSpPr>
        <p:spPr/>
        <p:txBody>
          <a:bodyPr/>
          <a:lstStyle/>
          <a:p>
            <a:fld id="{520CFAD9-45FB-4C65-BC91-DDFD58688592}" type="slidenum">
              <a:rPr lang="en-US" smtClean="0"/>
              <a:t>7</a:t>
            </a:fld>
            <a:endParaRPr lang="en-US"/>
          </a:p>
        </p:txBody>
      </p:sp>
    </p:spTree>
    <p:extLst>
      <p:ext uri="{BB962C8B-B14F-4D97-AF65-F5344CB8AC3E}">
        <p14:creationId xmlns:p14="http://schemas.microsoft.com/office/powerpoint/2010/main" val="277933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CFAD9-45FB-4C65-BC91-DDFD58688592}" type="slidenum">
              <a:rPr lang="en-US" smtClean="0"/>
              <a:t>8</a:t>
            </a:fld>
            <a:endParaRPr lang="en-US"/>
          </a:p>
        </p:txBody>
      </p:sp>
    </p:spTree>
    <p:extLst>
      <p:ext uri="{BB962C8B-B14F-4D97-AF65-F5344CB8AC3E}">
        <p14:creationId xmlns:p14="http://schemas.microsoft.com/office/powerpoint/2010/main" val="129682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Tension continued to rise between the different groups </a:t>
            </a:r>
          </a:p>
          <a:p>
            <a:endParaRPr lang="en-US" dirty="0"/>
          </a:p>
          <a:p>
            <a:r>
              <a:rPr lang="en-US" dirty="0"/>
              <a:t>Deportment class – principal in </a:t>
            </a:r>
            <a:r>
              <a:rPr lang="en-US" dirty="0" err="1"/>
              <a:t>san</a:t>
            </a:r>
            <a:r>
              <a:rPr lang="en-US" dirty="0"/>
              <a:t> Francisco – created for students “of such a type”</a:t>
            </a:r>
          </a:p>
        </p:txBody>
      </p:sp>
      <p:sp>
        <p:nvSpPr>
          <p:cNvPr id="4" name="Slide Number Placeholder 3"/>
          <p:cNvSpPr>
            <a:spLocks noGrp="1"/>
          </p:cNvSpPr>
          <p:nvPr>
            <p:ph type="sldNum" sz="quarter" idx="5"/>
          </p:nvPr>
        </p:nvSpPr>
        <p:spPr/>
        <p:txBody>
          <a:bodyPr/>
          <a:lstStyle/>
          <a:p>
            <a:fld id="{520CFAD9-45FB-4C65-BC91-DDFD58688592}" type="slidenum">
              <a:rPr lang="en-US" smtClean="0"/>
              <a:t>10</a:t>
            </a:fld>
            <a:endParaRPr lang="en-US"/>
          </a:p>
        </p:txBody>
      </p:sp>
    </p:spTree>
    <p:extLst>
      <p:ext uri="{BB962C8B-B14F-4D97-AF65-F5344CB8AC3E}">
        <p14:creationId xmlns:p14="http://schemas.microsoft.com/office/powerpoint/2010/main" val="177847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2065620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C78154-4296-4BDC-8085-957F374E656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2999619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7402653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3564908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3630922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219318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2606235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4021007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32028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1474629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C78154-4296-4BDC-8085-957F374E656A}" type="datetimeFigureOut">
              <a:rPr lang="en-US" smtClean="0"/>
              <a:t>3/23/2023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127577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C78154-4296-4BDC-8085-957F374E656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123207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C78154-4296-4BDC-8085-957F374E656A}" type="datetimeFigureOut">
              <a:rPr lang="en-US" smtClean="0"/>
              <a:t>3/23/2023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168674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C78154-4296-4BDC-8085-957F374E656A}" type="datetimeFigureOut">
              <a:rPr lang="en-US" smtClean="0"/>
              <a:t>3/23/2023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4357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C78154-4296-4BDC-8085-957F374E656A}" type="datetimeFigureOut">
              <a:rPr lang="en-US" smtClean="0"/>
              <a:t>3/23/2023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275571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C78154-4296-4BDC-8085-957F374E656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394310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C78154-4296-4BDC-8085-957F374E656A}" type="datetimeFigureOut">
              <a:rPr lang="en-US" smtClean="0"/>
              <a:t>3/23/2023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F95BB-7715-4915-A93B-33B8677FCFD0}" type="slidenum">
              <a:rPr lang="en-US" smtClean="0"/>
              <a:t>‹#›</a:t>
            </a:fld>
            <a:endParaRPr lang="en-US"/>
          </a:p>
        </p:txBody>
      </p:sp>
    </p:spTree>
    <p:extLst>
      <p:ext uri="{BB962C8B-B14F-4D97-AF65-F5344CB8AC3E}">
        <p14:creationId xmlns:p14="http://schemas.microsoft.com/office/powerpoint/2010/main" val="2529175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5C78154-4296-4BDC-8085-957F374E656A}" type="datetimeFigureOut">
              <a:rPr lang="en-US" smtClean="0"/>
              <a:t>3/23/2023</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4AF95BB-7715-4915-A93B-33B8677FCFD0}" type="slidenum">
              <a:rPr lang="en-US" smtClean="0"/>
              <a:t>‹#›</a:t>
            </a:fld>
            <a:endParaRPr lang="en-US"/>
          </a:p>
        </p:txBody>
      </p:sp>
    </p:spTree>
    <p:extLst>
      <p:ext uri="{BB962C8B-B14F-4D97-AF65-F5344CB8AC3E}">
        <p14:creationId xmlns:p14="http://schemas.microsoft.com/office/powerpoint/2010/main" val="388366395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KFncLUGv5Wo?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cid:1A26FB93-EDE6-4CE5-B99C-25F870898281"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hyperlink" Target="mailto:Brittney.Walters@CHRIS180.or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cdc.gov/childrensmentalhealth/data.html" TargetMode="External"/><Relationship Id="rId2" Type="http://schemas.openxmlformats.org/officeDocument/2006/relationships/hyperlink" Target="https://youth.gov/youth-topics/youth-mental-health/school-based" TargetMode="External"/><Relationship Id="rId1" Type="http://schemas.openxmlformats.org/officeDocument/2006/relationships/slideLayout" Target="../slideLayouts/slideLayout2.xml"/><Relationship Id="rId5" Type="http://schemas.openxmlformats.org/officeDocument/2006/relationships/hyperlink" Target="https://www.gadoe.org/wholechild/documents/mtss/ga%20mtss%20implementation%20step%20by%20step%20guidance.pdf" TargetMode="External"/><Relationship Id="rId4" Type="http://schemas.openxmlformats.org/officeDocument/2006/relationships/hyperlink" Target="https://doi.org/10.1007/978-0-387-73313-5_2"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13"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4"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5"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6"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7"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8"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164B1538-F2A1-5F06-E10C-9B27C0F64C43}"/>
              </a:ext>
            </a:extLst>
          </p:cNvPr>
          <p:cNvSpPr>
            <a:spLocks noGrp="1"/>
          </p:cNvSpPr>
          <p:nvPr>
            <p:ph type="ctrTitle"/>
          </p:nvPr>
        </p:nvSpPr>
        <p:spPr>
          <a:xfrm>
            <a:off x="2753016" y="407794"/>
            <a:ext cx="9541377" cy="2616199"/>
          </a:xfrm>
        </p:spPr>
        <p:txBody>
          <a:bodyPr>
            <a:normAutofit/>
          </a:bodyPr>
          <a:lstStyle/>
          <a:p>
            <a:pPr>
              <a:lnSpc>
                <a:spcPct val="90000"/>
              </a:lnSpc>
            </a:pPr>
            <a:r>
              <a:rPr lang="en-US" sz="3800" b="1" dirty="0"/>
              <a:t>School-Based Mental Health:  </a:t>
            </a:r>
            <a:br>
              <a:rPr lang="en-US" sz="3800" b="1" dirty="0"/>
            </a:br>
            <a:r>
              <a:rPr lang="en-US" sz="3800" b="1" dirty="0"/>
              <a:t>The Why, The How,  &amp; The Best Practices</a:t>
            </a:r>
          </a:p>
        </p:txBody>
      </p:sp>
      <p:sp>
        <p:nvSpPr>
          <p:cNvPr id="3" name="Subtitle 2">
            <a:extLst>
              <a:ext uri="{FF2B5EF4-FFF2-40B4-BE49-F238E27FC236}">
                <a16:creationId xmlns:a16="http://schemas.microsoft.com/office/drawing/2014/main" id="{3F4597A3-7724-5618-79E6-AC9FC87419C3}"/>
              </a:ext>
            </a:extLst>
          </p:cNvPr>
          <p:cNvSpPr>
            <a:spLocks noGrp="1"/>
          </p:cNvSpPr>
          <p:nvPr>
            <p:ph type="subTitle" idx="1"/>
          </p:nvPr>
        </p:nvSpPr>
        <p:spPr>
          <a:xfrm>
            <a:off x="5756797" y="3599727"/>
            <a:ext cx="6269299" cy="2280212"/>
          </a:xfrm>
        </p:spPr>
        <p:txBody>
          <a:bodyPr>
            <a:normAutofit/>
          </a:bodyPr>
          <a:lstStyle/>
          <a:p>
            <a:pPr>
              <a:lnSpc>
                <a:spcPct val="90000"/>
              </a:lnSpc>
            </a:pPr>
            <a:r>
              <a:rPr lang="en-US" sz="2800" dirty="0"/>
              <a:t>Brittney Walters, LCSW</a:t>
            </a:r>
          </a:p>
          <a:p>
            <a:pPr>
              <a:lnSpc>
                <a:spcPct val="90000"/>
              </a:lnSpc>
            </a:pPr>
            <a:r>
              <a:rPr lang="en-US" sz="2800" dirty="0"/>
              <a:t>CHRIS 180 </a:t>
            </a:r>
          </a:p>
          <a:p>
            <a:pPr>
              <a:lnSpc>
                <a:spcPct val="90000"/>
              </a:lnSpc>
            </a:pPr>
            <a:r>
              <a:rPr lang="en-US" sz="2800" dirty="0"/>
              <a:t>Atlanta, Georgia</a:t>
            </a:r>
          </a:p>
          <a:p>
            <a:pPr>
              <a:lnSpc>
                <a:spcPct val="90000"/>
              </a:lnSpc>
            </a:pPr>
            <a:r>
              <a:rPr lang="en-US" sz="2800" dirty="0"/>
              <a:t>2023 CWLA Conference </a:t>
            </a:r>
          </a:p>
        </p:txBody>
      </p:sp>
      <p:pic>
        <p:nvPicPr>
          <p:cNvPr id="5" name="Picture 4">
            <a:extLst>
              <a:ext uri="{FF2B5EF4-FFF2-40B4-BE49-F238E27FC236}">
                <a16:creationId xmlns:a16="http://schemas.microsoft.com/office/drawing/2014/main" id="{FD95C25D-6F38-BDCC-EB6E-C86F67BD9D09}"/>
              </a:ext>
            </a:extLst>
          </p:cNvPr>
          <p:cNvPicPr>
            <a:picLocks noChangeAspect="1"/>
          </p:cNvPicPr>
          <p:nvPr/>
        </p:nvPicPr>
        <p:blipFill rotWithShape="1">
          <a:blip r:embed="rId3"/>
          <a:srcRect l="34634" t="9091" r="14450"/>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139855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098" name="Rectangle 2097">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a:extLst>
              <a:ext uri="{FF2B5EF4-FFF2-40B4-BE49-F238E27FC236}">
                <a16:creationId xmlns:a16="http://schemas.microsoft.com/office/drawing/2014/main" id="{67B9D34F-B470-EA4B-C43A-7192C31D095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38" r="12510" b="-1"/>
          <a:stretch/>
        </p:blipFill>
        <p:spPr bwMode="auto">
          <a:xfrm>
            <a:off x="6847122" y="-1"/>
            <a:ext cx="5577001"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2100" name="Group 2099">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101"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02"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103"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104"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05"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06"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a:extLst>
              <a:ext uri="{FF2B5EF4-FFF2-40B4-BE49-F238E27FC236}">
                <a16:creationId xmlns:a16="http://schemas.microsoft.com/office/drawing/2014/main" id="{C496E805-56FA-3159-EBF2-D605E7C3A7DE}"/>
              </a:ext>
            </a:extLst>
          </p:cNvPr>
          <p:cNvSpPr>
            <a:spLocks noGrp="1"/>
          </p:cNvSpPr>
          <p:nvPr>
            <p:ph idx="1"/>
          </p:nvPr>
        </p:nvSpPr>
        <p:spPr>
          <a:xfrm>
            <a:off x="523133" y="353029"/>
            <a:ext cx="5260680" cy="6504971"/>
          </a:xfrm>
        </p:spPr>
        <p:txBody>
          <a:bodyPr>
            <a:normAutofit/>
          </a:bodyPr>
          <a:lstStyle/>
          <a:p>
            <a:pPr>
              <a:lnSpc>
                <a:spcPct val="90000"/>
              </a:lnSpc>
            </a:pPr>
            <a:r>
              <a:rPr lang="en-US" sz="2600" dirty="0"/>
              <a:t>Especially prevalent through changes made to Special Education</a:t>
            </a:r>
          </a:p>
          <a:p>
            <a:pPr>
              <a:lnSpc>
                <a:spcPct val="90000"/>
              </a:lnSpc>
            </a:pPr>
            <a:r>
              <a:rPr lang="en-US" sz="2600" dirty="0"/>
              <a:t>“An Experiment in Discipline” in San Francisco </a:t>
            </a:r>
            <a:r>
              <a:rPr lang="en-US" sz="2600" dirty="0">
                <a:sym typeface="Wingdings" panose="05000000000000000000" pitchFamily="2" charset="2"/>
              </a:rPr>
              <a:t> Deportment Class</a:t>
            </a:r>
          </a:p>
          <a:p>
            <a:pPr>
              <a:lnSpc>
                <a:spcPct val="90000"/>
              </a:lnSpc>
            </a:pPr>
            <a:r>
              <a:rPr lang="en-US" sz="2600" dirty="0">
                <a:sym typeface="Wingdings" panose="05000000000000000000" pitchFamily="2" charset="2"/>
              </a:rPr>
              <a:t>Special education classrooms designed for those with intellectual disabilities to achieve their highest potential – were now being filled with students that exhibited behavioral issues.  </a:t>
            </a:r>
          </a:p>
          <a:p>
            <a:pPr marL="0" indent="0">
              <a:lnSpc>
                <a:spcPct val="90000"/>
              </a:lnSpc>
              <a:buNone/>
            </a:pPr>
            <a:endParaRPr lang="en-US" sz="2600" dirty="0">
              <a:sym typeface="Wingdings" panose="05000000000000000000" pitchFamily="2" charset="2"/>
            </a:endParaRPr>
          </a:p>
          <a:p>
            <a:pPr marL="0" indent="0">
              <a:lnSpc>
                <a:spcPct val="90000"/>
              </a:lnSpc>
              <a:buNone/>
            </a:pPr>
            <a:r>
              <a:rPr lang="en-US" sz="2600" b="0" i="0" dirty="0">
                <a:effectLst/>
                <a:latin typeface="-apple-system"/>
              </a:rPr>
              <a:t>Flaherty, L.T., </a:t>
            </a:r>
            <a:r>
              <a:rPr lang="en-US" sz="2600" b="0" i="0" dirty="0" err="1">
                <a:effectLst/>
                <a:latin typeface="-apple-system"/>
              </a:rPr>
              <a:t>Osher</a:t>
            </a:r>
            <a:r>
              <a:rPr lang="en-US" sz="2600" b="0" i="0" dirty="0">
                <a:effectLst/>
                <a:latin typeface="-apple-system"/>
              </a:rPr>
              <a:t>, D. (2003).</a:t>
            </a:r>
            <a:endParaRPr lang="en-US" sz="2600" dirty="0">
              <a:sym typeface="Wingdings" panose="05000000000000000000" pitchFamily="2" charset="2"/>
            </a:endParaRPr>
          </a:p>
          <a:p>
            <a:pPr>
              <a:lnSpc>
                <a:spcPct val="90000"/>
              </a:lnSpc>
            </a:pPr>
            <a:endParaRPr lang="en-US" sz="1400" dirty="0"/>
          </a:p>
        </p:txBody>
      </p:sp>
    </p:spTree>
    <p:extLst>
      <p:ext uri="{BB962C8B-B14F-4D97-AF65-F5344CB8AC3E}">
        <p14:creationId xmlns:p14="http://schemas.microsoft.com/office/powerpoint/2010/main" val="310140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5428F22-76B3-4107-AADE-3F9EC95FD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5346FBCF-5353-4172-96F5-4B7EB07777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90265" y="-12875"/>
            <a:ext cx="2604396" cy="6890194"/>
            <a:chOff x="2199787" y="-12875"/>
            <a:chExt cx="2679011" cy="6890194"/>
          </a:xfrm>
        </p:grpSpPr>
        <p:sp useBgFill="1">
          <p:nvSpPr>
            <p:cNvPr id="3082" name="Rectangle 19">
              <a:extLst>
                <a:ext uri="{FF2B5EF4-FFF2-40B4-BE49-F238E27FC236}">
                  <a16:creationId xmlns:a16="http://schemas.microsoft.com/office/drawing/2014/main" id="{343F3E6D-808D-43AD-9485-AD0014BEA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199787" y="-12875"/>
              <a:ext cx="2679011" cy="5301468"/>
            </a:xfrm>
            <a:custGeom>
              <a:avLst/>
              <a:gdLst>
                <a:gd name="connsiteX0" fmla="*/ 0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0 w 2570017"/>
                <a:gd name="connsiteY4" fmla="*/ 0 h 2554287"/>
                <a:gd name="connsiteX0" fmla="*/ 904009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904009 w 2570017"/>
                <a:gd name="connsiteY4" fmla="*/ 0 h 2554287"/>
                <a:gd name="connsiteX0" fmla="*/ 644236 w 2570017"/>
                <a:gd name="connsiteY0" fmla="*/ 10391 h 2554287"/>
                <a:gd name="connsiteX1" fmla="*/ 2570017 w 2570017"/>
                <a:gd name="connsiteY1" fmla="*/ 0 h 2554287"/>
                <a:gd name="connsiteX2" fmla="*/ 2570017 w 2570017"/>
                <a:gd name="connsiteY2" fmla="*/ 2554287 h 2554287"/>
                <a:gd name="connsiteX3" fmla="*/ 0 w 2570017"/>
                <a:gd name="connsiteY3" fmla="*/ 2554287 h 2554287"/>
                <a:gd name="connsiteX4" fmla="*/ 644236 w 2570017"/>
                <a:gd name="connsiteY4" fmla="*/ 10391 h 2554287"/>
                <a:gd name="connsiteX0" fmla="*/ 633845 w 2570017"/>
                <a:gd name="connsiteY0" fmla="*/ 0 h 2554287"/>
                <a:gd name="connsiteX1" fmla="*/ 2570017 w 2570017"/>
                <a:gd name="connsiteY1" fmla="*/ 0 h 2554287"/>
                <a:gd name="connsiteX2" fmla="*/ 2570017 w 2570017"/>
                <a:gd name="connsiteY2" fmla="*/ 2554287 h 2554287"/>
                <a:gd name="connsiteX3" fmla="*/ 0 w 2570017"/>
                <a:gd name="connsiteY3" fmla="*/ 2554287 h 2554287"/>
                <a:gd name="connsiteX4" fmla="*/ 633845 w 2570017"/>
                <a:gd name="connsiteY4" fmla="*/ 0 h 2554287"/>
                <a:gd name="connsiteX0" fmla="*/ 675409 w 2611581"/>
                <a:gd name="connsiteY0" fmla="*/ 0 h 2554287"/>
                <a:gd name="connsiteX1" fmla="*/ 2611581 w 2611581"/>
                <a:gd name="connsiteY1" fmla="*/ 0 h 2554287"/>
                <a:gd name="connsiteX2" fmla="*/ 2611581 w 2611581"/>
                <a:gd name="connsiteY2" fmla="*/ 2554287 h 2554287"/>
                <a:gd name="connsiteX3" fmla="*/ 0 w 2611581"/>
                <a:gd name="connsiteY3" fmla="*/ 2554287 h 2554287"/>
                <a:gd name="connsiteX4" fmla="*/ 675409 w 2611581"/>
                <a:gd name="connsiteY4" fmla="*/ 0 h 2554287"/>
                <a:gd name="connsiteX0" fmla="*/ 650979 w 2587151"/>
                <a:gd name="connsiteY0" fmla="*/ 0 h 2554287"/>
                <a:gd name="connsiteX1" fmla="*/ 2587151 w 2587151"/>
                <a:gd name="connsiteY1" fmla="*/ 0 h 2554287"/>
                <a:gd name="connsiteX2" fmla="*/ 2587151 w 2587151"/>
                <a:gd name="connsiteY2" fmla="*/ 2554287 h 2554287"/>
                <a:gd name="connsiteX3" fmla="*/ 0 w 2587151"/>
                <a:gd name="connsiteY3" fmla="*/ 2548595 h 2554287"/>
                <a:gd name="connsiteX4" fmla="*/ 650979 w 2587151"/>
                <a:gd name="connsiteY4" fmla="*/ 0 h 2554287"/>
                <a:gd name="connsiteX0" fmla="*/ 730379 w 2587151"/>
                <a:gd name="connsiteY0" fmla="*/ 5692 h 2554287"/>
                <a:gd name="connsiteX1" fmla="*/ 2587151 w 2587151"/>
                <a:gd name="connsiteY1" fmla="*/ 0 h 2554287"/>
                <a:gd name="connsiteX2" fmla="*/ 2587151 w 2587151"/>
                <a:gd name="connsiteY2" fmla="*/ 2554287 h 2554287"/>
                <a:gd name="connsiteX3" fmla="*/ 0 w 2587151"/>
                <a:gd name="connsiteY3" fmla="*/ 2548595 h 2554287"/>
                <a:gd name="connsiteX4" fmla="*/ 730379 w 2587151"/>
                <a:gd name="connsiteY4" fmla="*/ 5692 h 2554287"/>
                <a:gd name="connsiteX0" fmla="*/ 864750 w 2587151"/>
                <a:gd name="connsiteY0" fmla="*/ 2847 h 2554287"/>
                <a:gd name="connsiteX1" fmla="*/ 2587151 w 2587151"/>
                <a:gd name="connsiteY1" fmla="*/ 0 h 2554287"/>
                <a:gd name="connsiteX2" fmla="*/ 2587151 w 2587151"/>
                <a:gd name="connsiteY2" fmla="*/ 2554287 h 2554287"/>
                <a:gd name="connsiteX3" fmla="*/ 0 w 2587151"/>
                <a:gd name="connsiteY3" fmla="*/ 2548595 h 2554287"/>
                <a:gd name="connsiteX4" fmla="*/ 864750 w 2587151"/>
                <a:gd name="connsiteY4" fmla="*/ 2847 h 2554287"/>
                <a:gd name="connsiteX0" fmla="*/ 883073 w 2587151"/>
                <a:gd name="connsiteY0" fmla="*/ 1 h 2554287"/>
                <a:gd name="connsiteX1" fmla="*/ 2587151 w 2587151"/>
                <a:gd name="connsiteY1" fmla="*/ 0 h 2554287"/>
                <a:gd name="connsiteX2" fmla="*/ 2587151 w 2587151"/>
                <a:gd name="connsiteY2" fmla="*/ 2554287 h 2554287"/>
                <a:gd name="connsiteX3" fmla="*/ 0 w 2587151"/>
                <a:gd name="connsiteY3" fmla="*/ 2548595 h 2554287"/>
                <a:gd name="connsiteX4" fmla="*/ 883073 w 2587151"/>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599366"/>
                <a:gd name="connsiteY0" fmla="*/ 1 h 2554287"/>
                <a:gd name="connsiteX1" fmla="*/ 2599366 w 2599366"/>
                <a:gd name="connsiteY1" fmla="*/ 0 h 2554287"/>
                <a:gd name="connsiteX2" fmla="*/ 2599366 w 2599366"/>
                <a:gd name="connsiteY2" fmla="*/ 2554287 h 2554287"/>
                <a:gd name="connsiteX3" fmla="*/ 0 w 2599366"/>
                <a:gd name="connsiteY3" fmla="*/ 2542904 h 2554287"/>
                <a:gd name="connsiteX4" fmla="*/ 895288 w 2599366"/>
                <a:gd name="connsiteY4" fmla="*/ 1 h 2554287"/>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2904 h 2565670"/>
                <a:gd name="connsiteX4" fmla="*/ 895288 w 2611581"/>
                <a:gd name="connsiteY4" fmla="*/ 1 h 2565670"/>
                <a:gd name="connsiteX0" fmla="*/ 895288 w 2611581"/>
                <a:gd name="connsiteY0" fmla="*/ 1 h 2565670"/>
                <a:gd name="connsiteX1" fmla="*/ 2599366 w 2611581"/>
                <a:gd name="connsiteY1" fmla="*/ 0 h 2565670"/>
                <a:gd name="connsiteX2" fmla="*/ 2611581 w 2611581"/>
                <a:gd name="connsiteY2" fmla="*/ 2565670 h 2565670"/>
                <a:gd name="connsiteX3" fmla="*/ 0 w 2611581"/>
                <a:gd name="connsiteY3" fmla="*/ 2545750 h 2565670"/>
                <a:gd name="connsiteX4" fmla="*/ 895288 w 2611581"/>
                <a:gd name="connsiteY4" fmla="*/ 1 h 2565670"/>
                <a:gd name="connsiteX0" fmla="*/ 1544433 w 3260726"/>
                <a:gd name="connsiteY0" fmla="*/ 1 h 2565670"/>
                <a:gd name="connsiteX1" fmla="*/ 3248511 w 3260726"/>
                <a:gd name="connsiteY1" fmla="*/ 0 h 2565670"/>
                <a:gd name="connsiteX2" fmla="*/ 3260726 w 3260726"/>
                <a:gd name="connsiteY2" fmla="*/ 2565670 h 2565670"/>
                <a:gd name="connsiteX3" fmla="*/ 0 w 3260726"/>
                <a:gd name="connsiteY3" fmla="*/ 2521058 h 2565670"/>
                <a:gd name="connsiteX4" fmla="*/ 1544433 w 3260726"/>
                <a:gd name="connsiteY4" fmla="*/ 1 h 2565670"/>
                <a:gd name="connsiteX0" fmla="*/ 921784 w 3260726"/>
                <a:gd name="connsiteY0" fmla="*/ 12347 h 2565670"/>
                <a:gd name="connsiteX1" fmla="*/ 3248511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3260726"/>
                <a:gd name="connsiteY0" fmla="*/ 12347 h 2565670"/>
                <a:gd name="connsiteX1" fmla="*/ 2321160 w 3260726"/>
                <a:gd name="connsiteY1" fmla="*/ 0 h 2565670"/>
                <a:gd name="connsiteX2" fmla="*/ 3260726 w 3260726"/>
                <a:gd name="connsiteY2" fmla="*/ 2565670 h 2565670"/>
                <a:gd name="connsiteX3" fmla="*/ 0 w 3260726"/>
                <a:gd name="connsiteY3" fmla="*/ 2521058 h 2565670"/>
                <a:gd name="connsiteX4" fmla="*/ 921784 w 3260726"/>
                <a:gd name="connsiteY4" fmla="*/ 12347 h 2565670"/>
                <a:gd name="connsiteX0" fmla="*/ 921784 w 2322228"/>
                <a:gd name="connsiteY0" fmla="*/ 12347 h 2565670"/>
                <a:gd name="connsiteX1" fmla="*/ 2321160 w 2322228"/>
                <a:gd name="connsiteY1" fmla="*/ 0 h 2565670"/>
                <a:gd name="connsiteX2" fmla="*/ 2320129 w 2322228"/>
                <a:gd name="connsiteY2" fmla="*/ 2565670 h 2565670"/>
                <a:gd name="connsiteX3" fmla="*/ 0 w 2322228"/>
                <a:gd name="connsiteY3" fmla="*/ 2521058 h 2565670"/>
                <a:gd name="connsiteX4" fmla="*/ 921784 w 2322228"/>
                <a:gd name="connsiteY4" fmla="*/ 12347 h 2565670"/>
                <a:gd name="connsiteX0" fmla="*/ 921784 w 2322228"/>
                <a:gd name="connsiteY0" fmla="*/ 0 h 2571841"/>
                <a:gd name="connsiteX1" fmla="*/ 2321160 w 2322228"/>
                <a:gd name="connsiteY1" fmla="*/ 6171 h 2571841"/>
                <a:gd name="connsiteX2" fmla="*/ 2320129 w 2322228"/>
                <a:gd name="connsiteY2" fmla="*/ 2571841 h 2571841"/>
                <a:gd name="connsiteX3" fmla="*/ 0 w 2322228"/>
                <a:gd name="connsiteY3" fmla="*/ 2527229 h 2571841"/>
                <a:gd name="connsiteX4" fmla="*/ 921784 w 2322228"/>
                <a:gd name="connsiteY4" fmla="*/ 0 h 2571841"/>
                <a:gd name="connsiteX0" fmla="*/ 921784 w 2611583"/>
                <a:gd name="connsiteY0" fmla="*/ 0 h 2540977"/>
                <a:gd name="connsiteX1" fmla="*/ 2321160 w 2611583"/>
                <a:gd name="connsiteY1" fmla="*/ 6171 h 2540977"/>
                <a:gd name="connsiteX2" fmla="*/ 2611583 w 2611583"/>
                <a:gd name="connsiteY2" fmla="*/ 2540977 h 2540977"/>
                <a:gd name="connsiteX3" fmla="*/ 0 w 2611583"/>
                <a:gd name="connsiteY3" fmla="*/ 2527229 h 2540977"/>
                <a:gd name="connsiteX4" fmla="*/ 921784 w 2611583"/>
                <a:gd name="connsiteY4" fmla="*/ 0 h 2540977"/>
                <a:gd name="connsiteX0" fmla="*/ 921784 w 2611583"/>
                <a:gd name="connsiteY0" fmla="*/ 2 h 2540979"/>
                <a:gd name="connsiteX1" fmla="*/ 2572870 w 2611583"/>
                <a:gd name="connsiteY1" fmla="*/ 0 h 2540979"/>
                <a:gd name="connsiteX2" fmla="*/ 2611583 w 2611583"/>
                <a:gd name="connsiteY2" fmla="*/ 2540979 h 2540979"/>
                <a:gd name="connsiteX3" fmla="*/ 0 w 2611583"/>
                <a:gd name="connsiteY3" fmla="*/ 2527231 h 2540979"/>
                <a:gd name="connsiteX4" fmla="*/ 921784 w 2611583"/>
                <a:gd name="connsiteY4" fmla="*/ 2 h 2540979"/>
                <a:gd name="connsiteX0" fmla="*/ 921784 w 2705467"/>
                <a:gd name="connsiteY0" fmla="*/ 0 h 2540977"/>
                <a:gd name="connsiteX1" fmla="*/ 2705349 w 2705467"/>
                <a:gd name="connsiteY1" fmla="*/ 6171 h 2540977"/>
                <a:gd name="connsiteX2" fmla="*/ 2611583 w 2705467"/>
                <a:gd name="connsiteY2" fmla="*/ 2540977 h 2540977"/>
                <a:gd name="connsiteX3" fmla="*/ 0 w 2705467"/>
                <a:gd name="connsiteY3" fmla="*/ 2527229 h 2540977"/>
                <a:gd name="connsiteX4" fmla="*/ 921784 w 2705467"/>
                <a:gd name="connsiteY4" fmla="*/ 0 h 2540977"/>
                <a:gd name="connsiteX0" fmla="*/ 921784 w 2718702"/>
                <a:gd name="connsiteY0" fmla="*/ 2 h 2540979"/>
                <a:gd name="connsiteX1" fmla="*/ 2718597 w 2718702"/>
                <a:gd name="connsiteY1" fmla="*/ 0 h 2540979"/>
                <a:gd name="connsiteX2" fmla="*/ 2611583 w 2718702"/>
                <a:gd name="connsiteY2" fmla="*/ 2540979 h 2540979"/>
                <a:gd name="connsiteX3" fmla="*/ 0 w 2718702"/>
                <a:gd name="connsiteY3" fmla="*/ 2527231 h 2540979"/>
                <a:gd name="connsiteX4" fmla="*/ 921784 w 2718702"/>
                <a:gd name="connsiteY4" fmla="*/ 2 h 2540979"/>
                <a:gd name="connsiteX0" fmla="*/ 921784 w 2679012"/>
                <a:gd name="connsiteY0" fmla="*/ 0 h 2540977"/>
                <a:gd name="connsiteX1" fmla="*/ 2678853 w 2679012"/>
                <a:gd name="connsiteY1" fmla="*/ 6171 h 2540977"/>
                <a:gd name="connsiteX2" fmla="*/ 2611583 w 2679012"/>
                <a:gd name="connsiteY2" fmla="*/ 2540977 h 2540977"/>
                <a:gd name="connsiteX3" fmla="*/ 0 w 2679012"/>
                <a:gd name="connsiteY3" fmla="*/ 2527229 h 2540977"/>
                <a:gd name="connsiteX4" fmla="*/ 921784 w 2679012"/>
                <a:gd name="connsiteY4" fmla="*/ 0 h 2540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012" h="2540977">
                  <a:moveTo>
                    <a:pt x="921784" y="0"/>
                  </a:moveTo>
                  <a:lnTo>
                    <a:pt x="2678853" y="6171"/>
                  </a:lnTo>
                  <a:cubicBezTo>
                    <a:pt x="2682925" y="861394"/>
                    <a:pt x="2607511" y="1685754"/>
                    <a:pt x="2611583" y="2540977"/>
                  </a:cubicBezTo>
                  <a:lnTo>
                    <a:pt x="0" y="2527229"/>
                  </a:lnTo>
                  <a:lnTo>
                    <a:pt x="921784" y="0"/>
                  </a:lnTo>
                  <a:close/>
                </a:path>
              </a:pathLst>
            </a:custGeom>
            <a:blipFill rotWithShape="0">
              <a:blip r:embed="rId2">
                <a:duotone>
                  <a:schemeClr val="bg2">
                    <a:shade val="76000"/>
                    <a:satMod val="180000"/>
                  </a:schemeClr>
                  <a:schemeClr val="bg2">
                    <a:tint val="80000"/>
                    <a:satMod val="120000"/>
                    <a:lumMod val="180000"/>
                  </a:schemeClr>
                </a:duotone>
              </a:blip>
              <a:stretch>
                <a:fillRect l="-114598" r="-265621" b="-2868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3" name="Rectangle 20">
              <a:extLst>
                <a:ext uri="{FF2B5EF4-FFF2-40B4-BE49-F238E27FC236}">
                  <a16:creationId xmlns:a16="http://schemas.microsoft.com/office/drawing/2014/main" id="{03DB1AC6-5430-4CD3-BD83-86E675A11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2211875" y="5257482"/>
              <a:ext cx="2586931" cy="1619837"/>
            </a:xfrm>
            <a:custGeom>
              <a:avLst/>
              <a:gdLst>
                <a:gd name="connsiteX0" fmla="*/ 0 w 2611581"/>
                <a:gd name="connsiteY0" fmla="*/ 0 h 4303713"/>
                <a:gd name="connsiteX1" fmla="*/ 2611581 w 2611581"/>
                <a:gd name="connsiteY1" fmla="*/ 0 h 4303713"/>
                <a:gd name="connsiteX2" fmla="*/ 2611581 w 2611581"/>
                <a:gd name="connsiteY2" fmla="*/ 4303713 h 4303713"/>
                <a:gd name="connsiteX3" fmla="*/ 0 w 2611581"/>
                <a:gd name="connsiteY3" fmla="*/ 4303713 h 4303713"/>
                <a:gd name="connsiteX4" fmla="*/ 0 w 2611581"/>
                <a:gd name="connsiteY4" fmla="*/ 0 h 4303713"/>
                <a:gd name="connsiteX0" fmla="*/ 0 w 2611581"/>
                <a:gd name="connsiteY0" fmla="*/ 0 h 4314104"/>
                <a:gd name="connsiteX1" fmla="*/ 2611581 w 2611581"/>
                <a:gd name="connsiteY1" fmla="*/ 0 h 4314104"/>
                <a:gd name="connsiteX2" fmla="*/ 2611581 w 2611581"/>
                <a:gd name="connsiteY2" fmla="*/ 4303713 h 4314104"/>
                <a:gd name="connsiteX3" fmla="*/ 1693718 w 2611581"/>
                <a:gd name="connsiteY3" fmla="*/ 4314104 h 4314104"/>
                <a:gd name="connsiteX4" fmla="*/ 0 w 2611581"/>
                <a:gd name="connsiteY4" fmla="*/ 0 h 4314104"/>
                <a:gd name="connsiteX0" fmla="*/ 0 w 2611581"/>
                <a:gd name="connsiteY0" fmla="*/ 0 h 4314104"/>
                <a:gd name="connsiteX1" fmla="*/ 2611581 w 2611581"/>
                <a:gd name="connsiteY1" fmla="*/ 0 h 4314104"/>
                <a:gd name="connsiteX2" fmla="*/ 2611581 w 2611581"/>
                <a:gd name="connsiteY2" fmla="*/ 4303713 h 4314104"/>
                <a:gd name="connsiteX3" fmla="*/ 1963882 w 2611581"/>
                <a:gd name="connsiteY3" fmla="*/ 4314104 h 4314104"/>
                <a:gd name="connsiteX4" fmla="*/ 0 w 2611581"/>
                <a:gd name="connsiteY4" fmla="*/ 0 h 4314104"/>
                <a:gd name="connsiteX0" fmla="*/ 0 w 2611581"/>
                <a:gd name="connsiteY0" fmla="*/ 0 h 4303713"/>
                <a:gd name="connsiteX1" fmla="*/ 2611581 w 2611581"/>
                <a:gd name="connsiteY1" fmla="*/ 0 h 4303713"/>
                <a:gd name="connsiteX2" fmla="*/ 2611581 w 2611581"/>
                <a:gd name="connsiteY2" fmla="*/ 4303713 h 4303713"/>
                <a:gd name="connsiteX3" fmla="*/ 2213264 w 2611581"/>
                <a:gd name="connsiteY3" fmla="*/ 4293322 h 4303713"/>
                <a:gd name="connsiteX4" fmla="*/ 0 w 2611581"/>
                <a:gd name="connsiteY4" fmla="*/ 0 h 4303713"/>
                <a:gd name="connsiteX0" fmla="*/ 0 w 2611581"/>
                <a:gd name="connsiteY0" fmla="*/ 0 h 4303713"/>
                <a:gd name="connsiteX1" fmla="*/ 2611581 w 2611581"/>
                <a:gd name="connsiteY1" fmla="*/ 0 h 4303713"/>
                <a:gd name="connsiteX2" fmla="*/ 2611581 w 2611581"/>
                <a:gd name="connsiteY2" fmla="*/ 4303713 h 4303713"/>
                <a:gd name="connsiteX3" fmla="*/ 2171701 w 2611581"/>
                <a:gd name="connsiteY3" fmla="*/ 3638695 h 4303713"/>
                <a:gd name="connsiteX4" fmla="*/ 0 w 2611581"/>
                <a:gd name="connsiteY4" fmla="*/ 0 h 4303713"/>
                <a:gd name="connsiteX0" fmla="*/ 0 w 2720934"/>
                <a:gd name="connsiteY0" fmla="*/ 268283 h 4303713"/>
                <a:gd name="connsiteX1" fmla="*/ 2720934 w 2720934"/>
                <a:gd name="connsiteY1" fmla="*/ 0 h 4303713"/>
                <a:gd name="connsiteX2" fmla="*/ 2720934 w 2720934"/>
                <a:gd name="connsiteY2" fmla="*/ 4303713 h 4303713"/>
                <a:gd name="connsiteX3" fmla="*/ 2281054 w 2720934"/>
                <a:gd name="connsiteY3" fmla="*/ 3638695 h 4303713"/>
                <a:gd name="connsiteX4" fmla="*/ 0 w 2720934"/>
                <a:gd name="connsiteY4" fmla="*/ 268283 h 4303713"/>
                <a:gd name="connsiteX0" fmla="*/ 0 w 2720934"/>
                <a:gd name="connsiteY0" fmla="*/ 268283 h 4303713"/>
                <a:gd name="connsiteX1" fmla="*/ 2720934 w 2720934"/>
                <a:gd name="connsiteY1" fmla="*/ 0 h 4303713"/>
                <a:gd name="connsiteX2" fmla="*/ 2720934 w 2720934"/>
                <a:gd name="connsiteY2" fmla="*/ 4303713 h 4303713"/>
                <a:gd name="connsiteX3" fmla="*/ 2264231 w 2720934"/>
                <a:gd name="connsiteY3" fmla="*/ 3717600 h 4303713"/>
                <a:gd name="connsiteX4" fmla="*/ 0 w 2720934"/>
                <a:gd name="connsiteY4" fmla="*/ 268283 h 4303713"/>
                <a:gd name="connsiteX0" fmla="*/ 0 w 2720934"/>
                <a:gd name="connsiteY0" fmla="*/ 268283 h 4335275"/>
                <a:gd name="connsiteX1" fmla="*/ 2720934 w 2720934"/>
                <a:gd name="connsiteY1" fmla="*/ 0 h 4335275"/>
                <a:gd name="connsiteX2" fmla="*/ 2653639 w 2720934"/>
                <a:gd name="connsiteY2" fmla="*/ 4335275 h 4335275"/>
                <a:gd name="connsiteX3" fmla="*/ 2264231 w 2720934"/>
                <a:gd name="connsiteY3" fmla="*/ 3717600 h 4335275"/>
                <a:gd name="connsiteX4" fmla="*/ 0 w 2720934"/>
                <a:gd name="connsiteY4" fmla="*/ 268283 h 4335275"/>
                <a:gd name="connsiteX0" fmla="*/ 0 w 2737757"/>
                <a:gd name="connsiteY0" fmla="*/ 236721 h 4335275"/>
                <a:gd name="connsiteX1" fmla="*/ 2737757 w 2737757"/>
                <a:gd name="connsiteY1" fmla="*/ 0 h 4335275"/>
                <a:gd name="connsiteX2" fmla="*/ 2670462 w 2737757"/>
                <a:gd name="connsiteY2" fmla="*/ 4335275 h 4335275"/>
                <a:gd name="connsiteX3" fmla="*/ 2281054 w 2737757"/>
                <a:gd name="connsiteY3" fmla="*/ 3717600 h 4335275"/>
                <a:gd name="connsiteX4" fmla="*/ 0 w 2737757"/>
                <a:gd name="connsiteY4" fmla="*/ 236721 h 4335275"/>
                <a:gd name="connsiteX0" fmla="*/ 0 w 2729346"/>
                <a:gd name="connsiteY0" fmla="*/ 0 h 4098554"/>
                <a:gd name="connsiteX1" fmla="*/ 2729346 w 2729346"/>
                <a:gd name="connsiteY1" fmla="*/ 126250 h 4098554"/>
                <a:gd name="connsiteX2" fmla="*/ 2670462 w 2729346"/>
                <a:gd name="connsiteY2" fmla="*/ 4098554 h 4098554"/>
                <a:gd name="connsiteX3" fmla="*/ 2281054 w 2729346"/>
                <a:gd name="connsiteY3" fmla="*/ 3480879 h 4098554"/>
                <a:gd name="connsiteX4" fmla="*/ 0 w 2729346"/>
                <a:gd name="connsiteY4" fmla="*/ 0 h 4098554"/>
                <a:gd name="connsiteX0" fmla="*/ 0 w 2720934"/>
                <a:gd name="connsiteY0" fmla="*/ 0 h 4098554"/>
                <a:gd name="connsiteX1" fmla="*/ 2720934 w 2720934"/>
                <a:gd name="connsiteY1" fmla="*/ 31562 h 4098554"/>
                <a:gd name="connsiteX2" fmla="*/ 2670462 w 2720934"/>
                <a:gd name="connsiteY2" fmla="*/ 4098554 h 4098554"/>
                <a:gd name="connsiteX3" fmla="*/ 2281054 w 2720934"/>
                <a:gd name="connsiteY3" fmla="*/ 3480879 h 4098554"/>
                <a:gd name="connsiteX4" fmla="*/ 0 w 2720934"/>
                <a:gd name="connsiteY4" fmla="*/ 0 h 4098554"/>
                <a:gd name="connsiteX0" fmla="*/ 0 w 2720934"/>
                <a:gd name="connsiteY0" fmla="*/ 15782 h 4114336"/>
                <a:gd name="connsiteX1" fmla="*/ 2720934 w 2720934"/>
                <a:gd name="connsiteY1" fmla="*/ 0 h 4114336"/>
                <a:gd name="connsiteX2" fmla="*/ 2670462 w 2720934"/>
                <a:gd name="connsiteY2" fmla="*/ 4114336 h 4114336"/>
                <a:gd name="connsiteX3" fmla="*/ 2281054 w 2720934"/>
                <a:gd name="connsiteY3" fmla="*/ 3496661 h 4114336"/>
                <a:gd name="connsiteX4" fmla="*/ 0 w 2720934"/>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80409 w 2820289"/>
                <a:gd name="connsiteY3" fmla="*/ 3496661 h 4114336"/>
                <a:gd name="connsiteX4" fmla="*/ 0 w 2820289"/>
                <a:gd name="connsiteY4" fmla="*/ 15782 h 4114336"/>
                <a:gd name="connsiteX0" fmla="*/ 0 w 2820289"/>
                <a:gd name="connsiteY0" fmla="*/ 15782 h 4114336"/>
                <a:gd name="connsiteX1" fmla="*/ 2820289 w 2820289"/>
                <a:gd name="connsiteY1" fmla="*/ 0 h 4114336"/>
                <a:gd name="connsiteX2" fmla="*/ 2769817 w 2820289"/>
                <a:gd name="connsiteY2" fmla="*/ 4114336 h 4114336"/>
                <a:gd name="connsiteX3" fmla="*/ 2362876 w 2820289"/>
                <a:gd name="connsiteY3" fmla="*/ 3517980 h 4114336"/>
                <a:gd name="connsiteX4" fmla="*/ 0 w 2820289"/>
                <a:gd name="connsiteY4" fmla="*/ 15782 h 4114336"/>
                <a:gd name="connsiteX0" fmla="*/ 0 w 2820289"/>
                <a:gd name="connsiteY0" fmla="*/ 15782 h 4114336"/>
                <a:gd name="connsiteX1" fmla="*/ 2820289 w 2820289"/>
                <a:gd name="connsiteY1" fmla="*/ 0 h 4114336"/>
                <a:gd name="connsiteX2" fmla="*/ 2763972 w 2820289"/>
                <a:gd name="connsiteY2" fmla="*/ 4114336 h 4114336"/>
                <a:gd name="connsiteX3" fmla="*/ 2362876 w 2820289"/>
                <a:gd name="connsiteY3" fmla="*/ 3517980 h 4114336"/>
                <a:gd name="connsiteX4" fmla="*/ 0 w 2820289"/>
                <a:gd name="connsiteY4" fmla="*/ 15782 h 4114336"/>
                <a:gd name="connsiteX0" fmla="*/ 0 w 3721149"/>
                <a:gd name="connsiteY0" fmla="*/ 0 h 4269703"/>
                <a:gd name="connsiteX1" fmla="*/ 3721149 w 3721149"/>
                <a:gd name="connsiteY1" fmla="*/ 155367 h 4269703"/>
                <a:gd name="connsiteX2" fmla="*/ 3664832 w 3721149"/>
                <a:gd name="connsiteY2" fmla="*/ 4269703 h 4269703"/>
                <a:gd name="connsiteX3" fmla="*/ 3263736 w 3721149"/>
                <a:gd name="connsiteY3" fmla="*/ 3673347 h 4269703"/>
                <a:gd name="connsiteX4" fmla="*/ 0 w 3721149"/>
                <a:gd name="connsiteY4" fmla="*/ 0 h 4269703"/>
                <a:gd name="connsiteX0" fmla="*/ 0 w 3721149"/>
                <a:gd name="connsiteY0" fmla="*/ 0 h 4289488"/>
                <a:gd name="connsiteX1" fmla="*/ 3721149 w 3721149"/>
                <a:gd name="connsiteY1" fmla="*/ 155367 h 4289488"/>
                <a:gd name="connsiteX2" fmla="*/ 3664832 w 3721149"/>
                <a:gd name="connsiteY2" fmla="*/ 4269703 h 4289488"/>
                <a:gd name="connsiteX3" fmla="*/ 1705997 w 3721149"/>
                <a:gd name="connsiteY3" fmla="*/ 4289488 h 4289488"/>
                <a:gd name="connsiteX4" fmla="*/ 0 w 3721149"/>
                <a:gd name="connsiteY4" fmla="*/ 0 h 4289488"/>
                <a:gd name="connsiteX0" fmla="*/ 0 w 3664846"/>
                <a:gd name="connsiteY0" fmla="*/ 15785 h 4305273"/>
                <a:gd name="connsiteX1" fmla="*/ 3664846 w 3664846"/>
                <a:gd name="connsiteY1" fmla="*/ 0 h 4305273"/>
                <a:gd name="connsiteX2" fmla="*/ 3664832 w 3664846"/>
                <a:gd name="connsiteY2" fmla="*/ 4285488 h 4305273"/>
                <a:gd name="connsiteX3" fmla="*/ 1705997 w 3664846"/>
                <a:gd name="connsiteY3" fmla="*/ 4305273 h 4305273"/>
                <a:gd name="connsiteX4" fmla="*/ 0 w 3664846"/>
                <a:gd name="connsiteY4" fmla="*/ 15785 h 4305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4846" h="4305273">
                  <a:moveTo>
                    <a:pt x="0" y="15785"/>
                  </a:moveTo>
                  <a:lnTo>
                    <a:pt x="3664846" y="0"/>
                  </a:lnTo>
                  <a:cubicBezTo>
                    <a:pt x="3664841" y="1428496"/>
                    <a:pt x="3664837" y="2856992"/>
                    <a:pt x="3664832" y="4285488"/>
                  </a:cubicBezTo>
                  <a:lnTo>
                    <a:pt x="1705997" y="4305273"/>
                  </a:lnTo>
                  <a:lnTo>
                    <a:pt x="0" y="15785"/>
                  </a:lnTo>
                  <a:close/>
                </a:path>
              </a:pathLst>
            </a:custGeom>
            <a:blipFill rotWithShape="0">
              <a:blip r:embed="rId2">
                <a:duotone>
                  <a:schemeClr val="bg2">
                    <a:shade val="76000"/>
                    <a:satMod val="180000"/>
                  </a:schemeClr>
                  <a:schemeClr val="bg2">
                    <a:tint val="80000"/>
                    <a:satMod val="120000"/>
                    <a:lumMod val="180000"/>
                  </a:schemeClr>
                </a:duotone>
              </a:blip>
              <a:stretch>
                <a:fillRect l="-163116" t="-323529" r="-398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85" name="Group 3084">
            <a:extLst>
              <a:ext uri="{FF2B5EF4-FFF2-40B4-BE49-F238E27FC236}">
                <a16:creationId xmlns:a16="http://schemas.microsoft.com/office/drawing/2014/main" id="{78326E10-C8CB-487F-A110-F861268DE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60612" y="0"/>
            <a:ext cx="2436813" cy="6858001"/>
            <a:chOff x="1320800" y="0"/>
            <a:chExt cx="2436813" cy="6858001"/>
          </a:xfrm>
        </p:grpSpPr>
        <p:sp>
          <p:nvSpPr>
            <p:cNvPr id="3086" name="Freeform 6">
              <a:extLst>
                <a:ext uri="{FF2B5EF4-FFF2-40B4-BE49-F238E27FC236}">
                  <a16:creationId xmlns:a16="http://schemas.microsoft.com/office/drawing/2014/main" id="{3279962B-46D2-4E19-B632-39B80D1E8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87" name="Freeform 7">
              <a:extLst>
                <a:ext uri="{FF2B5EF4-FFF2-40B4-BE49-F238E27FC236}">
                  <a16:creationId xmlns:a16="http://schemas.microsoft.com/office/drawing/2014/main" id="{321A335A-53CB-4C17-AB51-5D9C2DCB4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088" name="Freeform 8">
              <a:extLst>
                <a:ext uri="{FF2B5EF4-FFF2-40B4-BE49-F238E27FC236}">
                  <a16:creationId xmlns:a16="http://schemas.microsoft.com/office/drawing/2014/main" id="{A0E0D557-405B-469F-AEDE-4E3404AA41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089" name="Freeform 9">
              <a:extLst>
                <a:ext uri="{FF2B5EF4-FFF2-40B4-BE49-F238E27FC236}">
                  <a16:creationId xmlns:a16="http://schemas.microsoft.com/office/drawing/2014/main" id="{D8D4E62F-9393-40A6-9E85-9F3B59C46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90" name="Freeform 10">
              <a:extLst>
                <a:ext uri="{FF2B5EF4-FFF2-40B4-BE49-F238E27FC236}">
                  <a16:creationId xmlns:a16="http://schemas.microsoft.com/office/drawing/2014/main" id="{FABD11B1-DE89-45BC-8204-968C88AADC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91" name="Freeform 11">
              <a:extLst>
                <a:ext uri="{FF2B5EF4-FFF2-40B4-BE49-F238E27FC236}">
                  <a16:creationId xmlns:a16="http://schemas.microsoft.com/office/drawing/2014/main" id="{AFA4965A-1FBC-44B8-B96A-3F5275C3AE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592DCFEE-ED6D-C0AC-BC40-3E61E98E54F8}"/>
              </a:ext>
            </a:extLst>
          </p:cNvPr>
          <p:cNvSpPr>
            <a:spLocks noGrp="1"/>
          </p:cNvSpPr>
          <p:nvPr>
            <p:ph type="title"/>
          </p:nvPr>
        </p:nvSpPr>
        <p:spPr>
          <a:xfrm>
            <a:off x="3962399" y="685800"/>
            <a:ext cx="7345891" cy="1413933"/>
          </a:xfrm>
        </p:spPr>
        <p:txBody>
          <a:bodyPr>
            <a:normAutofit/>
          </a:bodyPr>
          <a:lstStyle/>
          <a:p>
            <a:r>
              <a:rPr lang="en-US" dirty="0"/>
              <a:t>Systems of Care</a:t>
            </a:r>
          </a:p>
        </p:txBody>
      </p:sp>
      <p:pic>
        <p:nvPicPr>
          <p:cNvPr id="3074" name="Picture 2">
            <a:extLst>
              <a:ext uri="{FF2B5EF4-FFF2-40B4-BE49-F238E27FC236}">
                <a16:creationId xmlns:a16="http://schemas.microsoft.com/office/drawing/2014/main" id="{0BBCB919-A384-7B53-1FD9-A3E7B718B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19" r="44352"/>
          <a:stretch/>
        </p:blipFill>
        <p:spPr bwMode="auto">
          <a:xfrm>
            <a:off x="20" y="10"/>
            <a:ext cx="3459143" cy="6857990"/>
          </a:xfrm>
          <a:custGeom>
            <a:avLst/>
            <a:gdLst/>
            <a:ahLst/>
            <a:cxnLst/>
            <a:rect l="l" t="t" r="r" b="b"/>
            <a:pathLst>
              <a:path w="3458633" h="6858000">
                <a:moveTo>
                  <a:pt x="0" y="0"/>
                </a:moveTo>
                <a:lnTo>
                  <a:pt x="3174999" y="0"/>
                </a:lnTo>
                <a:lnTo>
                  <a:pt x="2294466" y="5223932"/>
                </a:lnTo>
                <a:lnTo>
                  <a:pt x="3458633" y="6853767"/>
                </a:lnTo>
                <a:lnTo>
                  <a:pt x="0" y="6858000"/>
                </a:lnTo>
                <a:lnTo>
                  <a:pt x="0" y="0"/>
                </a:lnTo>
                <a:close/>
              </a:path>
            </a:pathLst>
          </a:custGeom>
          <a:noFill/>
          <a:ln w="38100">
            <a:noFill/>
          </a:ln>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AF22B25-F242-C4F0-25CD-0626D0E9F4DF}"/>
              </a:ext>
            </a:extLst>
          </p:cNvPr>
          <p:cNvSpPr>
            <a:spLocks noGrp="1"/>
          </p:cNvSpPr>
          <p:nvPr>
            <p:ph idx="1"/>
          </p:nvPr>
        </p:nvSpPr>
        <p:spPr>
          <a:xfrm>
            <a:off x="3843867" y="2048933"/>
            <a:ext cx="7659156" cy="3742267"/>
          </a:xfrm>
        </p:spPr>
        <p:txBody>
          <a:bodyPr>
            <a:normAutofit/>
          </a:bodyPr>
          <a:lstStyle/>
          <a:p>
            <a:r>
              <a:rPr lang="en-US" dirty="0"/>
              <a:t>Became a household term in the field during the 1980’s</a:t>
            </a:r>
          </a:p>
          <a:p>
            <a:r>
              <a:rPr lang="en-US" dirty="0"/>
              <a:t>The idea of implementing plans to address a child’s physical, emotional, social, educational, and family needs </a:t>
            </a:r>
          </a:p>
          <a:p>
            <a:r>
              <a:rPr lang="en-US" dirty="0"/>
              <a:t>Teams included family advocates and representatives from mental health, health, education, child welfare, juvenile justice, vocational rehab, recreation, substance use, and other disciplines as indicated. </a:t>
            </a:r>
          </a:p>
        </p:txBody>
      </p:sp>
    </p:spTree>
    <p:extLst>
      <p:ext uri="{BB962C8B-B14F-4D97-AF65-F5344CB8AC3E}">
        <p14:creationId xmlns:p14="http://schemas.microsoft.com/office/powerpoint/2010/main" val="2379129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8CFC-9CAF-3600-13D3-3F02B8B535A8}"/>
              </a:ext>
            </a:extLst>
          </p:cNvPr>
          <p:cNvSpPr>
            <a:spLocks noGrp="1"/>
          </p:cNvSpPr>
          <p:nvPr>
            <p:ph type="title"/>
          </p:nvPr>
        </p:nvSpPr>
        <p:spPr>
          <a:xfrm>
            <a:off x="1772281" y="190500"/>
            <a:ext cx="9742318" cy="1752599"/>
          </a:xfrm>
        </p:spPr>
        <p:txBody>
          <a:bodyPr>
            <a:normAutofit/>
          </a:bodyPr>
          <a:lstStyle/>
          <a:p>
            <a:r>
              <a:rPr lang="en-US" dirty="0"/>
              <a:t>Full-Service Schools</a:t>
            </a:r>
          </a:p>
        </p:txBody>
      </p:sp>
      <p:graphicFrame>
        <p:nvGraphicFramePr>
          <p:cNvPr id="5" name="Content Placeholder 2">
            <a:extLst>
              <a:ext uri="{FF2B5EF4-FFF2-40B4-BE49-F238E27FC236}">
                <a16:creationId xmlns:a16="http://schemas.microsoft.com/office/drawing/2014/main" id="{0D13588F-EECC-8F3F-9454-14938B4D85F1}"/>
              </a:ext>
            </a:extLst>
          </p:cNvPr>
          <p:cNvGraphicFramePr>
            <a:graphicFrameLocks noGrp="1"/>
          </p:cNvGraphicFramePr>
          <p:nvPr>
            <p:ph idx="1"/>
            <p:extLst>
              <p:ext uri="{D42A27DB-BD31-4B8C-83A1-F6EECF244321}">
                <p14:modId xmlns:p14="http://schemas.microsoft.com/office/powerpoint/2010/main" val="2960019733"/>
              </p:ext>
            </p:extLst>
          </p:nvPr>
        </p:nvGraphicFramePr>
        <p:xfrm>
          <a:off x="1180618" y="1851949"/>
          <a:ext cx="10810753" cy="3939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9969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ABFCF3F3-B00E-56CE-8B08-3F8A6F55A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7" r="10684"/>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4105" name="Group 4104">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4106"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107"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108"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109"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110"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111"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a:extLst>
              <a:ext uri="{FF2B5EF4-FFF2-40B4-BE49-F238E27FC236}">
                <a16:creationId xmlns:a16="http://schemas.microsoft.com/office/drawing/2014/main" id="{D8EA3919-4392-ADDA-4F62-1A2BEB3137C3}"/>
              </a:ext>
            </a:extLst>
          </p:cNvPr>
          <p:cNvSpPr>
            <a:spLocks noGrp="1"/>
          </p:cNvSpPr>
          <p:nvPr>
            <p:ph idx="1"/>
          </p:nvPr>
        </p:nvSpPr>
        <p:spPr>
          <a:xfrm>
            <a:off x="171310" y="459176"/>
            <a:ext cx="5890141" cy="6319777"/>
          </a:xfrm>
        </p:spPr>
        <p:txBody>
          <a:bodyPr>
            <a:normAutofit fontScale="92500" lnSpcReduction="10000"/>
          </a:bodyPr>
          <a:lstStyle/>
          <a:p>
            <a:pPr>
              <a:lnSpc>
                <a:spcPct val="90000"/>
              </a:lnSpc>
            </a:pPr>
            <a:r>
              <a:rPr lang="en-US" sz="1900" dirty="0"/>
              <a:t>First school nurses – New York City around 1905.  By 1996 – 40,000 RN’s working in the 82,000 public schools in the U.S. </a:t>
            </a:r>
          </a:p>
          <a:p>
            <a:pPr>
              <a:lnSpc>
                <a:spcPct val="90000"/>
              </a:lnSpc>
            </a:pPr>
            <a:r>
              <a:rPr lang="en-US" sz="1900" dirty="0"/>
              <a:t>First school psychologist was statewide for Connecticut – 1915</a:t>
            </a:r>
          </a:p>
          <a:p>
            <a:pPr>
              <a:lnSpc>
                <a:spcPct val="90000"/>
              </a:lnSpc>
            </a:pPr>
            <a:r>
              <a:rPr lang="en-US" sz="1900" dirty="0"/>
              <a:t>Guidance Counselors – 1900-1950 – predominantly focused on vocational assessments </a:t>
            </a:r>
          </a:p>
          <a:p>
            <a:pPr>
              <a:lnSpc>
                <a:spcPct val="90000"/>
              </a:lnSpc>
            </a:pPr>
            <a:r>
              <a:rPr lang="en-US" sz="1900" dirty="0"/>
              <a:t>School Counselors – in 1950’s guidance counselors shifted their focus from vocational to an approach that “integrated issues of personality and human development”</a:t>
            </a:r>
          </a:p>
          <a:p>
            <a:pPr>
              <a:lnSpc>
                <a:spcPct val="90000"/>
              </a:lnSpc>
            </a:pPr>
            <a:r>
              <a:rPr lang="en-US" sz="1900" dirty="0"/>
              <a:t>Social Workers – were called “visiting teachers” prior to 1920. These are the individuals that became School Social Workers between 1920 and 1930. </a:t>
            </a:r>
          </a:p>
          <a:p>
            <a:pPr>
              <a:lnSpc>
                <a:spcPct val="90000"/>
              </a:lnSpc>
            </a:pPr>
            <a:r>
              <a:rPr lang="en-US" sz="1900" dirty="0"/>
              <a:t>Special Education Teachers – 1960s – the field of behavior disorders moved away from psychodynamic approaches that focused on internal conflict and moved toward development of psychoeducational and behavior management skills. </a:t>
            </a:r>
          </a:p>
          <a:p>
            <a:pPr marL="0" indent="0">
              <a:lnSpc>
                <a:spcPct val="90000"/>
              </a:lnSpc>
              <a:buNone/>
            </a:pPr>
            <a:endParaRPr lang="en-US" sz="1800" dirty="0"/>
          </a:p>
          <a:p>
            <a:pPr marL="0" indent="0">
              <a:lnSpc>
                <a:spcPct val="90000"/>
              </a:lnSpc>
              <a:buNone/>
            </a:pPr>
            <a:r>
              <a:rPr lang="en-US" sz="1800" dirty="0"/>
              <a:t>					</a:t>
            </a:r>
            <a:endParaRPr lang="en-US" sz="1800" b="0" i="0" dirty="0">
              <a:effectLst/>
              <a:latin typeface="-apple-system"/>
            </a:endParaRPr>
          </a:p>
          <a:p>
            <a:pPr marL="0" indent="0">
              <a:lnSpc>
                <a:spcPct val="90000"/>
              </a:lnSpc>
              <a:buNone/>
            </a:pPr>
            <a:endParaRPr lang="en-US" sz="1800" dirty="0">
              <a:latin typeface="-apple-system"/>
            </a:endParaRPr>
          </a:p>
          <a:p>
            <a:pPr marL="0" indent="0" algn="r">
              <a:lnSpc>
                <a:spcPct val="90000"/>
              </a:lnSpc>
              <a:buNone/>
            </a:pPr>
            <a:r>
              <a:rPr lang="en-US" sz="1800" b="0" i="0" dirty="0">
                <a:effectLst/>
                <a:latin typeface="-apple-system"/>
              </a:rPr>
              <a:t> Flaherty, L.T., </a:t>
            </a:r>
            <a:r>
              <a:rPr lang="en-US" sz="1800" b="0" i="0" dirty="0" err="1">
                <a:effectLst/>
                <a:latin typeface="-apple-system"/>
              </a:rPr>
              <a:t>Osher</a:t>
            </a:r>
            <a:r>
              <a:rPr lang="en-US" sz="1800" b="0" i="0" dirty="0">
                <a:effectLst/>
                <a:latin typeface="-apple-system"/>
              </a:rPr>
              <a:t>, D. (2003)</a:t>
            </a:r>
            <a:endParaRPr lang="en-US" sz="1800" dirty="0"/>
          </a:p>
        </p:txBody>
      </p:sp>
    </p:spTree>
    <p:extLst>
      <p:ext uri="{BB962C8B-B14F-4D97-AF65-F5344CB8AC3E}">
        <p14:creationId xmlns:p14="http://schemas.microsoft.com/office/powerpoint/2010/main" val="255752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47270-F042-75C5-FAA2-F4F32C6FF75F}"/>
              </a:ext>
            </a:extLst>
          </p:cNvPr>
          <p:cNvSpPr>
            <a:spLocks noGrp="1"/>
          </p:cNvSpPr>
          <p:nvPr>
            <p:ph type="title"/>
          </p:nvPr>
        </p:nvSpPr>
        <p:spPr>
          <a:xfrm>
            <a:off x="1855661" y="442731"/>
            <a:ext cx="9742318" cy="1752599"/>
          </a:xfrm>
        </p:spPr>
        <p:txBody>
          <a:bodyPr>
            <a:normAutofit/>
          </a:bodyPr>
          <a:lstStyle/>
          <a:p>
            <a:r>
              <a:rPr lang="en-US" dirty="0"/>
              <a:t>School-Based Mental Health Today</a:t>
            </a:r>
          </a:p>
        </p:txBody>
      </p:sp>
      <p:graphicFrame>
        <p:nvGraphicFramePr>
          <p:cNvPr id="7" name="Content Placeholder 2">
            <a:extLst>
              <a:ext uri="{FF2B5EF4-FFF2-40B4-BE49-F238E27FC236}">
                <a16:creationId xmlns:a16="http://schemas.microsoft.com/office/drawing/2014/main" id="{27BDAD3F-B9EF-94B3-02B2-2D861E59317A}"/>
              </a:ext>
            </a:extLst>
          </p:cNvPr>
          <p:cNvGraphicFramePr>
            <a:graphicFrameLocks noGrp="1"/>
          </p:cNvGraphicFramePr>
          <p:nvPr>
            <p:ph idx="1"/>
            <p:extLst>
              <p:ext uri="{D42A27DB-BD31-4B8C-83A1-F6EECF244321}">
                <p14:modId xmlns:p14="http://schemas.microsoft.com/office/powerpoint/2010/main" val="2809940822"/>
              </p:ext>
            </p:extLst>
          </p:nvPr>
        </p:nvGraphicFramePr>
        <p:xfrm>
          <a:off x="1342663" y="2013995"/>
          <a:ext cx="10764456" cy="4004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2710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4DDBB5-8CF1-0F01-2DB5-DA04691A9BF3}"/>
              </a:ext>
            </a:extLst>
          </p:cNvPr>
          <p:cNvSpPr>
            <a:spLocks noGrp="1"/>
          </p:cNvSpPr>
          <p:nvPr>
            <p:ph idx="1"/>
          </p:nvPr>
        </p:nvSpPr>
        <p:spPr>
          <a:xfrm>
            <a:off x="1322198" y="880947"/>
            <a:ext cx="6015304" cy="5709424"/>
          </a:xfrm>
        </p:spPr>
        <p:txBody>
          <a:bodyPr anchor="t">
            <a:normAutofit lnSpcReduction="10000"/>
          </a:bodyPr>
          <a:lstStyle/>
          <a:p>
            <a:pPr>
              <a:lnSpc>
                <a:spcPct val="90000"/>
              </a:lnSpc>
              <a:buFont typeface="Arial" panose="020B0604020202020204" pitchFamily="34" charset="0"/>
              <a:buChar char="•"/>
            </a:pPr>
            <a:r>
              <a:rPr lang="en-US" sz="1800" b="0" i="0" dirty="0">
                <a:effectLst/>
              </a:rPr>
              <a:t>Develop evidence-based programs to provide positive school climate and promote student skills in dealing with bullying and conflicts, solving problems, developing healthy peer relationships, engaging in activities to prevent suicide and substance use, and so on.</a:t>
            </a:r>
          </a:p>
          <a:p>
            <a:pPr>
              <a:lnSpc>
                <a:spcPct val="90000"/>
              </a:lnSpc>
              <a:buFont typeface="Arial" panose="020B0604020202020204" pitchFamily="34" charset="0"/>
              <a:buChar char="•"/>
            </a:pPr>
            <a:r>
              <a:rPr lang="en-US" sz="1800" b="0" i="0" dirty="0">
                <a:effectLst/>
              </a:rPr>
              <a:t>Develop early intervention services for students in need of additional supports such as skill groups to deal with grief, anger, anxiety, sadness, etc.</a:t>
            </a:r>
          </a:p>
          <a:p>
            <a:pPr>
              <a:lnSpc>
                <a:spcPct val="90000"/>
              </a:lnSpc>
              <a:buFont typeface="Arial" panose="020B0604020202020204" pitchFamily="34" charset="0"/>
              <a:buChar char="•"/>
            </a:pPr>
            <a:r>
              <a:rPr lang="en-US" sz="1800" b="0" i="0" dirty="0">
                <a:effectLst/>
              </a:rPr>
              <a:t>Develop treatment programs and services that address the various mental health needs of students.</a:t>
            </a:r>
          </a:p>
          <a:p>
            <a:pPr>
              <a:lnSpc>
                <a:spcPct val="90000"/>
              </a:lnSpc>
              <a:buFont typeface="Arial" panose="020B0604020202020204" pitchFamily="34" charset="0"/>
              <a:buChar char="•"/>
            </a:pPr>
            <a:r>
              <a:rPr lang="en-US" sz="1800" b="0" i="0" dirty="0">
                <a:effectLst/>
              </a:rPr>
              <a:t>Develop student and family supports and resources.</a:t>
            </a:r>
          </a:p>
          <a:p>
            <a:pPr>
              <a:lnSpc>
                <a:spcPct val="90000"/>
              </a:lnSpc>
              <a:buFont typeface="Arial" panose="020B0604020202020204" pitchFamily="34" charset="0"/>
              <a:buChar char="•"/>
            </a:pPr>
            <a:r>
              <a:rPr lang="en-US" sz="1800" b="0" i="0" dirty="0">
                <a:effectLst/>
              </a:rPr>
              <a:t>Develop a school culture in which teachers and other student support staff are trained to recognize the early warning signs of mental health issues with students.</a:t>
            </a:r>
          </a:p>
          <a:p>
            <a:pPr>
              <a:lnSpc>
                <a:spcPct val="90000"/>
              </a:lnSpc>
              <a:buFont typeface="Arial" panose="020B0604020202020204" pitchFamily="34" charset="0"/>
              <a:buChar char="•"/>
            </a:pPr>
            <a:r>
              <a:rPr lang="en-US" sz="1800" b="0" i="0" dirty="0">
                <a:effectLst/>
              </a:rPr>
              <a:t>Develop a referral process to ensure that all students have equal access to services and supports.</a:t>
            </a:r>
          </a:p>
          <a:p>
            <a:pPr marL="0" indent="0" algn="r">
              <a:lnSpc>
                <a:spcPct val="90000"/>
              </a:lnSpc>
              <a:buNone/>
            </a:pPr>
            <a:endParaRPr lang="en-US" sz="1800" dirty="0"/>
          </a:p>
          <a:p>
            <a:pPr marL="0" indent="0" algn="r">
              <a:lnSpc>
                <a:spcPct val="90000"/>
              </a:lnSpc>
              <a:buNone/>
            </a:pPr>
            <a:endParaRPr lang="en-US" sz="1800" b="0" i="0" dirty="0">
              <a:effectLst/>
            </a:endParaRPr>
          </a:p>
          <a:p>
            <a:pPr marL="0" indent="0" algn="r">
              <a:lnSpc>
                <a:spcPct val="90000"/>
              </a:lnSpc>
              <a:buNone/>
            </a:pPr>
            <a:r>
              <a:rPr lang="en-US" sz="1800" b="0" i="0" dirty="0">
                <a:effectLst/>
              </a:rPr>
              <a:t>Youth.gov</a:t>
            </a:r>
          </a:p>
          <a:p>
            <a:pPr>
              <a:lnSpc>
                <a:spcPct val="90000"/>
              </a:lnSpc>
            </a:pPr>
            <a:endParaRPr lang="en-US" sz="1800" dirty="0"/>
          </a:p>
        </p:txBody>
      </p:sp>
      <p:pic>
        <p:nvPicPr>
          <p:cNvPr id="5122" name="Picture 2">
            <a:extLst>
              <a:ext uri="{FF2B5EF4-FFF2-40B4-BE49-F238E27FC236}">
                <a16:creationId xmlns:a16="http://schemas.microsoft.com/office/drawing/2014/main" id="{676B483E-1F3F-5DE2-DD27-20A445AE76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88752" y="1510497"/>
            <a:ext cx="4509441" cy="3563308"/>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0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5FF890B-3CE7-403A-AECE-2DE04FC7AF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1" name="Freeform 6">
              <a:extLst>
                <a:ext uri="{FF2B5EF4-FFF2-40B4-BE49-F238E27FC236}">
                  <a16:creationId xmlns:a16="http://schemas.microsoft.com/office/drawing/2014/main" id="{99A4E160-6CFD-4514-9E20-CA6692CCD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2" name="Freeform 7">
              <a:extLst>
                <a:ext uri="{FF2B5EF4-FFF2-40B4-BE49-F238E27FC236}">
                  <a16:creationId xmlns:a16="http://schemas.microsoft.com/office/drawing/2014/main" id="{3DCD16F5-8D15-45FD-BA62-ADAC08183A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3" name="Freeform 8">
              <a:extLst>
                <a:ext uri="{FF2B5EF4-FFF2-40B4-BE49-F238E27FC236}">
                  <a16:creationId xmlns:a16="http://schemas.microsoft.com/office/drawing/2014/main" id="{E7CFAF28-6FDA-4C2C-BE51-123D1115F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4" name="Freeform 9">
              <a:extLst>
                <a:ext uri="{FF2B5EF4-FFF2-40B4-BE49-F238E27FC236}">
                  <a16:creationId xmlns:a16="http://schemas.microsoft.com/office/drawing/2014/main" id="{1FD12703-0627-4991-B2A4-F96519F908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5" name="Freeform 10">
              <a:extLst>
                <a:ext uri="{FF2B5EF4-FFF2-40B4-BE49-F238E27FC236}">
                  <a16:creationId xmlns:a16="http://schemas.microsoft.com/office/drawing/2014/main" id="{A5758E0B-DF61-40A8-B765-BC6841906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6" name="Freeform 11">
              <a:extLst>
                <a:ext uri="{FF2B5EF4-FFF2-40B4-BE49-F238E27FC236}">
                  <a16:creationId xmlns:a16="http://schemas.microsoft.com/office/drawing/2014/main" id="{3E063A1F-9566-4436-B4E3-2890FBBC2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18" name="Group 17">
            <a:extLst>
              <a:ext uri="{FF2B5EF4-FFF2-40B4-BE49-F238E27FC236}">
                <a16:creationId xmlns:a16="http://schemas.microsoft.com/office/drawing/2014/main" id="{28A4A409-9242-444A-AC1F-809866828B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9" name="Freeform 6">
              <a:extLst>
                <a:ext uri="{FF2B5EF4-FFF2-40B4-BE49-F238E27FC236}">
                  <a16:creationId xmlns:a16="http://schemas.microsoft.com/office/drawing/2014/main" id="{ABF65108-5AB6-40BD-BCAF-526D8E309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0" name="Freeform 7">
              <a:extLst>
                <a:ext uri="{FF2B5EF4-FFF2-40B4-BE49-F238E27FC236}">
                  <a16:creationId xmlns:a16="http://schemas.microsoft.com/office/drawing/2014/main" id="{C77C904B-BC3A-472F-BB70-8750D41E41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1" name="Freeform 8">
              <a:extLst>
                <a:ext uri="{FF2B5EF4-FFF2-40B4-BE49-F238E27FC236}">
                  <a16:creationId xmlns:a16="http://schemas.microsoft.com/office/drawing/2014/main" id="{E910D569-2CFD-4010-B886-2F31BB8EC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2" name="Freeform 9">
              <a:extLst>
                <a:ext uri="{FF2B5EF4-FFF2-40B4-BE49-F238E27FC236}">
                  <a16:creationId xmlns:a16="http://schemas.microsoft.com/office/drawing/2014/main" id="{5A816932-FBAD-46C0-AA92-336589A5A9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3" name="Freeform 10">
              <a:extLst>
                <a:ext uri="{FF2B5EF4-FFF2-40B4-BE49-F238E27FC236}">
                  <a16:creationId xmlns:a16="http://schemas.microsoft.com/office/drawing/2014/main" id="{3D914BDD-E5E0-4DFB-8072-5B498F94A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4" name="Freeform 11">
              <a:extLst>
                <a:ext uri="{FF2B5EF4-FFF2-40B4-BE49-F238E27FC236}">
                  <a16:creationId xmlns:a16="http://schemas.microsoft.com/office/drawing/2014/main" id="{ED9E392E-46C2-4B84-A121-9B2BC452F0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0F9E35B2-05C1-27B7-9844-B09B59C223DE}"/>
              </a:ext>
            </a:extLst>
          </p:cNvPr>
          <p:cNvSpPr>
            <a:spLocks noGrp="1"/>
          </p:cNvSpPr>
          <p:nvPr>
            <p:ph type="title"/>
          </p:nvPr>
        </p:nvSpPr>
        <p:spPr>
          <a:xfrm>
            <a:off x="1502780" y="145648"/>
            <a:ext cx="2812385" cy="1752599"/>
          </a:xfrm>
        </p:spPr>
        <p:txBody>
          <a:bodyPr vert="horz" lIns="91440" tIns="45720" rIns="91440" bIns="45720" rtlCol="0" anchor="ctr">
            <a:normAutofit/>
          </a:bodyPr>
          <a:lstStyle/>
          <a:p>
            <a:r>
              <a:rPr lang="en-US" sz="3200"/>
              <a:t>Georgia’s Tiered System </a:t>
            </a:r>
            <a:endParaRPr lang="en-US" sz="3200" dirty="0"/>
          </a:p>
        </p:txBody>
      </p:sp>
      <p:sp>
        <p:nvSpPr>
          <p:cNvPr id="4" name="Content Placeholder 3">
            <a:extLst>
              <a:ext uri="{FF2B5EF4-FFF2-40B4-BE49-F238E27FC236}">
                <a16:creationId xmlns:a16="http://schemas.microsoft.com/office/drawing/2014/main" id="{E573473B-C483-1E8B-C372-7FBBC5C72D34}"/>
              </a:ext>
            </a:extLst>
          </p:cNvPr>
          <p:cNvSpPr>
            <a:spLocks noGrp="1"/>
          </p:cNvSpPr>
          <p:nvPr>
            <p:ph sz="half" idx="2"/>
          </p:nvPr>
        </p:nvSpPr>
        <p:spPr>
          <a:xfrm>
            <a:off x="1157467" y="1898248"/>
            <a:ext cx="3570057" cy="4959751"/>
          </a:xfrm>
        </p:spPr>
        <p:txBody>
          <a:bodyPr vert="horz" lIns="91440" tIns="45720" rIns="91440" bIns="45720" rtlCol="0" anchor="ctr">
            <a:normAutofit lnSpcReduction="10000"/>
          </a:bodyPr>
          <a:lstStyle/>
          <a:p>
            <a:pPr>
              <a:lnSpc>
                <a:spcPct val="90000"/>
              </a:lnSpc>
            </a:pPr>
            <a:r>
              <a:rPr lang="en-US" dirty="0"/>
              <a:t>Tier I: prevention for all students (example: SEL curriculum)</a:t>
            </a:r>
          </a:p>
          <a:p>
            <a:pPr>
              <a:lnSpc>
                <a:spcPct val="90000"/>
              </a:lnSpc>
            </a:pPr>
            <a:r>
              <a:rPr lang="en-US" dirty="0"/>
              <a:t>Tier II: focus on students identified through screening as underperforming or at risk for learning/behavioral challenges . Typically involves some fidelity measuring (example: referral to CHRIS 180, IEP)</a:t>
            </a:r>
          </a:p>
          <a:p>
            <a:pPr>
              <a:lnSpc>
                <a:spcPct val="90000"/>
              </a:lnSpc>
            </a:pPr>
            <a:r>
              <a:rPr lang="en-US" dirty="0"/>
              <a:t>Tier III: focus on students who have not responded positively to T1 or T2 interventions. Often involve daily, intensive services</a:t>
            </a:r>
          </a:p>
          <a:p>
            <a:pPr marL="0" indent="0">
              <a:lnSpc>
                <a:spcPct val="90000"/>
              </a:lnSpc>
            </a:pPr>
            <a:endParaRPr lang="en-US" dirty="0"/>
          </a:p>
          <a:p>
            <a:pPr marL="0" indent="0">
              <a:lnSpc>
                <a:spcPct val="90000"/>
              </a:lnSpc>
            </a:pPr>
            <a:endParaRPr lang="en-US" dirty="0"/>
          </a:p>
          <a:p>
            <a:pPr marL="0" indent="0">
              <a:lnSpc>
                <a:spcPct val="90000"/>
              </a:lnSpc>
            </a:pPr>
            <a:endParaRPr lang="en-US" dirty="0"/>
          </a:p>
          <a:p>
            <a:pPr marL="0" indent="0" algn="r">
              <a:lnSpc>
                <a:spcPct val="90000"/>
              </a:lnSpc>
              <a:buNone/>
            </a:pPr>
            <a:r>
              <a:rPr lang="en-US" dirty="0"/>
              <a:t>  GA Dept of Education, 2019</a:t>
            </a:r>
          </a:p>
          <a:p>
            <a:pPr>
              <a:lnSpc>
                <a:spcPct val="90000"/>
              </a:lnSpc>
            </a:pPr>
            <a:endParaRPr lang="en-US" sz="1600" dirty="0"/>
          </a:p>
        </p:txBody>
      </p:sp>
      <p:sp>
        <p:nvSpPr>
          <p:cNvPr id="26" name="Rounded Rectangle 16">
            <a:extLst>
              <a:ext uri="{FF2B5EF4-FFF2-40B4-BE49-F238E27FC236}">
                <a16:creationId xmlns:a16="http://schemas.microsoft.com/office/drawing/2014/main" id="{21ECAAB0-702B-4C08-B30F-0AFAC3479A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1162" y="648931"/>
            <a:ext cx="6881862" cy="5231964"/>
          </a:xfrm>
          <a:prstGeom prst="roundRect">
            <a:avLst>
              <a:gd name="adj" fmla="val 4834"/>
            </a:avLst>
          </a:prstGeom>
          <a:solidFill>
            <a:schemeClr val="bg1"/>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10;&#10;Description automatically generated with low confidence">
            <a:extLst>
              <a:ext uri="{FF2B5EF4-FFF2-40B4-BE49-F238E27FC236}">
                <a16:creationId xmlns:a16="http://schemas.microsoft.com/office/drawing/2014/main" id="{B0C9DAF4-5F16-C105-DA36-38BD94BC8588}"/>
              </a:ext>
            </a:extLst>
          </p:cNvPr>
          <p:cNvPicPr>
            <a:picLocks noGrp="1" noChangeAspect="1"/>
          </p:cNvPicPr>
          <p:nvPr>
            <p:ph sz="half" idx="1"/>
          </p:nvPr>
        </p:nvPicPr>
        <p:blipFill rotWithShape="1">
          <a:blip r:embed="rId3"/>
          <a:srcRect l="31410" t="34188" r="31303" b="30484"/>
          <a:stretch/>
        </p:blipFill>
        <p:spPr bwMode="auto">
          <a:xfrm>
            <a:off x="4723619" y="977105"/>
            <a:ext cx="6779405" cy="4754195"/>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359225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176B-DFD9-132F-CC39-E6F48021DDA7}"/>
              </a:ext>
            </a:extLst>
          </p:cNvPr>
          <p:cNvSpPr>
            <a:spLocks noGrp="1"/>
          </p:cNvSpPr>
          <p:nvPr>
            <p:ph type="title"/>
          </p:nvPr>
        </p:nvSpPr>
        <p:spPr/>
        <p:txBody>
          <a:bodyPr/>
          <a:lstStyle/>
          <a:p>
            <a:r>
              <a:rPr lang="en-US" dirty="0"/>
              <a:t>SBMH at CHRIS 180</a:t>
            </a:r>
          </a:p>
        </p:txBody>
      </p:sp>
      <p:sp>
        <p:nvSpPr>
          <p:cNvPr id="3" name="Content Placeholder 2">
            <a:extLst>
              <a:ext uri="{FF2B5EF4-FFF2-40B4-BE49-F238E27FC236}">
                <a16:creationId xmlns:a16="http://schemas.microsoft.com/office/drawing/2014/main" id="{1D92557E-5FDC-BCFC-3B9B-4984C6401E73}"/>
              </a:ext>
            </a:extLst>
          </p:cNvPr>
          <p:cNvSpPr>
            <a:spLocks noGrp="1"/>
          </p:cNvSpPr>
          <p:nvPr>
            <p:ph idx="1"/>
          </p:nvPr>
        </p:nvSpPr>
        <p:spPr/>
        <p:txBody>
          <a:bodyPr/>
          <a:lstStyle/>
          <a:p>
            <a:r>
              <a:rPr lang="en-US" dirty="0"/>
              <a:t>First school-based partnership was established in 2013 </a:t>
            </a:r>
          </a:p>
          <a:p>
            <a:r>
              <a:rPr lang="en-US" dirty="0"/>
              <a:t>By 2017, we were partnered with 24 schools </a:t>
            </a:r>
          </a:p>
          <a:p>
            <a:r>
              <a:rPr lang="en-US" dirty="0"/>
              <a:t>Currently partnered with 76 schools (and counting!) </a:t>
            </a:r>
          </a:p>
          <a:p>
            <a:r>
              <a:rPr lang="en-US" dirty="0"/>
              <a:t>Schools are within 4 districts in the Metro-Atlanta Area </a:t>
            </a:r>
          </a:p>
          <a:p>
            <a:r>
              <a:rPr lang="en-US" dirty="0"/>
              <a:t>Diversified funding landscape </a:t>
            </a:r>
          </a:p>
          <a:p>
            <a:endParaRPr lang="en-US" dirty="0"/>
          </a:p>
        </p:txBody>
      </p:sp>
    </p:spTree>
    <p:extLst>
      <p:ext uri="{BB962C8B-B14F-4D97-AF65-F5344CB8AC3E}">
        <p14:creationId xmlns:p14="http://schemas.microsoft.com/office/powerpoint/2010/main" val="3097502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D9B1B-173C-92C6-2997-D70BCC9FC8BF}"/>
              </a:ext>
            </a:extLst>
          </p:cNvPr>
          <p:cNvSpPr>
            <a:spLocks noGrp="1"/>
          </p:cNvSpPr>
          <p:nvPr>
            <p:ph type="title"/>
          </p:nvPr>
        </p:nvSpPr>
        <p:spPr>
          <a:xfrm>
            <a:off x="1473160" y="195148"/>
            <a:ext cx="10018713" cy="886522"/>
          </a:xfrm>
        </p:spPr>
        <p:txBody>
          <a:bodyPr/>
          <a:lstStyle/>
          <a:p>
            <a:r>
              <a:rPr lang="en-US" dirty="0"/>
              <a:t>A little about us…</a:t>
            </a:r>
          </a:p>
        </p:txBody>
      </p:sp>
      <p:pic>
        <p:nvPicPr>
          <p:cNvPr id="4" name="Online Media 3" title="CHRIS 180's School-Based Mental Health Program">
            <a:hlinkClick r:id="" action="ppaction://media"/>
            <a:extLst>
              <a:ext uri="{FF2B5EF4-FFF2-40B4-BE49-F238E27FC236}">
                <a16:creationId xmlns:a16="http://schemas.microsoft.com/office/drawing/2014/main" id="{CB543395-228F-10F7-8698-BF120FBEDD22}"/>
              </a:ext>
            </a:extLst>
          </p:cNvPr>
          <p:cNvPicPr>
            <a:picLocks noGrp="1" noRot="1" noChangeAspect="1"/>
          </p:cNvPicPr>
          <p:nvPr>
            <p:ph idx="1"/>
            <a:videoFile r:link="rId1"/>
          </p:nvPr>
        </p:nvPicPr>
        <p:blipFill>
          <a:blip r:embed="rId3"/>
          <a:stretch>
            <a:fillRect/>
          </a:stretch>
        </p:blipFill>
        <p:spPr>
          <a:xfrm>
            <a:off x="2168411" y="1216337"/>
            <a:ext cx="8514457" cy="4810669"/>
          </a:xfrm>
          <a:prstGeom prst="rect">
            <a:avLst/>
          </a:prstGeom>
        </p:spPr>
      </p:pic>
    </p:spTree>
    <p:extLst>
      <p:ext uri="{BB962C8B-B14F-4D97-AF65-F5344CB8AC3E}">
        <p14:creationId xmlns:p14="http://schemas.microsoft.com/office/powerpoint/2010/main" val="27471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DAE34-B01D-38D8-58F3-4E9F87EB0D8E}"/>
              </a:ext>
            </a:extLst>
          </p:cNvPr>
          <p:cNvSpPr>
            <a:spLocks noGrp="1"/>
          </p:cNvSpPr>
          <p:nvPr>
            <p:ph type="title"/>
          </p:nvPr>
        </p:nvSpPr>
        <p:spPr>
          <a:xfrm>
            <a:off x="1484310" y="250903"/>
            <a:ext cx="10018713" cy="897673"/>
          </a:xfrm>
        </p:spPr>
        <p:txBody>
          <a:bodyPr/>
          <a:lstStyle/>
          <a:p>
            <a:r>
              <a:rPr lang="en-US" dirty="0"/>
              <a:t>Our Model</a:t>
            </a:r>
          </a:p>
        </p:txBody>
      </p:sp>
      <p:sp>
        <p:nvSpPr>
          <p:cNvPr id="3" name="Content Placeholder 2">
            <a:extLst>
              <a:ext uri="{FF2B5EF4-FFF2-40B4-BE49-F238E27FC236}">
                <a16:creationId xmlns:a16="http://schemas.microsoft.com/office/drawing/2014/main" id="{E9DB967C-E6D9-380D-5FA2-A6E2D1EE1B1B}"/>
              </a:ext>
            </a:extLst>
          </p:cNvPr>
          <p:cNvSpPr>
            <a:spLocks noGrp="1"/>
          </p:cNvSpPr>
          <p:nvPr>
            <p:ph idx="1"/>
          </p:nvPr>
        </p:nvSpPr>
        <p:spPr>
          <a:xfrm>
            <a:off x="1484310" y="1148576"/>
            <a:ext cx="10018713" cy="5051501"/>
          </a:xfrm>
        </p:spPr>
        <p:txBody>
          <a:bodyPr>
            <a:normAutofit lnSpcReduction="10000"/>
          </a:bodyPr>
          <a:lstStyle/>
          <a:p>
            <a:r>
              <a:rPr lang="en-US" dirty="0"/>
              <a:t>Sets us apart from other organizations in our area</a:t>
            </a:r>
          </a:p>
          <a:p>
            <a:r>
              <a:rPr lang="en-US" dirty="0"/>
              <a:t>Fully embedded model </a:t>
            </a:r>
          </a:p>
          <a:p>
            <a:pPr lvl="1"/>
            <a:r>
              <a:rPr lang="en-US" dirty="0"/>
              <a:t>Therapist has an office in the school</a:t>
            </a:r>
          </a:p>
          <a:p>
            <a:pPr lvl="1"/>
            <a:r>
              <a:rPr lang="en-US" dirty="0"/>
              <a:t>Reports to the school daily </a:t>
            </a:r>
          </a:p>
          <a:p>
            <a:pPr lvl="1"/>
            <a:r>
              <a:rPr lang="en-US" dirty="0"/>
              <a:t>Is a part of the school community (pep rallies, back to school nights, school events, parent events, community events/resource tables, etc.) </a:t>
            </a:r>
          </a:p>
          <a:p>
            <a:r>
              <a:rPr lang="en-US" dirty="0"/>
              <a:t>Predominantly provide Tier 2 services, but also able to provide Tier 1 services and act has a support or referral source for Tier 3 needs (wraparound, IOP, PHP) </a:t>
            </a:r>
          </a:p>
          <a:p>
            <a:r>
              <a:rPr lang="en-US" dirty="0"/>
              <a:t>Emphasis on Trauma-Informed Training for school personnel </a:t>
            </a:r>
          </a:p>
          <a:p>
            <a:r>
              <a:rPr lang="en-US" dirty="0"/>
              <a:t>Strategic funding decisions that allow us to serve any student at no cost, regardless of legal or insurance status </a:t>
            </a:r>
          </a:p>
        </p:txBody>
      </p:sp>
    </p:spTree>
    <p:extLst>
      <p:ext uri="{BB962C8B-B14F-4D97-AF65-F5344CB8AC3E}">
        <p14:creationId xmlns:p14="http://schemas.microsoft.com/office/powerpoint/2010/main" val="3922736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2"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4"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5"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98FF77B7-DC91-907B-D787-BA8B905BCEAD}"/>
              </a:ext>
            </a:extLst>
          </p:cNvPr>
          <p:cNvSpPr>
            <a:spLocks noGrp="1"/>
          </p:cNvSpPr>
          <p:nvPr>
            <p:ph type="title"/>
          </p:nvPr>
        </p:nvSpPr>
        <p:spPr>
          <a:xfrm>
            <a:off x="5021035" y="-86526"/>
            <a:ext cx="6481989" cy="965200"/>
          </a:xfrm>
        </p:spPr>
        <p:txBody>
          <a:bodyPr vert="horz" lIns="91440" tIns="45720" rIns="91440" bIns="45720" rtlCol="0" anchor="ctr">
            <a:normAutofit/>
          </a:bodyPr>
          <a:lstStyle/>
          <a:p>
            <a:r>
              <a:rPr lang="en-US" dirty="0"/>
              <a:t>Introduction</a:t>
            </a:r>
          </a:p>
        </p:txBody>
      </p:sp>
      <p:pic>
        <p:nvPicPr>
          <p:cNvPr id="6" name="Content Placeholder 5" descr="A person smiling for the camera&#10;&#10;Description automatically generated with low confidence">
            <a:extLst>
              <a:ext uri="{FF2B5EF4-FFF2-40B4-BE49-F238E27FC236}">
                <a16:creationId xmlns:a16="http://schemas.microsoft.com/office/drawing/2014/main" id="{B117BC76-58E8-26A0-BDE6-1CDA8D4C2558}"/>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482" r="9548" b="4"/>
          <a:stretch/>
        </p:blipFill>
        <p:spPr>
          <a:xfrm>
            <a:off x="1595382" y="1347307"/>
            <a:ext cx="3102428" cy="456383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4" name="Content Placeholder 3">
            <a:extLst>
              <a:ext uri="{FF2B5EF4-FFF2-40B4-BE49-F238E27FC236}">
                <a16:creationId xmlns:a16="http://schemas.microsoft.com/office/drawing/2014/main" id="{DEB367D8-1989-08AE-5EF1-B09B25859E19}"/>
              </a:ext>
            </a:extLst>
          </p:cNvPr>
          <p:cNvSpPr>
            <a:spLocks noGrp="1"/>
          </p:cNvSpPr>
          <p:nvPr>
            <p:ph sz="half" idx="2"/>
          </p:nvPr>
        </p:nvSpPr>
        <p:spPr>
          <a:xfrm>
            <a:off x="5021035" y="1069523"/>
            <a:ext cx="7020153" cy="5119404"/>
          </a:xfrm>
        </p:spPr>
        <p:txBody>
          <a:bodyPr vert="horz" lIns="91440" tIns="45720" rIns="91440" bIns="45720" rtlCol="0" anchor="ctr">
            <a:normAutofit fontScale="92500" lnSpcReduction="20000"/>
          </a:bodyPr>
          <a:lstStyle/>
          <a:p>
            <a:pPr marL="0" indent="0" fontAlgn="base">
              <a:lnSpc>
                <a:spcPct val="90000"/>
              </a:lnSpc>
              <a:buNone/>
            </a:pPr>
            <a:r>
              <a:rPr lang="en-US" sz="1600" b="0" i="0" dirty="0"/>
              <a:t>Brittney joined CHRIS 180 in 2017 and brings a diversified background of mental health experience to our leadership team. She is a Licensed Clinical Social Worker and earned both her Bachelor of Science in Child and Family Development and her Master of Social Work degrees at the University of Georgia (UGA). It was at UGA where she also obtained a graduate certificate in Marriage and Family Therapy. Brittney has extensive experience working with Community Service Boards across the state, as well as the Psychiatric Residential Treatment Facility (PRTF) level of care. Brittney’s areas of expertise include acute and chronic psychiatric disorders, complex trauma backgrounds, co-occurring developmental disabilities, crisis intervention, and Autism Spectrum Disorder.</a:t>
            </a:r>
          </a:p>
          <a:p>
            <a:pPr marL="0" indent="0" fontAlgn="base">
              <a:lnSpc>
                <a:spcPct val="90000"/>
              </a:lnSpc>
              <a:buNone/>
            </a:pPr>
            <a:r>
              <a:rPr lang="en-US" sz="1600" b="0" i="0" dirty="0"/>
              <a:t>From 2017-2020, Brittney served as our Clinical Director of our Atlanta CHRIS Counseling Center in addition to supervising our Drop-In Center for young adults at risk of or experiencing homelessness, our Permanent Supportive Housing Program (TransitionZ), and our Integrated Health Clinic. It was this vigorous growth and experience as a CHRIS 180 leader that positioned Brittney well to shift to supervising our school-based division in the summer of 2020. Brittney operates as CHRIS 180’s representative for the Georgia Alliance of Therapeutic Services (GATS), currently serving in the nominated role of Vice Chair for a second term. She is frequently called upon to speak on panels with reputable organizations, a few of whom include The Atlanta Women’s Foundation, Georgia Pacific, and The Fulton-Dekalb Hospital Authority. Brittney is honored to work with a robust, dynamic team of clinical professionals as they lead the charge for providing quality trauma-informed services within our school communities. She aims to ensure that barriers are broken down and access to care is increased for all individuals, with the goal of providing the highest quality mental health services and supports possible. With an eye for strategy, a solution-focused approach, and a trauma-informed style of supervision and accountability, Brittney continues to expand our partnerships and relationships within the academic realm of Metro Atlanta.</a:t>
            </a:r>
          </a:p>
        </p:txBody>
      </p:sp>
    </p:spTree>
    <p:extLst>
      <p:ext uri="{BB962C8B-B14F-4D97-AF65-F5344CB8AC3E}">
        <p14:creationId xmlns:p14="http://schemas.microsoft.com/office/powerpoint/2010/main" val="603253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FF85-DD51-3D1F-A23A-71C2C05F330F}"/>
              </a:ext>
            </a:extLst>
          </p:cNvPr>
          <p:cNvSpPr>
            <a:spLocks noGrp="1"/>
          </p:cNvSpPr>
          <p:nvPr>
            <p:ph type="title"/>
          </p:nvPr>
        </p:nvSpPr>
        <p:spPr>
          <a:xfrm>
            <a:off x="1495463" y="239752"/>
            <a:ext cx="10018713" cy="719254"/>
          </a:xfrm>
        </p:spPr>
        <p:txBody>
          <a:bodyPr>
            <a:normAutofit fontScale="90000"/>
          </a:bodyPr>
          <a:lstStyle/>
          <a:p>
            <a:r>
              <a:rPr lang="en-US" dirty="0"/>
              <a:t>Our Model </a:t>
            </a:r>
            <a:br>
              <a:rPr lang="en-US" dirty="0"/>
            </a:br>
            <a:r>
              <a:rPr lang="en-US" dirty="0"/>
              <a:t>Tier II + Tier III Service Delivery</a:t>
            </a:r>
          </a:p>
        </p:txBody>
      </p:sp>
      <p:sp>
        <p:nvSpPr>
          <p:cNvPr id="3" name="Content Placeholder 2">
            <a:extLst>
              <a:ext uri="{FF2B5EF4-FFF2-40B4-BE49-F238E27FC236}">
                <a16:creationId xmlns:a16="http://schemas.microsoft.com/office/drawing/2014/main" id="{0DDB03A2-4A18-BDBF-1FD1-27158767FAA1}"/>
              </a:ext>
            </a:extLst>
          </p:cNvPr>
          <p:cNvSpPr>
            <a:spLocks noGrp="1"/>
          </p:cNvSpPr>
          <p:nvPr>
            <p:ph idx="1"/>
          </p:nvPr>
        </p:nvSpPr>
        <p:spPr>
          <a:xfrm>
            <a:off x="1495463" y="1226634"/>
            <a:ext cx="10380586" cy="5263376"/>
          </a:xfrm>
        </p:spPr>
        <p:txBody>
          <a:bodyPr>
            <a:normAutofit fontScale="77500" lnSpcReduction="20000"/>
          </a:bodyPr>
          <a:lstStyle/>
          <a:p>
            <a:r>
              <a:rPr lang="en-US" dirty="0"/>
              <a:t>Individual and Family Therapy </a:t>
            </a:r>
          </a:p>
          <a:p>
            <a:r>
              <a:rPr lang="en-US" dirty="0"/>
              <a:t>Therapy can take place in office or in another confidential setting (playground, basketball court, library, media center) </a:t>
            </a:r>
          </a:p>
          <a:p>
            <a:r>
              <a:rPr lang="en-US" dirty="0"/>
              <a:t>COVID telehealth relaxations have resulted in better family therapy outcomes (reduced barriers, reduced no-shows)</a:t>
            </a:r>
          </a:p>
          <a:p>
            <a:r>
              <a:rPr lang="en-US" dirty="0"/>
              <a:t>Emphasis on training our staff in a variety of modalities and approaches</a:t>
            </a:r>
          </a:p>
          <a:p>
            <a:pPr lvl="1"/>
            <a:r>
              <a:rPr lang="en-US" dirty="0"/>
              <a:t>Play therapy</a:t>
            </a:r>
          </a:p>
          <a:p>
            <a:pPr lvl="1"/>
            <a:r>
              <a:rPr lang="en-US" dirty="0"/>
              <a:t>Art therapy </a:t>
            </a:r>
          </a:p>
          <a:p>
            <a:pPr lvl="1"/>
            <a:r>
              <a:rPr lang="en-US" dirty="0"/>
              <a:t>EMDR </a:t>
            </a:r>
          </a:p>
          <a:p>
            <a:pPr lvl="1"/>
            <a:r>
              <a:rPr lang="en-US" dirty="0"/>
              <a:t>CBT</a:t>
            </a:r>
          </a:p>
          <a:p>
            <a:pPr lvl="1"/>
            <a:r>
              <a:rPr lang="en-US" dirty="0"/>
              <a:t>TFCBT </a:t>
            </a:r>
          </a:p>
          <a:p>
            <a:pPr lvl="1"/>
            <a:r>
              <a:rPr lang="en-US" dirty="0"/>
              <a:t>Internal Family Systems</a:t>
            </a:r>
          </a:p>
          <a:p>
            <a:pPr lvl="1"/>
            <a:r>
              <a:rPr lang="en-US" dirty="0"/>
              <a:t>Behavior Modification </a:t>
            </a:r>
          </a:p>
          <a:p>
            <a:pPr lvl="1"/>
            <a:r>
              <a:rPr lang="en-US" dirty="0"/>
              <a:t>DBT </a:t>
            </a:r>
          </a:p>
          <a:p>
            <a:r>
              <a:rPr lang="en-US" dirty="0"/>
              <a:t>Tier III intervention – treat student referral with standard assessment, staff case, attempt intervention, determine if higher level of care is warranted.</a:t>
            </a:r>
          </a:p>
        </p:txBody>
      </p:sp>
    </p:spTree>
    <p:extLst>
      <p:ext uri="{BB962C8B-B14F-4D97-AF65-F5344CB8AC3E}">
        <p14:creationId xmlns:p14="http://schemas.microsoft.com/office/powerpoint/2010/main" val="4257010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FF85-DD51-3D1F-A23A-71C2C05F330F}"/>
              </a:ext>
            </a:extLst>
          </p:cNvPr>
          <p:cNvSpPr>
            <a:spLocks noGrp="1"/>
          </p:cNvSpPr>
          <p:nvPr>
            <p:ph type="title"/>
          </p:nvPr>
        </p:nvSpPr>
        <p:spPr>
          <a:xfrm>
            <a:off x="1562370" y="172845"/>
            <a:ext cx="10018713" cy="864220"/>
          </a:xfrm>
        </p:spPr>
        <p:txBody>
          <a:bodyPr>
            <a:normAutofit fontScale="90000"/>
          </a:bodyPr>
          <a:lstStyle/>
          <a:p>
            <a:r>
              <a:rPr lang="en-US" dirty="0"/>
              <a:t>Our Model </a:t>
            </a:r>
            <a:br>
              <a:rPr lang="en-US" dirty="0"/>
            </a:br>
            <a:r>
              <a:rPr lang="en-US" dirty="0"/>
              <a:t>Tier I Service Delivery</a:t>
            </a:r>
          </a:p>
        </p:txBody>
      </p:sp>
      <p:sp>
        <p:nvSpPr>
          <p:cNvPr id="3" name="Content Placeholder 2">
            <a:extLst>
              <a:ext uri="{FF2B5EF4-FFF2-40B4-BE49-F238E27FC236}">
                <a16:creationId xmlns:a16="http://schemas.microsoft.com/office/drawing/2014/main" id="{0DDB03A2-4A18-BDBF-1FD1-27158767FAA1}"/>
              </a:ext>
            </a:extLst>
          </p:cNvPr>
          <p:cNvSpPr>
            <a:spLocks noGrp="1"/>
          </p:cNvSpPr>
          <p:nvPr>
            <p:ph idx="1"/>
          </p:nvPr>
        </p:nvSpPr>
        <p:spPr>
          <a:xfrm>
            <a:off x="1851102" y="1424181"/>
            <a:ext cx="9478537" cy="4667250"/>
          </a:xfrm>
        </p:spPr>
        <p:txBody>
          <a:bodyPr>
            <a:normAutofit/>
          </a:bodyPr>
          <a:lstStyle/>
          <a:p>
            <a:r>
              <a:rPr lang="en-US" dirty="0"/>
              <a:t>Psychoeducational or Skill-Building Groups (consent is covered under SEL and school forms)</a:t>
            </a:r>
          </a:p>
          <a:p>
            <a:r>
              <a:rPr lang="en-US" dirty="0"/>
              <a:t>Student groups</a:t>
            </a:r>
          </a:p>
          <a:p>
            <a:r>
              <a:rPr lang="en-US" dirty="0"/>
              <a:t>Parent groups</a:t>
            </a:r>
          </a:p>
          <a:p>
            <a:r>
              <a:rPr lang="en-US" dirty="0"/>
              <a:t>Themed events coordinating with various months (i.e. suicide prevention month, ADHD awareness month, etc.)</a:t>
            </a:r>
          </a:p>
          <a:p>
            <a:endParaRPr lang="en-US" dirty="0"/>
          </a:p>
        </p:txBody>
      </p:sp>
    </p:spTree>
    <p:extLst>
      <p:ext uri="{BB962C8B-B14F-4D97-AF65-F5344CB8AC3E}">
        <p14:creationId xmlns:p14="http://schemas.microsoft.com/office/powerpoint/2010/main" val="897184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CFF85-DD51-3D1F-A23A-71C2C05F330F}"/>
              </a:ext>
            </a:extLst>
          </p:cNvPr>
          <p:cNvSpPr>
            <a:spLocks noGrp="1"/>
          </p:cNvSpPr>
          <p:nvPr>
            <p:ph type="title"/>
          </p:nvPr>
        </p:nvSpPr>
        <p:spPr>
          <a:xfrm>
            <a:off x="1551218" y="172844"/>
            <a:ext cx="10018713" cy="1139825"/>
          </a:xfrm>
        </p:spPr>
        <p:txBody>
          <a:bodyPr>
            <a:normAutofit fontScale="90000"/>
          </a:bodyPr>
          <a:lstStyle/>
          <a:p>
            <a:r>
              <a:rPr lang="en-US" dirty="0"/>
              <a:t>Our Model </a:t>
            </a:r>
            <a:br>
              <a:rPr lang="en-US" dirty="0"/>
            </a:br>
            <a:r>
              <a:rPr lang="en-US" dirty="0"/>
              <a:t>Trauma Informed Training</a:t>
            </a:r>
          </a:p>
        </p:txBody>
      </p:sp>
      <p:sp>
        <p:nvSpPr>
          <p:cNvPr id="3" name="Content Placeholder 2">
            <a:extLst>
              <a:ext uri="{FF2B5EF4-FFF2-40B4-BE49-F238E27FC236}">
                <a16:creationId xmlns:a16="http://schemas.microsoft.com/office/drawing/2014/main" id="{0DDB03A2-4A18-BDBF-1FD1-27158767FAA1}"/>
              </a:ext>
            </a:extLst>
          </p:cNvPr>
          <p:cNvSpPr>
            <a:spLocks noGrp="1"/>
          </p:cNvSpPr>
          <p:nvPr>
            <p:ph idx="1"/>
          </p:nvPr>
        </p:nvSpPr>
        <p:spPr>
          <a:xfrm>
            <a:off x="1470081" y="1513391"/>
            <a:ext cx="10809270" cy="4667250"/>
          </a:xfrm>
        </p:spPr>
        <p:txBody>
          <a:bodyPr>
            <a:normAutofit lnSpcReduction="10000"/>
          </a:bodyPr>
          <a:lstStyle/>
          <a:p>
            <a:r>
              <a:rPr lang="en-US" dirty="0"/>
              <a:t>The school is our client </a:t>
            </a:r>
          </a:p>
          <a:p>
            <a:r>
              <a:rPr lang="en-US" dirty="0"/>
              <a:t>Goal of maximizing the impact of our staff </a:t>
            </a:r>
          </a:p>
          <a:p>
            <a:r>
              <a:rPr lang="en-US" dirty="0"/>
              <a:t>Teach the school “to fish” </a:t>
            </a:r>
          </a:p>
          <a:p>
            <a:r>
              <a:rPr lang="en-US" dirty="0"/>
              <a:t>Classroom observation and consultation</a:t>
            </a:r>
          </a:p>
          <a:p>
            <a:r>
              <a:rPr lang="en-US" dirty="0"/>
              <a:t>Open office hours for teacher support – case staffing, venting, burnout prevention, stress management </a:t>
            </a:r>
          </a:p>
          <a:p>
            <a:r>
              <a:rPr lang="en-US" dirty="0"/>
              <a:t>Formal trainings on a variety of topics – library of pre-developed content</a:t>
            </a:r>
          </a:p>
          <a:p>
            <a:r>
              <a:rPr lang="en-US" dirty="0"/>
              <a:t>Ability to create content based on needs of school</a:t>
            </a:r>
          </a:p>
          <a:p>
            <a:r>
              <a:rPr lang="en-US" dirty="0"/>
              <a:t>Development of “off the shelf” menu options for schools provided at the beginning and throughout the year </a:t>
            </a:r>
          </a:p>
        </p:txBody>
      </p:sp>
    </p:spTree>
    <p:extLst>
      <p:ext uri="{BB962C8B-B14F-4D97-AF65-F5344CB8AC3E}">
        <p14:creationId xmlns:p14="http://schemas.microsoft.com/office/powerpoint/2010/main" val="4174557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1911-4A7A-1667-5CDD-B16701AC307E}"/>
              </a:ext>
            </a:extLst>
          </p:cNvPr>
          <p:cNvSpPr>
            <a:spLocks noGrp="1"/>
          </p:cNvSpPr>
          <p:nvPr>
            <p:ph type="title"/>
          </p:nvPr>
        </p:nvSpPr>
        <p:spPr>
          <a:xfrm>
            <a:off x="1676400" y="198083"/>
            <a:ext cx="10515600" cy="846599"/>
          </a:xfrm>
        </p:spPr>
        <p:txBody>
          <a:bodyPr>
            <a:normAutofit fontScale="90000"/>
          </a:bodyPr>
          <a:lstStyle/>
          <a:p>
            <a:r>
              <a:rPr lang="en-US" dirty="0"/>
              <a:t>	Our Model</a:t>
            </a:r>
            <a:br>
              <a:rPr lang="en-US" dirty="0"/>
            </a:br>
            <a:r>
              <a:rPr lang="en-US" dirty="0"/>
              <a:t>Trauma Informed Training Offerings</a:t>
            </a:r>
          </a:p>
        </p:txBody>
      </p:sp>
      <p:pic>
        <p:nvPicPr>
          <p:cNvPr id="4" name="Content Placeholder 3" descr="Graphical user interface, text, application&#10;&#10;Description automatically generated">
            <a:extLst>
              <a:ext uri="{FF2B5EF4-FFF2-40B4-BE49-F238E27FC236}">
                <a16:creationId xmlns:a16="http://schemas.microsoft.com/office/drawing/2014/main" id="{B0ADE66C-FA18-EBA0-EDC2-0650820E1B63}"/>
              </a:ext>
            </a:extLst>
          </p:cNvPr>
          <p:cNvPicPr>
            <a:picLocks noGrp="1" noChangeAspect="1"/>
          </p:cNvPicPr>
          <p:nvPr>
            <p:ph idx="1"/>
          </p:nvPr>
        </p:nvPicPr>
        <p:blipFill rotWithShape="1">
          <a:blip r:embed="rId2"/>
          <a:srcRect l="17949" t="22033" r="41880" b="8831"/>
          <a:stretch/>
        </p:blipFill>
        <p:spPr bwMode="auto">
          <a:xfrm>
            <a:off x="4255064" y="1430419"/>
            <a:ext cx="5401892" cy="52294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2521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37" name="Rectangle 22">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24">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646B9DD-8CD4-F85C-965C-7F8B0B9B3A51}"/>
              </a:ext>
            </a:extLst>
          </p:cNvPr>
          <p:cNvSpPr>
            <a:spLocks noGrp="1"/>
          </p:cNvSpPr>
          <p:nvPr>
            <p:ph type="title"/>
          </p:nvPr>
        </p:nvSpPr>
        <p:spPr>
          <a:xfrm>
            <a:off x="496112" y="685801"/>
            <a:ext cx="2743200" cy="5105400"/>
          </a:xfrm>
        </p:spPr>
        <p:txBody>
          <a:bodyPr>
            <a:normAutofit/>
          </a:bodyPr>
          <a:lstStyle/>
          <a:p>
            <a:pPr algn="l"/>
            <a:r>
              <a:rPr lang="en-US" sz="3200">
                <a:solidFill>
                  <a:srgbClr val="FFFFFF"/>
                </a:solidFill>
              </a:rPr>
              <a:t>Peace Corners	</a:t>
            </a:r>
          </a:p>
        </p:txBody>
      </p:sp>
      <p:grpSp>
        <p:nvGrpSpPr>
          <p:cNvPr id="27" name="Group 26">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8"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9"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0"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1"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2"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9"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a:extLst>
              <a:ext uri="{FF2B5EF4-FFF2-40B4-BE49-F238E27FC236}">
                <a16:creationId xmlns:a16="http://schemas.microsoft.com/office/drawing/2014/main" id="{9DCACABA-08B1-C2D1-049F-8E805DD7F8A9}"/>
              </a:ext>
            </a:extLst>
          </p:cNvPr>
          <p:cNvSpPr>
            <a:spLocks noGrp="1"/>
          </p:cNvSpPr>
          <p:nvPr>
            <p:ph idx="1"/>
          </p:nvPr>
        </p:nvSpPr>
        <p:spPr>
          <a:xfrm>
            <a:off x="5117106" y="685801"/>
            <a:ext cx="6385918" cy="5581184"/>
          </a:xfrm>
        </p:spPr>
        <p:txBody>
          <a:bodyPr>
            <a:normAutofit/>
          </a:bodyPr>
          <a:lstStyle/>
          <a:p>
            <a:pPr>
              <a:lnSpc>
                <a:spcPct val="90000"/>
              </a:lnSpc>
            </a:pPr>
            <a:r>
              <a:rPr lang="en-US" sz="1700" dirty="0"/>
              <a:t>Don’t be afraid to get creative with grant-writing! </a:t>
            </a:r>
          </a:p>
          <a:p>
            <a:pPr>
              <a:lnSpc>
                <a:spcPct val="90000"/>
              </a:lnSpc>
            </a:pPr>
            <a:r>
              <a:rPr lang="en-US" sz="1700" dirty="0"/>
              <a:t>Funders want to support out-of-the-box thinking and new, innovative ideas </a:t>
            </a:r>
          </a:p>
          <a:p>
            <a:pPr>
              <a:lnSpc>
                <a:spcPct val="90000"/>
              </a:lnSpc>
            </a:pPr>
            <a:r>
              <a:rPr lang="en-US" sz="1700" dirty="0"/>
              <a:t>Peace Corners offer students the ability to self-regulate and safely take a break from stimulus that has either led to or has a high probability of leading to behavioral disruption in the classroom</a:t>
            </a:r>
          </a:p>
          <a:p>
            <a:pPr>
              <a:lnSpc>
                <a:spcPct val="90000"/>
              </a:lnSpc>
            </a:pPr>
            <a:r>
              <a:rPr lang="en-US" sz="1700" dirty="0"/>
              <a:t>Vary based on ages</a:t>
            </a:r>
          </a:p>
          <a:p>
            <a:pPr>
              <a:lnSpc>
                <a:spcPct val="90000"/>
              </a:lnSpc>
            </a:pPr>
            <a:r>
              <a:rPr lang="en-US" sz="1700" dirty="0"/>
              <a:t>Typically include sensory soothing activities, a peaceful area for students to de-compress or manage intense emotions before returning to group</a:t>
            </a:r>
          </a:p>
          <a:p>
            <a:pPr>
              <a:lnSpc>
                <a:spcPct val="90000"/>
              </a:lnSpc>
            </a:pPr>
            <a:r>
              <a:rPr lang="en-US" sz="1700" dirty="0"/>
              <a:t>Reduces out-of-classroom discipline </a:t>
            </a:r>
          </a:p>
          <a:p>
            <a:pPr>
              <a:lnSpc>
                <a:spcPct val="90000"/>
              </a:lnSpc>
            </a:pPr>
            <a:r>
              <a:rPr lang="en-US" sz="1700" dirty="0"/>
              <a:t>Empowers the student</a:t>
            </a:r>
          </a:p>
          <a:p>
            <a:pPr>
              <a:lnSpc>
                <a:spcPct val="90000"/>
              </a:lnSpc>
            </a:pPr>
            <a:r>
              <a:rPr lang="en-US" sz="1700" dirty="0"/>
              <a:t>Reduces stress on teachers</a:t>
            </a:r>
          </a:p>
          <a:p>
            <a:pPr>
              <a:lnSpc>
                <a:spcPct val="90000"/>
              </a:lnSpc>
            </a:pPr>
            <a:r>
              <a:rPr lang="en-US" sz="1700" dirty="0"/>
              <a:t>Eliminates need for ancillary school staff to be pulled away from responsibilities to monitor students in distress </a:t>
            </a:r>
          </a:p>
        </p:txBody>
      </p:sp>
    </p:spTree>
    <p:extLst>
      <p:ext uri="{BB962C8B-B14F-4D97-AF65-F5344CB8AC3E}">
        <p14:creationId xmlns:p14="http://schemas.microsoft.com/office/powerpoint/2010/main" val="3859832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FCC4-71D5-61AF-884A-96BEE04B6209}"/>
              </a:ext>
            </a:extLst>
          </p:cNvPr>
          <p:cNvSpPr>
            <a:spLocks noGrp="1"/>
          </p:cNvSpPr>
          <p:nvPr>
            <p:ph type="title"/>
          </p:nvPr>
        </p:nvSpPr>
        <p:spPr>
          <a:xfrm>
            <a:off x="1304653" y="214505"/>
            <a:ext cx="2952964" cy="528149"/>
          </a:xfrm>
        </p:spPr>
        <p:txBody>
          <a:bodyPr>
            <a:normAutofit fontScale="90000"/>
          </a:bodyPr>
          <a:lstStyle/>
          <a:p>
            <a:r>
              <a:rPr lang="en-US" dirty="0"/>
              <a:t>Examples</a:t>
            </a:r>
          </a:p>
        </p:txBody>
      </p:sp>
      <p:pic>
        <p:nvPicPr>
          <p:cNvPr id="6" name="Picture 5" descr="A room with a wall covered in posters&#10;&#10;Description automatically generated with low confidence">
            <a:extLst>
              <a:ext uri="{FF2B5EF4-FFF2-40B4-BE49-F238E27FC236}">
                <a16:creationId xmlns:a16="http://schemas.microsoft.com/office/drawing/2014/main" id="{09EA8C39-BA74-27A6-633E-54247F322C05}"/>
              </a:ext>
            </a:extLst>
          </p:cNvPr>
          <p:cNvPicPr>
            <a:picLocks noChangeAspect="1"/>
          </p:cNvPicPr>
          <p:nvPr/>
        </p:nvPicPr>
        <p:blipFill rotWithShape="1">
          <a:blip r:embed="rId2">
            <a:extLst>
              <a:ext uri="{28A0092B-C50C-407E-A947-70E740481C1C}">
                <a14:useLocalDpi xmlns:a14="http://schemas.microsoft.com/office/drawing/2010/main" val="0"/>
              </a:ext>
            </a:extLst>
          </a:blip>
          <a:srcRect l="4914" r="19444"/>
          <a:stretch/>
        </p:blipFill>
        <p:spPr bwMode="auto">
          <a:xfrm>
            <a:off x="4493159" y="214505"/>
            <a:ext cx="6882451" cy="64131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806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FCC4-71D5-61AF-884A-96BEE04B6209}"/>
              </a:ext>
            </a:extLst>
          </p:cNvPr>
          <p:cNvSpPr>
            <a:spLocks noGrp="1"/>
          </p:cNvSpPr>
          <p:nvPr>
            <p:ph type="title"/>
          </p:nvPr>
        </p:nvSpPr>
        <p:spPr>
          <a:xfrm>
            <a:off x="1315804" y="62705"/>
            <a:ext cx="2952964" cy="755651"/>
          </a:xfrm>
        </p:spPr>
        <p:txBody>
          <a:bodyPr/>
          <a:lstStyle/>
          <a:p>
            <a:r>
              <a:rPr lang="en-US" dirty="0"/>
              <a:t>Examples</a:t>
            </a:r>
          </a:p>
        </p:txBody>
      </p:sp>
      <p:pic>
        <p:nvPicPr>
          <p:cNvPr id="7" name="Picture 6" descr="A picture containing indoor&#10;&#10;Description automatically generated">
            <a:extLst>
              <a:ext uri="{FF2B5EF4-FFF2-40B4-BE49-F238E27FC236}">
                <a16:creationId xmlns:a16="http://schemas.microsoft.com/office/drawing/2014/main" id="{C7FEC01E-0D55-BD4F-B93F-FAF2596BCAC8}"/>
              </a:ext>
            </a:extLst>
          </p:cNvPr>
          <p:cNvPicPr>
            <a:picLocks noChangeAspect="1"/>
          </p:cNvPicPr>
          <p:nvPr/>
        </p:nvPicPr>
        <p:blipFill rotWithShape="1">
          <a:blip r:embed="rId2">
            <a:extLst>
              <a:ext uri="{28A0092B-C50C-407E-A947-70E740481C1C}">
                <a14:useLocalDpi xmlns:a14="http://schemas.microsoft.com/office/drawing/2010/main" val="0"/>
              </a:ext>
            </a:extLst>
          </a:blip>
          <a:srcRect t="16026" b="6972"/>
          <a:stretch/>
        </p:blipFill>
        <p:spPr bwMode="auto">
          <a:xfrm>
            <a:off x="6869409" y="1834433"/>
            <a:ext cx="5062395" cy="4788268"/>
          </a:xfrm>
          <a:prstGeom prst="rect">
            <a:avLst/>
          </a:prstGeom>
          <a:noFill/>
          <a:ln>
            <a:noFill/>
          </a:ln>
          <a:extLst>
            <a:ext uri="{53640926-AAD7-44D8-BBD7-CCE9431645EC}">
              <a14:shadowObscured xmlns:a14="http://schemas.microsoft.com/office/drawing/2010/main"/>
            </a:ext>
          </a:extLst>
        </p:spPr>
      </p:pic>
      <p:pic>
        <p:nvPicPr>
          <p:cNvPr id="8" name="Picture 7" descr="Text, calendar&#10;&#10;Description automatically generated">
            <a:extLst>
              <a:ext uri="{FF2B5EF4-FFF2-40B4-BE49-F238E27FC236}">
                <a16:creationId xmlns:a16="http://schemas.microsoft.com/office/drawing/2014/main" id="{47C1B15A-9CE1-52DB-0568-216BAA49A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735" y="902158"/>
            <a:ext cx="4671654" cy="4260858"/>
          </a:xfrm>
          <a:prstGeom prst="rect">
            <a:avLst/>
          </a:prstGeom>
        </p:spPr>
      </p:pic>
    </p:spTree>
    <p:extLst>
      <p:ext uri="{BB962C8B-B14F-4D97-AF65-F5344CB8AC3E}">
        <p14:creationId xmlns:p14="http://schemas.microsoft.com/office/powerpoint/2010/main" val="4199516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low confidence">
            <a:extLst>
              <a:ext uri="{FF2B5EF4-FFF2-40B4-BE49-F238E27FC236}">
                <a16:creationId xmlns:a16="http://schemas.microsoft.com/office/drawing/2014/main" id="{AA89B7D3-5991-A73F-7FC3-0387D6020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842" y="815371"/>
            <a:ext cx="3854764" cy="5555027"/>
          </a:xfrm>
          <a:prstGeom prst="rect">
            <a:avLst/>
          </a:prstGeom>
        </p:spPr>
      </p:pic>
      <p:pic>
        <p:nvPicPr>
          <p:cNvPr id="8" name="Picture 7" descr="A picture containing text, indoor, shelf&#10;&#10;Description automatically generated">
            <a:extLst>
              <a:ext uri="{FF2B5EF4-FFF2-40B4-BE49-F238E27FC236}">
                <a16:creationId xmlns:a16="http://schemas.microsoft.com/office/drawing/2014/main" id="{3FA1A302-F831-9812-D5F6-3F0CB183B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8725" y="812310"/>
            <a:ext cx="4334367" cy="5558088"/>
          </a:xfrm>
          <a:prstGeom prst="rect">
            <a:avLst/>
          </a:prstGeom>
        </p:spPr>
      </p:pic>
      <p:sp>
        <p:nvSpPr>
          <p:cNvPr id="3" name="Title 1">
            <a:extLst>
              <a:ext uri="{FF2B5EF4-FFF2-40B4-BE49-F238E27FC236}">
                <a16:creationId xmlns:a16="http://schemas.microsoft.com/office/drawing/2014/main" id="{E69B787C-AD3E-4BD0-81D4-9D9807AD0BF8}"/>
              </a:ext>
            </a:extLst>
          </p:cNvPr>
          <p:cNvSpPr txBox="1">
            <a:spLocks/>
          </p:cNvSpPr>
          <p:nvPr/>
        </p:nvSpPr>
        <p:spPr>
          <a:xfrm>
            <a:off x="4999601" y="0"/>
            <a:ext cx="3411877" cy="684266"/>
          </a:xfrm>
          <a:prstGeom prst="rect">
            <a:avLst/>
          </a:prstGeom>
          <a:effectLst/>
        </p:spPr>
        <p:txBody>
          <a:bodyPr vert="horz" lIns="91440" tIns="45720" rIns="91440" bIns="45720" rtlCol="0" anchor="ctr">
            <a:normAutofit lnSpcReduction="1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Adaptations</a:t>
            </a:r>
          </a:p>
        </p:txBody>
      </p:sp>
    </p:spTree>
    <p:extLst>
      <p:ext uri="{BB962C8B-B14F-4D97-AF65-F5344CB8AC3E}">
        <p14:creationId xmlns:p14="http://schemas.microsoft.com/office/powerpoint/2010/main" val="76130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FCC4-71D5-61AF-884A-96BEE04B6209}"/>
              </a:ext>
            </a:extLst>
          </p:cNvPr>
          <p:cNvSpPr>
            <a:spLocks noGrp="1"/>
          </p:cNvSpPr>
          <p:nvPr>
            <p:ph type="title"/>
          </p:nvPr>
        </p:nvSpPr>
        <p:spPr>
          <a:xfrm>
            <a:off x="1098094" y="248679"/>
            <a:ext cx="10018713" cy="864220"/>
          </a:xfrm>
        </p:spPr>
        <p:txBody>
          <a:bodyPr/>
          <a:lstStyle/>
          <a:p>
            <a:r>
              <a:rPr lang="en-US" dirty="0"/>
              <a:t>Adaptations</a:t>
            </a:r>
          </a:p>
        </p:txBody>
      </p:sp>
      <p:pic>
        <p:nvPicPr>
          <p:cNvPr id="9" name="Picture 8">
            <a:extLst>
              <a:ext uri="{FF2B5EF4-FFF2-40B4-BE49-F238E27FC236}">
                <a16:creationId xmlns:a16="http://schemas.microsoft.com/office/drawing/2014/main" id="{D8FE8BD1-ED66-8FC3-2D98-6F4F689D9E7E}"/>
              </a:ext>
            </a:extLst>
          </p:cNvPr>
          <p:cNvPicPr>
            <a:picLocks noChangeAspect="1"/>
          </p:cNvPicPr>
          <p:nvPr/>
        </p:nvPicPr>
        <p:blipFill rotWithShape="1">
          <a:blip r:embed="rId2" r:link="rId3">
            <a:extLst>
              <a:ext uri="{28A0092B-C50C-407E-A947-70E740481C1C}">
                <a14:useLocalDpi xmlns:a14="http://schemas.microsoft.com/office/drawing/2010/main" val="0"/>
              </a:ext>
            </a:extLst>
          </a:blip>
          <a:srcRect l="6517" t="23931" r="5662" b="11539"/>
          <a:stretch>
            <a:fillRect/>
          </a:stretch>
        </p:blipFill>
        <p:spPr bwMode="auto">
          <a:xfrm>
            <a:off x="3227020" y="1248937"/>
            <a:ext cx="5760863" cy="2776653"/>
          </a:xfrm>
          <a:prstGeom prst="rect">
            <a:avLst/>
          </a:prstGeom>
          <a:noFill/>
          <a:ln>
            <a:noFill/>
          </a:ln>
          <a:extLst>
            <a:ext uri="{53640926-AAD7-44D8-BBD7-CCE9431645EC}">
              <a14:shadowObscured xmlns:a14="http://schemas.microsoft.com/office/drawing/2010/main"/>
            </a:ext>
          </a:extLst>
        </p:spPr>
      </p:pic>
      <p:pic>
        <p:nvPicPr>
          <p:cNvPr id="11" name="Picture 10" descr="Calendar&#10;&#10;Description automatically generated">
            <a:extLst>
              <a:ext uri="{FF2B5EF4-FFF2-40B4-BE49-F238E27FC236}">
                <a16:creationId xmlns:a16="http://schemas.microsoft.com/office/drawing/2014/main" id="{8513C652-1DD2-DF26-11BF-1198476D6F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020" y="4220299"/>
            <a:ext cx="5760863" cy="2389022"/>
          </a:xfrm>
          <a:prstGeom prst="rect">
            <a:avLst/>
          </a:prstGeom>
        </p:spPr>
      </p:pic>
    </p:spTree>
    <p:extLst>
      <p:ext uri="{BB962C8B-B14F-4D97-AF65-F5344CB8AC3E}">
        <p14:creationId xmlns:p14="http://schemas.microsoft.com/office/powerpoint/2010/main" val="4010200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17859D5-DA51-43F5-D71D-252ABE5CBF5E}"/>
              </a:ext>
            </a:extLst>
          </p:cNvPr>
          <p:cNvSpPr>
            <a:spLocks noGrp="1"/>
          </p:cNvSpPr>
          <p:nvPr>
            <p:ph type="title"/>
          </p:nvPr>
        </p:nvSpPr>
        <p:spPr>
          <a:xfrm>
            <a:off x="496112" y="685801"/>
            <a:ext cx="2743200" cy="5105400"/>
          </a:xfrm>
        </p:spPr>
        <p:txBody>
          <a:bodyPr>
            <a:normAutofit/>
          </a:bodyPr>
          <a:lstStyle/>
          <a:p>
            <a:pPr algn="l"/>
            <a:r>
              <a:rPr lang="en-US" sz="3200">
                <a:solidFill>
                  <a:srgbClr val="FFFFFF"/>
                </a:solidFill>
              </a:rPr>
              <a:t>The Importance of Partnerships</a:t>
            </a:r>
          </a:p>
        </p:txBody>
      </p:sp>
      <p:grpSp>
        <p:nvGrpSpPr>
          <p:cNvPr id="12" name="Group 11">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5"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6"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a:extLst>
              <a:ext uri="{FF2B5EF4-FFF2-40B4-BE49-F238E27FC236}">
                <a16:creationId xmlns:a16="http://schemas.microsoft.com/office/drawing/2014/main" id="{0CCCB124-A900-01D2-34F4-04E6742F1D22}"/>
              </a:ext>
            </a:extLst>
          </p:cNvPr>
          <p:cNvSpPr>
            <a:spLocks noGrp="1"/>
          </p:cNvSpPr>
          <p:nvPr>
            <p:ph idx="1"/>
          </p:nvPr>
        </p:nvSpPr>
        <p:spPr>
          <a:xfrm>
            <a:off x="4832428" y="1232211"/>
            <a:ext cx="7199737" cy="5105400"/>
          </a:xfrm>
        </p:spPr>
        <p:txBody>
          <a:bodyPr>
            <a:normAutofit/>
          </a:bodyPr>
          <a:lstStyle/>
          <a:p>
            <a:r>
              <a:rPr lang="en-US" sz="3200" dirty="0"/>
              <a:t>Communities in Schools</a:t>
            </a:r>
          </a:p>
          <a:p>
            <a:r>
              <a:rPr lang="en-US" sz="3200" dirty="0"/>
              <a:t>School Based Health Centers (SBHCs)</a:t>
            </a:r>
          </a:p>
          <a:p>
            <a:r>
              <a:rPr lang="en-US" sz="3200" dirty="0"/>
              <a:t>Food Pantries</a:t>
            </a:r>
          </a:p>
          <a:p>
            <a:r>
              <a:rPr lang="en-US" sz="3200" dirty="0"/>
              <a:t>ABA providers </a:t>
            </a:r>
          </a:p>
          <a:p>
            <a:r>
              <a:rPr lang="en-US" sz="3200" dirty="0"/>
              <a:t>IFI and </a:t>
            </a:r>
            <a:r>
              <a:rPr lang="en-US" sz="3200" dirty="0" err="1"/>
              <a:t>WRAParound</a:t>
            </a:r>
            <a:r>
              <a:rPr lang="en-US" sz="3200" dirty="0"/>
              <a:t> providers </a:t>
            </a:r>
          </a:p>
          <a:p>
            <a:r>
              <a:rPr lang="en-US" sz="3200" dirty="0"/>
              <a:t>Student Support Office </a:t>
            </a:r>
          </a:p>
          <a:p>
            <a:endParaRPr lang="en-US" sz="3200" dirty="0"/>
          </a:p>
        </p:txBody>
      </p:sp>
    </p:spTree>
    <p:extLst>
      <p:ext uri="{BB962C8B-B14F-4D97-AF65-F5344CB8AC3E}">
        <p14:creationId xmlns:p14="http://schemas.microsoft.com/office/powerpoint/2010/main" val="143158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grpSp>
        <p:nvGrpSpPr>
          <p:cNvPr id="32" name="Group 31">
            <a:extLst>
              <a:ext uri="{FF2B5EF4-FFF2-40B4-BE49-F238E27FC236}">
                <a16:creationId xmlns:a16="http://schemas.microsoft.com/office/drawing/2014/main" id="{DD65B30C-427F-449E-B039-E288E85D8A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9F47D947-83F7-46E3-872B-0777122A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60C7B45B-6634-46FA-862D-B86F1C3C5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C7504CC0-DD94-4ED9-ADC9-6FE7AEA33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64268326-B6DD-4E00-9788-6C319279A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92C7B3DE-DB23-4AAC-B142-C803C0C0A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1EEF04DC-4E0D-4127-A98D-EA81C3B2D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0" name="Freeform: Shape 39">
            <a:extLst>
              <a:ext uri="{FF2B5EF4-FFF2-40B4-BE49-F238E27FC236}">
                <a16:creationId xmlns:a16="http://schemas.microsoft.com/office/drawing/2014/main" id="{084966D2-3C9B-4F47-8231-1DEC33D3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A0376-CADB-DBB1-6074-E0D34F96B35B}"/>
              </a:ext>
            </a:extLst>
          </p:cNvPr>
          <p:cNvSpPr>
            <a:spLocks noGrp="1"/>
          </p:cNvSpPr>
          <p:nvPr>
            <p:ph type="title"/>
          </p:nvPr>
        </p:nvSpPr>
        <p:spPr>
          <a:xfrm>
            <a:off x="1484312" y="1284051"/>
            <a:ext cx="2812385" cy="3723836"/>
          </a:xfrm>
        </p:spPr>
        <p:txBody>
          <a:bodyPr>
            <a:normAutofit/>
          </a:bodyPr>
          <a:lstStyle/>
          <a:p>
            <a:r>
              <a:rPr lang="en-US" sz="3600" dirty="0">
                <a:solidFill>
                  <a:srgbClr val="000000"/>
                </a:solidFill>
              </a:rPr>
              <a:t>Training Objectives </a:t>
            </a:r>
          </a:p>
        </p:txBody>
      </p:sp>
      <p:graphicFrame>
        <p:nvGraphicFramePr>
          <p:cNvPr id="5" name="Content Placeholder 2">
            <a:extLst>
              <a:ext uri="{FF2B5EF4-FFF2-40B4-BE49-F238E27FC236}">
                <a16:creationId xmlns:a16="http://schemas.microsoft.com/office/drawing/2014/main" id="{106DE4F0-6483-BAF3-281C-1AE7D19DED6F}"/>
              </a:ext>
            </a:extLst>
          </p:cNvPr>
          <p:cNvGraphicFramePr>
            <a:graphicFrameLocks noGrp="1"/>
          </p:cNvGraphicFramePr>
          <p:nvPr>
            <p:ph idx="1"/>
            <p:extLst>
              <p:ext uri="{D42A27DB-BD31-4B8C-83A1-F6EECF244321}">
                <p14:modId xmlns:p14="http://schemas.microsoft.com/office/powerpoint/2010/main" val="3194472628"/>
              </p:ext>
            </p:extLst>
          </p:nvPr>
        </p:nvGraphicFramePr>
        <p:xfrm>
          <a:off x="4195534" y="675526"/>
          <a:ext cx="7332071" cy="5506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55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F391-A98B-DDC3-F9DD-96A915ABA7B1}"/>
              </a:ext>
            </a:extLst>
          </p:cNvPr>
          <p:cNvSpPr>
            <a:spLocks noGrp="1"/>
          </p:cNvSpPr>
          <p:nvPr>
            <p:ph type="title"/>
          </p:nvPr>
        </p:nvSpPr>
        <p:spPr/>
        <p:txBody>
          <a:bodyPr/>
          <a:lstStyle/>
          <a:p>
            <a:r>
              <a:rPr lang="en-US" dirty="0"/>
              <a:t>Funding</a:t>
            </a:r>
          </a:p>
        </p:txBody>
      </p:sp>
      <p:sp>
        <p:nvSpPr>
          <p:cNvPr id="3" name="Content Placeholder 2">
            <a:extLst>
              <a:ext uri="{FF2B5EF4-FFF2-40B4-BE49-F238E27FC236}">
                <a16:creationId xmlns:a16="http://schemas.microsoft.com/office/drawing/2014/main" id="{17785771-F2AD-EFD8-EE49-89320F89B192}"/>
              </a:ext>
            </a:extLst>
          </p:cNvPr>
          <p:cNvSpPr>
            <a:spLocks noGrp="1"/>
          </p:cNvSpPr>
          <p:nvPr>
            <p:ph idx="1"/>
          </p:nvPr>
        </p:nvSpPr>
        <p:spPr/>
        <p:txBody>
          <a:bodyPr>
            <a:normAutofit fontScale="92500" lnSpcReduction="10000"/>
          </a:bodyPr>
          <a:lstStyle/>
          <a:p>
            <a:r>
              <a:rPr lang="en-US" dirty="0"/>
              <a:t>Diversity is key! </a:t>
            </a:r>
          </a:p>
          <a:p>
            <a:r>
              <a:rPr lang="en-US" dirty="0"/>
              <a:t>SBMH Division @ CHRIS 180 currently has 19 different funding streams including state grants, federal grants, district contracts, foundation grants, and private partnerships. </a:t>
            </a:r>
          </a:p>
          <a:p>
            <a:r>
              <a:rPr lang="en-US" dirty="0"/>
              <a:t>Funding to support serving uninsured, underinsured, or undocumented students is critical and sets us apart from other providers</a:t>
            </a:r>
          </a:p>
          <a:p>
            <a:r>
              <a:rPr lang="en-US" dirty="0"/>
              <a:t>Linking the above students to Insurance Navigators at time of referral helps work toward sustainability </a:t>
            </a:r>
          </a:p>
        </p:txBody>
      </p:sp>
    </p:spTree>
    <p:extLst>
      <p:ext uri="{BB962C8B-B14F-4D97-AF65-F5344CB8AC3E}">
        <p14:creationId xmlns:p14="http://schemas.microsoft.com/office/powerpoint/2010/main" val="817480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67FE-58C3-1CB7-A92E-96E12F529442}"/>
              </a:ext>
            </a:extLst>
          </p:cNvPr>
          <p:cNvSpPr>
            <a:spLocks noGrp="1"/>
          </p:cNvSpPr>
          <p:nvPr>
            <p:ph type="title"/>
          </p:nvPr>
        </p:nvSpPr>
        <p:spPr>
          <a:xfrm>
            <a:off x="1484310" y="250903"/>
            <a:ext cx="10018713" cy="908824"/>
          </a:xfrm>
        </p:spPr>
        <p:txBody>
          <a:bodyPr/>
          <a:lstStyle/>
          <a:p>
            <a:r>
              <a:rPr lang="en-US" dirty="0"/>
              <a:t>Summer Opportunities</a:t>
            </a:r>
          </a:p>
        </p:txBody>
      </p:sp>
      <p:sp>
        <p:nvSpPr>
          <p:cNvPr id="3" name="Content Placeholder 2">
            <a:extLst>
              <a:ext uri="{FF2B5EF4-FFF2-40B4-BE49-F238E27FC236}">
                <a16:creationId xmlns:a16="http://schemas.microsoft.com/office/drawing/2014/main" id="{AB8E6B66-EB6C-C29A-D256-474739B9348A}"/>
              </a:ext>
            </a:extLst>
          </p:cNvPr>
          <p:cNvSpPr>
            <a:spLocks noGrp="1"/>
          </p:cNvSpPr>
          <p:nvPr>
            <p:ph idx="1"/>
          </p:nvPr>
        </p:nvSpPr>
        <p:spPr>
          <a:xfrm>
            <a:off x="1484310" y="1349299"/>
            <a:ext cx="10018713" cy="4728116"/>
          </a:xfrm>
        </p:spPr>
        <p:txBody>
          <a:bodyPr>
            <a:normAutofit fontScale="92500" lnSpcReduction="10000"/>
          </a:bodyPr>
          <a:lstStyle/>
          <a:p>
            <a:r>
              <a:rPr lang="en-US" dirty="0"/>
              <a:t>Our services are provided year-round</a:t>
            </a:r>
          </a:p>
          <a:p>
            <a:r>
              <a:rPr lang="en-US" dirty="0"/>
              <a:t>Engagement is lower over summer</a:t>
            </a:r>
          </a:p>
          <a:p>
            <a:r>
              <a:rPr lang="en-US" dirty="0"/>
              <a:t>Supplemental partnerships have helped with financial viability </a:t>
            </a:r>
          </a:p>
          <a:p>
            <a:r>
              <a:rPr lang="en-US" dirty="0"/>
              <a:t>Summer camp partnerships who pay our billable hourly rate</a:t>
            </a:r>
          </a:p>
          <a:p>
            <a:r>
              <a:rPr lang="en-US" dirty="0"/>
              <a:t>Offers staff the opportunity to do something different and fun, while also helping our cash flow remain consistent </a:t>
            </a:r>
          </a:p>
          <a:p>
            <a:r>
              <a:rPr lang="en-US" dirty="0"/>
              <a:t>Creativity keeping our school-based clients engaged over the summer – groups, telehealth appointments, community based appointments</a:t>
            </a:r>
          </a:p>
          <a:p>
            <a:r>
              <a:rPr lang="en-US" dirty="0"/>
              <a:t>Some schools allow kids to be seen at school over summer</a:t>
            </a:r>
          </a:p>
          <a:p>
            <a:r>
              <a:rPr lang="en-US" dirty="0"/>
              <a:t>Partnering with summer school staff to coordinate on-site services when kids are already engaged or on-site </a:t>
            </a:r>
          </a:p>
        </p:txBody>
      </p:sp>
    </p:spTree>
    <p:extLst>
      <p:ext uri="{BB962C8B-B14F-4D97-AF65-F5344CB8AC3E}">
        <p14:creationId xmlns:p14="http://schemas.microsoft.com/office/powerpoint/2010/main" val="1183399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567FE-58C3-1CB7-A92E-96E12F529442}"/>
              </a:ext>
            </a:extLst>
          </p:cNvPr>
          <p:cNvSpPr>
            <a:spLocks noGrp="1"/>
          </p:cNvSpPr>
          <p:nvPr>
            <p:ph type="title"/>
          </p:nvPr>
        </p:nvSpPr>
        <p:spPr>
          <a:xfrm>
            <a:off x="1484310" y="295507"/>
            <a:ext cx="10018713" cy="953429"/>
          </a:xfrm>
        </p:spPr>
        <p:txBody>
          <a:bodyPr/>
          <a:lstStyle/>
          <a:p>
            <a:r>
              <a:rPr lang="en-US" dirty="0"/>
              <a:t>Balancing Billables with Deliverables</a:t>
            </a:r>
          </a:p>
        </p:txBody>
      </p:sp>
      <p:sp>
        <p:nvSpPr>
          <p:cNvPr id="3" name="Content Placeholder 2">
            <a:extLst>
              <a:ext uri="{FF2B5EF4-FFF2-40B4-BE49-F238E27FC236}">
                <a16:creationId xmlns:a16="http://schemas.microsoft.com/office/drawing/2014/main" id="{AB8E6B66-EB6C-C29A-D256-474739B9348A}"/>
              </a:ext>
            </a:extLst>
          </p:cNvPr>
          <p:cNvSpPr>
            <a:spLocks noGrp="1"/>
          </p:cNvSpPr>
          <p:nvPr>
            <p:ph idx="1"/>
          </p:nvPr>
        </p:nvSpPr>
        <p:spPr>
          <a:xfrm>
            <a:off x="1484310" y="1248936"/>
            <a:ext cx="10018713" cy="5073805"/>
          </a:xfrm>
        </p:spPr>
        <p:txBody>
          <a:bodyPr>
            <a:normAutofit fontScale="92500"/>
          </a:bodyPr>
          <a:lstStyle/>
          <a:p>
            <a:r>
              <a:rPr lang="en-US" dirty="0"/>
              <a:t>Be strategic and creative in grant writing</a:t>
            </a:r>
          </a:p>
          <a:p>
            <a:r>
              <a:rPr lang="en-US" dirty="0"/>
              <a:t>Strategic placement of staff – part time vs. full time schools</a:t>
            </a:r>
          </a:p>
          <a:p>
            <a:pPr lvl="1"/>
            <a:r>
              <a:rPr lang="en-US" dirty="0"/>
              <a:t>Almost always start off at part-time</a:t>
            </a:r>
          </a:p>
          <a:p>
            <a:pPr lvl="1"/>
            <a:r>
              <a:rPr lang="en-US" dirty="0"/>
              <a:t>Grow partnership incrementally as funding allows and as caseload/billable opportunities increase organically</a:t>
            </a:r>
          </a:p>
          <a:p>
            <a:pPr lvl="1"/>
            <a:r>
              <a:rPr lang="en-US" dirty="0"/>
              <a:t>Don’t have Therapists assigned to more than two schools</a:t>
            </a:r>
          </a:p>
          <a:p>
            <a:r>
              <a:rPr lang="en-US" dirty="0"/>
              <a:t>Be wary of mission-drift even when funding seems lucrative </a:t>
            </a:r>
          </a:p>
          <a:p>
            <a:r>
              <a:rPr lang="en-US" dirty="0"/>
              <a:t>Ensure leadership infrastructure grows appropriately as school partnerships, grant deliverables, and other responsibilities grow </a:t>
            </a:r>
          </a:p>
          <a:p>
            <a:r>
              <a:rPr lang="en-US" dirty="0"/>
              <a:t>Provide “billable credit” for grant deliverables and certain non-billable activities (i.e. student group, parent group, back to school nights, teacher trainings and support groups) – this incentivizes people to WANT to do the “extra stuff” </a:t>
            </a:r>
          </a:p>
          <a:p>
            <a:endParaRPr lang="en-US" dirty="0"/>
          </a:p>
        </p:txBody>
      </p:sp>
    </p:spTree>
    <p:extLst>
      <p:ext uri="{BB962C8B-B14F-4D97-AF65-F5344CB8AC3E}">
        <p14:creationId xmlns:p14="http://schemas.microsoft.com/office/powerpoint/2010/main" val="2239646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43CAD-8E77-F934-AE67-8641D2D90734}"/>
              </a:ext>
            </a:extLst>
          </p:cNvPr>
          <p:cNvSpPr>
            <a:spLocks noGrp="1"/>
          </p:cNvSpPr>
          <p:nvPr>
            <p:ph type="title"/>
          </p:nvPr>
        </p:nvSpPr>
        <p:spPr>
          <a:xfrm>
            <a:off x="1484310" y="247185"/>
            <a:ext cx="10018713" cy="819615"/>
          </a:xfrm>
        </p:spPr>
        <p:txBody>
          <a:bodyPr/>
          <a:lstStyle/>
          <a:p>
            <a:r>
              <a:rPr lang="en-US" dirty="0"/>
              <a:t>In Summary</a:t>
            </a:r>
          </a:p>
        </p:txBody>
      </p:sp>
      <p:sp>
        <p:nvSpPr>
          <p:cNvPr id="3" name="Content Placeholder 2">
            <a:extLst>
              <a:ext uri="{FF2B5EF4-FFF2-40B4-BE49-F238E27FC236}">
                <a16:creationId xmlns:a16="http://schemas.microsoft.com/office/drawing/2014/main" id="{31452CB5-9CF3-7025-CDA5-418B84CEA2AA}"/>
              </a:ext>
            </a:extLst>
          </p:cNvPr>
          <p:cNvSpPr>
            <a:spLocks noGrp="1"/>
          </p:cNvSpPr>
          <p:nvPr>
            <p:ph idx="1"/>
          </p:nvPr>
        </p:nvSpPr>
        <p:spPr>
          <a:xfrm>
            <a:off x="1484310" y="1271239"/>
            <a:ext cx="10018713" cy="4917688"/>
          </a:xfrm>
        </p:spPr>
        <p:txBody>
          <a:bodyPr>
            <a:normAutofit lnSpcReduction="10000"/>
          </a:bodyPr>
          <a:lstStyle/>
          <a:p>
            <a:r>
              <a:rPr lang="en-US" dirty="0"/>
              <a:t>Create a model that is client-centered and trauma-informed </a:t>
            </a:r>
          </a:p>
          <a:p>
            <a:r>
              <a:rPr lang="en-US" dirty="0"/>
              <a:t>Invest in your staff members – without them no product exists! </a:t>
            </a:r>
          </a:p>
          <a:p>
            <a:r>
              <a:rPr lang="en-US" dirty="0"/>
              <a:t>Don’t be afraid to get creative with grant writing – people love funding things that have never been done before </a:t>
            </a:r>
          </a:p>
          <a:p>
            <a:r>
              <a:rPr lang="en-US" dirty="0"/>
              <a:t>Diversify your funding streams</a:t>
            </a:r>
          </a:p>
          <a:p>
            <a:r>
              <a:rPr lang="en-US" dirty="0"/>
              <a:t>Create supplemental programs for summer when engagement is lower </a:t>
            </a:r>
          </a:p>
          <a:p>
            <a:r>
              <a:rPr lang="en-US" dirty="0"/>
              <a:t>Embed staff into the school community to reduce stigma and increase connection </a:t>
            </a:r>
          </a:p>
          <a:p>
            <a:r>
              <a:rPr lang="en-US" dirty="0"/>
              <a:t>Ensure infrastructure of leadership grows alongside program growth to ensure adequate supports are in place</a:t>
            </a:r>
          </a:p>
          <a:p>
            <a:r>
              <a:rPr lang="en-US" dirty="0"/>
              <a:t>Celebrate the wins as a team</a:t>
            </a:r>
          </a:p>
          <a:p>
            <a:endParaRPr lang="en-US" dirty="0"/>
          </a:p>
        </p:txBody>
      </p:sp>
    </p:spTree>
    <p:extLst>
      <p:ext uri="{BB962C8B-B14F-4D97-AF65-F5344CB8AC3E}">
        <p14:creationId xmlns:p14="http://schemas.microsoft.com/office/powerpoint/2010/main" val="2164800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C2EAC6F4-CC14-4018-8EB7-80E98A207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32" name="Freeform 6">
              <a:extLst>
                <a:ext uri="{FF2B5EF4-FFF2-40B4-BE49-F238E27FC236}">
                  <a16:creationId xmlns:a16="http://schemas.microsoft.com/office/drawing/2014/main" id="{20B54FFC-1F45-4851-B17E-27AA9F2AA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33" name="Freeform 7">
              <a:extLst>
                <a:ext uri="{FF2B5EF4-FFF2-40B4-BE49-F238E27FC236}">
                  <a16:creationId xmlns:a16="http://schemas.microsoft.com/office/drawing/2014/main" id="{41D2D494-2435-4150-B9D3-974CD924E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34" name="Freeform 8">
              <a:extLst>
                <a:ext uri="{FF2B5EF4-FFF2-40B4-BE49-F238E27FC236}">
                  <a16:creationId xmlns:a16="http://schemas.microsoft.com/office/drawing/2014/main" id="{1919E1BB-9B82-4C97-919D-92ED3FFE6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035" name="Freeform 9">
              <a:extLst>
                <a:ext uri="{FF2B5EF4-FFF2-40B4-BE49-F238E27FC236}">
                  <a16:creationId xmlns:a16="http://schemas.microsoft.com/office/drawing/2014/main" id="{6F8ACC16-1243-4719-B21E-C286C1026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036" name="Freeform 10">
              <a:extLst>
                <a:ext uri="{FF2B5EF4-FFF2-40B4-BE49-F238E27FC236}">
                  <a16:creationId xmlns:a16="http://schemas.microsoft.com/office/drawing/2014/main" id="{453E1702-AF03-4993-9127-D048E9314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37" name="Freeform 11">
              <a:extLst>
                <a:ext uri="{FF2B5EF4-FFF2-40B4-BE49-F238E27FC236}">
                  <a16:creationId xmlns:a16="http://schemas.microsoft.com/office/drawing/2014/main" id="{B0A6365B-1292-4142-BA51-04BCB3D4C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1026" name="Picture 2" descr="A close-up of a sign&#10;&#10;Description automatically generated with medium confidence">
            <a:extLst>
              <a:ext uri="{FF2B5EF4-FFF2-40B4-BE49-F238E27FC236}">
                <a16:creationId xmlns:a16="http://schemas.microsoft.com/office/drawing/2014/main" id="{A1C0FF21-54C5-238D-7BB8-1CEF26956C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3714"/>
          <a:stretch/>
        </p:blipFill>
        <p:spPr bwMode="auto">
          <a:xfrm>
            <a:off x="796065" y="10"/>
            <a:ext cx="11395934" cy="6857990"/>
          </a:xfrm>
          <a:custGeom>
            <a:avLst/>
            <a:gdLst/>
            <a:ahLst/>
            <a:cxnLst/>
            <a:rect l="l" t="t" r="r" b="b"/>
            <a:pathLst>
              <a:path w="11395934" h="6858000">
                <a:moveTo>
                  <a:pt x="867942" y="0"/>
                </a:moveTo>
                <a:lnTo>
                  <a:pt x="1786638" y="0"/>
                </a:lnTo>
                <a:lnTo>
                  <a:pt x="11395934" y="0"/>
                </a:lnTo>
                <a:lnTo>
                  <a:pt x="11395934" y="6858000"/>
                </a:lnTo>
                <a:lnTo>
                  <a:pt x="1925619" y="6858000"/>
                </a:lnTo>
                <a:lnTo>
                  <a:pt x="1924311" y="6820097"/>
                </a:lnTo>
                <a:lnTo>
                  <a:pt x="1925076" y="6858000"/>
                </a:lnTo>
                <a:lnTo>
                  <a:pt x="1892647" y="6858000"/>
                </a:lnTo>
                <a:lnTo>
                  <a:pt x="0" y="5314276"/>
                </a:lnTo>
                <a:cubicBezTo>
                  <a:pt x="282142" y="3542851"/>
                  <a:pt x="585800" y="1771425"/>
                  <a:pt x="867942"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84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079" name="Group 3078">
            <a:extLst>
              <a:ext uri="{FF2B5EF4-FFF2-40B4-BE49-F238E27FC236}">
                <a16:creationId xmlns:a16="http://schemas.microsoft.com/office/drawing/2014/main" id="{260ACC13-B825-49F3-93DE-C8B8F2FA37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080" name="Freeform 6">
              <a:extLst>
                <a:ext uri="{FF2B5EF4-FFF2-40B4-BE49-F238E27FC236}">
                  <a16:creationId xmlns:a16="http://schemas.microsoft.com/office/drawing/2014/main" id="{F947B31F-CA03-4793-845D-FD86BABC1A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81" name="Freeform 7">
              <a:extLst>
                <a:ext uri="{FF2B5EF4-FFF2-40B4-BE49-F238E27FC236}">
                  <a16:creationId xmlns:a16="http://schemas.microsoft.com/office/drawing/2014/main" id="{DCDDE94D-F78C-4A48-AEA6-E922FC99A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082" name="Freeform 8">
              <a:extLst>
                <a:ext uri="{FF2B5EF4-FFF2-40B4-BE49-F238E27FC236}">
                  <a16:creationId xmlns:a16="http://schemas.microsoft.com/office/drawing/2014/main" id="{3445A886-F3CA-4DE4-90D7-535F9707B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083" name="Freeform 9">
              <a:extLst>
                <a:ext uri="{FF2B5EF4-FFF2-40B4-BE49-F238E27FC236}">
                  <a16:creationId xmlns:a16="http://schemas.microsoft.com/office/drawing/2014/main" id="{A8999CB6-C053-418B-AE37-E470804D25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84" name="Freeform 10">
              <a:extLst>
                <a:ext uri="{FF2B5EF4-FFF2-40B4-BE49-F238E27FC236}">
                  <a16:creationId xmlns:a16="http://schemas.microsoft.com/office/drawing/2014/main" id="{81EA3E26-BFCD-4396-AE8A-2A9828BFF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85" name="Freeform 11">
              <a:extLst>
                <a:ext uri="{FF2B5EF4-FFF2-40B4-BE49-F238E27FC236}">
                  <a16:creationId xmlns:a16="http://schemas.microsoft.com/office/drawing/2014/main" id="{5F9BC582-73A6-4D8A-8738-E36476489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useBgFill="1">
        <p:nvSpPr>
          <p:cNvPr id="3087" name="Rectangle 3086">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F6A01F57-2E96-B2C8-B888-1F0731B7A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97" r="12935"/>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3089" name="Group 3088">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3090"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091"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092"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093"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094"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95"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Title 1">
            <a:extLst>
              <a:ext uri="{FF2B5EF4-FFF2-40B4-BE49-F238E27FC236}">
                <a16:creationId xmlns:a16="http://schemas.microsoft.com/office/drawing/2014/main" id="{64C97DF6-37C0-15BD-37CE-B29426DECD90}"/>
              </a:ext>
            </a:extLst>
          </p:cNvPr>
          <p:cNvSpPr txBox="1">
            <a:spLocks/>
          </p:cNvSpPr>
          <p:nvPr/>
        </p:nvSpPr>
        <p:spPr>
          <a:xfrm>
            <a:off x="643468" y="1895707"/>
            <a:ext cx="5260680" cy="389549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Bef>
                <a:spcPct val="20000"/>
              </a:spcBef>
              <a:spcAft>
                <a:spcPts val="600"/>
              </a:spcAft>
              <a:buClr>
                <a:schemeClr val="accent1">
                  <a:lumMod val="75000"/>
                </a:schemeClr>
              </a:buClr>
              <a:buSzPct val="145000"/>
            </a:pPr>
            <a:r>
              <a:rPr lang="en-US" sz="2800" dirty="0">
                <a:latin typeface="+mn-lt"/>
                <a:ea typeface="+mn-ea"/>
                <a:cs typeface="+mn-cs"/>
              </a:rPr>
              <a:t>Brittney Walters, LCSW</a:t>
            </a:r>
            <a:br>
              <a:rPr lang="en-US" sz="2800" dirty="0">
                <a:latin typeface="+mn-lt"/>
                <a:ea typeface="+mn-ea"/>
                <a:cs typeface="+mn-cs"/>
              </a:rPr>
            </a:br>
            <a:r>
              <a:rPr lang="en-US" sz="2800" dirty="0">
                <a:latin typeface="+mn-lt"/>
                <a:ea typeface="+mn-ea"/>
                <a:cs typeface="+mn-cs"/>
              </a:rPr>
              <a:t>CHRIS 180</a:t>
            </a:r>
            <a:br>
              <a:rPr lang="en-US" sz="2800" dirty="0">
                <a:latin typeface="+mn-lt"/>
                <a:ea typeface="+mn-ea"/>
                <a:cs typeface="+mn-cs"/>
              </a:rPr>
            </a:br>
            <a:r>
              <a:rPr lang="en-US" sz="2800" dirty="0">
                <a:latin typeface="+mn-lt"/>
                <a:ea typeface="+mn-ea"/>
                <a:cs typeface="+mn-cs"/>
                <a:hlinkClick r:id="rId4"/>
              </a:rPr>
              <a:t>Brittney.Walters@CHRIS180.org</a:t>
            </a:r>
            <a:br>
              <a:rPr lang="en-US" sz="2800" dirty="0">
                <a:latin typeface="+mn-lt"/>
                <a:ea typeface="+mn-ea"/>
                <a:cs typeface="+mn-cs"/>
              </a:rPr>
            </a:br>
            <a:r>
              <a:rPr lang="en-US" sz="2800" dirty="0">
                <a:latin typeface="+mn-lt"/>
                <a:ea typeface="+mn-ea"/>
                <a:cs typeface="+mn-cs"/>
              </a:rPr>
              <a:t>470-728-1862 </a:t>
            </a:r>
            <a:br>
              <a:rPr lang="en-US" sz="2000" dirty="0">
                <a:latin typeface="+mn-lt"/>
                <a:ea typeface="+mn-ea"/>
                <a:cs typeface="+mn-cs"/>
              </a:rPr>
            </a:br>
            <a:endParaRPr lang="en-US" sz="2000" dirty="0">
              <a:latin typeface="+mn-lt"/>
              <a:ea typeface="+mn-ea"/>
              <a:cs typeface="+mn-cs"/>
            </a:endParaRPr>
          </a:p>
        </p:txBody>
      </p:sp>
    </p:spTree>
    <p:extLst>
      <p:ext uri="{BB962C8B-B14F-4D97-AF65-F5344CB8AC3E}">
        <p14:creationId xmlns:p14="http://schemas.microsoft.com/office/powerpoint/2010/main" val="2013125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D993-8DA1-34EE-AE99-877C6F797FC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86A3543-B417-582C-3EC7-BE3020A5C281}"/>
              </a:ext>
            </a:extLst>
          </p:cNvPr>
          <p:cNvSpPr>
            <a:spLocks noGrp="1"/>
          </p:cNvSpPr>
          <p:nvPr>
            <p:ph idx="1"/>
          </p:nvPr>
        </p:nvSpPr>
        <p:spPr/>
        <p:txBody>
          <a:bodyPr>
            <a:normAutofit fontScale="92500"/>
          </a:bodyPr>
          <a:lstStyle/>
          <a:p>
            <a:r>
              <a:rPr lang="en-US" dirty="0">
                <a:hlinkClick r:id="rId2"/>
              </a:rPr>
              <a:t>School Based Mental Health | Youth.gov</a:t>
            </a:r>
            <a:endParaRPr lang="en-US" dirty="0"/>
          </a:p>
          <a:p>
            <a:r>
              <a:rPr lang="en-US" dirty="0">
                <a:hlinkClick r:id="rId3"/>
              </a:rPr>
              <a:t>Data and Statistics on Children's Mental Health | CDC</a:t>
            </a:r>
            <a:endParaRPr lang="en-US" dirty="0"/>
          </a:p>
          <a:p>
            <a:r>
              <a:rPr lang="en-US" b="0" i="0" dirty="0">
                <a:solidFill>
                  <a:srgbClr val="333333"/>
                </a:solidFill>
                <a:effectLst/>
                <a:latin typeface="-apple-system"/>
              </a:rPr>
              <a:t>Flaherty, L.T., </a:t>
            </a:r>
            <a:r>
              <a:rPr lang="en-US" b="0" i="0" dirty="0" err="1">
                <a:solidFill>
                  <a:srgbClr val="333333"/>
                </a:solidFill>
                <a:effectLst/>
                <a:latin typeface="-apple-system"/>
              </a:rPr>
              <a:t>Osher</a:t>
            </a:r>
            <a:r>
              <a:rPr lang="en-US" b="0" i="0" dirty="0">
                <a:solidFill>
                  <a:srgbClr val="333333"/>
                </a:solidFill>
                <a:effectLst/>
                <a:latin typeface="-apple-system"/>
              </a:rPr>
              <a:t>, D. (2003). History of School-Based Mental Health Services in the United States. In: </a:t>
            </a:r>
            <a:r>
              <a:rPr lang="en-US" b="0" i="0" dirty="0" err="1">
                <a:solidFill>
                  <a:srgbClr val="333333"/>
                </a:solidFill>
                <a:effectLst/>
                <a:latin typeface="-apple-system"/>
              </a:rPr>
              <a:t>Weist</a:t>
            </a:r>
            <a:r>
              <a:rPr lang="en-US" b="0" i="0" dirty="0">
                <a:solidFill>
                  <a:srgbClr val="333333"/>
                </a:solidFill>
                <a:effectLst/>
                <a:latin typeface="-apple-system"/>
              </a:rPr>
              <a:t>, M.D., Evans, S.W., Lever, N.A. (eds) Handbook of School Mental Health Advancing Practice and Research. Issues in Clinical Child Psychology. Springer, Boston, MA. </a:t>
            </a:r>
            <a:r>
              <a:rPr lang="en-US" b="0" i="0" dirty="0">
                <a:solidFill>
                  <a:srgbClr val="333333"/>
                </a:solidFill>
                <a:effectLst/>
                <a:latin typeface="-apple-system"/>
                <a:hlinkClick r:id="rId4"/>
              </a:rPr>
              <a:t>https://doi.org/10.1007/978-0-387-73313-5_2</a:t>
            </a:r>
            <a:endParaRPr lang="en-US" b="0" i="0" dirty="0">
              <a:solidFill>
                <a:srgbClr val="333333"/>
              </a:solidFill>
              <a:effectLst/>
              <a:latin typeface="-apple-system"/>
            </a:endParaRPr>
          </a:p>
          <a:p>
            <a:r>
              <a:rPr lang="nl-NL" dirty="0">
                <a:hlinkClick r:id="rId5"/>
              </a:rPr>
              <a:t>Microsoft Word - Document1 (gadoe.org)</a:t>
            </a:r>
            <a:endParaRPr lang="en-US" dirty="0"/>
          </a:p>
        </p:txBody>
      </p:sp>
    </p:spTree>
    <p:extLst>
      <p:ext uri="{BB962C8B-B14F-4D97-AF65-F5344CB8AC3E}">
        <p14:creationId xmlns:p14="http://schemas.microsoft.com/office/powerpoint/2010/main" val="1865249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C40F9-EA55-1F51-67B3-D30769E192C7}"/>
              </a:ext>
            </a:extLst>
          </p:cNvPr>
          <p:cNvSpPr>
            <a:spLocks noGrp="1"/>
          </p:cNvSpPr>
          <p:nvPr>
            <p:ph type="title"/>
          </p:nvPr>
        </p:nvSpPr>
        <p:spPr>
          <a:xfrm>
            <a:off x="1582287" y="496229"/>
            <a:ext cx="9742318" cy="1752599"/>
          </a:xfrm>
        </p:spPr>
        <p:txBody>
          <a:bodyPr>
            <a:normAutofit/>
          </a:bodyPr>
          <a:lstStyle/>
          <a:p>
            <a:r>
              <a:rPr lang="en-US" dirty="0"/>
              <a:t>Agenda</a:t>
            </a:r>
          </a:p>
        </p:txBody>
      </p:sp>
      <p:graphicFrame>
        <p:nvGraphicFramePr>
          <p:cNvPr id="5" name="Content Placeholder 2">
            <a:extLst>
              <a:ext uri="{FF2B5EF4-FFF2-40B4-BE49-F238E27FC236}">
                <a16:creationId xmlns:a16="http://schemas.microsoft.com/office/drawing/2014/main" id="{08F0A6D9-C433-72F6-013E-1FC6C5CDD76A}"/>
              </a:ext>
            </a:extLst>
          </p:cNvPr>
          <p:cNvGraphicFramePr>
            <a:graphicFrameLocks noGrp="1"/>
          </p:cNvGraphicFramePr>
          <p:nvPr>
            <p:ph idx="1"/>
            <p:extLst>
              <p:ext uri="{D42A27DB-BD31-4B8C-83A1-F6EECF244321}">
                <p14:modId xmlns:p14="http://schemas.microsoft.com/office/powerpoint/2010/main" val="3956995270"/>
              </p:ext>
            </p:extLst>
          </p:nvPr>
        </p:nvGraphicFramePr>
        <p:xfrm>
          <a:off x="1071729" y="2571899"/>
          <a:ext cx="11027344" cy="309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2654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FC04-81B2-26B7-B60C-A960497C5F7E}"/>
              </a:ext>
            </a:extLst>
          </p:cNvPr>
          <p:cNvSpPr>
            <a:spLocks noGrp="1"/>
          </p:cNvSpPr>
          <p:nvPr>
            <p:ph type="title"/>
          </p:nvPr>
        </p:nvSpPr>
        <p:spPr>
          <a:xfrm>
            <a:off x="1462008" y="304801"/>
            <a:ext cx="10018713" cy="576145"/>
          </a:xfrm>
        </p:spPr>
        <p:txBody>
          <a:bodyPr>
            <a:normAutofit fontScale="90000"/>
          </a:bodyPr>
          <a:lstStyle/>
          <a:p>
            <a:r>
              <a:rPr lang="en-US" dirty="0"/>
              <a:t>Statistics</a:t>
            </a:r>
          </a:p>
        </p:txBody>
      </p:sp>
      <p:sp>
        <p:nvSpPr>
          <p:cNvPr id="3" name="Content Placeholder 2">
            <a:extLst>
              <a:ext uri="{FF2B5EF4-FFF2-40B4-BE49-F238E27FC236}">
                <a16:creationId xmlns:a16="http://schemas.microsoft.com/office/drawing/2014/main" id="{416BE8F4-6CD7-3448-89ED-046523786945}"/>
              </a:ext>
            </a:extLst>
          </p:cNvPr>
          <p:cNvSpPr>
            <a:spLocks noGrp="1"/>
          </p:cNvSpPr>
          <p:nvPr>
            <p:ph idx="1"/>
          </p:nvPr>
        </p:nvSpPr>
        <p:spPr>
          <a:xfrm>
            <a:off x="1616925" y="1215482"/>
            <a:ext cx="10415239" cy="5664820"/>
          </a:xfrm>
        </p:spPr>
        <p:txBody>
          <a:bodyPr>
            <a:noAutofit/>
          </a:bodyPr>
          <a:lstStyle/>
          <a:p>
            <a:pPr algn="l">
              <a:spcBef>
                <a:spcPts val="0"/>
              </a:spcBef>
              <a:spcAft>
                <a:spcPts val="0"/>
              </a:spcAft>
              <a:buFont typeface="Arial" panose="020B0604020202020204" pitchFamily="34" charset="0"/>
              <a:buChar char="•"/>
            </a:pPr>
            <a:r>
              <a:rPr lang="en-US" sz="1800" b="1" i="0" dirty="0">
                <a:effectLst/>
                <a:ea typeface="Source Sans Pro" panose="020B0503030403020204" pitchFamily="34" charset="0"/>
              </a:rPr>
              <a:t>ADHD, anxiety problems, behavior problems, and depression are the most commonly diagnosed mental disorders in children. </a:t>
            </a:r>
            <a:r>
              <a:rPr lang="en-US" sz="1800" b="0" i="0" dirty="0">
                <a:effectLst/>
                <a:ea typeface="Source Sans Pro" panose="020B0503030403020204" pitchFamily="34" charset="0"/>
              </a:rPr>
              <a:t>Estimates for ever having a diagnosis among children aged 3-17 years, in 2016-19, are given below.</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ADHD 9.8% (approximately 6.0 million)</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Anxiety 9.4% (approximately 5.8 million)</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Behavior problems 8.9% (approximately 5.5 million)</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Depression 4.4% (approximately 2.7 million)</a:t>
            </a:r>
          </a:p>
          <a:p>
            <a:pPr marL="457200" lvl="1" indent="0" algn="l">
              <a:spcBef>
                <a:spcPts val="0"/>
              </a:spcBef>
              <a:spcAft>
                <a:spcPts val="0"/>
              </a:spcAft>
              <a:buNone/>
            </a:pPr>
            <a:endParaRPr lang="en-US" sz="1800" b="0" i="0" dirty="0">
              <a:effectLst/>
              <a:ea typeface="Source Sans Pro" panose="020B0503030403020204" pitchFamily="34" charset="0"/>
            </a:endParaRPr>
          </a:p>
          <a:p>
            <a:pPr algn="l">
              <a:spcBef>
                <a:spcPts val="0"/>
              </a:spcBef>
              <a:spcAft>
                <a:spcPts val="0"/>
              </a:spcAft>
              <a:buFont typeface="Arial" panose="020B0604020202020204" pitchFamily="34" charset="0"/>
              <a:buChar char="•"/>
            </a:pPr>
            <a:r>
              <a:rPr lang="en-US" sz="1800" b="1" i="0" dirty="0">
                <a:effectLst/>
                <a:ea typeface="Source Sans Pro" panose="020B0503030403020204" pitchFamily="34" charset="0"/>
              </a:rPr>
              <a:t>For adolescents, depression, substance use and suicide are important concerns.</a:t>
            </a:r>
            <a:r>
              <a:rPr lang="en-US" sz="1800" b="0" i="0" dirty="0">
                <a:effectLst/>
                <a:ea typeface="Source Sans Pro" panose="020B0503030403020204" pitchFamily="34" charset="0"/>
              </a:rPr>
              <a:t> Among adolescents aged 12-17 years in 2018-2019 reporting on the past year:</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15.1% had a major depressive episode.</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36.7% had persistent feelings of sadness or hopelessness.</a:t>
            </a:r>
            <a:endParaRPr lang="en-US" sz="1800" b="0" i="0" baseline="30000" dirty="0">
              <a:effectLst/>
              <a:ea typeface="Source Sans Pro" panose="020B0503030403020204" pitchFamily="34" charset="0"/>
            </a:endParaRP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4.1% had a substance use disorder.</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1.6% had an alcohol use disorder.</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3.2% had an illicit drug use disorder.</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18.8% seriously considered attempting suicide.</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15.7% made a suicide plan.</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8.9% attempted suicide.</a:t>
            </a:r>
          </a:p>
          <a:p>
            <a:pPr marL="742950" lvl="1" indent="-285750" algn="l">
              <a:spcBef>
                <a:spcPts val="0"/>
              </a:spcBef>
              <a:spcAft>
                <a:spcPts val="0"/>
              </a:spcAft>
              <a:buFont typeface="Arial" panose="020B0604020202020204" pitchFamily="34" charset="0"/>
              <a:buChar char="•"/>
            </a:pPr>
            <a:r>
              <a:rPr lang="en-US" sz="1800" b="0" i="0" dirty="0">
                <a:effectLst/>
                <a:ea typeface="Source Sans Pro" panose="020B0503030403020204" pitchFamily="34" charset="0"/>
              </a:rPr>
              <a:t>2.5% made a suicide attempt requiring medical treatment.</a:t>
            </a:r>
            <a:endParaRPr lang="en-US" sz="1800" baseline="30000" dirty="0">
              <a:ea typeface="Source Sans Pro" panose="020B0503030403020204" pitchFamily="34" charset="0"/>
            </a:endParaRPr>
          </a:p>
          <a:p>
            <a:pPr marL="457200" lvl="1" indent="0" algn="r">
              <a:spcBef>
                <a:spcPts val="0"/>
              </a:spcBef>
              <a:spcAft>
                <a:spcPts val="0"/>
              </a:spcAft>
              <a:buNone/>
            </a:pPr>
            <a:r>
              <a:rPr lang="en-US" sz="1700" b="0" i="0" dirty="0">
                <a:effectLst/>
                <a:ea typeface="Source Sans Pro" panose="020B0503030403020204" pitchFamily="34" charset="0"/>
              </a:rPr>
              <a:t>CDC.gov</a:t>
            </a:r>
          </a:p>
          <a:p>
            <a:pPr marL="457200" lvl="1" indent="0" algn="l">
              <a:spcBef>
                <a:spcPts val="0"/>
              </a:spcBef>
              <a:spcAft>
                <a:spcPts val="0"/>
              </a:spcAft>
              <a:buNone/>
            </a:pPr>
            <a:endParaRPr lang="en-US" sz="1700" b="0" i="0" dirty="0">
              <a:effectLst/>
              <a:ea typeface="Source Sans Pro" panose="020B0503030403020204" pitchFamily="34" charset="0"/>
            </a:endParaRPr>
          </a:p>
          <a:p>
            <a:pPr>
              <a:spcBef>
                <a:spcPts val="0"/>
              </a:spcBef>
              <a:spcAft>
                <a:spcPts val="0"/>
              </a:spcAft>
            </a:pPr>
            <a:endParaRPr lang="en-US" sz="1700" dirty="0">
              <a:ea typeface="Source Sans Pro" panose="020B0503030403020204" pitchFamily="34" charset="0"/>
            </a:endParaRPr>
          </a:p>
        </p:txBody>
      </p:sp>
    </p:spTree>
    <p:extLst>
      <p:ext uri="{BB962C8B-B14F-4D97-AF65-F5344CB8AC3E}">
        <p14:creationId xmlns:p14="http://schemas.microsoft.com/office/powerpoint/2010/main" val="562879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0A2D20F4-5179-2DD5-2615-853CAF6821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67" r="10965"/>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1046" name="Group 1045">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047"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48"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49"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050"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051"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52"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 name="Content Placeholder 2">
            <a:extLst>
              <a:ext uri="{FF2B5EF4-FFF2-40B4-BE49-F238E27FC236}">
                <a16:creationId xmlns:a16="http://schemas.microsoft.com/office/drawing/2014/main" id="{416BE8F4-6CD7-3448-89ED-046523786945}"/>
              </a:ext>
            </a:extLst>
          </p:cNvPr>
          <p:cNvSpPr>
            <a:spLocks noGrp="1"/>
          </p:cNvSpPr>
          <p:nvPr>
            <p:ph idx="1"/>
          </p:nvPr>
        </p:nvSpPr>
        <p:spPr>
          <a:xfrm>
            <a:off x="505355" y="1149273"/>
            <a:ext cx="5260680" cy="4899102"/>
          </a:xfrm>
        </p:spPr>
        <p:txBody>
          <a:bodyPr>
            <a:normAutofit fontScale="92500" lnSpcReduction="10000"/>
          </a:bodyPr>
          <a:lstStyle/>
          <a:p>
            <a:pPr>
              <a:lnSpc>
                <a:spcPct val="90000"/>
              </a:lnSpc>
            </a:pPr>
            <a:r>
              <a:rPr lang="en-US" b="0" i="0" dirty="0">
                <a:effectLst/>
              </a:rPr>
              <a:t>In 2016, 1 in 6 U.S. children aged 2–8 years (17.4%) had a diagnosed mental, behavioral, or developmental disorder. (CDC.gov)</a:t>
            </a:r>
          </a:p>
          <a:p>
            <a:pPr>
              <a:lnSpc>
                <a:spcPct val="90000"/>
              </a:lnSpc>
            </a:pPr>
            <a:r>
              <a:rPr lang="en-US" b="0" i="0" dirty="0">
                <a:effectLst/>
              </a:rPr>
              <a:t>Nationwide, over one-third of school districts use school or district staff to provide mental health services, and over one-fourth used outside agencies to provide mental health services in the schools (youth.gov)</a:t>
            </a:r>
          </a:p>
          <a:p>
            <a:pPr>
              <a:lnSpc>
                <a:spcPct val="90000"/>
              </a:lnSpc>
            </a:pPr>
            <a:r>
              <a:rPr lang="en-US" b="0" i="0" dirty="0">
                <a:effectLst/>
              </a:rPr>
              <a:t>The Center for Mental Health in Schools estimates that between 12 and 22 percent of school-aged children and youth have a diagnosable mental health disorder (youth.gov)</a:t>
            </a:r>
            <a:endParaRPr lang="en-US" dirty="0"/>
          </a:p>
        </p:txBody>
      </p:sp>
    </p:spTree>
    <p:extLst>
      <p:ext uri="{BB962C8B-B14F-4D97-AF65-F5344CB8AC3E}">
        <p14:creationId xmlns:p14="http://schemas.microsoft.com/office/powerpoint/2010/main" val="145258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9"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10"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11"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12"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13"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14"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useBgFill="1">
        <p:nvSpPr>
          <p:cNvPr id="16" name="Rectangle 15">
            <a:extLst>
              <a:ext uri="{FF2B5EF4-FFF2-40B4-BE49-F238E27FC236}">
                <a16:creationId xmlns:a16="http://schemas.microsoft.com/office/drawing/2014/main" id="{E58348C3-6249-4952-AA86-C63DB35EA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E6174AD-DBB0-43E6-98C2-738DB3A152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959100" y="-4763"/>
            <a:ext cx="5014912" cy="6862763"/>
            <a:chOff x="2928938" y="-4763"/>
            <a:chExt cx="5014912" cy="6862763"/>
          </a:xfrm>
        </p:grpSpPr>
        <p:sp>
          <p:nvSpPr>
            <p:cNvPr id="19" name="Freeform 6">
              <a:extLst>
                <a:ext uri="{FF2B5EF4-FFF2-40B4-BE49-F238E27FC236}">
                  <a16:creationId xmlns:a16="http://schemas.microsoft.com/office/drawing/2014/main" id="{50A59800-3661-4778-9D8A-F816C85C4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0" name="Freeform 7">
              <a:extLst>
                <a:ext uri="{FF2B5EF4-FFF2-40B4-BE49-F238E27FC236}">
                  <a16:creationId xmlns:a16="http://schemas.microsoft.com/office/drawing/2014/main" id="{7A810977-C816-4698-B7E7-0E6BDED79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1" name="Freeform 9">
              <a:extLst>
                <a:ext uri="{FF2B5EF4-FFF2-40B4-BE49-F238E27FC236}">
                  <a16:creationId xmlns:a16="http://schemas.microsoft.com/office/drawing/2014/main" id="{181E4B1B-2437-4A14-8927-817FC7AED6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2" name="Freeform 10">
              <a:extLst>
                <a:ext uri="{FF2B5EF4-FFF2-40B4-BE49-F238E27FC236}">
                  <a16:creationId xmlns:a16="http://schemas.microsoft.com/office/drawing/2014/main" id="{3F98AD26-9FF7-44EA-B876-9C857F8ED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3" name="Freeform 11">
              <a:extLst>
                <a:ext uri="{FF2B5EF4-FFF2-40B4-BE49-F238E27FC236}">
                  <a16:creationId xmlns:a16="http://schemas.microsoft.com/office/drawing/2014/main" id="{32EBB12A-A9CE-446F-9462-15DAC0D0FA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4" name="Freeform 12">
              <a:extLst>
                <a:ext uri="{FF2B5EF4-FFF2-40B4-BE49-F238E27FC236}">
                  <a16:creationId xmlns:a16="http://schemas.microsoft.com/office/drawing/2014/main" id="{85925599-F99B-48E5-A384-76136C081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081EBC1A-AC67-9E50-7AE4-FE974E0D9A92}"/>
              </a:ext>
            </a:extLst>
          </p:cNvPr>
          <p:cNvSpPr>
            <a:spLocks noGrp="1"/>
          </p:cNvSpPr>
          <p:nvPr>
            <p:ph type="title"/>
          </p:nvPr>
        </p:nvSpPr>
        <p:spPr>
          <a:xfrm>
            <a:off x="5448299" y="1380068"/>
            <a:ext cx="6054723" cy="2616199"/>
          </a:xfrm>
        </p:spPr>
        <p:txBody>
          <a:bodyPr vert="horz" lIns="91440" tIns="45720" rIns="91440" bIns="45720" rtlCol="0" anchor="b">
            <a:normAutofit/>
          </a:bodyPr>
          <a:lstStyle/>
          <a:p>
            <a:pPr algn="r"/>
            <a:r>
              <a:rPr lang="en-US" sz="6000" dirty="0"/>
              <a:t>What words come to mind?</a:t>
            </a:r>
          </a:p>
        </p:txBody>
      </p:sp>
      <p:pic>
        <p:nvPicPr>
          <p:cNvPr id="4" name="Picture 3" descr="Person with idea concept">
            <a:extLst>
              <a:ext uri="{FF2B5EF4-FFF2-40B4-BE49-F238E27FC236}">
                <a16:creationId xmlns:a16="http://schemas.microsoft.com/office/drawing/2014/main" id="{296B2F71-C333-4C56-1B16-4A603A120495}"/>
              </a:ext>
            </a:extLst>
          </p:cNvPr>
          <p:cNvPicPr>
            <a:picLocks noChangeAspect="1"/>
          </p:cNvPicPr>
          <p:nvPr/>
        </p:nvPicPr>
        <p:blipFill rotWithShape="1">
          <a:blip r:embed="rId4"/>
          <a:srcRect l="35575" r="11395" b="-1"/>
          <a:stretch/>
        </p:blipFill>
        <p:spPr>
          <a:xfrm>
            <a:off x="20" y="10"/>
            <a:ext cx="5448280" cy="6857990"/>
          </a:xfrm>
          <a:custGeom>
            <a:avLst/>
            <a:gdLst/>
            <a:ahLst/>
            <a:cxnLst/>
            <a:rect l="l" t="t" r="r" b="b"/>
            <a:pathLst>
              <a:path w="5448300" h="6858000">
                <a:moveTo>
                  <a:pt x="0" y="0"/>
                </a:moveTo>
                <a:lnTo>
                  <a:pt x="3513666" y="0"/>
                </a:lnTo>
                <a:lnTo>
                  <a:pt x="2861733" y="2548466"/>
                </a:lnTo>
                <a:lnTo>
                  <a:pt x="5448300" y="6853767"/>
                </a:lnTo>
                <a:lnTo>
                  <a:pt x="0" y="6858000"/>
                </a:lnTo>
                <a:lnTo>
                  <a:pt x="0" y="0"/>
                </a:lnTo>
                <a:close/>
              </a:path>
            </a:pathLst>
          </a:custGeom>
          <a:ln w="38100">
            <a:noFill/>
          </a:ln>
          <a:effectLst/>
        </p:spPr>
      </p:pic>
    </p:spTree>
    <p:extLst>
      <p:ext uri="{BB962C8B-B14F-4D97-AF65-F5344CB8AC3E}">
        <p14:creationId xmlns:p14="http://schemas.microsoft.com/office/powerpoint/2010/main" val="23218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a:extLst>
              <a:ext uri="{FF2B5EF4-FFF2-40B4-BE49-F238E27FC236}">
                <a16:creationId xmlns:a16="http://schemas.microsoft.com/office/drawing/2014/main" id="{8E26A62C-0FC6-CAF8-64C8-EA4AF0DD37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57" r="20759"/>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2063" name="Group 206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206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06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06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06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6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6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8" name="Title 7">
            <a:extLst>
              <a:ext uri="{FF2B5EF4-FFF2-40B4-BE49-F238E27FC236}">
                <a16:creationId xmlns:a16="http://schemas.microsoft.com/office/drawing/2014/main" id="{F71B21D2-1058-692B-A0C3-15884AAECAF8}"/>
              </a:ext>
            </a:extLst>
          </p:cNvPr>
          <p:cNvSpPr>
            <a:spLocks noGrp="1"/>
          </p:cNvSpPr>
          <p:nvPr>
            <p:ph type="title"/>
          </p:nvPr>
        </p:nvSpPr>
        <p:spPr>
          <a:xfrm>
            <a:off x="258402" y="229763"/>
            <a:ext cx="5260680" cy="652346"/>
          </a:xfrm>
        </p:spPr>
        <p:txBody>
          <a:bodyPr>
            <a:normAutofit fontScale="90000"/>
          </a:bodyPr>
          <a:lstStyle/>
          <a:p>
            <a:pPr algn="l"/>
            <a:r>
              <a:rPr lang="en-US" dirty="0"/>
              <a:t>History of SBMH</a:t>
            </a:r>
          </a:p>
        </p:txBody>
      </p:sp>
      <p:sp>
        <p:nvSpPr>
          <p:cNvPr id="3" name="Content Placeholder 2">
            <a:extLst>
              <a:ext uri="{FF2B5EF4-FFF2-40B4-BE49-F238E27FC236}">
                <a16:creationId xmlns:a16="http://schemas.microsoft.com/office/drawing/2014/main" id="{2C6D71C4-99C7-C848-FC35-67802783C75B}"/>
              </a:ext>
            </a:extLst>
          </p:cNvPr>
          <p:cNvSpPr>
            <a:spLocks noGrp="1"/>
          </p:cNvSpPr>
          <p:nvPr>
            <p:ph idx="1"/>
          </p:nvPr>
        </p:nvSpPr>
        <p:spPr>
          <a:xfrm>
            <a:off x="-4805" y="1115123"/>
            <a:ext cx="6043052" cy="5509863"/>
          </a:xfrm>
        </p:spPr>
        <p:txBody>
          <a:bodyPr>
            <a:normAutofit lnSpcReduction="10000"/>
          </a:bodyPr>
          <a:lstStyle/>
          <a:p>
            <a:pPr>
              <a:lnSpc>
                <a:spcPct val="90000"/>
              </a:lnSpc>
            </a:pPr>
            <a:r>
              <a:rPr lang="en-US" sz="1800" dirty="0"/>
              <a:t>1890-1930: Progressive Era</a:t>
            </a:r>
          </a:p>
          <a:p>
            <a:pPr lvl="1">
              <a:lnSpc>
                <a:spcPct val="90000"/>
              </a:lnSpc>
            </a:pPr>
            <a:r>
              <a:rPr lang="en-US" sz="1800" dirty="0"/>
              <a:t>Period local, state, and national reform</a:t>
            </a:r>
          </a:p>
          <a:p>
            <a:pPr lvl="1">
              <a:lnSpc>
                <a:spcPct val="90000"/>
              </a:lnSpc>
            </a:pPr>
            <a:r>
              <a:rPr lang="en-US" sz="1800" dirty="0"/>
              <a:t>Complete shifts in philosophies around education and child-rearing </a:t>
            </a:r>
          </a:p>
          <a:p>
            <a:pPr lvl="1">
              <a:lnSpc>
                <a:spcPct val="90000"/>
              </a:lnSpc>
            </a:pPr>
            <a:r>
              <a:rPr lang="en-US" sz="1800" dirty="0"/>
              <a:t>Enrollment was higher (child labor laws)</a:t>
            </a:r>
          </a:p>
          <a:p>
            <a:pPr lvl="1">
              <a:lnSpc>
                <a:spcPct val="90000"/>
              </a:lnSpc>
            </a:pPr>
            <a:r>
              <a:rPr lang="en-US" sz="1800" dirty="0"/>
              <a:t>“Matters of the home” shifted to school responsibility, too (health, recreation, mental hygiene) </a:t>
            </a:r>
          </a:p>
          <a:p>
            <a:pPr>
              <a:lnSpc>
                <a:spcPct val="90000"/>
              </a:lnSpc>
            </a:pPr>
            <a:r>
              <a:rPr lang="en-US" sz="1800" dirty="0"/>
              <a:t>4 basic educational challenges arose</a:t>
            </a:r>
          </a:p>
          <a:p>
            <a:pPr lvl="1">
              <a:lnSpc>
                <a:spcPct val="90000"/>
              </a:lnSpc>
            </a:pPr>
            <a:r>
              <a:rPr lang="en-US" sz="1800" dirty="0"/>
              <a:t>More students attended schools (or were supposed to) and they were not ready to learn</a:t>
            </a:r>
          </a:p>
          <a:p>
            <a:pPr lvl="1">
              <a:lnSpc>
                <a:spcPct val="90000"/>
              </a:lnSpc>
            </a:pPr>
            <a:r>
              <a:rPr lang="en-US" sz="1800" dirty="0"/>
              <a:t>Presence of these students increased discipline challenges</a:t>
            </a:r>
          </a:p>
          <a:p>
            <a:pPr lvl="1">
              <a:lnSpc>
                <a:spcPct val="90000"/>
              </a:lnSpc>
            </a:pPr>
            <a:r>
              <a:rPr lang="en-US" sz="1800" dirty="0"/>
              <a:t>Cultural disconnect between new school philosophy and educators </a:t>
            </a:r>
          </a:p>
          <a:p>
            <a:pPr lvl="1">
              <a:lnSpc>
                <a:spcPct val="90000"/>
              </a:lnSpc>
            </a:pPr>
            <a:r>
              <a:rPr lang="en-US" sz="1800" dirty="0"/>
              <a:t>The failure to educate these students posed a public health and social control problem</a:t>
            </a:r>
          </a:p>
          <a:p>
            <a:pPr marL="457200" lvl="1" indent="0">
              <a:lnSpc>
                <a:spcPct val="90000"/>
              </a:lnSpc>
              <a:buNone/>
            </a:pPr>
            <a:r>
              <a:rPr lang="en-US" sz="1800" dirty="0"/>
              <a:t>					</a:t>
            </a:r>
            <a:r>
              <a:rPr lang="en-US" sz="1800" b="0" i="0" dirty="0">
                <a:effectLst/>
              </a:rPr>
              <a:t> Flaherty, L.T., </a:t>
            </a:r>
            <a:r>
              <a:rPr lang="en-US" sz="1800" b="0" i="0" dirty="0" err="1">
                <a:effectLst/>
              </a:rPr>
              <a:t>Osher</a:t>
            </a:r>
            <a:r>
              <a:rPr lang="en-US" sz="1800" b="0" i="0" dirty="0">
                <a:effectLst/>
              </a:rPr>
              <a:t>, D. (2003)</a:t>
            </a:r>
            <a:endParaRPr lang="en-US" sz="1800" dirty="0"/>
          </a:p>
          <a:p>
            <a:pPr>
              <a:lnSpc>
                <a:spcPct val="90000"/>
              </a:lnSpc>
            </a:pPr>
            <a:endParaRPr lang="en-US" sz="800" dirty="0"/>
          </a:p>
        </p:txBody>
      </p:sp>
    </p:spTree>
    <p:extLst>
      <p:ext uri="{BB962C8B-B14F-4D97-AF65-F5344CB8AC3E}">
        <p14:creationId xmlns:p14="http://schemas.microsoft.com/office/powerpoint/2010/main" val="4034215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AD30037-67ED-4367-9BE0-45787510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F51E95D-9503-F08B-523D-20AF59879E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89" r="37434" b="-1"/>
          <a:stretch/>
        </p:blipFill>
        <p:spPr bwMode="auto">
          <a:xfrm>
            <a:off x="6892924" y="10"/>
            <a:ext cx="5299077" cy="6857990"/>
          </a:xfrm>
          <a:custGeom>
            <a:avLst/>
            <a:gdLst/>
            <a:ahLst/>
            <a:cxnLst/>
            <a:rect l="l" t="t" r="r" b="b"/>
            <a:pathLst>
              <a:path w="5299077" h="6858000">
                <a:moveTo>
                  <a:pt x="836871" y="0"/>
                </a:moveTo>
                <a:lnTo>
                  <a:pt x="5299077" y="0"/>
                </a:lnTo>
                <a:lnTo>
                  <a:pt x="5299077" y="6858000"/>
                </a:lnTo>
                <a:lnTo>
                  <a:pt x="1911312" y="6858000"/>
                </a:lnTo>
                <a:lnTo>
                  <a:pt x="0" y="5333999"/>
                </a:lnTo>
                <a:close/>
              </a:path>
            </a:pathLst>
          </a:cu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50841A4E-5BC1-44B4-83CF-D524E8AE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32760" y="0"/>
            <a:ext cx="2436813" cy="6858001"/>
            <a:chOff x="1320800" y="0"/>
            <a:chExt cx="2436813" cy="6858001"/>
          </a:xfrm>
        </p:grpSpPr>
        <p:sp>
          <p:nvSpPr>
            <p:cNvPr id="1034" name="Freeform 6">
              <a:extLst>
                <a:ext uri="{FF2B5EF4-FFF2-40B4-BE49-F238E27FC236}">
                  <a16:creationId xmlns:a16="http://schemas.microsoft.com/office/drawing/2014/main" id="{BF371BCC-8954-44E2-8C4F-29DC18872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35" name="Freeform 7">
              <a:extLst>
                <a:ext uri="{FF2B5EF4-FFF2-40B4-BE49-F238E27FC236}">
                  <a16:creationId xmlns:a16="http://schemas.microsoft.com/office/drawing/2014/main" id="{CD3505BE-B420-41C5-BE34-3E7652D37A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36" name="Freeform 8">
              <a:extLst>
                <a:ext uri="{FF2B5EF4-FFF2-40B4-BE49-F238E27FC236}">
                  <a16:creationId xmlns:a16="http://schemas.microsoft.com/office/drawing/2014/main" id="{4B68A05B-A78B-4D59-8CF9-1900731A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037" name="Freeform 9">
              <a:extLst>
                <a:ext uri="{FF2B5EF4-FFF2-40B4-BE49-F238E27FC236}">
                  <a16:creationId xmlns:a16="http://schemas.microsoft.com/office/drawing/2014/main" id="{84D57A01-C112-4FF2-B5ED-0B762AAD9C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038" name="Freeform 10">
              <a:extLst>
                <a:ext uri="{FF2B5EF4-FFF2-40B4-BE49-F238E27FC236}">
                  <a16:creationId xmlns:a16="http://schemas.microsoft.com/office/drawing/2014/main" id="{6CCCCDF1-5D4F-4CA1-8400-DFBB96BB0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039" name="Freeform 11">
              <a:extLst>
                <a:ext uri="{FF2B5EF4-FFF2-40B4-BE49-F238E27FC236}">
                  <a16:creationId xmlns:a16="http://schemas.microsoft.com/office/drawing/2014/main" id="{20A090B2-5344-43CD-BC70-A6D44F15E8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1">
            <a:extLst>
              <a:ext uri="{FF2B5EF4-FFF2-40B4-BE49-F238E27FC236}">
                <a16:creationId xmlns:a16="http://schemas.microsoft.com/office/drawing/2014/main" id="{3F127C25-9024-0BCB-EB28-DCD4F2FA6628}"/>
              </a:ext>
            </a:extLst>
          </p:cNvPr>
          <p:cNvSpPr>
            <a:spLocks noGrp="1"/>
          </p:cNvSpPr>
          <p:nvPr>
            <p:ph type="title"/>
          </p:nvPr>
        </p:nvSpPr>
        <p:spPr>
          <a:xfrm>
            <a:off x="113015" y="457200"/>
            <a:ext cx="8402445" cy="1752599"/>
          </a:xfrm>
        </p:spPr>
        <p:txBody>
          <a:bodyPr>
            <a:normAutofit/>
          </a:bodyPr>
          <a:lstStyle/>
          <a:p>
            <a:pPr algn="l"/>
            <a:r>
              <a:rPr lang="en-US" sz="3600" dirty="0"/>
              <a:t>Fixing Schools vs. Fixing Students</a:t>
            </a:r>
          </a:p>
        </p:txBody>
      </p:sp>
      <p:sp>
        <p:nvSpPr>
          <p:cNvPr id="3" name="Content Placeholder 2">
            <a:extLst>
              <a:ext uri="{FF2B5EF4-FFF2-40B4-BE49-F238E27FC236}">
                <a16:creationId xmlns:a16="http://schemas.microsoft.com/office/drawing/2014/main" id="{37E2BDF7-2964-41AB-31AF-EF32DCB3CA6F}"/>
              </a:ext>
            </a:extLst>
          </p:cNvPr>
          <p:cNvSpPr>
            <a:spLocks noGrp="1"/>
          </p:cNvSpPr>
          <p:nvPr>
            <p:ph idx="1"/>
          </p:nvPr>
        </p:nvSpPr>
        <p:spPr>
          <a:xfrm>
            <a:off x="246580" y="1931543"/>
            <a:ext cx="6092542" cy="4695288"/>
          </a:xfrm>
        </p:spPr>
        <p:txBody>
          <a:bodyPr>
            <a:normAutofit fontScale="70000" lnSpcReduction="20000"/>
          </a:bodyPr>
          <a:lstStyle/>
          <a:p>
            <a:pPr>
              <a:lnSpc>
                <a:spcPct val="90000"/>
              </a:lnSpc>
            </a:pPr>
            <a:r>
              <a:rPr lang="en-US" sz="2900" dirty="0"/>
              <a:t>Two schools of thought</a:t>
            </a:r>
          </a:p>
          <a:p>
            <a:pPr>
              <a:lnSpc>
                <a:spcPct val="90000"/>
              </a:lnSpc>
            </a:pPr>
            <a:r>
              <a:rPr lang="en-US" sz="2900" dirty="0"/>
              <a:t>Fixing Schools:</a:t>
            </a:r>
          </a:p>
          <a:p>
            <a:pPr lvl="1">
              <a:lnSpc>
                <a:spcPct val="90000"/>
              </a:lnSpc>
            </a:pPr>
            <a:r>
              <a:rPr lang="en-US" sz="2900" dirty="0"/>
              <a:t>Transform the educational approach and the results will follow</a:t>
            </a:r>
          </a:p>
          <a:p>
            <a:pPr lvl="1">
              <a:lnSpc>
                <a:spcPct val="90000"/>
              </a:lnSpc>
            </a:pPr>
            <a:r>
              <a:rPr lang="en-US" sz="2900" dirty="0"/>
              <a:t>Responsibility to ensure culture supports learning </a:t>
            </a:r>
          </a:p>
          <a:p>
            <a:pPr lvl="1">
              <a:lnSpc>
                <a:spcPct val="90000"/>
              </a:lnSpc>
            </a:pPr>
            <a:r>
              <a:rPr lang="en-US" sz="2900" dirty="0"/>
              <a:t>Creation of classroom settings that promoted mental health </a:t>
            </a:r>
          </a:p>
          <a:p>
            <a:pPr>
              <a:lnSpc>
                <a:spcPct val="90000"/>
              </a:lnSpc>
            </a:pPr>
            <a:r>
              <a:rPr lang="en-US" sz="2900" dirty="0"/>
              <a:t>Fixing Students</a:t>
            </a:r>
          </a:p>
          <a:p>
            <a:pPr lvl="1">
              <a:lnSpc>
                <a:spcPct val="90000"/>
              </a:lnSpc>
            </a:pPr>
            <a:r>
              <a:rPr lang="en-US" sz="2900" dirty="0"/>
              <a:t>Identify the students who have challenges and get them help</a:t>
            </a:r>
          </a:p>
          <a:p>
            <a:pPr lvl="1">
              <a:lnSpc>
                <a:spcPct val="90000"/>
              </a:lnSpc>
            </a:pPr>
            <a:r>
              <a:rPr lang="en-US" sz="2900" dirty="0"/>
              <a:t>Treat them outside of school before they return to school</a:t>
            </a:r>
          </a:p>
          <a:p>
            <a:pPr marL="457200" lvl="1" indent="0">
              <a:lnSpc>
                <a:spcPct val="90000"/>
              </a:lnSpc>
              <a:buNone/>
            </a:pPr>
            <a:endParaRPr lang="en-US" sz="1100" dirty="0"/>
          </a:p>
          <a:p>
            <a:pPr marL="457200" lvl="1" indent="0">
              <a:lnSpc>
                <a:spcPct val="90000"/>
              </a:lnSpc>
              <a:buNone/>
            </a:pPr>
            <a:endParaRPr lang="en-US" sz="1100" dirty="0"/>
          </a:p>
          <a:p>
            <a:pPr marL="457200" lvl="1" indent="0">
              <a:lnSpc>
                <a:spcPct val="90000"/>
              </a:lnSpc>
              <a:buNone/>
            </a:pPr>
            <a:r>
              <a:rPr lang="en-US" sz="2300" b="0" i="0" dirty="0">
                <a:effectLst/>
              </a:rPr>
              <a:t>Flaherty, L.T., </a:t>
            </a:r>
            <a:r>
              <a:rPr lang="en-US" sz="2300" b="0" i="0" dirty="0" err="1">
                <a:effectLst/>
              </a:rPr>
              <a:t>Osher</a:t>
            </a:r>
            <a:r>
              <a:rPr lang="en-US" sz="2300" b="0" i="0" dirty="0">
                <a:effectLst/>
              </a:rPr>
              <a:t>, D. (2003).</a:t>
            </a:r>
            <a:endParaRPr lang="en-US" sz="2300" dirty="0"/>
          </a:p>
          <a:p>
            <a:pPr marL="457200" lvl="1" indent="0">
              <a:lnSpc>
                <a:spcPct val="90000"/>
              </a:lnSpc>
              <a:buNone/>
            </a:pPr>
            <a:endParaRPr lang="en-US" sz="1100" dirty="0"/>
          </a:p>
          <a:p>
            <a:pPr marL="457200" lvl="1" indent="0">
              <a:lnSpc>
                <a:spcPct val="90000"/>
              </a:lnSpc>
              <a:buNone/>
            </a:pPr>
            <a:endParaRPr lang="en-US" sz="1100" dirty="0"/>
          </a:p>
        </p:txBody>
      </p:sp>
    </p:spTree>
    <p:extLst>
      <p:ext uri="{BB962C8B-B14F-4D97-AF65-F5344CB8AC3E}">
        <p14:creationId xmlns:p14="http://schemas.microsoft.com/office/powerpoint/2010/main" val="21578398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1652</TotalTime>
  <Words>2664</Words>
  <Application>Microsoft Office PowerPoint</Application>
  <PresentationFormat>Widescreen</PresentationFormat>
  <Paragraphs>224</Paragraphs>
  <Slides>36</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-apple-system</vt:lpstr>
      <vt:lpstr>Arial</vt:lpstr>
      <vt:lpstr>Calibri</vt:lpstr>
      <vt:lpstr>Corbel</vt:lpstr>
      <vt:lpstr>Parallax</vt:lpstr>
      <vt:lpstr>School-Based Mental Health:   The Why, The How,  &amp; The Best Practices</vt:lpstr>
      <vt:lpstr>Introduction</vt:lpstr>
      <vt:lpstr>Training Objectives </vt:lpstr>
      <vt:lpstr>Agenda</vt:lpstr>
      <vt:lpstr>Statistics</vt:lpstr>
      <vt:lpstr>PowerPoint Presentation</vt:lpstr>
      <vt:lpstr>What words come to mind?</vt:lpstr>
      <vt:lpstr>History of SBMH</vt:lpstr>
      <vt:lpstr>Fixing Schools vs. Fixing Students</vt:lpstr>
      <vt:lpstr>PowerPoint Presentation</vt:lpstr>
      <vt:lpstr>Systems of Care</vt:lpstr>
      <vt:lpstr>Full-Service Schools</vt:lpstr>
      <vt:lpstr>PowerPoint Presentation</vt:lpstr>
      <vt:lpstr>School-Based Mental Health Today</vt:lpstr>
      <vt:lpstr>PowerPoint Presentation</vt:lpstr>
      <vt:lpstr>Georgia’s Tiered System </vt:lpstr>
      <vt:lpstr>SBMH at CHRIS 180</vt:lpstr>
      <vt:lpstr>A little about us…</vt:lpstr>
      <vt:lpstr>Our Model</vt:lpstr>
      <vt:lpstr>Our Model  Tier II + Tier III Service Delivery</vt:lpstr>
      <vt:lpstr>Our Model  Tier I Service Delivery</vt:lpstr>
      <vt:lpstr>Our Model  Trauma Informed Training</vt:lpstr>
      <vt:lpstr> Our Model Trauma Informed Training Offerings</vt:lpstr>
      <vt:lpstr>Peace Corners </vt:lpstr>
      <vt:lpstr>Examples</vt:lpstr>
      <vt:lpstr>Examples</vt:lpstr>
      <vt:lpstr>PowerPoint Presentation</vt:lpstr>
      <vt:lpstr>Adaptations</vt:lpstr>
      <vt:lpstr>The Importance of Partnerships</vt:lpstr>
      <vt:lpstr>Funding</vt:lpstr>
      <vt:lpstr>Summer Opportunities</vt:lpstr>
      <vt:lpstr>Balancing Billables with Deliverables</vt:lpstr>
      <vt:lpstr>In Summary</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School-Based Mental Health: The Why, The How, and The Best Practices</dc:title>
  <dc:creator>Brittney Walters</dc:creator>
  <cp:lastModifiedBy>Brittney Walters</cp:lastModifiedBy>
  <cp:revision>18</cp:revision>
  <dcterms:created xsi:type="dcterms:W3CDTF">2023-01-23T17:16:54Z</dcterms:created>
  <dcterms:modified xsi:type="dcterms:W3CDTF">2023-03-23T15:41:35Z</dcterms:modified>
</cp:coreProperties>
</file>