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39" r:id="rId5"/>
    <p:sldMasterId id="2147483747" r:id="rId6"/>
    <p:sldMasterId id="2147483750" r:id="rId7"/>
    <p:sldMasterId id="2147483753" r:id="rId8"/>
    <p:sldMasterId id="2147483808" r:id="rId9"/>
  </p:sldMasterIdLst>
  <p:notesMasterIdLst>
    <p:notesMasterId r:id="rId30"/>
  </p:notesMasterIdLst>
  <p:sldIdLst>
    <p:sldId id="256" r:id="rId10"/>
    <p:sldId id="269" r:id="rId11"/>
    <p:sldId id="277" r:id="rId12"/>
    <p:sldId id="258" r:id="rId13"/>
    <p:sldId id="259" r:id="rId14"/>
    <p:sldId id="270" r:id="rId15"/>
    <p:sldId id="286" r:id="rId16"/>
    <p:sldId id="276" r:id="rId17"/>
    <p:sldId id="275" r:id="rId18"/>
    <p:sldId id="288" r:id="rId19"/>
    <p:sldId id="287" r:id="rId20"/>
    <p:sldId id="280" r:id="rId21"/>
    <p:sldId id="289" r:id="rId22"/>
    <p:sldId id="282" r:id="rId23"/>
    <p:sldId id="293" r:id="rId24"/>
    <p:sldId id="292" r:id="rId25"/>
    <p:sldId id="290" r:id="rId26"/>
    <p:sldId id="294" r:id="rId27"/>
    <p:sldId id="267" r:id="rId28"/>
    <p:sldId id="26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hony LaBellarte" initials="AL" lastIdx="1" clrIdx="0">
    <p:extLst>
      <p:ext uri="{19B8F6BF-5375-455C-9EA6-DF929625EA0E}">
        <p15:presenceInfo xmlns:p15="http://schemas.microsoft.com/office/powerpoint/2012/main" userId="S-1-5-21-1496474603-805074862-1859975749-27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2EA76E-F8B6-9CC4-9898-FE9F1D20C9CD}" v="26" dt="2023-03-15T16:59:59.532"/>
    <p1510:client id="{FAE85033-C317-00BA-81CF-BFA8873A4C8B}" v="23" dt="2023-03-15T16:45:57.0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602" autoAdjust="0"/>
  </p:normalViewPr>
  <p:slideViewPr>
    <p:cSldViewPr snapToGrid="0">
      <p:cViewPr varScale="1">
        <p:scale>
          <a:sx n="52" d="100"/>
          <a:sy n="52" d="100"/>
        </p:scale>
        <p:origin x="1204"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How Lived Experience Impacts Specialists Roles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612-4BB4-BF34-452580FEFD7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612-4BB4-BF34-452580FEFD7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612-4BB4-BF34-452580FEFD7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612-4BB4-BF34-452580FEFD7B}"/>
              </c:ext>
            </c:extLst>
          </c:dPt>
          <c:cat>
            <c:strRef>
              <c:f>Sheet1!$A$2:$A$5</c:f>
              <c:strCache>
                <c:ptCount val="4"/>
                <c:pt idx="0">
                  <c:v>Is an essential part of this work</c:v>
                </c:pt>
                <c:pt idx="1">
                  <c:v>Helps better support CCYP participants</c:v>
                </c:pt>
                <c:pt idx="2">
                  <c:v>Motivates CCYP participants to engage in program</c:v>
                </c:pt>
                <c:pt idx="3">
                  <c:v>Provides tools to better perform job</c:v>
                </c:pt>
              </c:strCache>
            </c:strRef>
          </c:cat>
          <c:val>
            <c:numRef>
              <c:f>Sheet1!$B$2:$B$5</c:f>
              <c:numCache>
                <c:formatCode>General</c:formatCode>
                <c:ptCount val="4"/>
                <c:pt idx="0">
                  <c:v>2.63</c:v>
                </c:pt>
                <c:pt idx="1">
                  <c:v>2.63</c:v>
                </c:pt>
                <c:pt idx="2">
                  <c:v>1.84</c:v>
                </c:pt>
                <c:pt idx="3">
                  <c:v>2.89</c:v>
                </c:pt>
              </c:numCache>
            </c:numRef>
          </c:val>
          <c:extLst>
            <c:ext xmlns:c16="http://schemas.microsoft.com/office/drawing/2014/chart" uri="{C3380CC4-5D6E-409C-BE32-E72D297353CC}">
              <c16:uniqueId val="{00000008-4612-4BB4-BF34-452580FEFD7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738164-DFC1-480F-96A1-67FB982CB640}" type="datetimeFigureOut">
              <a:rPr lang="en-US" smtClean="0"/>
              <a:t>4/3/2023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DA8F4A-A64F-45EE-857A-4307BC8A01F1}" type="slidenum">
              <a:rPr lang="en-US" smtClean="0"/>
              <a:t>‹#›</a:t>
            </a:fld>
            <a:endParaRPr lang="en-US"/>
          </a:p>
        </p:txBody>
      </p:sp>
    </p:spTree>
    <p:extLst>
      <p:ext uri="{BB962C8B-B14F-4D97-AF65-F5344CB8AC3E}">
        <p14:creationId xmlns:p14="http://schemas.microsoft.com/office/powerpoint/2010/main" val="1273896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What is CCYP? </a:t>
            </a:r>
            <a:r>
              <a:rPr lang="en-US" b="0" dirty="0" smtClean="0"/>
              <a:t>(Jessica &amp; Anthony)</a:t>
            </a:r>
            <a:endParaRPr lang="en-US" b="1" baseline="0" dirty="0" smtClean="0"/>
          </a:p>
          <a:p>
            <a:pPr marL="171450" indent="-171450">
              <a:buFontTx/>
              <a:buChar char="-"/>
            </a:pPr>
            <a:r>
              <a:rPr lang="en-US" sz="1200" b="0" i="0" u="none" strike="noStrike" kern="1200" dirty="0" smtClean="0">
                <a:solidFill>
                  <a:schemeClr val="tx1"/>
                </a:solidFill>
                <a:effectLst/>
                <a:latin typeface="+mn-lt"/>
                <a:ea typeface="+mn-ea"/>
                <a:cs typeface="+mn-cs"/>
              </a:rPr>
              <a:t>We are the Community Connections Youth Project (CCYP) at FosterAdopt Connect (Jessica)</a:t>
            </a:r>
          </a:p>
          <a:p>
            <a:pPr marL="171450" indent="-171450">
              <a:buFontTx/>
              <a:buChar char="-"/>
            </a:pPr>
            <a:r>
              <a:rPr lang="en-US" sz="1200" b="0" i="0" u="none" strike="noStrike" kern="1200" dirty="0" smtClean="0">
                <a:solidFill>
                  <a:schemeClr val="tx1"/>
                </a:solidFill>
                <a:effectLst/>
                <a:latin typeface="+mn-lt"/>
                <a:ea typeface="+mn-ea"/>
                <a:cs typeface="+mn-cs"/>
              </a:rPr>
              <a:t>We provide aftercare case-management services for current and former foster youth ages 17-26 in the state of Missouri (Anthony)</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smtClean="0">
                <a:solidFill>
                  <a:schemeClr val="tx1"/>
                </a:solidFill>
                <a:effectLst/>
                <a:latin typeface="+mn-lt"/>
                <a:ea typeface="+mn-ea"/>
                <a:cs typeface="+mn-cs"/>
              </a:rPr>
              <a:t>Our team is comprised of individuals with lived experience (Jessica)</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smtClean="0">
                <a:solidFill>
                  <a:schemeClr val="tx1"/>
                </a:solidFill>
                <a:effectLst/>
                <a:latin typeface="+mn-lt"/>
                <a:ea typeface="+mn-ea"/>
                <a:cs typeface="+mn-cs"/>
              </a:rPr>
              <a:t>What</a:t>
            </a:r>
            <a:r>
              <a:rPr lang="en-US" sz="1200" b="0" i="0" u="none" strike="noStrike" kern="1200" baseline="0" dirty="0" smtClean="0">
                <a:solidFill>
                  <a:schemeClr val="tx1"/>
                </a:solidFill>
                <a:effectLst/>
                <a:latin typeface="+mn-lt"/>
                <a:ea typeface="+mn-ea"/>
                <a:cs typeface="+mn-cs"/>
              </a:rPr>
              <a:t> does that mean?</a:t>
            </a:r>
            <a:endParaRPr lang="en-US"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DA8F4A-A64F-45EE-857A-4307BC8A01F1}" type="slidenum">
              <a:rPr lang="en-US" smtClean="0"/>
              <a:t>3</a:t>
            </a:fld>
            <a:endParaRPr lang="en-US"/>
          </a:p>
        </p:txBody>
      </p:sp>
    </p:spTree>
    <p:extLst>
      <p:ext uri="{BB962C8B-B14F-4D97-AF65-F5344CB8AC3E}">
        <p14:creationId xmlns:p14="http://schemas.microsoft.com/office/powerpoint/2010/main" val="3624528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Jessica Presenting</a:t>
            </a:r>
          </a:p>
          <a:p>
            <a:endParaRPr lang="en-US" b="1" dirty="0" smtClean="0"/>
          </a:p>
          <a:p>
            <a:r>
              <a:rPr lang="en-US" b="1" dirty="0" smtClean="0"/>
              <a:t>Client Satisfaction Survey </a:t>
            </a:r>
            <a:r>
              <a:rPr lang="en-US" b="1" dirty="0"/>
              <a:t>Results</a:t>
            </a:r>
          </a:p>
          <a:p>
            <a:pPr marL="171450" indent="-171450" rtl="0" fontAlgn="base">
              <a:buFontTx/>
              <a:buChar char="-"/>
            </a:pPr>
            <a:r>
              <a:rPr lang="en-US" sz="1200" b="0" i="0" u="none" strike="noStrike" kern="1200" dirty="0" smtClean="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I would give them A's throughout the board. They have helped me gain independence and confidence. They are the first person in many years to tell me they are proud of me and that means a lot to me. I look forward to continuing to work with them and FAC."</a:t>
            </a:r>
            <a:r>
              <a:rPr lang="en-US" sz="1200" b="0" i="0" kern="1200" dirty="0">
                <a:solidFill>
                  <a:schemeClr val="tx1"/>
                </a:solidFill>
                <a:effectLst/>
                <a:latin typeface="+mn-lt"/>
                <a:ea typeface="+mn-ea"/>
                <a:cs typeface="+mn-cs"/>
              </a:rPr>
              <a:t>​</a:t>
            </a:r>
          </a:p>
          <a:p>
            <a:pPr marL="171450" indent="-171450" rtl="0" fontAlgn="base">
              <a:buFontTx/>
              <a:buChar char="-"/>
            </a:pPr>
            <a:r>
              <a:rPr lang="en-US" sz="1200" b="0" i="0" u="none" strike="noStrike" kern="1200" dirty="0">
                <a:solidFill>
                  <a:schemeClr val="tx1"/>
                </a:solidFill>
                <a:effectLst/>
                <a:latin typeface="+mn-lt"/>
                <a:ea typeface="+mn-ea"/>
                <a:cs typeface="+mn-cs"/>
              </a:rPr>
              <a:t>“9 out of 10. He's sweet, not judgmental, nice knowing he was in foster care too.”</a:t>
            </a:r>
            <a:r>
              <a:rPr lang="en-US" sz="1200" b="0" i="0" kern="1200" dirty="0">
                <a:solidFill>
                  <a:schemeClr val="tx1"/>
                </a:solidFill>
                <a:effectLst/>
                <a:latin typeface="+mn-lt"/>
                <a:ea typeface="+mn-ea"/>
                <a:cs typeface="+mn-cs"/>
              </a:rPr>
              <a:t>​</a:t>
            </a:r>
          </a:p>
          <a:p>
            <a:pPr marL="171450" indent="-171450" rtl="0" fontAlgn="base">
              <a:buFontTx/>
              <a:buChar char="-"/>
            </a:pPr>
            <a:r>
              <a:rPr lang="en-US" sz="1200" b="0" i="0" u="none" strike="noStrike" kern="1200" dirty="0">
                <a:solidFill>
                  <a:schemeClr val="tx1"/>
                </a:solidFill>
                <a:effectLst/>
                <a:latin typeface="+mn-lt"/>
                <a:ea typeface="+mn-ea"/>
                <a:cs typeface="+mn-cs"/>
              </a:rPr>
              <a:t>“A+ She is a great person and I know she cares. Because she cares I think it has caused me to progress so much."</a:t>
            </a:r>
            <a:r>
              <a:rPr lang="en-US" sz="1200" b="0" i="0" kern="1200" dirty="0">
                <a:solidFill>
                  <a:schemeClr val="tx1"/>
                </a:solidFill>
                <a:effectLst/>
                <a:latin typeface="+mn-lt"/>
                <a:ea typeface="+mn-ea"/>
                <a:cs typeface="+mn-cs"/>
              </a:rPr>
              <a:t>​</a:t>
            </a:r>
          </a:p>
          <a:p>
            <a:pPr marL="171450" indent="-171450" rtl="0" fontAlgn="base">
              <a:buFontTx/>
              <a:buChar char="-"/>
            </a:pPr>
            <a:r>
              <a:rPr lang="en-US" sz="1200" b="0" i="0" u="none" strike="noStrike" kern="1200" dirty="0" smtClean="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A+ 10000% They help me with everything, they help me voice my opinion like nobody has before and I just love what they do. We relate to things and they are a cool caseworker. They get the job done, on time, they are respectful. They are just all around awesome!"</a:t>
            </a:r>
            <a:r>
              <a:rPr lang="en-US" sz="1200" b="0" i="0" kern="1200" dirty="0">
                <a:solidFill>
                  <a:schemeClr val="tx1"/>
                </a:solidFill>
                <a:effectLst/>
                <a:latin typeface="+mn-lt"/>
                <a:ea typeface="+mn-ea"/>
                <a:cs typeface="+mn-cs"/>
              </a:rPr>
              <a:t>​</a:t>
            </a:r>
          </a:p>
          <a:p>
            <a:endParaRPr lang="en-US" b="0" dirty="0"/>
          </a:p>
        </p:txBody>
      </p:sp>
      <p:sp>
        <p:nvSpPr>
          <p:cNvPr id="4" name="Slide Number Placeholder 3"/>
          <p:cNvSpPr>
            <a:spLocks noGrp="1"/>
          </p:cNvSpPr>
          <p:nvPr>
            <p:ph type="sldNum" sz="quarter" idx="10"/>
          </p:nvPr>
        </p:nvSpPr>
        <p:spPr/>
        <p:txBody>
          <a:bodyPr/>
          <a:lstStyle/>
          <a:p>
            <a:fld id="{C1DA8F4A-A64F-45EE-857A-4307BC8A01F1}" type="slidenum">
              <a:rPr lang="en-US" smtClean="0"/>
              <a:t>12</a:t>
            </a:fld>
            <a:endParaRPr lang="en-US"/>
          </a:p>
        </p:txBody>
      </p:sp>
    </p:spTree>
    <p:extLst>
      <p:ext uri="{BB962C8B-B14F-4D97-AF65-F5344CB8AC3E}">
        <p14:creationId xmlns:p14="http://schemas.microsoft.com/office/powerpoint/2010/main" val="4037715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1</a:t>
            </a:r>
            <a:r>
              <a:rPr lang="en-US" b="0" baseline="30000" dirty="0" smtClean="0"/>
              <a:t>st</a:t>
            </a:r>
            <a:r>
              <a:rPr lang="en-US" b="0" dirty="0" smtClean="0"/>
              <a:t> Half Anthony</a:t>
            </a:r>
            <a:r>
              <a:rPr lang="en-US" b="0" baseline="0" dirty="0" smtClean="0"/>
              <a:t> Presenting</a:t>
            </a:r>
          </a:p>
          <a:p>
            <a:r>
              <a:rPr lang="en-US" b="0" baseline="0" dirty="0" smtClean="0"/>
              <a:t>2</a:t>
            </a:r>
            <a:r>
              <a:rPr lang="en-US" b="0" baseline="30000" dirty="0" smtClean="0"/>
              <a:t>nd</a:t>
            </a:r>
            <a:r>
              <a:rPr lang="en-US" b="0" baseline="0" dirty="0" smtClean="0"/>
              <a:t> Half Jessica Presenting</a:t>
            </a:r>
            <a:endParaRPr lang="en-US" b="0" dirty="0" smtClean="0"/>
          </a:p>
          <a:p>
            <a:endParaRPr lang="en-US" b="0" dirty="0" smtClean="0"/>
          </a:p>
          <a:p>
            <a:r>
              <a:rPr lang="en-US" b="0" dirty="0" smtClean="0"/>
              <a:t>We</a:t>
            </a:r>
            <a:r>
              <a:rPr lang="en-US" b="0" baseline="0" dirty="0" smtClean="0"/>
              <a:t> believe that the best way to support Specialists is to development and implement safeguards to prevent professional fatigue or “burnout”</a:t>
            </a:r>
          </a:p>
          <a:p>
            <a:r>
              <a:rPr lang="en-US" b="0" baseline="0" dirty="0" smtClean="0"/>
              <a:t>We do this by intentionally creating spaces where they feel supported, heard, and valued</a:t>
            </a:r>
            <a:endParaRPr lang="en-US" b="0" dirty="0" smtClean="0"/>
          </a:p>
          <a:p>
            <a:endParaRPr lang="en-US" b="1" dirty="0" smtClean="0"/>
          </a:p>
          <a:p>
            <a:r>
              <a:rPr lang="en-US" b="1" dirty="0" smtClean="0"/>
              <a:t>Work Culture</a:t>
            </a:r>
          </a:p>
          <a:p>
            <a:pPr marL="0" indent="0">
              <a:buFont typeface="Arial" panose="020B0604020202020204" pitchFamily="34" charset="0"/>
              <a:buNone/>
            </a:pPr>
            <a:r>
              <a:rPr lang="en-US" dirty="0" smtClean="0"/>
              <a:t>- Specialists</a:t>
            </a:r>
            <a:r>
              <a:rPr lang="en-US" baseline="0" dirty="0" smtClean="0"/>
              <a:t> are encouraged to utilize time off to avoid the symptoms of burn out</a:t>
            </a:r>
            <a:endParaRPr lang="en-US" dirty="0" smtClean="0"/>
          </a:p>
          <a:p>
            <a:endParaRPr lang="en-US" dirty="0" smtClean="0"/>
          </a:p>
          <a:p>
            <a:r>
              <a:rPr lang="en-US" b="1" dirty="0" smtClean="0"/>
              <a:t>Supportive</a:t>
            </a:r>
            <a:r>
              <a:rPr lang="en-US" b="1" baseline="0" dirty="0" smtClean="0"/>
              <a:t> Supervisions</a:t>
            </a:r>
          </a:p>
          <a:p>
            <a:pPr marL="171450" indent="-171450">
              <a:buFontTx/>
              <a:buChar char="-"/>
            </a:pPr>
            <a:r>
              <a:rPr lang="en-US" baseline="0" dirty="0" smtClean="0"/>
              <a:t>Supervisors conduct monthly supervisions that are driven by Specialists</a:t>
            </a:r>
          </a:p>
          <a:p>
            <a:pPr marL="628650" lvl="1" indent="-171450">
              <a:buFontTx/>
              <a:buChar char="-"/>
            </a:pPr>
            <a:r>
              <a:rPr lang="en-US" baseline="0" dirty="0" smtClean="0"/>
              <a:t>This is a time for each Specialist to reflect on successes and challenges from the previous month</a:t>
            </a:r>
          </a:p>
          <a:p>
            <a:pPr marL="628650" lvl="1" indent="-171450">
              <a:buFontTx/>
              <a:buChar char="-"/>
            </a:pPr>
            <a:r>
              <a:rPr lang="en-US" baseline="0" dirty="0" smtClean="0"/>
              <a:t>This is also a time for each Specialist to create professional short-term and long-term goals which the supervisor follows up with each proceeding supervision</a:t>
            </a:r>
          </a:p>
          <a:p>
            <a:endParaRPr lang="en-US" baseline="0" dirty="0" smtClean="0"/>
          </a:p>
          <a:p>
            <a:r>
              <a:rPr lang="en-US" b="1" baseline="0" dirty="0" smtClean="0"/>
              <a:t>Open Door Policy</a:t>
            </a:r>
          </a:p>
          <a:p>
            <a:pPr marL="171450" indent="-171450">
              <a:buFontTx/>
              <a:buChar char="-"/>
            </a:pPr>
            <a:r>
              <a:rPr lang="en-US" baseline="0" dirty="0" smtClean="0"/>
              <a:t>Supervisors have this policy to ensure that Specialists have a space to process day to day engagements with individuals, community resources, social supports, etc.</a:t>
            </a:r>
          </a:p>
          <a:p>
            <a:pPr marL="171450" indent="-171450">
              <a:buFontTx/>
              <a:buChar char="-"/>
            </a:pPr>
            <a:r>
              <a:rPr lang="en-US" baseline="0" dirty="0" smtClean="0"/>
              <a:t>This creates a space where Specialists can process decisions regarding the services they’re providing which positively impacts both the Specialist and client</a:t>
            </a:r>
          </a:p>
          <a:p>
            <a:endParaRPr lang="en-US" baseline="0" dirty="0" smtClean="0"/>
          </a:p>
          <a:p>
            <a:r>
              <a:rPr lang="en-US" b="1" baseline="0" dirty="0" smtClean="0"/>
              <a:t>Company Benefits</a:t>
            </a:r>
          </a:p>
          <a:p>
            <a:pPr marL="171450" indent="-171450">
              <a:buFontTx/>
              <a:buChar char="-"/>
            </a:pPr>
            <a:r>
              <a:rPr lang="en-US" baseline="0" dirty="0" smtClean="0"/>
              <a:t>EAP; Tuition Reimbursement; Parenting; Insurance Coverage</a:t>
            </a:r>
          </a:p>
          <a:p>
            <a:pPr marL="171450" indent="-171450">
              <a:buFontTx/>
              <a:buChar char="-"/>
            </a:pPr>
            <a:endParaRPr lang="en-US" baseline="0" dirty="0" smtClean="0"/>
          </a:p>
          <a:p>
            <a:r>
              <a:rPr lang="en-US" b="1" dirty="0" smtClean="0"/>
              <a:t>Flexibility</a:t>
            </a:r>
            <a:r>
              <a:rPr lang="en-US" b="1" baseline="0" dirty="0" smtClean="0"/>
              <a:t> &amp; Scheduling</a:t>
            </a:r>
          </a:p>
          <a:p>
            <a:pPr marL="171450" indent="-171450">
              <a:buFontTx/>
              <a:buChar char="-"/>
            </a:pPr>
            <a:r>
              <a:rPr lang="en-US" baseline="0" dirty="0" smtClean="0"/>
              <a:t>Specialists have the option to work from home and flex time as needed throughout the week</a:t>
            </a:r>
          </a:p>
          <a:p>
            <a:pPr marL="628650" lvl="1" indent="-171450">
              <a:buFontTx/>
              <a:buChar char="-"/>
            </a:pPr>
            <a:r>
              <a:rPr lang="en-US" baseline="0" dirty="0" smtClean="0"/>
              <a:t>This is something that was implemented and developed in response to the COVID-19 crisis</a:t>
            </a:r>
          </a:p>
          <a:p>
            <a:pPr marL="628650" lvl="1" indent="-171450">
              <a:buFontTx/>
              <a:buChar char="-"/>
            </a:pPr>
            <a:r>
              <a:rPr lang="en-US" baseline="0" dirty="0" smtClean="0"/>
              <a:t>This is another way that the program creates safeguards to avoid burn out</a:t>
            </a:r>
          </a:p>
          <a:p>
            <a:pPr marL="171450" indent="-171450">
              <a:buFontTx/>
              <a:buChar char="-"/>
            </a:pPr>
            <a:endParaRPr lang="en-US" baseline="0" dirty="0" smtClean="0"/>
          </a:p>
          <a:p>
            <a:pPr marL="0" indent="0">
              <a:buFontTx/>
              <a:buNone/>
            </a:pPr>
            <a:r>
              <a:rPr lang="en-US" b="1" baseline="0" dirty="0" smtClean="0"/>
              <a:t>Manageable Caseloads</a:t>
            </a:r>
          </a:p>
          <a:p>
            <a:pPr marL="171450" indent="-171450">
              <a:buFontTx/>
              <a:buChar char="-"/>
            </a:pPr>
            <a:r>
              <a:rPr lang="en-US" baseline="0" dirty="0" smtClean="0"/>
              <a:t>Workload Assessments allow us to keep loads at an appropriate capacity to further prevent burn out</a:t>
            </a:r>
          </a:p>
          <a:p>
            <a:pPr marL="171450" indent="-171450">
              <a:buFontTx/>
              <a:buChar char="-"/>
            </a:pPr>
            <a:endParaRPr lang="en-US" baseline="0" dirty="0" smtClean="0"/>
          </a:p>
          <a:p>
            <a:pPr marL="0" indent="0">
              <a:buFontTx/>
              <a:buNone/>
            </a:pPr>
            <a:r>
              <a:rPr lang="en-US" b="1" baseline="0" dirty="0" smtClean="0"/>
              <a:t>Staff Appreciation &amp; Self-Care Events</a:t>
            </a:r>
          </a:p>
          <a:p>
            <a:pPr marL="0" indent="0">
              <a:buFontTx/>
              <a:buNone/>
            </a:pPr>
            <a:r>
              <a:rPr lang="en-US" baseline="0" dirty="0" smtClean="0"/>
              <a:t>- </a:t>
            </a:r>
            <a:r>
              <a:rPr lang="en-US" sz="1200" b="0" i="0" kern="1200" baseline="0" dirty="0" smtClean="0">
                <a:solidFill>
                  <a:schemeClr val="tx1"/>
                </a:solidFill>
                <a:effectLst/>
                <a:latin typeface="+mn-lt"/>
                <a:ea typeface="+mn-ea"/>
                <a:cs typeface="+mn-cs"/>
              </a:rPr>
              <a:t>Q</a:t>
            </a:r>
            <a:r>
              <a:rPr lang="en-US" sz="1200" b="0" i="0" kern="1200" dirty="0" smtClean="0">
                <a:solidFill>
                  <a:schemeClr val="tx1"/>
                </a:solidFill>
                <a:effectLst/>
                <a:latin typeface="+mn-lt"/>
                <a:ea typeface="+mn-ea"/>
                <a:cs typeface="+mn-cs"/>
              </a:rPr>
              <a:t>uarterly self-care/team bonding (making candles, mini golf, painting, movie days, pumpkin patch)</a:t>
            </a:r>
            <a:endParaRPr lang="en-US" dirty="0" smtClean="0"/>
          </a:p>
          <a:p>
            <a:pPr marL="171450" indent="-171450">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C1DA8F4A-A64F-45EE-857A-4307BC8A01F1}" type="slidenum">
              <a:rPr lang="en-US" smtClean="0"/>
              <a:t>13</a:t>
            </a:fld>
            <a:endParaRPr lang="en-US"/>
          </a:p>
        </p:txBody>
      </p:sp>
    </p:spTree>
    <p:extLst>
      <p:ext uri="{BB962C8B-B14F-4D97-AF65-F5344CB8AC3E}">
        <p14:creationId xmlns:p14="http://schemas.microsoft.com/office/powerpoint/2010/main" val="844022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b="1" dirty="0" smtClean="0">
                <a:latin typeface="Avenir"/>
                <a:ea typeface="Avenir"/>
                <a:cs typeface="Avenir"/>
                <a:sym typeface="Avenir"/>
              </a:rPr>
              <a:t>Summary</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dirty="0" smtClean="0">
              <a:latin typeface="Avenir"/>
              <a:ea typeface="Avenir"/>
              <a:cs typeface="Avenir"/>
              <a:sym typeface="Avenir"/>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Avenir"/>
                <a:ea typeface="Avenir"/>
                <a:cs typeface="Avenir"/>
                <a:sym typeface="Avenir"/>
              </a:rPr>
              <a:t>The majority of survey respondents reported feeling stressed in the workplace and thinking frequently about work when not actively working</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Avenir"/>
                <a:ea typeface="Avenir"/>
                <a:cs typeface="Avenir"/>
                <a:sym typeface="Avenir"/>
              </a:rPr>
              <a:t>In an open ended question regarding staff’s use of PTO in response to stress, </a:t>
            </a:r>
            <a:r>
              <a:rPr lang="en-US" b="1" dirty="0" smtClean="0">
                <a:latin typeface="Avenir"/>
                <a:ea typeface="Avenir"/>
                <a:cs typeface="Avenir"/>
                <a:sym typeface="Avenir"/>
              </a:rPr>
              <a:t>9 respondents</a:t>
            </a:r>
            <a:r>
              <a:rPr lang="en-US" dirty="0" smtClean="0">
                <a:latin typeface="Avenir"/>
                <a:ea typeface="Avenir"/>
                <a:cs typeface="Avenir"/>
                <a:sym typeface="Avenir"/>
              </a:rPr>
              <a:t> reported having </a:t>
            </a:r>
            <a:r>
              <a:rPr lang="en-US" b="1" dirty="0" smtClean="0">
                <a:latin typeface="Avenir"/>
                <a:ea typeface="Avenir"/>
                <a:cs typeface="Avenir"/>
                <a:sym typeface="Avenir"/>
              </a:rPr>
              <a:t>used PTO at least once in response to stress</a:t>
            </a:r>
            <a:endParaRPr lang="en-US" b="0" dirty="0" smtClean="0">
              <a:latin typeface="Avenir"/>
              <a:ea typeface="Avenir"/>
              <a:cs typeface="Avenir"/>
              <a:sym typeface="Avenir"/>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Avenir"/>
                <a:ea typeface="Avenir"/>
                <a:cs typeface="Avenir"/>
                <a:sym typeface="Avenir"/>
              </a:rPr>
              <a:t>Additional information provided by 2 respondents indicated that staff feel encouraged by CCYP to take PTO for this reason given the demanding nature of the job and need for mental breaks</a:t>
            </a:r>
          </a:p>
          <a:p>
            <a:pPr marL="0" indent="0" rtl="0" fontAlgn="base">
              <a:buFont typeface="Arial" panose="020B0604020202020204" pitchFamily="34" charset="0"/>
              <a:buNone/>
            </a:pPr>
            <a:endParaRPr lang="en-US" sz="1200" b="0" i="0" u="none" strike="noStrike" kern="1200" dirty="0" smtClean="0">
              <a:solidFill>
                <a:schemeClr val="tx1"/>
              </a:solidFill>
              <a:effectLst/>
              <a:latin typeface="+mn-lt"/>
              <a:ea typeface="+mn-ea"/>
              <a:cs typeface="+mn-cs"/>
            </a:endParaRPr>
          </a:p>
          <a:p>
            <a:pPr marL="0" indent="0" rtl="0" fontAlgn="base">
              <a:buFont typeface="Arial" panose="020B0604020202020204" pitchFamily="34" charset="0"/>
              <a:buNone/>
            </a:pPr>
            <a:r>
              <a:rPr lang="en-US" sz="1200" b="1" i="0" u="none" strike="noStrike" kern="1200" dirty="0" smtClean="0">
                <a:solidFill>
                  <a:schemeClr val="tx1"/>
                </a:solidFill>
                <a:effectLst/>
                <a:latin typeface="+mn-lt"/>
                <a:ea typeface="+mn-ea"/>
                <a:cs typeface="+mn-cs"/>
              </a:rPr>
              <a:t>1</a:t>
            </a:r>
            <a:r>
              <a:rPr lang="en-US" sz="1200" b="1" i="0" u="none" strike="noStrike" kern="1200" baseline="30000" dirty="0" smtClean="0">
                <a:solidFill>
                  <a:schemeClr val="tx1"/>
                </a:solidFill>
                <a:effectLst/>
                <a:latin typeface="+mn-lt"/>
                <a:ea typeface="+mn-ea"/>
                <a:cs typeface="+mn-cs"/>
              </a:rPr>
              <a:t>st</a:t>
            </a:r>
            <a:r>
              <a:rPr lang="en-US" sz="1200" b="1" i="0" u="none" strike="noStrike" kern="1200" dirty="0" smtClean="0">
                <a:solidFill>
                  <a:schemeClr val="tx1"/>
                </a:solidFill>
                <a:effectLst/>
                <a:latin typeface="+mn-lt"/>
                <a:ea typeface="+mn-ea"/>
                <a:cs typeface="+mn-cs"/>
              </a:rPr>
              <a:t> Graph</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61% experienced stress in the workplace</a:t>
            </a:r>
            <a:r>
              <a:rPr lang="en-US" sz="1200" b="0" i="0" kern="1200" dirty="0" smtClean="0">
                <a:solidFill>
                  <a:schemeClr val="tx1"/>
                </a:solidFill>
                <a:effectLst/>
                <a:latin typeface="+mn-lt"/>
                <a:ea typeface="+mn-ea"/>
                <a:cs typeface="+mn-cs"/>
              </a:rPr>
              <a:t>​</a:t>
            </a:r>
          </a:p>
          <a:p>
            <a:pPr marL="171450" indent="-171450" rtl="0" fontAlgn="base">
              <a:buFont typeface="Arial" panose="020B0604020202020204" pitchFamily="34" charset="0"/>
              <a:buChar char="•"/>
            </a:pPr>
            <a:endParaRPr lang="en-US" sz="1200" b="0" i="0" kern="1200" dirty="0" smtClean="0">
              <a:solidFill>
                <a:schemeClr val="tx1"/>
              </a:solidFill>
              <a:effectLst/>
              <a:latin typeface="+mn-lt"/>
              <a:ea typeface="+mn-ea"/>
              <a:cs typeface="+mn-cs"/>
            </a:endParaRPr>
          </a:p>
          <a:p>
            <a:pPr marL="0" indent="0" rtl="0" fontAlgn="base">
              <a:buFont typeface="Arial" panose="020B0604020202020204" pitchFamily="34" charset="0"/>
              <a:buNone/>
            </a:pPr>
            <a:r>
              <a:rPr lang="en-US" sz="1200" b="1" i="0" kern="1200" dirty="0" smtClean="0">
                <a:solidFill>
                  <a:schemeClr val="tx1"/>
                </a:solidFill>
                <a:effectLst/>
                <a:latin typeface="+mn-lt"/>
                <a:ea typeface="+mn-ea"/>
                <a:cs typeface="+mn-cs"/>
              </a:rPr>
              <a:t>2</a:t>
            </a:r>
            <a:r>
              <a:rPr lang="en-US" sz="1200" b="1" i="0" kern="1200" baseline="30000" dirty="0" smtClean="0">
                <a:solidFill>
                  <a:schemeClr val="tx1"/>
                </a:solidFill>
                <a:effectLst/>
                <a:latin typeface="+mn-lt"/>
                <a:ea typeface="+mn-ea"/>
                <a:cs typeface="+mn-cs"/>
              </a:rPr>
              <a:t>nd</a:t>
            </a:r>
            <a:r>
              <a:rPr lang="en-US" sz="1200" b="1" i="0" kern="1200" dirty="0" smtClean="0">
                <a:solidFill>
                  <a:schemeClr val="tx1"/>
                </a:solidFill>
                <a:effectLst/>
                <a:latin typeface="+mn-lt"/>
                <a:ea typeface="+mn-ea"/>
                <a:cs typeface="+mn-cs"/>
              </a:rPr>
              <a:t> Graph</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46% think about work when not working</a:t>
            </a:r>
            <a:r>
              <a:rPr lang="en-US" sz="1200" b="0" i="0" kern="1200" dirty="0" smtClean="0">
                <a:solidFill>
                  <a:schemeClr val="tx1"/>
                </a:solidFill>
                <a:effectLst/>
                <a:latin typeface="+mn-lt"/>
                <a:ea typeface="+mn-ea"/>
                <a:cs typeface="+mn-cs"/>
              </a:rPr>
              <a:t>​</a:t>
            </a:r>
          </a:p>
          <a:p>
            <a:pPr marL="0" indent="0" rtl="0" fontAlgn="base">
              <a:buFont typeface="Arial" panose="020B0604020202020204" pitchFamily="34" charset="0"/>
              <a:buNone/>
            </a:pPr>
            <a:endParaRPr lang="en-US" sz="1200" b="0" i="0" u="none" strike="noStrike" kern="1200" dirty="0" smtClean="0">
              <a:solidFill>
                <a:schemeClr val="tx1"/>
              </a:solidFill>
              <a:effectLst/>
              <a:latin typeface="+mn-lt"/>
              <a:ea typeface="+mn-ea"/>
              <a:cs typeface="+mn-cs"/>
            </a:endParaRPr>
          </a:p>
          <a:p>
            <a:pPr marL="0" indent="0" rtl="0" fontAlgn="base">
              <a:buFont typeface="Arial" panose="020B0604020202020204" pitchFamily="34" charset="0"/>
              <a:buNone/>
            </a:pPr>
            <a:r>
              <a:rPr lang="en-US" sz="1200" b="1" i="0" u="none" strike="noStrike" kern="1200" dirty="0" smtClean="0">
                <a:solidFill>
                  <a:schemeClr val="tx1"/>
                </a:solidFill>
                <a:effectLst/>
                <a:latin typeface="+mn-lt"/>
                <a:ea typeface="+mn-ea"/>
                <a:cs typeface="+mn-cs"/>
              </a:rPr>
              <a:t>3</a:t>
            </a:r>
            <a:r>
              <a:rPr lang="en-US" sz="1200" b="1" i="0" u="none" strike="noStrike" kern="1200" baseline="30000" dirty="0" smtClean="0">
                <a:solidFill>
                  <a:schemeClr val="tx1"/>
                </a:solidFill>
                <a:effectLst/>
                <a:latin typeface="+mn-lt"/>
                <a:ea typeface="+mn-ea"/>
                <a:cs typeface="+mn-cs"/>
              </a:rPr>
              <a:t>rd</a:t>
            </a:r>
            <a:r>
              <a:rPr lang="en-US" sz="1200" b="1" i="0" u="none" strike="noStrike" kern="1200" dirty="0" smtClean="0">
                <a:solidFill>
                  <a:schemeClr val="tx1"/>
                </a:solidFill>
                <a:effectLst/>
                <a:latin typeface="+mn-lt"/>
                <a:ea typeface="+mn-ea"/>
                <a:cs typeface="+mn-cs"/>
              </a:rPr>
              <a:t> Graph</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smtClean="0">
                <a:solidFill>
                  <a:schemeClr val="tx1"/>
                </a:solidFill>
                <a:effectLst/>
                <a:latin typeface="+mn-lt"/>
                <a:ea typeface="+mn-ea"/>
                <a:cs typeface="+mn-cs"/>
              </a:rPr>
              <a:t>46% say they have experienced secondary trauma as a specialist</a:t>
            </a:r>
            <a:r>
              <a:rPr lang="en-US" sz="1200" b="0" i="0" kern="1200" dirty="0" smtClean="0">
                <a:solidFill>
                  <a:schemeClr val="tx1"/>
                </a:solidFill>
                <a:effectLst/>
                <a:latin typeface="+mn-lt"/>
                <a:ea typeface="+mn-ea"/>
                <a:cs typeface="+mn-cs"/>
              </a:rPr>
              <a:t>​</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Avenir"/>
                <a:ea typeface="Avenir"/>
                <a:cs typeface="Avenir"/>
                <a:sym typeface="Avenir"/>
              </a:rPr>
              <a:t>For survey purposes, we used Bruce Perry’s definition of trauma as </a:t>
            </a:r>
            <a:r>
              <a:rPr lang="en-US" b="1" dirty="0" smtClean="0">
                <a:latin typeface="Avenir"/>
                <a:ea typeface="Avenir"/>
                <a:cs typeface="Avenir"/>
                <a:sym typeface="Avenir"/>
              </a:rPr>
              <a:t>a psychologically distressing event that is outside the range of usual human experience</a:t>
            </a:r>
            <a:r>
              <a:rPr lang="en-US" dirty="0" smtClean="0">
                <a:latin typeface="Avenir"/>
                <a:ea typeface="Avenir"/>
                <a:cs typeface="Avenir"/>
                <a:sym typeface="Avenir"/>
              </a:rPr>
              <a:t>, often involving a sense of intense </a:t>
            </a:r>
            <a:r>
              <a:rPr lang="en-US" b="1" dirty="0" smtClean="0">
                <a:latin typeface="Avenir"/>
                <a:ea typeface="Avenir"/>
                <a:cs typeface="Avenir"/>
                <a:sym typeface="Avenir"/>
              </a:rPr>
              <a:t>fear, terror, and helplessness</a:t>
            </a:r>
            <a:r>
              <a:rPr lang="en-US" dirty="0" smtClean="0">
                <a:latin typeface="Avenir"/>
                <a:ea typeface="Avenir"/>
                <a:cs typeface="Avenir"/>
                <a:sym typeface="Avenir"/>
              </a:rPr>
              <a:t>.</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b="1" dirty="0" smtClean="0">
                <a:latin typeface="Avenir"/>
                <a:ea typeface="Avenir"/>
                <a:cs typeface="Avenir"/>
                <a:sym typeface="Avenir"/>
              </a:rPr>
              <a:t>Secondary Trauma</a:t>
            </a:r>
            <a:r>
              <a:rPr lang="en-US" dirty="0" smtClean="0">
                <a:latin typeface="Avenir"/>
                <a:ea typeface="Avenir"/>
                <a:cs typeface="Avenir"/>
                <a:sym typeface="Avenir"/>
              </a:rPr>
              <a:t> was defined as </a:t>
            </a:r>
            <a:r>
              <a:rPr lang="en-US" b="1" dirty="0" smtClean="0">
                <a:latin typeface="Avenir"/>
                <a:ea typeface="Avenir"/>
                <a:cs typeface="Avenir"/>
                <a:sym typeface="Avenir"/>
              </a:rPr>
              <a:t>indirect exposure</a:t>
            </a:r>
            <a:r>
              <a:rPr lang="en-US" dirty="0" smtClean="0">
                <a:latin typeface="Avenir"/>
                <a:ea typeface="Avenir"/>
                <a:cs typeface="Avenir"/>
                <a:sym typeface="Avenir"/>
              </a:rPr>
              <a:t> to trauma through a firsthand account or narrative of a traumatic event.</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DA8F4A-A64F-45EE-857A-4307BC8A01F1}" type="slidenum">
              <a:rPr lang="en-US" smtClean="0"/>
              <a:t>14</a:t>
            </a:fld>
            <a:endParaRPr lang="en-US"/>
          </a:p>
        </p:txBody>
      </p:sp>
    </p:spTree>
    <p:extLst>
      <p:ext uri="{BB962C8B-B14F-4D97-AF65-F5344CB8AC3E}">
        <p14:creationId xmlns:p14="http://schemas.microsoft.com/office/powerpoint/2010/main" val="3774538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1</a:t>
            </a:r>
            <a:r>
              <a:rPr lang="en-US" sz="1200" b="0" i="0" u="none" strike="noStrike" kern="1200" baseline="30000" dirty="0" smtClean="0">
                <a:solidFill>
                  <a:schemeClr val="tx1"/>
                </a:solidFill>
                <a:effectLst/>
                <a:latin typeface="+mn-lt"/>
                <a:ea typeface="+mn-ea"/>
                <a:cs typeface="+mn-cs"/>
              </a:rPr>
              <a:t>st</a:t>
            </a:r>
            <a:r>
              <a:rPr lang="en-US" sz="1200" b="0" i="0" u="none" strike="noStrike" kern="1200" dirty="0" smtClean="0">
                <a:solidFill>
                  <a:schemeClr val="tx1"/>
                </a:solidFill>
                <a:effectLst/>
                <a:latin typeface="+mn-lt"/>
                <a:ea typeface="+mn-ea"/>
                <a:cs typeface="+mn-cs"/>
              </a:rPr>
              <a:t> Table</a:t>
            </a:r>
          </a:p>
          <a:p>
            <a:pPr rtl="0" fontAlgn="base"/>
            <a:endParaRPr lang="en-US" sz="1200" b="0" i="0" u="none" strike="noStrike" kern="1200" dirty="0" smtClean="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Staff say lived experience is essential to this part of work, helps better support clients, motivates clients to participate and provides tools to perform better</a:t>
            </a:r>
            <a:r>
              <a:rPr lang="en-US" sz="1200" b="0" i="0" kern="1200" dirty="0" smtClean="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Fuels connection between clients and specialists</a:t>
            </a:r>
            <a:endParaRPr lang="en-US" sz="1200" b="0" i="0" kern="1200" dirty="0" smtClean="0">
              <a:solidFill>
                <a:schemeClr val="tx1"/>
              </a:solidFill>
              <a:effectLst/>
              <a:latin typeface="+mn-lt"/>
              <a:ea typeface="+mn-ea"/>
              <a:cs typeface="+mn-cs"/>
            </a:endParaRPr>
          </a:p>
          <a:p>
            <a:endParaRPr lang="en-US" dirty="0" smtClean="0"/>
          </a:p>
          <a:p>
            <a:r>
              <a:rPr lang="en-US" dirty="0" smtClean="0"/>
              <a:t>2</a:t>
            </a:r>
            <a:r>
              <a:rPr lang="en-US" baseline="30000" dirty="0" smtClean="0"/>
              <a:t>nd</a:t>
            </a:r>
            <a:r>
              <a:rPr lang="en-US" dirty="0" smtClean="0"/>
              <a:t> Table</a:t>
            </a:r>
          </a:p>
          <a:p>
            <a:endParaRPr lang="en-US" dirty="0" smtClean="0"/>
          </a:p>
          <a:p>
            <a:pPr marL="171450" indent="-171450">
              <a:buFont typeface="Arial" panose="020B0604020202020204" pitchFamily="34" charset="0"/>
              <a:buChar char="•"/>
            </a:pPr>
            <a:r>
              <a:rPr lang="en-US" dirty="0" smtClean="0"/>
              <a:t>Specialists expressed</a:t>
            </a:r>
            <a:r>
              <a:rPr lang="en-US" baseline="0" dirty="0" smtClean="0"/>
              <a:t> that t</a:t>
            </a:r>
            <a:r>
              <a:rPr lang="en-US" dirty="0" smtClean="0"/>
              <a:t>he</a:t>
            </a:r>
            <a:r>
              <a:rPr lang="en-US" baseline="0" dirty="0" smtClean="0"/>
              <a:t> benefits of lived experience allows them to develop deep connections with clients</a:t>
            </a:r>
          </a:p>
          <a:p>
            <a:pPr marL="628650" lvl="1" indent="-171450">
              <a:buFont typeface="Arial" panose="020B0604020202020204" pitchFamily="34" charset="0"/>
              <a:buChar char="•"/>
            </a:pPr>
            <a:r>
              <a:rPr lang="en-US" baseline="0" dirty="0" smtClean="0"/>
              <a:t>They feel like they are easy to relate to which helps further develop their relationship</a:t>
            </a:r>
          </a:p>
          <a:p>
            <a:pPr marL="628650" lvl="1" indent="-171450">
              <a:buFont typeface="Arial" panose="020B0604020202020204" pitchFamily="34" charset="0"/>
              <a:buChar char="•"/>
            </a:pPr>
            <a:r>
              <a:rPr lang="en-US" baseline="0" dirty="0" smtClean="0"/>
              <a:t>That said, one can also see how this could impact Specialists own mental health</a:t>
            </a:r>
          </a:p>
          <a:p>
            <a:endParaRPr lang="en-US" dirty="0"/>
          </a:p>
        </p:txBody>
      </p:sp>
      <p:sp>
        <p:nvSpPr>
          <p:cNvPr id="4" name="Slide Number Placeholder 3"/>
          <p:cNvSpPr>
            <a:spLocks noGrp="1"/>
          </p:cNvSpPr>
          <p:nvPr>
            <p:ph type="sldNum" sz="quarter" idx="10"/>
          </p:nvPr>
        </p:nvSpPr>
        <p:spPr/>
        <p:txBody>
          <a:bodyPr/>
          <a:lstStyle/>
          <a:p>
            <a:fld id="{C1DA8F4A-A64F-45EE-857A-4307BC8A01F1}" type="slidenum">
              <a:rPr lang="en-US" smtClean="0"/>
              <a:t>15</a:t>
            </a:fld>
            <a:endParaRPr lang="en-US"/>
          </a:p>
        </p:txBody>
      </p:sp>
    </p:spTree>
    <p:extLst>
      <p:ext uri="{BB962C8B-B14F-4D97-AF65-F5344CB8AC3E}">
        <p14:creationId xmlns:p14="http://schemas.microsoft.com/office/powerpoint/2010/main" val="4265692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1</a:t>
            </a:r>
            <a:r>
              <a:rPr lang="en-US" sz="1200" b="0" i="0" u="none" strike="noStrike" kern="1200" baseline="30000" dirty="0" smtClean="0">
                <a:solidFill>
                  <a:schemeClr val="tx1"/>
                </a:solidFill>
                <a:effectLst/>
                <a:latin typeface="+mn-lt"/>
                <a:ea typeface="+mn-ea"/>
                <a:cs typeface="+mn-cs"/>
              </a:rPr>
              <a:t>st</a:t>
            </a:r>
            <a:r>
              <a:rPr lang="en-US" sz="1200" b="0" i="0" u="none" strike="noStrike" kern="1200" baseline="0" dirty="0" smtClean="0">
                <a:solidFill>
                  <a:schemeClr val="tx1"/>
                </a:solidFill>
                <a:effectLst/>
                <a:latin typeface="+mn-lt"/>
                <a:ea typeface="+mn-ea"/>
                <a:cs typeface="+mn-cs"/>
              </a:rPr>
              <a:t> Table</a:t>
            </a:r>
          </a:p>
          <a:p>
            <a:pPr rtl="0" fontAlgn="base"/>
            <a:endParaRPr lang="en-US" sz="1200" b="0" i="0" u="none" strike="noStrike" kern="1200" baseline="0" dirty="0" smtClean="0">
              <a:solidFill>
                <a:schemeClr val="tx1"/>
              </a:solidFill>
              <a:effectLst/>
              <a:latin typeface="+mn-lt"/>
              <a:ea typeface="+mn-ea"/>
              <a:cs typeface="+mn-cs"/>
            </a:endParaRPr>
          </a:p>
          <a:p>
            <a:pPr rtl="0" fontAlgn="base"/>
            <a:r>
              <a:rPr lang="en-US" sz="1200" b="0" i="0" u="none" strike="noStrike" kern="1200" dirty="0" smtClean="0">
                <a:solidFill>
                  <a:schemeClr val="tx1"/>
                </a:solidFill>
                <a:effectLst/>
                <a:latin typeface="+mn-lt"/>
                <a:ea typeface="+mn-ea"/>
                <a:cs typeface="+mn-cs"/>
              </a:rPr>
              <a:t>Summary: Among the respondents who reported experiencing secondary trauma, all but one reported feeling multiple trauma-related symptoms, with 3 respondents reportedly experiencing 5. </a:t>
            </a:r>
            <a:r>
              <a:rPr lang="en-US" sz="1200" b="0" i="0" kern="1200" dirty="0" smtClean="0">
                <a:solidFill>
                  <a:schemeClr val="tx1"/>
                </a:solidFill>
                <a:effectLst/>
                <a:latin typeface="+mn-lt"/>
                <a:ea typeface="+mn-ea"/>
                <a:cs typeface="+mn-cs"/>
              </a:rPr>
              <a:t>​</a:t>
            </a:r>
          </a:p>
          <a:p>
            <a:pPr rtl="0" fontAlgn="base"/>
            <a:r>
              <a:rPr lang="en-US" sz="1200" b="0" i="0" kern="1200" dirty="0" smtClean="0">
                <a:solidFill>
                  <a:schemeClr val="tx1"/>
                </a:solidFill>
                <a:effectLst/>
                <a:latin typeface="+mn-lt"/>
                <a:ea typeface="+mn-ea"/>
                <a:cs typeface="+mn-cs"/>
              </a:rPr>
              <a:t>​</a:t>
            </a:r>
          </a:p>
          <a:p>
            <a:pPr rtl="0" fontAlgn="base"/>
            <a:r>
              <a:rPr lang="en-US" sz="1200" b="0" i="0" kern="1200" dirty="0" smtClean="0">
                <a:solidFill>
                  <a:schemeClr val="tx1"/>
                </a:solidFill>
                <a:effectLst/>
                <a:latin typeface="+mn-lt"/>
                <a:ea typeface="+mn-ea"/>
                <a:cs typeface="+mn-cs"/>
              </a:rPr>
              <a:t>2</a:t>
            </a:r>
            <a:r>
              <a:rPr lang="en-US" sz="1200" b="0" i="0" kern="1200" baseline="30000" dirty="0" smtClean="0">
                <a:solidFill>
                  <a:schemeClr val="tx1"/>
                </a:solidFill>
                <a:effectLst/>
                <a:latin typeface="+mn-lt"/>
                <a:ea typeface="+mn-ea"/>
                <a:cs typeface="+mn-cs"/>
              </a:rPr>
              <a:t>nd</a:t>
            </a:r>
            <a:r>
              <a:rPr lang="en-US" sz="1200" b="0" i="0" kern="1200" dirty="0" smtClean="0">
                <a:solidFill>
                  <a:schemeClr val="tx1"/>
                </a:solidFill>
                <a:effectLst/>
                <a:latin typeface="+mn-lt"/>
                <a:ea typeface="+mn-ea"/>
                <a:cs typeface="+mn-cs"/>
              </a:rPr>
              <a:t> Table</a:t>
            </a:r>
          </a:p>
          <a:p>
            <a:pPr rtl="0" fontAlgn="base"/>
            <a:endParaRPr lang="en-US" sz="1200" b="0" i="0" kern="1200" dirty="0" smtClean="0">
              <a:solidFill>
                <a:schemeClr val="tx1"/>
              </a:solidFill>
              <a:effectLst/>
              <a:latin typeface="+mn-lt"/>
              <a:ea typeface="+mn-ea"/>
              <a:cs typeface="+mn-cs"/>
            </a:endParaRPr>
          </a:p>
          <a:p>
            <a:pPr rtl="0" fontAlgn="base"/>
            <a:r>
              <a:rPr lang="en-US" sz="1200" b="0" i="0" u="none" strike="noStrike" kern="1200" dirty="0" smtClean="0">
                <a:solidFill>
                  <a:schemeClr val="tx1"/>
                </a:solidFill>
                <a:effectLst/>
                <a:latin typeface="+mn-lt"/>
                <a:ea typeface="+mn-ea"/>
                <a:cs typeface="+mn-cs"/>
              </a:rPr>
              <a:t>Among the respondents who opted to share an example of the secondary trauma they’ve experienced at CCYP, responses included trauma related to: exposure to crisis situations, the inability and sense of helplessness with regard to meeting client needs, reliving of shared experiences with clients. </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DA8F4A-A64F-45EE-857A-4307BC8A01F1}" type="slidenum">
              <a:rPr lang="en-US" smtClean="0"/>
              <a:t>16</a:t>
            </a:fld>
            <a:endParaRPr lang="en-US"/>
          </a:p>
        </p:txBody>
      </p:sp>
    </p:spTree>
    <p:extLst>
      <p:ext uri="{BB962C8B-B14F-4D97-AF65-F5344CB8AC3E}">
        <p14:creationId xmlns:p14="http://schemas.microsoft.com/office/powerpoint/2010/main" val="1097695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Jessica</a:t>
            </a:r>
            <a:r>
              <a:rPr lang="en-US" b="0" baseline="0" dirty="0" smtClean="0"/>
              <a:t> Presenting</a:t>
            </a:r>
            <a:endParaRPr lang="en-US" b="0" dirty="0" smtClean="0"/>
          </a:p>
          <a:p>
            <a:endParaRPr lang="en-US" b="1" dirty="0" smtClean="0"/>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100% specialists feel supported by their team, 91% felt supported by supervisor</a:t>
            </a:r>
          </a:p>
          <a:p>
            <a:pPr marL="171450" lvl="0" indent="-139700" algn="l" rtl="0">
              <a:lnSpc>
                <a:spcPct val="150000"/>
              </a:lnSpc>
              <a:spcBef>
                <a:spcPts val="1000"/>
              </a:spcBef>
              <a:spcAft>
                <a:spcPts val="0"/>
              </a:spcAft>
              <a:buClr>
                <a:schemeClr val="dk1"/>
              </a:buClr>
              <a:buSzPts val="1300"/>
              <a:buChar char="•"/>
            </a:pPr>
            <a:r>
              <a:rPr lang="en-US" sz="1300" dirty="0" smtClean="0">
                <a:solidFill>
                  <a:schemeClr val="dk1"/>
                </a:solidFill>
              </a:rPr>
              <a:t>Being the introductory question to this section, it sets president for a theme that is seen throughout this section of the survey:</a:t>
            </a:r>
          </a:p>
          <a:p>
            <a:pPr marL="571500" marR="0" lvl="1" indent="-139700" algn="l" rtl="0">
              <a:lnSpc>
                <a:spcPct val="150000"/>
              </a:lnSpc>
              <a:spcBef>
                <a:spcPts val="0"/>
              </a:spcBef>
              <a:spcAft>
                <a:spcPts val="0"/>
              </a:spcAft>
              <a:buClr>
                <a:schemeClr val="dk1"/>
              </a:buClr>
              <a:buSzPts val="1300"/>
              <a:buChar char="•"/>
            </a:pPr>
            <a:r>
              <a:rPr lang="en-US" sz="1300" dirty="0" smtClean="0">
                <a:solidFill>
                  <a:schemeClr val="dk1"/>
                </a:solidFill>
              </a:rPr>
              <a:t>Based on their responses, it is clear that the staff feel supported by the CCYP Program, their Supervisors and by their Co-workers. </a:t>
            </a:r>
          </a:p>
          <a:p>
            <a:pPr marL="571500" marR="0" lvl="1" indent="-139700" algn="l" rtl="0">
              <a:lnSpc>
                <a:spcPct val="150000"/>
              </a:lnSpc>
              <a:spcBef>
                <a:spcPts val="0"/>
              </a:spcBef>
              <a:spcAft>
                <a:spcPts val="0"/>
              </a:spcAft>
              <a:buClr>
                <a:schemeClr val="dk1"/>
              </a:buClr>
              <a:buSzPts val="1300"/>
              <a:buChar char="•"/>
            </a:pPr>
            <a:r>
              <a:rPr lang="en-US" sz="1300" dirty="0" smtClean="0">
                <a:solidFill>
                  <a:schemeClr val="dk1"/>
                </a:solidFill>
              </a:rPr>
              <a:t>It is in the latter two of the support systems, that a noticeable dip can be seen in both Initial Training and the (SOP) Preparation. </a:t>
            </a:r>
          </a:p>
          <a:p>
            <a:endParaRPr lang="en-US" dirty="0"/>
          </a:p>
        </p:txBody>
      </p:sp>
      <p:sp>
        <p:nvSpPr>
          <p:cNvPr id="4" name="Slide Number Placeholder 3"/>
          <p:cNvSpPr>
            <a:spLocks noGrp="1"/>
          </p:cNvSpPr>
          <p:nvPr>
            <p:ph type="sldNum" sz="quarter" idx="10"/>
          </p:nvPr>
        </p:nvSpPr>
        <p:spPr/>
        <p:txBody>
          <a:bodyPr/>
          <a:lstStyle/>
          <a:p>
            <a:fld id="{C1DA8F4A-A64F-45EE-857A-4307BC8A01F1}" type="slidenum">
              <a:rPr lang="en-US" smtClean="0"/>
              <a:t>17</a:t>
            </a:fld>
            <a:endParaRPr lang="en-US"/>
          </a:p>
        </p:txBody>
      </p:sp>
    </p:spTree>
    <p:extLst>
      <p:ext uri="{BB962C8B-B14F-4D97-AF65-F5344CB8AC3E}">
        <p14:creationId xmlns:p14="http://schemas.microsoft.com/office/powerpoint/2010/main" val="826460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Jessica &amp; Anthony Presentation</a:t>
            </a:r>
          </a:p>
          <a:p>
            <a:endParaRPr lang="en-US" dirty="0" smtClean="0"/>
          </a:p>
          <a:p>
            <a:r>
              <a:rPr lang="en-US" dirty="0" smtClean="0"/>
              <a:t>Policy Changes</a:t>
            </a:r>
          </a:p>
          <a:p>
            <a:endParaRPr lang="en-US" dirty="0" smtClean="0"/>
          </a:p>
          <a:p>
            <a:pPr marL="171450" indent="-171450">
              <a:buFontTx/>
              <a:buChar char="-"/>
            </a:pPr>
            <a:r>
              <a:rPr lang="en-US" baseline="0" dirty="0" smtClean="0"/>
              <a:t>CCYP provided additional SOP Training</a:t>
            </a:r>
          </a:p>
          <a:p>
            <a:pPr marL="171450" indent="-171450">
              <a:buFontTx/>
              <a:buChar char="-"/>
            </a:pPr>
            <a:r>
              <a:rPr lang="en-US" baseline="0" dirty="0" smtClean="0"/>
              <a:t>FAC created a standard onboarding process over the past 2 years</a:t>
            </a:r>
          </a:p>
          <a:p>
            <a:pPr marL="171450" indent="-171450">
              <a:buFontTx/>
              <a:buChar char="-"/>
            </a:pPr>
            <a:r>
              <a:rPr lang="en-US" baseline="0" dirty="0" smtClean="0"/>
              <a:t>FAC standardized the trauma informed training</a:t>
            </a:r>
          </a:p>
          <a:p>
            <a:pPr marL="171450" indent="-171450">
              <a:buFontTx/>
              <a:buChar char="-"/>
            </a:pPr>
            <a:r>
              <a:rPr lang="en-US" baseline="0" dirty="0" smtClean="0"/>
              <a:t>FAC provided additional EAP Benefits</a:t>
            </a:r>
            <a:endParaRPr lang="en-US" dirty="0" smtClean="0"/>
          </a:p>
          <a:p>
            <a:endParaRPr lang="en-US" dirty="0"/>
          </a:p>
        </p:txBody>
      </p:sp>
      <p:sp>
        <p:nvSpPr>
          <p:cNvPr id="4" name="Slide Number Placeholder 3"/>
          <p:cNvSpPr>
            <a:spLocks noGrp="1"/>
          </p:cNvSpPr>
          <p:nvPr>
            <p:ph type="sldNum" sz="quarter" idx="10"/>
          </p:nvPr>
        </p:nvSpPr>
        <p:spPr/>
        <p:txBody>
          <a:bodyPr/>
          <a:lstStyle/>
          <a:p>
            <a:fld id="{C1DA8F4A-A64F-45EE-857A-4307BC8A01F1}" type="slidenum">
              <a:rPr lang="en-US" smtClean="0"/>
              <a:t>18</a:t>
            </a:fld>
            <a:endParaRPr lang="en-US"/>
          </a:p>
        </p:txBody>
      </p:sp>
    </p:spTree>
    <p:extLst>
      <p:ext uri="{BB962C8B-B14F-4D97-AF65-F5344CB8AC3E}">
        <p14:creationId xmlns:p14="http://schemas.microsoft.com/office/powerpoint/2010/main" val="2353354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DA8F4A-A64F-45EE-857A-4307BC8A01F1}" type="slidenum">
              <a:rPr lang="en-US" smtClean="0"/>
              <a:t>19</a:t>
            </a:fld>
            <a:endParaRPr lang="en-US"/>
          </a:p>
        </p:txBody>
      </p:sp>
    </p:spTree>
    <p:extLst>
      <p:ext uri="{BB962C8B-B14F-4D97-AF65-F5344CB8AC3E}">
        <p14:creationId xmlns:p14="http://schemas.microsoft.com/office/powerpoint/2010/main" val="7158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Jessica</a:t>
            </a:r>
            <a:r>
              <a:rPr lang="en-US" sz="1200" b="0" i="0" u="none" strike="noStrike" kern="1200" baseline="0" dirty="0" smtClean="0">
                <a:solidFill>
                  <a:schemeClr val="tx1"/>
                </a:solidFill>
                <a:effectLst/>
                <a:latin typeface="+mn-lt"/>
                <a:ea typeface="+mn-ea"/>
                <a:cs typeface="+mn-cs"/>
              </a:rPr>
              <a:t> </a:t>
            </a:r>
            <a:r>
              <a:rPr lang="en-US" sz="1200" b="0" i="0" u="none" strike="noStrike" kern="1200" baseline="0" dirty="0">
                <a:solidFill>
                  <a:schemeClr val="tx1"/>
                </a:solidFill>
                <a:effectLst/>
                <a:latin typeface="+mn-lt"/>
                <a:ea typeface="+mn-ea"/>
                <a:cs typeface="+mn-cs"/>
              </a:rPr>
              <a:t>(HQ, </a:t>
            </a:r>
            <a:r>
              <a:rPr lang="en-US" sz="1200" b="0" i="0" u="none" strike="noStrike" kern="1200" dirty="0">
                <a:solidFill>
                  <a:schemeClr val="tx1"/>
                </a:solidFill>
                <a:effectLst/>
                <a:latin typeface="+mn-lt"/>
                <a:ea typeface="+mn-ea"/>
                <a:cs typeface="+mn-cs"/>
              </a:rPr>
              <a:t>Kirksville, &amp; Popular Bluff):</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6 Years @ FAC; Started as a Specialist in April (2017) then became PM in March (2018</a:t>
            </a:r>
            <a:r>
              <a:rPr lang="en-US" sz="1200" b="0" i="0" u="none" strike="noStrike" kern="1200" dirty="0" smtClean="0">
                <a:solidFill>
                  <a:schemeClr val="tx1"/>
                </a:solidFill>
                <a:effectLst/>
                <a:latin typeface="+mn-lt"/>
                <a:ea typeface="+mn-ea"/>
                <a:cs typeface="+mn-cs"/>
              </a:rPr>
              <a:t>)</a:t>
            </a:r>
          </a:p>
          <a:p>
            <a:pPr rtl="0" fontAlgn="base"/>
            <a:endParaRPr lang="en-US" sz="1200" b="0" i="0" u="none" strike="noStrike"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Anthony</a:t>
            </a:r>
            <a:r>
              <a:rPr lang="en-US" sz="1200" b="0" i="0" u="none" strike="noStrike" kern="1200" baseline="0" dirty="0" smtClean="0">
                <a:solidFill>
                  <a:schemeClr val="tx1"/>
                </a:solidFill>
                <a:effectLst/>
                <a:latin typeface="+mn-lt"/>
                <a:ea typeface="+mn-ea"/>
                <a:cs typeface="+mn-cs"/>
              </a:rPr>
              <a:t> (SWMO):</a:t>
            </a:r>
            <a:r>
              <a:rPr lang="en-US" sz="1200" b="0" i="0" u="none" strike="noStrike" kern="1200" dirty="0" smtClean="0">
                <a:solidFill>
                  <a:schemeClr val="tx1"/>
                </a:solidFill>
                <a:effectLst/>
                <a:latin typeface="+mn-lt"/>
                <a:ea typeface="+mn-ea"/>
                <a:cs typeface="+mn-cs"/>
              </a:rPr>
              <a:t> 4 Years</a:t>
            </a:r>
            <a:r>
              <a:rPr lang="en-US" sz="1200" b="0" i="0" u="none" strike="noStrike" kern="1200" baseline="0" dirty="0" smtClean="0">
                <a:solidFill>
                  <a:schemeClr val="tx1"/>
                </a:solidFill>
                <a:effectLst/>
                <a:latin typeface="+mn-lt"/>
                <a:ea typeface="+mn-ea"/>
                <a:cs typeface="+mn-cs"/>
              </a:rPr>
              <a:t> @ FAC; Started as Specialist in August (2019) then </a:t>
            </a:r>
            <a:r>
              <a:rPr lang="en-US" sz="1200" b="0" i="0" u="none" strike="noStrike" kern="1200" dirty="0" smtClean="0">
                <a:solidFill>
                  <a:schemeClr val="tx1"/>
                </a:solidFill>
                <a:effectLst/>
                <a:latin typeface="+mn-lt"/>
                <a:ea typeface="+mn-ea"/>
                <a:cs typeface="+mn-cs"/>
              </a:rPr>
              <a:t>became PM in August (2020)</a:t>
            </a:r>
          </a:p>
          <a:p>
            <a:pPr rtl="0"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DA8F4A-A64F-45EE-857A-4307BC8A01F1}" type="slidenum">
              <a:rPr lang="en-US" smtClean="0"/>
              <a:t>4</a:t>
            </a:fld>
            <a:endParaRPr lang="en-US"/>
          </a:p>
        </p:txBody>
      </p:sp>
    </p:spTree>
    <p:extLst>
      <p:ext uri="{BB962C8B-B14F-4D97-AF65-F5344CB8AC3E}">
        <p14:creationId xmlns:p14="http://schemas.microsoft.com/office/powerpoint/2010/main" val="251954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INTERACTIVE</a:t>
            </a:r>
            <a:r>
              <a:rPr lang="en-US" b="1" baseline="0" dirty="0" smtClean="0"/>
              <a:t> PORTION: </a:t>
            </a:r>
            <a:r>
              <a:rPr lang="en-US" b="1" dirty="0" smtClean="0"/>
              <a:t>(#</a:t>
            </a:r>
            <a:r>
              <a:rPr lang="en-US" b="1" dirty="0"/>
              <a:t>1) Show of Hands </a:t>
            </a:r>
            <a:r>
              <a:rPr lang="en-US" b="1" dirty="0" smtClean="0"/>
              <a:t>Exercise</a:t>
            </a:r>
            <a:r>
              <a:rPr lang="en-US" b="0" dirty="0" smtClean="0"/>
              <a:t> (Anthony)</a:t>
            </a:r>
            <a:endParaRPr lang="en-US" b="1"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Who</a:t>
            </a:r>
            <a:r>
              <a:rPr lang="en-US" b="0" baseline="0" dirty="0" smtClean="0"/>
              <a:t> here provides direct services? Who’s at the admin level? Who’s mid-level management?</a:t>
            </a: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smtClean="0">
                <a:solidFill>
                  <a:srgbClr val="FFFF00"/>
                </a:solidFill>
                <a:effectLst/>
                <a:latin typeface="+mn-lt"/>
                <a:ea typeface="+mn-ea"/>
                <a:cs typeface="+mn-cs"/>
              </a:rPr>
              <a:t>Definitions &amp; Phrases </a:t>
            </a:r>
            <a:r>
              <a:rPr lang="en-US" sz="1200" b="0" i="0" u="none" strike="noStrike" kern="1200" dirty="0" smtClean="0">
                <a:solidFill>
                  <a:srgbClr val="FFFF00"/>
                </a:solidFill>
                <a:effectLst/>
                <a:latin typeface="+mn-lt"/>
                <a:ea typeface="+mn-ea"/>
                <a:cs typeface="+mn-cs"/>
              </a:rPr>
              <a:t>(Jessica)</a:t>
            </a:r>
            <a:endParaRPr lang="en-US" sz="1200" b="0" i="0" u="none" strike="noStrike" kern="1200" dirty="0">
              <a:solidFill>
                <a:srgbClr val="FFFF00"/>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smtClean="0">
                <a:solidFill>
                  <a:schemeClr val="tx1"/>
                </a:solidFill>
                <a:effectLst/>
                <a:latin typeface="+mn-lt"/>
                <a:ea typeface="+mn-ea"/>
                <a:cs typeface="+mn-cs"/>
              </a:rPr>
              <a:t>Domain</a:t>
            </a:r>
            <a:endParaRPr lang="en-US" sz="1200" b="0" i="0" u="none" strike="noStrike"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smtClean="0">
                <a:solidFill>
                  <a:schemeClr val="tx1"/>
                </a:solidFill>
                <a:effectLst/>
                <a:latin typeface="+mn-lt"/>
                <a:ea typeface="+mn-ea"/>
                <a:cs typeface="+mn-cs"/>
              </a:rPr>
              <a:t>Specialist</a:t>
            </a:r>
            <a:r>
              <a:rPr lang="en-US" sz="1200" b="0" i="0" u="none" strike="noStrike" kern="1200" baseline="0" dirty="0" smtClean="0">
                <a:solidFill>
                  <a:schemeClr val="tx1"/>
                </a:solidFill>
                <a:effectLst/>
                <a:latin typeface="+mn-lt"/>
                <a:ea typeface="+mn-ea"/>
                <a:cs typeface="+mn-cs"/>
              </a:rPr>
              <a:t> = Case Manager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effectLst/>
                <a:latin typeface="+mn-lt"/>
                <a:ea typeface="+mn-ea"/>
                <a:cs typeface="+mn-cs"/>
              </a:rPr>
              <a:t>Domain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effectLst/>
                <a:latin typeface="+mn-lt"/>
                <a:ea typeface="+mn-ea"/>
                <a:cs typeface="+mn-cs"/>
              </a:rPr>
              <a:t>Client = Individual = Youth | Someone </a:t>
            </a:r>
            <a:r>
              <a:rPr lang="en-US" sz="1200" b="0" i="0" u="none" strike="noStrike" kern="1200" dirty="0" smtClean="0">
                <a:solidFill>
                  <a:schemeClr val="tx1"/>
                </a:solidFill>
                <a:effectLst/>
                <a:latin typeface="+mn-lt"/>
                <a:ea typeface="+mn-ea"/>
                <a:cs typeface="+mn-cs"/>
              </a:rPr>
              <a:t>that we are serving or have served aged out left the state foster care system</a:t>
            </a:r>
            <a:r>
              <a:rPr lang="en-US" sz="1200" b="0" i="0" u="none" strike="noStrike" kern="1200" baseline="0" dirty="0" smtClean="0">
                <a:solidFill>
                  <a:schemeClr val="tx1"/>
                </a:solidFill>
                <a:effectLst/>
                <a:latin typeface="+mn-lt"/>
                <a:ea typeface="+mn-ea"/>
                <a:cs typeface="+mn-cs"/>
              </a:rPr>
              <a:t/>
            </a:r>
            <a:br>
              <a:rPr lang="en-US" sz="1200" b="0" i="0" u="none" strike="noStrike" kern="1200" baseline="0" dirty="0" smtClean="0">
                <a:solidFill>
                  <a:schemeClr val="tx1"/>
                </a:solidFill>
                <a:effectLst/>
                <a:latin typeface="+mn-lt"/>
                <a:ea typeface="+mn-ea"/>
                <a:cs typeface="+mn-cs"/>
              </a:rPr>
            </a:br>
            <a:r>
              <a:rPr lang="en-US" sz="1200" b="0" i="0" u="none" strike="noStrike" kern="1200" baseline="0" dirty="0" smtClean="0">
                <a:solidFill>
                  <a:schemeClr val="tx1"/>
                </a:solidFill>
                <a:effectLst/>
                <a:latin typeface="+mn-lt"/>
                <a:ea typeface="+mn-ea"/>
                <a:cs typeface="+mn-cs"/>
              </a:rPr>
              <a:t>Aged Out =</a:t>
            </a:r>
            <a:endParaRPr lang="en-US" sz="1200" b="0" i="0" u="none" strike="noStrike"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smtClean="0">
                <a:solidFill>
                  <a:schemeClr val="tx1"/>
                </a:solidFill>
                <a:effectLst/>
                <a:latin typeface="+mn-lt"/>
                <a:ea typeface="+mn-ea"/>
                <a:cs typeface="+mn-cs"/>
              </a:rPr>
              <a:t>TLP:</a:t>
            </a:r>
            <a:r>
              <a:rPr lang="en-US" sz="1200" b="0" i="0" u="none" strike="noStrike" kern="1200" baseline="0" dirty="0" smtClean="0">
                <a:solidFill>
                  <a:schemeClr val="tx1"/>
                </a:solidFill>
                <a:effectLst/>
                <a:latin typeface="+mn-lt"/>
                <a:ea typeface="+mn-ea"/>
                <a:cs typeface="+mn-cs"/>
              </a:rPr>
              <a:t>  W</a:t>
            </a:r>
            <a:r>
              <a:rPr lang="en-US" sz="1200" b="0" i="0" u="none" strike="noStrike" kern="1200" dirty="0" smtClean="0">
                <a:solidFill>
                  <a:schemeClr val="tx1"/>
                </a:solidFill>
                <a:effectLst/>
                <a:latin typeface="+mn-lt"/>
                <a:ea typeface="+mn-ea"/>
                <a:cs typeface="+mn-cs"/>
              </a:rPr>
              <a:t>ithout </a:t>
            </a:r>
            <a:r>
              <a:rPr lang="en-US" sz="1200" b="0" i="0" u="none" strike="noStrike" kern="1200" dirty="0">
                <a:solidFill>
                  <a:schemeClr val="tx1"/>
                </a:solidFill>
                <a:effectLst/>
                <a:latin typeface="+mn-lt"/>
                <a:ea typeface="+mn-ea"/>
                <a:cs typeface="+mn-cs"/>
              </a:rPr>
              <a:t>obtaining permanency between the ages of 18 and 21 TLP-programs for older youth to prepare them to live </a:t>
            </a:r>
            <a:r>
              <a:rPr lang="en-US" sz="1200" b="0" i="0" u="none" strike="noStrike" kern="1200" dirty="0" smtClean="0">
                <a:solidFill>
                  <a:schemeClr val="tx1"/>
                </a:solidFill>
                <a:effectLst/>
                <a:latin typeface="+mn-lt"/>
                <a:ea typeface="+mn-ea"/>
                <a:cs typeface="+mn-cs"/>
              </a:rPr>
              <a:t>independently (it’s the in between – Transitional)</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smtClean="0">
                <a:solidFill>
                  <a:schemeClr val="tx1"/>
                </a:solidFill>
                <a:effectLst/>
                <a:latin typeface="+mn-lt"/>
                <a:ea typeface="+mn-ea"/>
                <a:cs typeface="+mn-cs"/>
              </a:rPr>
              <a:t>Should </a:t>
            </a:r>
            <a:r>
              <a:rPr lang="en-US" sz="1200" b="0" i="0" u="none" strike="noStrike" kern="1200" dirty="0">
                <a:solidFill>
                  <a:schemeClr val="tx1"/>
                </a:solidFill>
                <a:effectLst/>
                <a:latin typeface="+mn-lt"/>
                <a:ea typeface="+mn-ea"/>
                <a:cs typeface="+mn-cs"/>
              </a:rPr>
              <a:t>be getting life skills during this time CD-Missouri’s child welfare agency </a:t>
            </a:r>
            <a:r>
              <a:rPr lang="en-US" sz="1200" b="0" i="0" u="none" strike="noStrike" kern="1200" dirty="0" smtClean="0">
                <a:solidFill>
                  <a:schemeClr val="tx1"/>
                </a:solidFill>
                <a:effectLst/>
                <a:latin typeface="+mn-lt"/>
                <a:ea typeface="+mn-ea"/>
                <a:cs typeface="+mn-cs"/>
              </a:rPr>
              <a:t>FST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smtClean="0">
                <a:solidFill>
                  <a:schemeClr val="tx1"/>
                </a:solidFill>
                <a:effectLst/>
                <a:latin typeface="+mn-lt"/>
                <a:ea typeface="+mn-ea"/>
                <a:cs typeface="+mn-cs"/>
              </a:rPr>
              <a:t>When </a:t>
            </a:r>
            <a:r>
              <a:rPr lang="en-US" sz="1200" b="0" i="0" u="none" strike="noStrike" kern="1200" dirty="0">
                <a:solidFill>
                  <a:schemeClr val="tx1"/>
                </a:solidFill>
                <a:effectLst/>
                <a:latin typeface="+mn-lt"/>
                <a:ea typeface="+mn-ea"/>
                <a:cs typeface="+mn-cs"/>
              </a:rPr>
              <a:t>this happens and why?</a:t>
            </a:r>
            <a:r>
              <a:rPr lang="en-US" sz="1200" b="0" i="0" kern="1200" dirty="0" smtClean="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smtClean="0">
                <a:solidFill>
                  <a:schemeClr val="tx1"/>
                </a:solidFill>
                <a:effectLst/>
                <a:latin typeface="+mn-lt"/>
                <a:ea typeface="+mn-ea"/>
                <a:cs typeface="+mn-cs"/>
              </a:rPr>
              <a:t>Children’s Division =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smtClean="0">
                <a:solidFill>
                  <a:schemeClr val="tx1"/>
                </a:solidFill>
                <a:effectLst/>
                <a:latin typeface="+mn-lt"/>
                <a:ea typeface="+mn-ea"/>
                <a:cs typeface="+mn-cs"/>
              </a:rPr>
              <a:t>Family</a:t>
            </a:r>
            <a:r>
              <a:rPr lang="en-US" sz="1200" b="0" i="0" kern="1200" baseline="0" dirty="0" smtClean="0">
                <a:solidFill>
                  <a:schemeClr val="tx1"/>
                </a:solidFill>
                <a:effectLst/>
                <a:latin typeface="+mn-lt"/>
                <a:ea typeface="+mn-ea"/>
                <a:cs typeface="+mn-cs"/>
              </a:rPr>
              <a:t> Support Team =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baseline="0" dirty="0" smtClean="0">
                <a:solidFill>
                  <a:schemeClr val="tx1"/>
                </a:solidFill>
                <a:effectLst/>
                <a:latin typeface="+mn-lt"/>
                <a:ea typeface="+mn-ea"/>
                <a:cs typeface="+mn-cs"/>
              </a:rPr>
              <a:t>Lived Experience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baseline="0" dirty="0" smtClean="0">
                <a:solidFill>
                  <a:schemeClr val="tx1"/>
                </a:solidFill>
                <a:effectLst/>
                <a:latin typeface="+mn-lt"/>
                <a:ea typeface="+mn-ea"/>
                <a:cs typeface="+mn-cs"/>
              </a:rPr>
              <a:t>Aftercare Case Management =</a:t>
            </a:r>
            <a:endParaRPr lang="en-US" sz="1200" b="0" i="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1DA8F4A-A64F-45EE-857A-4307BC8A01F1}" type="slidenum">
              <a:rPr lang="en-US" smtClean="0"/>
              <a:t>5</a:t>
            </a:fld>
            <a:endParaRPr lang="en-US"/>
          </a:p>
        </p:txBody>
      </p:sp>
    </p:spTree>
    <p:extLst>
      <p:ext uri="{BB962C8B-B14F-4D97-AF65-F5344CB8AC3E}">
        <p14:creationId xmlns:p14="http://schemas.microsoft.com/office/powerpoint/2010/main" val="609143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Anthony Presenting</a:t>
            </a:r>
            <a:endParaRPr lang="en-US" dirty="0"/>
          </a:p>
        </p:txBody>
      </p:sp>
      <p:sp>
        <p:nvSpPr>
          <p:cNvPr id="4" name="Slide Number Placeholder 3"/>
          <p:cNvSpPr>
            <a:spLocks noGrp="1"/>
          </p:cNvSpPr>
          <p:nvPr>
            <p:ph type="sldNum" sz="quarter" idx="10"/>
          </p:nvPr>
        </p:nvSpPr>
        <p:spPr/>
        <p:txBody>
          <a:bodyPr/>
          <a:lstStyle/>
          <a:p>
            <a:fld id="{C1DA8F4A-A64F-45EE-857A-4307BC8A01F1}" type="slidenum">
              <a:rPr lang="en-US" smtClean="0"/>
              <a:t>6</a:t>
            </a:fld>
            <a:endParaRPr lang="en-US"/>
          </a:p>
        </p:txBody>
      </p:sp>
    </p:spTree>
    <p:extLst>
      <p:ext uri="{BB962C8B-B14F-4D97-AF65-F5344CB8AC3E}">
        <p14:creationId xmlns:p14="http://schemas.microsoft.com/office/powerpoint/2010/main" val="1224139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Program History</a:t>
            </a:r>
            <a:r>
              <a:rPr lang="en-US" b="0" dirty="0" smtClean="0"/>
              <a:t> (Jessica)</a:t>
            </a:r>
            <a:endParaRPr lang="en-US" b="1" dirty="0" smtClean="0"/>
          </a:p>
          <a:p>
            <a:endParaRPr lang="en-US" b="1" baseline="0" dirty="0" smtClean="0"/>
          </a:p>
          <a:p>
            <a:pPr marL="171450" indent="-171450">
              <a:buFontTx/>
              <a:buChar char="-"/>
            </a:pPr>
            <a:r>
              <a:rPr lang="en-US" sz="1200" b="0" i="0" u="none" strike="noStrike" kern="1200" dirty="0" smtClean="0">
                <a:solidFill>
                  <a:schemeClr val="tx1"/>
                </a:solidFill>
                <a:effectLst/>
                <a:latin typeface="+mn-lt"/>
                <a:ea typeface="+mn-ea"/>
                <a:cs typeface="+mn-cs"/>
              </a:rPr>
              <a:t>Founded in 2016 by former foster youth Nathan Ross-program was originally designed to assist aged out foster youth access their Medicaid</a:t>
            </a:r>
          </a:p>
          <a:p>
            <a:pPr marL="171450" indent="-171450">
              <a:buFontTx/>
              <a:buChar char="-"/>
            </a:pPr>
            <a:r>
              <a:rPr lang="en-US" sz="1200" b="0" i="0" u="none" strike="noStrike" kern="1200" dirty="0" smtClean="0">
                <a:solidFill>
                  <a:schemeClr val="tx1"/>
                </a:solidFill>
                <a:effectLst/>
                <a:latin typeface="+mn-lt"/>
                <a:ea typeface="+mn-ea"/>
                <a:cs typeface="+mn-cs"/>
              </a:rPr>
              <a:t>We saw gaps where these individuals were not utilizing their primary care physicians or being preventative for their health</a:t>
            </a:r>
          </a:p>
          <a:p>
            <a:pPr marL="171450" indent="-171450">
              <a:buFontTx/>
              <a:buChar char="-"/>
            </a:pPr>
            <a:r>
              <a:rPr lang="en-US" sz="1200" b="0" i="0" u="none" strike="noStrike" kern="1200" dirty="0" smtClean="0">
                <a:solidFill>
                  <a:schemeClr val="tx1"/>
                </a:solidFill>
                <a:effectLst/>
                <a:latin typeface="+mn-lt"/>
                <a:ea typeface="+mn-ea"/>
                <a:cs typeface="+mn-cs"/>
              </a:rPr>
              <a:t>We quickly saw that the individuals we were working with were not having their basic needs met</a:t>
            </a:r>
          </a:p>
          <a:p>
            <a:pPr marL="171450" indent="-171450">
              <a:buFontTx/>
              <a:buChar char="-"/>
            </a:pPr>
            <a:r>
              <a:rPr lang="en-US" sz="1200" b="0" i="0" u="none" strike="noStrike" kern="1200" dirty="0" smtClean="0">
                <a:solidFill>
                  <a:schemeClr val="tx1"/>
                </a:solidFill>
                <a:effectLst/>
                <a:latin typeface="+mn-lt"/>
                <a:ea typeface="+mn-ea"/>
                <a:cs typeface="+mn-cs"/>
              </a:rPr>
              <a:t>We encountered a lot of homeless youth, unemployed youth, youth that were hungry or in a state of constant crisis</a:t>
            </a:r>
          </a:p>
          <a:p>
            <a:pPr marL="171450" indent="-171450">
              <a:buFontTx/>
              <a:buChar char="-"/>
            </a:pPr>
            <a:r>
              <a:rPr lang="en-US" sz="1200" b="0" i="0" u="none" strike="noStrike" kern="1200" dirty="0" smtClean="0">
                <a:solidFill>
                  <a:schemeClr val="tx1"/>
                </a:solidFill>
                <a:effectLst/>
                <a:latin typeface="+mn-lt"/>
                <a:ea typeface="+mn-ea"/>
                <a:cs typeface="+mn-cs"/>
              </a:rPr>
              <a:t>This quickly changed the trajectory of the program and the services we offered</a:t>
            </a:r>
          </a:p>
          <a:p>
            <a:pPr marL="171450" indent="-171450">
              <a:buFontTx/>
              <a:buChar char="-"/>
            </a:pPr>
            <a:r>
              <a:rPr lang="en-US" sz="1200" b="0" i="0" u="none" strike="noStrike" kern="1200" dirty="0" smtClean="0">
                <a:solidFill>
                  <a:schemeClr val="tx1"/>
                </a:solidFill>
                <a:effectLst/>
                <a:latin typeface="+mn-lt"/>
                <a:ea typeface="+mn-ea"/>
                <a:cs typeface="+mn-cs"/>
              </a:rPr>
              <a:t>Started out with 2 branches</a:t>
            </a:r>
          </a:p>
          <a:p>
            <a:pPr marL="0" indent="0">
              <a:buFontTx/>
              <a:buNone/>
            </a:pPr>
            <a:endParaRPr lang="en-US" b="0" dirty="0" smtClean="0"/>
          </a:p>
          <a:p>
            <a:r>
              <a:rPr lang="en-US" b="1" dirty="0" smtClean="0"/>
              <a:t>Funding Information</a:t>
            </a:r>
            <a:r>
              <a:rPr lang="en-US" b="0" dirty="0" smtClean="0"/>
              <a:t> (Anthony)</a:t>
            </a:r>
            <a:endParaRPr lang="en-US" b="1" dirty="0" smtClean="0"/>
          </a:p>
          <a:p>
            <a:pPr marL="0" indent="0">
              <a:buFontTx/>
              <a:buNone/>
            </a:pPr>
            <a:endParaRPr lang="en-US"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State Funding</a:t>
            </a:r>
            <a:r>
              <a:rPr lang="en-US" sz="1200" kern="1200" dirty="0" smtClean="0">
                <a:solidFill>
                  <a:schemeClr val="tx1"/>
                </a:solidFill>
                <a:effectLst/>
                <a:latin typeface="+mn-lt"/>
                <a:ea typeface="+mn-ea"/>
                <a:cs typeface="+mn-cs"/>
              </a:rPr>
              <a:t>: At most FAC locations in Missouri, CCYP operations are largely supported by State funding through our contract with MO Department of Social Services.</a:t>
            </a:r>
            <a:r>
              <a:rPr lang="en-US" sz="1200" b="0" i="0" u="none" strike="noStrike" kern="1200" dirty="0" smtClean="0">
                <a:solidFill>
                  <a:schemeClr val="tx1"/>
                </a:solidFill>
                <a:effectLst/>
                <a:latin typeface="+mn-lt"/>
                <a:ea typeface="+mn-ea"/>
                <a:cs typeface="+mn-cs"/>
              </a:rPr>
              <a:t> LINC manages</a:t>
            </a:r>
            <a:r>
              <a:rPr lang="en-US" sz="1200" b="0" i="0" u="none" strike="noStrike" kern="1200" baseline="0" dirty="0" smtClean="0">
                <a:solidFill>
                  <a:schemeClr val="tx1"/>
                </a:solidFill>
                <a:effectLst/>
                <a:latin typeface="+mn-lt"/>
                <a:ea typeface="+mn-ea"/>
                <a:cs typeface="+mn-cs"/>
              </a:rPr>
              <a:t> our contract with the Missouri Department of Social Services | They are </a:t>
            </a:r>
            <a:r>
              <a:rPr lang="en-US" sz="1200" b="0" i="0" u="none" strike="noStrike" kern="1200" dirty="0" smtClean="0">
                <a:solidFill>
                  <a:schemeClr val="tx1"/>
                </a:solidFill>
                <a:effectLst/>
                <a:latin typeface="+mn-lt"/>
                <a:ea typeface="+mn-ea"/>
                <a:cs typeface="+mn-cs"/>
              </a:rPr>
              <a:t>another non-profit organization that works with state and local government among other businesses within the community – </a:t>
            </a:r>
            <a:r>
              <a:rPr lang="en-US" sz="1200" kern="1200" dirty="0" smtClean="0">
                <a:solidFill>
                  <a:schemeClr val="tx1"/>
                </a:solidFill>
                <a:effectLst/>
                <a:latin typeface="+mn-lt"/>
                <a:ea typeface="+mn-ea"/>
                <a:cs typeface="+mn-cs"/>
              </a:rPr>
              <a:t>They ensure that we're meeting contract outcomes on behalf of the state</a:t>
            </a:r>
          </a:p>
          <a:p>
            <a:pPr marL="171450" indent="-171450">
              <a:buFontTx/>
              <a:buChar char="-"/>
            </a:pP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Local Funding</a:t>
            </a:r>
            <a:r>
              <a:rPr lang="en-US" sz="1200" kern="1200" dirty="0" smtClean="0">
                <a:solidFill>
                  <a:schemeClr val="tx1"/>
                </a:solidFill>
                <a:effectLst/>
                <a:latin typeface="+mn-lt"/>
                <a:ea typeface="+mn-ea"/>
                <a:cs typeface="+mn-cs"/>
              </a:rPr>
              <a:t>: At the Independence facility, we also receive a grant from Jackson County COMBAT (a local anti-drug, anti-violence fund administered by the county – which also funds drug courts and treatment services, but not at FAC)</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Fundraising</a:t>
            </a:r>
            <a:r>
              <a:rPr lang="en-US" sz="1200" kern="1200" dirty="0" smtClean="0">
                <a:solidFill>
                  <a:schemeClr val="tx1"/>
                </a:solidFill>
                <a:effectLst/>
                <a:latin typeface="+mn-lt"/>
                <a:ea typeface="+mn-ea"/>
                <a:cs typeface="+mn-cs"/>
              </a:rPr>
              <a:t>: A small portion of program expenses that can’t be billed to other sources (food, some employee benefits, direct assistance to clients, etc.) will likely be covered with unrestricted funding from various events and campaigns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 tends to be less than 10% of overall program expenses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 note on our contracts: </a:t>
            </a:r>
          </a:p>
          <a:p>
            <a:r>
              <a:rPr lang="en-US" sz="1200" kern="1200" dirty="0" smtClean="0">
                <a:solidFill>
                  <a:schemeClr val="tx1"/>
                </a:solidFill>
                <a:effectLst/>
                <a:latin typeface="+mn-lt"/>
                <a:ea typeface="+mn-ea"/>
                <a:cs typeface="+mn-cs"/>
              </a:rPr>
              <a:t>Both MO DSS and COMBAT are contracts (not grants) and reimburse based on actual costs (not a fee-for-service arrangement like in the BI or clinical programs). In essence: we have to spend the money before we can bill our partners (draw-down revenue)</a:t>
            </a:r>
          </a:p>
          <a:p>
            <a:endParaRPr lang="en-US" dirty="0"/>
          </a:p>
        </p:txBody>
      </p:sp>
      <p:sp>
        <p:nvSpPr>
          <p:cNvPr id="4" name="Slide Number Placeholder 3"/>
          <p:cNvSpPr>
            <a:spLocks noGrp="1"/>
          </p:cNvSpPr>
          <p:nvPr>
            <p:ph type="sldNum" sz="quarter" idx="10"/>
          </p:nvPr>
        </p:nvSpPr>
        <p:spPr/>
        <p:txBody>
          <a:bodyPr/>
          <a:lstStyle/>
          <a:p>
            <a:fld id="{C1DA8F4A-A64F-45EE-857A-4307BC8A01F1}" type="slidenum">
              <a:rPr lang="en-US" smtClean="0"/>
              <a:t>7</a:t>
            </a:fld>
            <a:endParaRPr lang="en-US"/>
          </a:p>
        </p:txBody>
      </p:sp>
    </p:spTree>
    <p:extLst>
      <p:ext uri="{BB962C8B-B14F-4D97-AF65-F5344CB8AC3E}">
        <p14:creationId xmlns:p14="http://schemas.microsoft.com/office/powerpoint/2010/main" val="1013119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smtClean="0">
                <a:solidFill>
                  <a:schemeClr val="tx1"/>
                </a:solidFill>
                <a:effectLst/>
                <a:latin typeface="+mn-lt"/>
                <a:ea typeface="+mn-ea"/>
                <a:cs typeface="+mn-cs"/>
              </a:rPr>
              <a:t>Managing Locations</a:t>
            </a:r>
            <a:r>
              <a:rPr lang="en-US" sz="1200" b="0" i="0" kern="1200" dirty="0" smtClean="0">
                <a:solidFill>
                  <a:schemeClr val="tx1"/>
                </a:solidFill>
                <a:effectLst/>
                <a:latin typeface="+mn-lt"/>
                <a:ea typeface="+mn-ea"/>
                <a:cs typeface="+mn-cs"/>
              </a:rPr>
              <a:t>​</a:t>
            </a:r>
            <a:r>
              <a:rPr lang="en-US" sz="1200" b="1"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(Jessica</a:t>
            </a:r>
            <a:r>
              <a:rPr lang="en-US" sz="1200" b="0" i="0" kern="1200" baseline="0" dirty="0" smtClean="0">
                <a:solidFill>
                  <a:schemeClr val="tx1"/>
                </a:solidFill>
                <a:effectLst/>
                <a:latin typeface="+mn-lt"/>
                <a:ea typeface="+mn-ea"/>
                <a:cs typeface="+mn-cs"/>
              </a:rPr>
              <a:t> &amp; Anthony)</a:t>
            </a:r>
            <a:endParaRPr lang="en-US" sz="1200" b="0" i="0" kern="1200" dirty="0" smtClean="0">
              <a:solidFill>
                <a:schemeClr val="tx1"/>
              </a:solidFill>
              <a:effectLst/>
              <a:latin typeface="+mn-lt"/>
              <a:ea typeface="+mn-ea"/>
              <a:cs typeface="+mn-cs"/>
            </a:endParaRPr>
          </a:p>
          <a:p>
            <a:pPr marL="171450" indent="-171450" rtl="0" fontAlgn="base">
              <a:buFontTx/>
              <a:buChar char="-"/>
            </a:pPr>
            <a:r>
              <a:rPr lang="en-US" sz="1200" b="0" i="0" u="none" strike="noStrike" kern="1200" dirty="0" smtClean="0">
                <a:solidFill>
                  <a:schemeClr val="tx1"/>
                </a:solidFill>
                <a:effectLst/>
                <a:latin typeface="+mn-lt"/>
                <a:ea typeface="+mn-ea"/>
                <a:cs typeface="+mn-cs"/>
              </a:rPr>
              <a:t>Independence (HQ)</a:t>
            </a:r>
          </a:p>
          <a:p>
            <a:pPr marL="628650" lvl="1" indent="-171450" rtl="0" fontAlgn="base">
              <a:buFontTx/>
              <a:buChar char="-"/>
            </a:pPr>
            <a:r>
              <a:rPr lang="en-US" sz="1200" b="0" i="0" u="none" strike="noStrike" kern="1200" baseline="0" dirty="0" smtClean="0">
                <a:solidFill>
                  <a:schemeClr val="tx1"/>
                </a:solidFill>
                <a:effectLst/>
                <a:latin typeface="+mn-lt"/>
                <a:ea typeface="+mn-ea"/>
                <a:cs typeface="+mn-cs"/>
              </a:rPr>
              <a:t>Manages Kirksville &amp; Poplar Bluff</a:t>
            </a:r>
          </a:p>
          <a:p>
            <a:pPr marL="1085850" lvl="2" indent="-171450" rtl="0" fontAlgn="base">
              <a:buFontTx/>
              <a:buChar char="-"/>
            </a:pPr>
            <a:r>
              <a:rPr lang="en-US" sz="1200" b="0" i="0" u="none" strike="noStrike" kern="1200" baseline="0" dirty="0" smtClean="0">
                <a:solidFill>
                  <a:schemeClr val="tx1"/>
                </a:solidFill>
                <a:effectLst/>
                <a:latin typeface="+mn-lt"/>
                <a:ea typeface="+mn-ea"/>
                <a:cs typeface="+mn-cs"/>
              </a:rPr>
              <a:t>Kirksville: Provides services to (#) surrounding counties</a:t>
            </a:r>
          </a:p>
          <a:p>
            <a:pPr marL="1085850" lvl="2" indent="-171450" rtl="0" fontAlgn="base">
              <a:buFontTx/>
              <a:buChar char="-"/>
            </a:pPr>
            <a:r>
              <a:rPr lang="en-US" sz="1200" b="0" i="0" u="none" strike="noStrike" kern="1200" baseline="0" dirty="0" smtClean="0">
                <a:solidFill>
                  <a:schemeClr val="tx1"/>
                </a:solidFill>
                <a:effectLst/>
                <a:latin typeface="+mn-lt"/>
                <a:ea typeface="+mn-ea"/>
                <a:cs typeface="+mn-cs"/>
              </a:rPr>
              <a:t>Poplar Bluff: Provides services to (#) surrounding counties</a:t>
            </a:r>
          </a:p>
          <a:p>
            <a:pPr marL="628650" lvl="1" indent="-171450" rtl="0" fontAlgn="base">
              <a:buFontTx/>
              <a:buChar char="-"/>
            </a:pPr>
            <a:r>
              <a:rPr lang="en-US" sz="1200" b="0" i="0" u="none" strike="noStrike" kern="1200" baseline="0" dirty="0" smtClean="0">
                <a:solidFill>
                  <a:schemeClr val="tx1"/>
                </a:solidFill>
                <a:effectLst/>
                <a:latin typeface="+mn-lt"/>
                <a:ea typeface="+mn-ea"/>
                <a:cs typeface="+mn-cs"/>
              </a:rPr>
              <a:t>Jessica helped with the replication sites in Columbia, Rolla, Jefferson City &amp; Ozarks</a:t>
            </a:r>
          </a:p>
          <a:p>
            <a:pPr marL="171450" indent="-171450" rtl="0" fontAlgn="base">
              <a:buFontTx/>
              <a:buChar char="-"/>
            </a:pPr>
            <a:endParaRPr lang="en-US" sz="1200" b="0" i="0" u="none" strike="noStrike" kern="1200" baseline="0" dirty="0" smtClean="0">
              <a:solidFill>
                <a:schemeClr val="tx1"/>
              </a:solidFill>
              <a:effectLst/>
              <a:latin typeface="+mn-lt"/>
              <a:ea typeface="+mn-ea"/>
              <a:cs typeface="+mn-cs"/>
            </a:endParaRPr>
          </a:p>
          <a:p>
            <a:pPr marL="171450" indent="-171450" rtl="0" fontAlgn="base">
              <a:buFontTx/>
              <a:buChar char="-"/>
            </a:pPr>
            <a:r>
              <a:rPr lang="en-US" sz="1200" b="0" i="0" u="none" strike="noStrike" kern="1200" baseline="0" dirty="0" smtClean="0">
                <a:solidFill>
                  <a:schemeClr val="tx1"/>
                </a:solidFill>
                <a:effectLst/>
                <a:latin typeface="+mn-lt"/>
                <a:ea typeface="+mn-ea"/>
                <a:cs typeface="+mn-cs"/>
              </a:rPr>
              <a:t>Springfield (SWMO) | Provides services to the southwestern region of Missouri</a:t>
            </a:r>
          </a:p>
          <a:p>
            <a:pPr marL="628650" lvl="1" indent="-171450" rtl="0" fontAlgn="base">
              <a:buFontTx/>
              <a:buChar char="-"/>
            </a:pPr>
            <a:r>
              <a:rPr lang="en-US" sz="1200" b="0" i="0" u="none" strike="noStrike" kern="1200" baseline="0" dirty="0" smtClean="0">
                <a:solidFill>
                  <a:schemeClr val="tx1"/>
                </a:solidFill>
                <a:effectLst/>
                <a:latin typeface="+mn-lt"/>
                <a:ea typeface="+mn-ea"/>
                <a:cs typeface="+mn-cs"/>
              </a:rPr>
              <a:t>Springfield Area | Provides services to 12 surrounding counties</a:t>
            </a:r>
          </a:p>
          <a:p>
            <a:pPr marL="628650" lvl="1" indent="-171450" rtl="0" fontAlgn="base">
              <a:buFontTx/>
              <a:buChar char="-"/>
            </a:pPr>
            <a:r>
              <a:rPr lang="en-US" sz="1200" b="0" i="0" u="none" strike="noStrike" kern="1200" baseline="0" dirty="0" smtClean="0">
                <a:solidFill>
                  <a:schemeClr val="tx1"/>
                </a:solidFill>
                <a:effectLst/>
                <a:latin typeface="+mn-lt"/>
                <a:ea typeface="+mn-ea"/>
                <a:cs typeface="+mn-cs"/>
              </a:rPr>
              <a:t>Joplin Area | Provides services to 7 surrounding counties</a:t>
            </a:r>
          </a:p>
          <a:p>
            <a:pPr marL="457200" lvl="1" indent="0" rtl="0" fontAlgn="base">
              <a:buFontTx/>
              <a:buNone/>
            </a:pPr>
            <a:endParaRPr lang="en-US" sz="1200" b="0" i="0" u="none" strike="noStrike" kern="1200" baseline="0" dirty="0" smtClean="0">
              <a:solidFill>
                <a:schemeClr val="tx1"/>
              </a:solidFill>
              <a:effectLst/>
              <a:latin typeface="+mn-lt"/>
              <a:ea typeface="+mn-ea"/>
              <a:cs typeface="+mn-cs"/>
            </a:endParaRPr>
          </a:p>
          <a:p>
            <a:pPr marL="171450" lvl="0" indent="-171450" rtl="0" fontAlgn="base">
              <a:buFontTx/>
              <a:buChar char="-"/>
            </a:pPr>
            <a:r>
              <a:rPr lang="en-US" sz="1200" b="0" i="0" u="none" strike="noStrike" kern="1200" baseline="0" dirty="0" smtClean="0">
                <a:solidFill>
                  <a:schemeClr val="tx1"/>
                </a:solidFill>
                <a:effectLst/>
                <a:latin typeface="+mn-lt"/>
                <a:ea typeface="+mn-ea"/>
                <a:cs typeface="+mn-cs"/>
              </a:rPr>
              <a:t>We try to stay within’ 35 mile rule, but will travel farther to ensure services are provided to outlying cities and counties</a:t>
            </a:r>
          </a:p>
          <a:p>
            <a:pPr marL="0" indent="0" rtl="0" fontAlgn="base">
              <a:buFontTx/>
              <a:buNone/>
            </a:pPr>
            <a:endParaRPr lang="en-US" sz="1200" b="0" i="0" u="none" strike="noStrike" kern="1200" baseline="0" dirty="0" smtClean="0">
              <a:solidFill>
                <a:schemeClr val="tx1"/>
              </a:solidFill>
              <a:effectLst/>
              <a:latin typeface="+mn-lt"/>
              <a:ea typeface="+mn-ea"/>
              <a:cs typeface="+mn-cs"/>
            </a:endParaRPr>
          </a:p>
          <a:p>
            <a:pPr rtl="0" fontAlgn="base"/>
            <a:r>
              <a:rPr lang="en-US" sz="1200" b="1" i="0" u="none" strike="noStrike" kern="1200" dirty="0" smtClean="0">
                <a:solidFill>
                  <a:schemeClr val="tx1"/>
                </a:solidFill>
                <a:effectLst/>
                <a:latin typeface="+mn-lt"/>
                <a:ea typeface="+mn-ea"/>
                <a:cs typeface="+mn-cs"/>
              </a:rPr>
              <a:t>Total Clients Served</a:t>
            </a:r>
            <a:r>
              <a:rPr lang="en-US" sz="1200" b="1" i="0" u="none" strike="noStrike" kern="1200" baseline="0" dirty="0" smtClean="0">
                <a:solidFill>
                  <a:schemeClr val="tx1"/>
                </a:solidFill>
                <a:effectLst/>
                <a:latin typeface="+mn-lt"/>
                <a:ea typeface="+mn-ea"/>
                <a:cs typeface="+mn-cs"/>
              </a:rPr>
              <a:t> </a:t>
            </a:r>
            <a:r>
              <a:rPr lang="en-US" sz="1200" b="0" i="0" u="none" strike="noStrike" kern="1200" baseline="0" dirty="0" smtClean="0">
                <a:solidFill>
                  <a:schemeClr val="tx1"/>
                </a:solidFill>
                <a:effectLst/>
                <a:latin typeface="+mn-lt"/>
                <a:ea typeface="+mn-ea"/>
                <a:cs typeface="+mn-cs"/>
              </a:rPr>
              <a:t>(Jessica) (2017 – Present)</a:t>
            </a:r>
          </a:p>
          <a:p>
            <a:pPr marL="171450" indent="-171450" rtl="0" fontAlgn="base">
              <a:buFontTx/>
              <a:buChar char="-"/>
            </a:pPr>
            <a:r>
              <a:rPr lang="en-US" sz="1200" b="0" i="0" u="none" strike="noStrike" kern="1200" dirty="0" smtClean="0">
                <a:solidFill>
                  <a:schemeClr val="tx1"/>
                </a:solidFill>
                <a:effectLst/>
                <a:latin typeface="+mn-lt"/>
                <a:ea typeface="+mn-ea"/>
                <a:cs typeface="+mn-cs"/>
              </a:rPr>
              <a:t>Springfield</a:t>
            </a:r>
            <a:r>
              <a:rPr lang="en-US" sz="1200" b="0" i="0" u="none" strike="noStrike" kern="1200" baseline="0" dirty="0" smtClean="0">
                <a:solidFill>
                  <a:schemeClr val="tx1"/>
                </a:solidFill>
                <a:effectLst/>
                <a:latin typeface="+mn-lt"/>
                <a:ea typeface="+mn-ea"/>
                <a:cs typeface="+mn-cs"/>
              </a:rPr>
              <a:t> &amp; Joplin (310)</a:t>
            </a:r>
          </a:p>
          <a:p>
            <a:pPr marL="171450" indent="-171450" rtl="0" fontAlgn="base">
              <a:buFontTx/>
              <a:buChar char="-"/>
            </a:pPr>
            <a:r>
              <a:rPr lang="en-US" sz="1200" b="0" i="0" u="none" strike="noStrike" kern="1200" dirty="0" smtClean="0">
                <a:solidFill>
                  <a:schemeClr val="tx1"/>
                </a:solidFill>
                <a:effectLst/>
                <a:latin typeface="+mn-lt"/>
                <a:ea typeface="+mn-ea"/>
                <a:cs typeface="+mn-cs"/>
              </a:rPr>
              <a:t>Independence (487)</a:t>
            </a:r>
          </a:p>
          <a:p>
            <a:pPr marL="171450" indent="-171450" rtl="0" fontAlgn="base">
              <a:buFontTx/>
              <a:buChar char="-"/>
            </a:pPr>
            <a:endParaRPr lang="en-US"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DA8F4A-A64F-45EE-857A-4307BC8A01F1}" type="slidenum">
              <a:rPr lang="en-US" smtClean="0"/>
              <a:t>8</a:t>
            </a:fld>
            <a:endParaRPr lang="en-US"/>
          </a:p>
        </p:txBody>
      </p:sp>
    </p:spTree>
    <p:extLst>
      <p:ext uri="{BB962C8B-B14F-4D97-AF65-F5344CB8AC3E}">
        <p14:creationId xmlns:p14="http://schemas.microsoft.com/office/powerpoint/2010/main" val="291125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Anthony Presenting</a:t>
            </a:r>
            <a:endParaRPr lang="en-US" dirty="0"/>
          </a:p>
        </p:txBody>
      </p:sp>
      <p:sp>
        <p:nvSpPr>
          <p:cNvPr id="4" name="Slide Number Placeholder 3"/>
          <p:cNvSpPr>
            <a:spLocks noGrp="1"/>
          </p:cNvSpPr>
          <p:nvPr>
            <p:ph type="sldNum" sz="quarter" idx="10"/>
          </p:nvPr>
        </p:nvSpPr>
        <p:spPr/>
        <p:txBody>
          <a:bodyPr/>
          <a:lstStyle/>
          <a:p>
            <a:fld id="{C1DA8F4A-A64F-45EE-857A-4307BC8A01F1}" type="slidenum">
              <a:rPr lang="en-US" smtClean="0"/>
              <a:t>9</a:t>
            </a:fld>
            <a:endParaRPr lang="en-US"/>
          </a:p>
        </p:txBody>
      </p:sp>
    </p:spTree>
    <p:extLst>
      <p:ext uri="{BB962C8B-B14F-4D97-AF65-F5344CB8AC3E}">
        <p14:creationId xmlns:p14="http://schemas.microsoft.com/office/powerpoint/2010/main" val="595472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Jessica 1</a:t>
            </a:r>
            <a:r>
              <a:rPr lang="en-US" b="0" baseline="30000" dirty="0" smtClean="0"/>
              <a:t>st</a:t>
            </a:r>
            <a:r>
              <a:rPr lang="en-US" b="0" dirty="0" smtClean="0"/>
              <a:t> Half</a:t>
            </a:r>
          </a:p>
          <a:p>
            <a:r>
              <a:rPr lang="en-US" b="0" dirty="0" smtClean="0"/>
              <a:t>Anthony</a:t>
            </a:r>
            <a:r>
              <a:rPr lang="en-US" b="0" baseline="0" dirty="0" smtClean="0"/>
              <a:t> 2</a:t>
            </a:r>
            <a:r>
              <a:rPr lang="en-US" b="0" baseline="30000" dirty="0" smtClean="0"/>
              <a:t>nd</a:t>
            </a:r>
            <a:r>
              <a:rPr lang="en-US" b="0" baseline="0" dirty="0" smtClean="0"/>
              <a:t> Half</a:t>
            </a:r>
            <a:endParaRPr lang="en-US" b="0" dirty="0" smtClean="0"/>
          </a:p>
          <a:p>
            <a:endParaRPr lang="en-US" b="1" dirty="0" smtClean="0"/>
          </a:p>
          <a:p>
            <a:r>
              <a:rPr lang="en-US" b="1" dirty="0" smtClean="0"/>
              <a:t>Program Development</a:t>
            </a:r>
          </a:p>
          <a:p>
            <a:r>
              <a:rPr lang="en-US" b="0" dirty="0" smtClean="0"/>
              <a:t>- The program was created by Foster Care Alumni</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indent="0">
              <a:buFontTx/>
              <a:buNone/>
            </a:pPr>
            <a:r>
              <a:rPr lang="en-US" sz="1800" b="0" i="1" baseline="0" dirty="0" smtClean="0"/>
              <a:t>Program Policies</a:t>
            </a:r>
          </a:p>
          <a:p>
            <a:pPr marL="0" indent="0">
              <a:buFontTx/>
              <a:buNone/>
            </a:pPr>
            <a:endParaRPr lang="en-US" b="1" baseline="0" dirty="0" smtClean="0"/>
          </a:p>
          <a:p>
            <a:pPr marL="171450" indent="-171450">
              <a:buFontTx/>
              <a:buChar char="-"/>
            </a:pPr>
            <a:r>
              <a:rPr lang="en-US" b="1" baseline="0" dirty="0" smtClean="0"/>
              <a:t>Client-Driven &amp; Client Centered Case Management</a:t>
            </a:r>
          </a:p>
          <a:p>
            <a:pPr marL="628650" lvl="1" indent="-171450">
              <a:buFontTx/>
              <a:buChar char="-"/>
            </a:pPr>
            <a:r>
              <a:rPr lang="en-US" sz="1200" b="0" i="0" kern="1200" dirty="0" smtClean="0">
                <a:solidFill>
                  <a:schemeClr val="tx1"/>
                </a:solidFill>
                <a:effectLst/>
                <a:latin typeface="+mn-lt"/>
                <a:ea typeface="+mn-ea"/>
                <a:cs typeface="+mn-cs"/>
              </a:rPr>
              <a:t>Client led-we present the domains offered and how we can help within those domains but ultimately let the clients tell us what they would like to work on, we work with them on how to set goals and they tailor their own Action Plans</a:t>
            </a:r>
          </a:p>
          <a:p>
            <a:pPr marL="628650" lvl="1" indent="-171450">
              <a:buFontTx/>
              <a:buChar char="-"/>
            </a:pPr>
            <a:r>
              <a:rPr lang="en-US" sz="1200" b="0" i="0" kern="1200" dirty="0" smtClean="0">
                <a:solidFill>
                  <a:schemeClr val="tx1"/>
                </a:solidFill>
                <a:effectLst/>
                <a:latin typeface="+mn-lt"/>
                <a:ea typeface="+mn-ea"/>
                <a:cs typeface="+mn-cs"/>
              </a:rPr>
              <a:t>We offer guidance but at the end of the day we recognize they are young adults and it is their life</a:t>
            </a:r>
            <a:endParaRPr lang="en-US" b="0" baseline="0" dirty="0" smtClean="0"/>
          </a:p>
          <a:p>
            <a:pPr marL="171450" indent="-171450">
              <a:buFontTx/>
              <a:buChar char="-"/>
            </a:pPr>
            <a:r>
              <a:rPr lang="en-US" b="1" baseline="0" dirty="0" smtClean="0"/>
              <a:t>“No Eject” Policy</a:t>
            </a:r>
          </a:p>
          <a:p>
            <a:pPr marL="628650" lvl="1" indent="-171450">
              <a:buFontTx/>
              <a:buChar char="-"/>
            </a:pPr>
            <a:r>
              <a:rPr lang="en-US" sz="1200" b="0" i="0" kern="1200" dirty="0" smtClean="0">
                <a:solidFill>
                  <a:schemeClr val="tx1"/>
                </a:solidFill>
                <a:effectLst/>
                <a:latin typeface="+mn-lt"/>
                <a:ea typeface="+mn-ea"/>
                <a:cs typeface="+mn-cs"/>
              </a:rPr>
              <a:t>No eject and opt-in/opt-out unless it’s a safety concern we don’t kick anyone out</a:t>
            </a:r>
            <a:endParaRPr lang="en-US" b="0" baseline="0" dirty="0" smtClean="0"/>
          </a:p>
          <a:p>
            <a:pPr marL="171450" indent="-171450">
              <a:buFontTx/>
              <a:buChar char="-"/>
            </a:pPr>
            <a:endParaRPr lang="en-US" b="0" baseline="0" dirty="0" smtClean="0"/>
          </a:p>
          <a:p>
            <a:pPr marL="171450" indent="-171450">
              <a:buFontTx/>
              <a:buChar char="-"/>
            </a:pPr>
            <a:r>
              <a:rPr lang="en-US" b="1" baseline="0" dirty="0" smtClean="0"/>
              <a:t>“Opt-in, Opt-out” Service Policy</a:t>
            </a:r>
          </a:p>
          <a:p>
            <a:pPr marL="628650" lvl="1" indent="-171450">
              <a:buFontTx/>
              <a:buChar char="-"/>
            </a:pPr>
            <a:r>
              <a:rPr lang="en-US" sz="1200" b="0" i="0" u="none" strike="noStrike" kern="1200" dirty="0" smtClean="0">
                <a:solidFill>
                  <a:schemeClr val="tx1"/>
                </a:solidFill>
                <a:effectLst/>
                <a:latin typeface="+mn-lt"/>
                <a:ea typeface="+mn-ea"/>
                <a:cs typeface="+mn-cs"/>
              </a:rPr>
              <a:t>If a client moves out of the area, lets us know they no longer want services or they stop engaging in services they are placed inactive but are welcome to come back at any time</a:t>
            </a:r>
            <a:r>
              <a:rPr lang="en-US" sz="1200" b="0" i="0" kern="1200" dirty="0" smtClean="0">
                <a:solidFill>
                  <a:schemeClr val="tx1"/>
                </a:solidFill>
                <a:effectLst/>
                <a:latin typeface="+mn-lt"/>
                <a:ea typeface="+mn-ea"/>
                <a:cs typeface="+mn-cs"/>
              </a:rPr>
              <a:t>​</a:t>
            </a:r>
          </a:p>
          <a:p>
            <a:pPr marL="171450" lvl="0" indent="-171450">
              <a:buFontTx/>
              <a:buChar char="-"/>
            </a:pPr>
            <a:endParaRPr lang="en-US" b="0" i="0" kern="1200" baseline="0" dirty="0" smtClean="0">
              <a:solidFill>
                <a:schemeClr val="tx1"/>
              </a:solidFill>
              <a:effectLst/>
              <a:latin typeface="+mn-lt"/>
              <a:ea typeface="+mn-ea"/>
              <a:cs typeface="+mn-cs"/>
            </a:endParaRPr>
          </a:p>
          <a:p>
            <a:pPr marL="171450" lvl="0" indent="-171450">
              <a:buFontTx/>
              <a:buChar char="-"/>
            </a:pPr>
            <a:r>
              <a:rPr lang="en-US" b="1" i="0" kern="1200" baseline="0" dirty="0" smtClean="0">
                <a:solidFill>
                  <a:schemeClr val="tx1"/>
                </a:solidFill>
                <a:effectLst/>
                <a:latin typeface="+mn-lt"/>
                <a:ea typeface="+mn-ea"/>
                <a:cs typeface="+mn-cs"/>
              </a:rPr>
              <a:t>Client Surveys &amp; Compensation</a:t>
            </a:r>
          </a:p>
          <a:p>
            <a:pPr marL="628650" lvl="1" indent="-171450">
              <a:buFontTx/>
              <a:buChar char="-"/>
            </a:pPr>
            <a:r>
              <a:rPr lang="en-US" sz="1200" b="0" i="0" kern="1200" dirty="0" smtClean="0">
                <a:solidFill>
                  <a:schemeClr val="tx1"/>
                </a:solidFill>
                <a:effectLst/>
                <a:latin typeface="+mn-lt"/>
                <a:ea typeface="+mn-ea"/>
                <a:cs typeface="+mn-cs"/>
              </a:rPr>
              <a:t>Survey’s are conducted at the 3 month mark and again at annual mark</a:t>
            </a:r>
          </a:p>
          <a:p>
            <a:pPr marL="628650" lvl="1" indent="-171450">
              <a:buFontTx/>
              <a:buChar char="-"/>
            </a:pPr>
            <a:r>
              <a:rPr lang="en-US" sz="1200" b="0" i="0" kern="1200" baseline="0" dirty="0" smtClean="0">
                <a:solidFill>
                  <a:schemeClr val="tx1"/>
                </a:solidFill>
                <a:effectLst/>
                <a:latin typeface="+mn-lt"/>
                <a:ea typeface="+mn-ea"/>
                <a:cs typeface="+mn-cs"/>
              </a:rPr>
              <a:t>Client’s are compensated for the information they provide to the program</a:t>
            </a:r>
          </a:p>
          <a:p>
            <a:pPr marL="628650" lvl="1" indent="-171450">
              <a:buFontTx/>
              <a:buChar char="-"/>
            </a:pPr>
            <a:endParaRPr lang="en-US" sz="1200" b="0" i="0" kern="1200" baseline="0" dirty="0" smtClean="0">
              <a:solidFill>
                <a:schemeClr val="tx1"/>
              </a:solidFill>
              <a:effectLst/>
              <a:latin typeface="+mn-lt"/>
              <a:ea typeface="+mn-ea"/>
              <a:cs typeface="+mn-cs"/>
            </a:endParaRPr>
          </a:p>
          <a:p>
            <a:pPr marL="171450" lvl="0" indent="-171450">
              <a:buFontTx/>
              <a:buChar char="-"/>
            </a:pPr>
            <a:r>
              <a:rPr lang="en-US" b="1" i="0" kern="1200" baseline="0" dirty="0" smtClean="0">
                <a:solidFill>
                  <a:schemeClr val="tx1"/>
                </a:solidFill>
                <a:effectLst/>
                <a:latin typeface="+mn-lt"/>
                <a:ea typeface="+mn-ea"/>
                <a:cs typeface="+mn-cs"/>
              </a:rPr>
              <a:t>Advocacy &amp; Community Opportunities</a:t>
            </a:r>
          </a:p>
          <a:p>
            <a:pPr marL="628650" lvl="1" indent="-171450">
              <a:buFontTx/>
              <a:buChar char="-"/>
            </a:pPr>
            <a:r>
              <a:rPr lang="en-US" sz="1200" b="0" i="0" u="none" strike="noStrike" kern="1200" dirty="0" smtClean="0">
                <a:solidFill>
                  <a:schemeClr val="tx1"/>
                </a:solidFill>
                <a:effectLst/>
                <a:latin typeface="+mn-lt"/>
                <a:ea typeface="+mn-ea"/>
                <a:cs typeface="+mn-cs"/>
              </a:rPr>
              <a:t>History of CCYP</a:t>
            </a:r>
            <a:r>
              <a:rPr lang="en-US" sz="1200" b="0" i="0" u="none" strike="noStrike" kern="1200" baseline="0" dirty="0" smtClean="0">
                <a:solidFill>
                  <a:schemeClr val="tx1"/>
                </a:solidFill>
                <a:effectLst/>
                <a:latin typeface="+mn-lt"/>
                <a:ea typeface="+mn-ea"/>
                <a:cs typeface="+mn-cs"/>
              </a:rPr>
              <a:t> | P</a:t>
            </a:r>
            <a:r>
              <a:rPr lang="en-US" sz="1200" b="0" i="0" u="none" strike="noStrike" kern="1200" dirty="0" smtClean="0">
                <a:solidFill>
                  <a:schemeClr val="tx1"/>
                </a:solidFill>
                <a:effectLst/>
                <a:latin typeface="+mn-lt"/>
                <a:ea typeface="+mn-ea"/>
                <a:cs typeface="+mn-cs"/>
              </a:rPr>
              <a:t>assed a bill foster care bill of rights</a:t>
            </a:r>
          </a:p>
          <a:p>
            <a:pPr marL="628650" lvl="1" indent="-171450">
              <a:buFontTx/>
              <a:buChar char="-"/>
            </a:pPr>
            <a:r>
              <a:rPr lang="en-US" sz="1200" b="0" i="0" u="none" strike="noStrike" kern="1200" dirty="0" smtClean="0">
                <a:solidFill>
                  <a:schemeClr val="tx1"/>
                </a:solidFill>
                <a:effectLst/>
                <a:latin typeface="+mn-lt"/>
                <a:ea typeface="+mn-ea"/>
                <a:cs typeface="+mn-cs"/>
              </a:rPr>
              <a:t>Participate in youth advisory boards</a:t>
            </a:r>
          </a:p>
          <a:p>
            <a:pPr marL="628650" lvl="1" indent="-171450">
              <a:buFontTx/>
              <a:buChar char="-"/>
            </a:pPr>
            <a:r>
              <a:rPr lang="en-US" sz="1200" b="0" i="0" u="none" strike="noStrike" kern="1200" dirty="0" smtClean="0">
                <a:solidFill>
                  <a:schemeClr val="tx1"/>
                </a:solidFill>
                <a:effectLst/>
                <a:latin typeface="+mn-lt"/>
                <a:ea typeface="+mn-ea"/>
                <a:cs typeface="+mn-cs"/>
              </a:rPr>
              <a:t>BIPOC focus groups,</a:t>
            </a:r>
            <a:r>
              <a:rPr lang="en-US" sz="1200" b="0" i="0" u="none" strike="noStrike" kern="1200" baseline="0" dirty="0" smtClean="0">
                <a:solidFill>
                  <a:schemeClr val="tx1"/>
                </a:solidFill>
                <a:effectLst/>
                <a:latin typeface="+mn-lt"/>
                <a:ea typeface="+mn-ea"/>
                <a:cs typeface="+mn-cs"/>
              </a:rPr>
              <a:t> LAC Committee, </a:t>
            </a:r>
            <a:r>
              <a:rPr lang="en-US" sz="1200" b="0" i="0" u="none" strike="noStrike" kern="1200" dirty="0" smtClean="0">
                <a:solidFill>
                  <a:schemeClr val="tx1"/>
                </a:solidFill>
                <a:effectLst/>
                <a:latin typeface="+mn-lt"/>
                <a:ea typeface="+mn-ea"/>
                <a:cs typeface="+mn-cs"/>
              </a:rPr>
              <a:t>and more</a:t>
            </a:r>
            <a:r>
              <a:rPr lang="en-US" sz="1200" b="0" i="0" kern="1200" dirty="0" smtClean="0">
                <a:solidFill>
                  <a:schemeClr val="tx1"/>
                </a:solidFill>
                <a:effectLst/>
                <a:latin typeface="+mn-lt"/>
                <a:ea typeface="+mn-ea"/>
                <a:cs typeface="+mn-cs"/>
              </a:rPr>
              <a:t>​</a:t>
            </a:r>
          </a:p>
          <a:p>
            <a:pPr marL="457200" lvl="1" indent="0">
              <a:buFontTx/>
              <a:buNone/>
            </a:pPr>
            <a:endParaRPr lang="en-US" b="0"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0" baseline="0" dirty="0" smtClean="0"/>
              <a:t>Client Eligibility, Criteria &amp; Service Length</a:t>
            </a: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Voluntary &amp; Client-Driven Services + Domains Served</a:t>
            </a:r>
          </a:p>
          <a:p>
            <a:r>
              <a:rPr lang="en-US" b="0" dirty="0" smtClean="0"/>
              <a:t>-</a:t>
            </a:r>
            <a:r>
              <a:rPr lang="en-US" b="0" baseline="0" dirty="0" smtClean="0"/>
              <a:t> The program is client-driven and voluntary which means that clients can choose to “opt-in” and “opt-out” of the program as long as they are between the age range (17 – 26)</a:t>
            </a:r>
            <a:endParaRPr lang="en-US" b="0" dirty="0" smtClean="0"/>
          </a:p>
          <a:p>
            <a:pPr marL="171450" indent="-171450">
              <a:buFontTx/>
              <a:buChar char="-"/>
            </a:pPr>
            <a:r>
              <a:rPr lang="en-US" b="0" baseline="0" dirty="0" smtClean="0"/>
              <a:t>Housing; Employment; Legal, Education; Financial; Transportation; Community Supports; Social Supports; Physical Health</a:t>
            </a:r>
          </a:p>
          <a:p>
            <a:pPr marL="171450" indent="-171450">
              <a:buFontTx/>
              <a:buChar char="-"/>
            </a:pPr>
            <a:endParaRPr lang="en-US" b="0" baseline="0" dirty="0" smtClean="0"/>
          </a:p>
          <a:p>
            <a:pPr marL="0" indent="0">
              <a:buFontTx/>
              <a:buNone/>
            </a:pPr>
            <a:r>
              <a:rPr lang="en-US" b="1" baseline="0" dirty="0" smtClean="0"/>
              <a:t>Additional Services Provided</a:t>
            </a:r>
          </a:p>
          <a:p>
            <a:pPr marL="171450" indent="-171450">
              <a:buFontTx/>
              <a:buChar char="-"/>
            </a:pPr>
            <a:r>
              <a:rPr lang="en-US" b="0" dirty="0" smtClean="0"/>
              <a:t>Conflict</a:t>
            </a:r>
            <a:r>
              <a:rPr lang="en-US" b="0" baseline="0" dirty="0" smtClean="0"/>
              <a:t> Resolution</a:t>
            </a:r>
          </a:p>
          <a:p>
            <a:pPr marL="171450" indent="-171450">
              <a:buFontTx/>
              <a:buChar char="-"/>
            </a:pPr>
            <a:r>
              <a:rPr lang="en-US" b="0" baseline="0" dirty="0" smtClean="0"/>
              <a:t>Emotional Support</a:t>
            </a:r>
            <a:endParaRPr lang="en-US" b="1" dirty="0" smtClean="0"/>
          </a:p>
          <a:p>
            <a:endParaRPr lang="en-US" b="1" dirty="0" smtClean="0"/>
          </a:p>
          <a:p>
            <a:endParaRPr lang="en-US" b="1" dirty="0" smtClean="0"/>
          </a:p>
          <a:p>
            <a:r>
              <a:rPr lang="en-US" b="1" dirty="0" smtClean="0"/>
              <a:t>Client Eligibility</a:t>
            </a:r>
            <a:r>
              <a:rPr lang="en-US" b="1" baseline="0" dirty="0" smtClean="0"/>
              <a:t> &amp; Criteria</a:t>
            </a:r>
          </a:p>
          <a:p>
            <a:pPr marL="171450" indent="-171450">
              <a:buFontTx/>
              <a:buChar char="-"/>
            </a:pPr>
            <a:r>
              <a:rPr lang="en-US" baseline="0" dirty="0" smtClean="0"/>
              <a:t>Aged-Out; Adopted; Reunified; Kindship Placement</a:t>
            </a:r>
          </a:p>
          <a:p>
            <a:pPr marL="171450" indent="-171450">
              <a:buFontTx/>
              <a:buChar char="-"/>
            </a:pPr>
            <a:r>
              <a:rPr lang="en-US" baseline="0" dirty="0" smtClean="0"/>
              <a:t>As long as they’ve spent time as a child in Missouri’s foster care system we can serve them</a:t>
            </a:r>
          </a:p>
          <a:p>
            <a:pPr marL="171450" indent="-171450">
              <a:buFontTx/>
              <a:buChar char="-"/>
            </a:pPr>
            <a:endParaRPr lang="en-US" baseline="0" dirty="0" smtClean="0"/>
          </a:p>
          <a:p>
            <a:pPr marL="0" indent="0">
              <a:buFontTx/>
              <a:buNone/>
            </a:pPr>
            <a:r>
              <a:rPr lang="en-US" b="1" i="1" baseline="0" dirty="0" smtClean="0"/>
              <a:t>Aftercare Case Management</a:t>
            </a:r>
          </a:p>
          <a:p>
            <a:pPr rtl="0" fontAlgn="base"/>
            <a:r>
              <a:rPr lang="en-US" sz="1200" b="0" i="0" u="none" strike="noStrike" kern="1200" dirty="0" smtClean="0">
                <a:solidFill>
                  <a:schemeClr val="tx1"/>
                </a:solidFill>
                <a:effectLst/>
                <a:latin typeface="+mn-lt"/>
                <a:ea typeface="+mn-ea"/>
                <a:cs typeface="+mn-cs"/>
              </a:rPr>
              <a:t>- Being able to build rapport</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starts at the intake</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really taking the time to get to know them and acting quickly-treating every meeting like it’s their last-showing up for them increases program participation</a:t>
            </a:r>
            <a:r>
              <a:rPr lang="en-US" sz="1200" b="0" i="0" kern="1200" dirty="0" smtClean="0">
                <a:solidFill>
                  <a:schemeClr val="tx1"/>
                </a:solidFill>
                <a:effectLst/>
                <a:latin typeface="+mn-lt"/>
                <a:ea typeface="+mn-ea"/>
                <a:cs typeface="+mn-cs"/>
              </a:rPr>
              <a:t>​</a:t>
            </a:r>
          </a:p>
          <a:p>
            <a:pPr rtl="0" fontAlgn="base"/>
            <a:r>
              <a:rPr lang="en-US" sz="1200" b="0" i="0" u="none" strike="noStrike" kern="1200" dirty="0" smtClean="0">
                <a:solidFill>
                  <a:schemeClr val="tx1"/>
                </a:solidFill>
                <a:effectLst/>
                <a:latin typeface="+mn-lt"/>
                <a:ea typeface="+mn-ea"/>
                <a:cs typeface="+mn-cs"/>
              </a:rPr>
              <a:t>- Accountability Examples</a:t>
            </a:r>
            <a:r>
              <a:rPr lang="en-US" sz="1200" b="0" i="0" u="none" strike="noStrike" kern="1200" baseline="0" dirty="0" smtClean="0">
                <a:solidFill>
                  <a:schemeClr val="tx1"/>
                </a:solidFill>
                <a:effectLst/>
                <a:latin typeface="+mn-lt"/>
                <a:ea typeface="+mn-ea"/>
                <a:cs typeface="+mn-cs"/>
              </a:rPr>
              <a:t> | </a:t>
            </a:r>
            <a:r>
              <a:rPr lang="en-US" sz="1200" b="0" i="0" u="none" strike="noStrike" kern="1200" dirty="0" smtClean="0">
                <a:solidFill>
                  <a:schemeClr val="tx1"/>
                </a:solidFill>
                <a:effectLst/>
                <a:latin typeface="+mn-lt"/>
                <a:ea typeface="+mn-ea"/>
                <a:cs typeface="+mn-cs"/>
              </a:rPr>
              <a:t> Financial Agreements;</a:t>
            </a:r>
            <a:r>
              <a:rPr lang="en-US" sz="1200" b="0" i="0" u="none" strike="noStrike" kern="1200" baseline="0" dirty="0" smtClean="0">
                <a:solidFill>
                  <a:schemeClr val="tx1"/>
                </a:solidFill>
                <a:effectLst/>
                <a:latin typeface="+mn-lt"/>
                <a:ea typeface="+mn-ea"/>
                <a:cs typeface="+mn-cs"/>
              </a:rPr>
              <a:t> Difficult Conversations</a:t>
            </a:r>
            <a:endParaRPr lang="en-US" sz="1200" b="0" i="0" kern="1200" dirty="0" smtClean="0">
              <a:solidFill>
                <a:schemeClr val="tx1"/>
              </a:solidFill>
              <a:effectLst/>
              <a:latin typeface="+mn-lt"/>
              <a:ea typeface="+mn-ea"/>
              <a:cs typeface="+mn-cs"/>
            </a:endParaRPr>
          </a:p>
          <a:p>
            <a:pPr rtl="0" fontAlgn="base"/>
            <a:r>
              <a:rPr lang="en-US" sz="1200" b="0" i="0" u="none" strike="noStrike" kern="1200" dirty="0" smtClean="0">
                <a:solidFill>
                  <a:schemeClr val="tx1"/>
                </a:solidFill>
                <a:effectLst/>
                <a:latin typeface="+mn-lt"/>
                <a:ea typeface="+mn-ea"/>
                <a:cs typeface="+mn-cs"/>
              </a:rPr>
              <a:t>- Conflict resolution</a:t>
            </a:r>
            <a:r>
              <a:rPr lang="en-US" sz="1200" b="0" i="0" u="none" strike="noStrike" kern="1200" baseline="0" dirty="0" smtClean="0">
                <a:solidFill>
                  <a:schemeClr val="tx1"/>
                </a:solidFill>
                <a:effectLst/>
                <a:latin typeface="+mn-lt"/>
                <a:ea typeface="+mn-ea"/>
                <a:cs typeface="+mn-cs"/>
              </a:rPr>
              <a:t> | A</a:t>
            </a:r>
            <a:r>
              <a:rPr lang="en-US" sz="1200" b="0" i="0" u="none" strike="noStrike" kern="1200" dirty="0" smtClean="0">
                <a:solidFill>
                  <a:schemeClr val="tx1"/>
                </a:solidFill>
                <a:effectLst/>
                <a:latin typeface="+mn-lt"/>
                <a:ea typeface="+mn-ea"/>
                <a:cs typeface="+mn-cs"/>
              </a:rPr>
              <a:t>llowing them to feel what they feel-we get yelled at, cussed at etc. Giving them time to cool off but addressing it later, discussing boundaries and how they can handle future problems</a:t>
            </a:r>
            <a:r>
              <a:rPr lang="en-US" sz="1200" b="0" i="0" kern="1200" dirty="0" smtClean="0">
                <a:solidFill>
                  <a:schemeClr val="tx1"/>
                </a:solidFill>
                <a:effectLst/>
                <a:latin typeface="+mn-lt"/>
                <a:ea typeface="+mn-ea"/>
                <a:cs typeface="+mn-cs"/>
              </a:rPr>
              <a:t>​</a:t>
            </a:r>
          </a:p>
          <a:p>
            <a:pPr rtl="0" fontAlgn="base"/>
            <a:r>
              <a:rPr lang="en-US" sz="1200" b="0" i="0" u="none" strike="noStrike" kern="1200" dirty="0" smtClean="0">
                <a:solidFill>
                  <a:schemeClr val="tx1"/>
                </a:solidFill>
                <a:effectLst/>
                <a:latin typeface="+mn-lt"/>
                <a:ea typeface="+mn-ea"/>
                <a:cs typeface="+mn-cs"/>
              </a:rPr>
              <a:t>- Meeting clients where they are-understanding that their ideal level of success is different, finding out what that is, what motivates them and building on it</a:t>
            </a:r>
            <a:r>
              <a:rPr lang="en-US" sz="1200" b="0" i="0" kern="1200" dirty="0" smtClean="0">
                <a:solidFill>
                  <a:schemeClr val="tx1"/>
                </a:solidFill>
                <a:effectLst/>
                <a:latin typeface="+mn-lt"/>
                <a:ea typeface="+mn-ea"/>
                <a:cs typeface="+mn-cs"/>
              </a:rPr>
              <a:t>​</a:t>
            </a:r>
          </a:p>
          <a:p>
            <a:pPr rtl="0" fontAlgn="base"/>
            <a:r>
              <a:rPr lang="en-US" sz="1200" b="0" i="0" u="none" strike="noStrike" kern="1200" dirty="0" smtClean="0">
                <a:solidFill>
                  <a:schemeClr val="tx1"/>
                </a:solidFill>
                <a:effectLst/>
                <a:latin typeface="+mn-lt"/>
                <a:ea typeface="+mn-ea"/>
                <a:cs typeface="+mn-cs"/>
              </a:rPr>
              <a:t>- Strength based-celebrating the little wins, having a genuine connection and being able to build rapport to find out what their strengths are-building on that but also challenging them to do a little more with every interaction. </a:t>
            </a:r>
          </a:p>
          <a:p>
            <a:pPr rtl="0" fontAlgn="base"/>
            <a:endParaRPr lang="en-US" sz="1200" b="0" i="0" u="none" strike="noStrike" kern="1200" dirty="0" smtClean="0">
              <a:solidFill>
                <a:schemeClr val="tx1"/>
              </a:solidFill>
              <a:effectLst/>
              <a:latin typeface="+mn-lt"/>
              <a:ea typeface="+mn-ea"/>
              <a:cs typeface="+mn-cs"/>
            </a:endParaRPr>
          </a:p>
          <a:p>
            <a:pPr rtl="0" fontAlgn="base"/>
            <a:r>
              <a:rPr lang="en-US" sz="1200" b="0" i="0" u="none" strike="noStrike" kern="1200" dirty="0" smtClean="0">
                <a:solidFill>
                  <a:schemeClr val="tx1"/>
                </a:solidFill>
                <a:effectLst/>
                <a:latin typeface="+mn-lt"/>
                <a:ea typeface="+mn-ea"/>
                <a:cs typeface="+mn-cs"/>
              </a:rPr>
              <a:t>- Authentic engagement and relationship building</a:t>
            </a:r>
            <a:r>
              <a:rPr lang="en-US" sz="1200" b="0" i="0" kern="1200" dirty="0" smtClean="0">
                <a:solidFill>
                  <a:schemeClr val="tx1"/>
                </a:solidFill>
                <a:effectLst/>
                <a:latin typeface="+mn-lt"/>
                <a:ea typeface="+mn-ea"/>
                <a:cs typeface="+mn-cs"/>
              </a:rPr>
              <a:t>​</a:t>
            </a:r>
          </a:p>
          <a:p>
            <a:pPr rtl="0" fontAlgn="base"/>
            <a:r>
              <a:rPr lang="en-US" sz="1200" b="0" i="0" u="none" strike="noStrike" kern="1200" dirty="0" smtClean="0">
                <a:solidFill>
                  <a:schemeClr val="tx1"/>
                </a:solidFill>
                <a:effectLst/>
                <a:latin typeface="+mn-lt"/>
                <a:ea typeface="+mn-ea"/>
                <a:cs typeface="+mn-cs"/>
              </a:rPr>
              <a:t>- Sense of urgency </a:t>
            </a:r>
            <a:r>
              <a:rPr lang="en-US" sz="1200" b="0" i="0" kern="1200" dirty="0" smtClean="0">
                <a:solidFill>
                  <a:schemeClr val="tx1"/>
                </a:solidFill>
                <a:effectLst/>
                <a:latin typeface="+mn-lt"/>
                <a:ea typeface="+mn-ea"/>
                <a:cs typeface="+mn-cs"/>
              </a:rPr>
              <a:t>​</a:t>
            </a:r>
          </a:p>
          <a:p>
            <a:pPr rtl="0" fontAlgn="base"/>
            <a:r>
              <a:rPr lang="en-US" sz="1200" b="0" i="0" u="none" strike="noStrike" kern="1200" dirty="0" smtClean="0">
                <a:solidFill>
                  <a:schemeClr val="tx1"/>
                </a:solidFill>
                <a:effectLst/>
                <a:latin typeface="+mn-lt"/>
                <a:ea typeface="+mn-ea"/>
                <a:cs typeface="+mn-cs"/>
              </a:rPr>
              <a:t>- Accountability</a:t>
            </a:r>
            <a:r>
              <a:rPr lang="en-US" sz="1200" b="0" i="0" kern="1200" dirty="0" smtClean="0">
                <a:solidFill>
                  <a:schemeClr val="tx1"/>
                </a:solidFill>
                <a:effectLst/>
                <a:latin typeface="+mn-lt"/>
                <a:ea typeface="+mn-ea"/>
                <a:cs typeface="+mn-cs"/>
              </a:rPr>
              <a:t>​</a:t>
            </a:r>
          </a:p>
          <a:p>
            <a:pPr rtl="0" fontAlgn="base"/>
            <a:r>
              <a:rPr lang="en-US" sz="1200" b="0" i="0" u="none" strike="noStrike" kern="1200" dirty="0" smtClean="0">
                <a:solidFill>
                  <a:schemeClr val="tx1"/>
                </a:solidFill>
                <a:effectLst/>
                <a:latin typeface="+mn-lt"/>
                <a:ea typeface="+mn-ea"/>
                <a:cs typeface="+mn-cs"/>
              </a:rPr>
              <a:t>- Conflict resolution</a:t>
            </a:r>
            <a:r>
              <a:rPr lang="en-US" sz="1200" b="0" i="0" kern="1200" dirty="0" smtClean="0">
                <a:solidFill>
                  <a:schemeClr val="tx1"/>
                </a:solidFill>
                <a:effectLst/>
                <a:latin typeface="+mn-lt"/>
                <a:ea typeface="+mn-ea"/>
                <a:cs typeface="+mn-cs"/>
              </a:rPr>
              <a:t>​</a:t>
            </a:r>
          </a:p>
          <a:p>
            <a:pPr rtl="0" fontAlgn="base"/>
            <a:r>
              <a:rPr lang="en-US" sz="1200" b="0" i="0" u="none" strike="noStrike" kern="1200" dirty="0" smtClean="0">
                <a:solidFill>
                  <a:schemeClr val="tx1"/>
                </a:solidFill>
                <a:effectLst/>
                <a:latin typeface="+mn-lt"/>
                <a:ea typeface="+mn-ea"/>
                <a:cs typeface="+mn-cs"/>
              </a:rPr>
              <a:t>- Meeting clients where they are</a:t>
            </a:r>
            <a:r>
              <a:rPr lang="en-US" sz="1200" b="0" i="0" kern="1200" dirty="0" smtClean="0">
                <a:solidFill>
                  <a:schemeClr val="tx1"/>
                </a:solidFill>
                <a:effectLst/>
                <a:latin typeface="+mn-lt"/>
                <a:ea typeface="+mn-ea"/>
                <a:cs typeface="+mn-cs"/>
              </a:rPr>
              <a:t>​</a:t>
            </a:r>
          </a:p>
          <a:p>
            <a:pPr rtl="0" fontAlgn="base"/>
            <a:r>
              <a:rPr lang="en-US" sz="1200" b="0" i="0" u="none" strike="noStrike" kern="1200" dirty="0" smtClean="0">
                <a:solidFill>
                  <a:schemeClr val="tx1"/>
                </a:solidFill>
                <a:effectLst/>
                <a:latin typeface="+mn-lt"/>
                <a:ea typeface="+mn-ea"/>
                <a:cs typeface="+mn-cs"/>
              </a:rPr>
              <a:t>- Strength based </a:t>
            </a:r>
            <a:endParaRPr lang="en-US" sz="1200" b="0" i="0" kern="1200" dirty="0" smtClean="0">
              <a:solidFill>
                <a:schemeClr val="tx1"/>
              </a:solidFill>
              <a:effectLst/>
              <a:latin typeface="+mn-lt"/>
              <a:ea typeface="+mn-ea"/>
              <a:cs typeface="+mn-cs"/>
            </a:endParaRPr>
          </a:p>
          <a:p>
            <a:pPr marL="171450" indent="-171450">
              <a:buFontTx/>
              <a:buChar cha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Interactive Question: What are some of the things that make you feel supported as worker by your supervisor or employer (?) (idea)</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171450" indent="-171450">
              <a:buFontTx/>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1DA8F4A-A64F-45EE-857A-4307BC8A01F1}" type="slidenum">
              <a:rPr lang="en-US" smtClean="0"/>
              <a:t>10</a:t>
            </a:fld>
            <a:endParaRPr lang="en-US"/>
          </a:p>
        </p:txBody>
      </p:sp>
    </p:spTree>
    <p:extLst>
      <p:ext uri="{BB962C8B-B14F-4D97-AF65-F5344CB8AC3E}">
        <p14:creationId xmlns:p14="http://schemas.microsoft.com/office/powerpoint/2010/main" val="1446904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1</a:t>
            </a:r>
            <a:r>
              <a:rPr lang="en-US" b="0" baseline="30000" dirty="0" smtClean="0"/>
              <a:t>st</a:t>
            </a:r>
            <a:r>
              <a:rPr lang="en-US" b="0" dirty="0" smtClean="0"/>
              <a:t> Half Jessica</a:t>
            </a:r>
            <a:r>
              <a:rPr lang="en-US" b="0" baseline="0" dirty="0" smtClean="0"/>
              <a:t> Presenting</a:t>
            </a:r>
          </a:p>
          <a:p>
            <a:r>
              <a:rPr lang="en-US" b="0" baseline="0" dirty="0" smtClean="0"/>
              <a:t>2</a:t>
            </a:r>
            <a:r>
              <a:rPr lang="en-US" b="0" baseline="30000" dirty="0" smtClean="0"/>
              <a:t>nd</a:t>
            </a:r>
            <a:r>
              <a:rPr lang="en-US" b="0" baseline="0" dirty="0" smtClean="0"/>
              <a:t> Half Anthony Presenting</a:t>
            </a:r>
            <a:endParaRPr lang="en-US" b="0" dirty="0" smtClean="0"/>
          </a:p>
          <a:p>
            <a:endParaRPr lang="en-US" b="1" dirty="0" smtClean="0"/>
          </a:p>
          <a:p>
            <a:r>
              <a:rPr lang="en-US" b="1" dirty="0" smtClean="0"/>
              <a:t>Opportunities for Growth</a:t>
            </a:r>
          </a:p>
          <a:p>
            <a:endParaRPr lang="en-US" b="1" dirty="0" smtClean="0"/>
          </a:p>
          <a:p>
            <a:r>
              <a:rPr lang="en-US" b="0" i="1" dirty="0" smtClean="0"/>
              <a:t>Client</a:t>
            </a:r>
            <a:r>
              <a:rPr lang="en-US" b="0" i="1" baseline="0" dirty="0" smtClean="0"/>
              <a:t> Rights + Supervisor Accessibility + Confidentiality</a:t>
            </a:r>
            <a:endParaRPr lang="en-US" b="0" i="1" dirty="0" smtClean="0"/>
          </a:p>
          <a:p>
            <a:pPr marL="171450" indent="-171450">
              <a:buFontTx/>
              <a:buChar char="-"/>
            </a:pPr>
            <a:r>
              <a:rPr lang="en-US" b="0" baseline="0" dirty="0" smtClean="0"/>
              <a:t>We provide the client with opportunities to share their feedback about the services they’re receiving via Client Surveys</a:t>
            </a:r>
          </a:p>
          <a:p>
            <a:pPr marL="171450" indent="-171450">
              <a:buFontTx/>
              <a:buChar char="-"/>
            </a:pPr>
            <a:r>
              <a:rPr lang="en-US" b="0" baseline="0" dirty="0" smtClean="0"/>
              <a:t>If the client has an problem with the services they are receiving, then they have the option of speaking with each program manager as well as access to the Human Resources Department</a:t>
            </a:r>
          </a:p>
          <a:p>
            <a:pPr marL="171450" indent="-171450">
              <a:buFontTx/>
              <a:buChar char="-"/>
            </a:pPr>
            <a:r>
              <a:rPr lang="en-US" b="0" baseline="0" dirty="0" smtClean="0"/>
              <a:t>Our programs takes confidentiality extremely seriously because we recognize the importance of maintaining a client’s privacy and how to this can positively impact the relationship building process</a:t>
            </a:r>
          </a:p>
          <a:p>
            <a:pPr marL="171450" indent="-171450">
              <a:buFontTx/>
              <a:buChar char="-"/>
            </a:pPr>
            <a:endParaRPr lang="en-US" b="0" baseline="0" dirty="0" smtClean="0"/>
          </a:p>
          <a:p>
            <a:pPr marL="0" indent="0">
              <a:buFontTx/>
              <a:buNone/>
            </a:pPr>
            <a:r>
              <a:rPr lang="en-US" b="0" i="1" baseline="0" dirty="0" smtClean="0"/>
              <a:t>In-Field Shadowing</a:t>
            </a:r>
          </a:p>
          <a:p>
            <a:pPr marL="171450" indent="-171450">
              <a:buFontTx/>
              <a:buChar char="-"/>
            </a:pPr>
            <a:r>
              <a:rPr lang="en-US" b="0" baseline="0" dirty="0" smtClean="0"/>
              <a:t>Supervisor’s take the time to shadow case managers while they’re in the field to provide additional support and collect information to provide feedback during monthly </a:t>
            </a:r>
            <a:r>
              <a:rPr lang="en-US" b="0" baseline="0" dirty="0" err="1" smtClean="0"/>
              <a:t>supervisons</a:t>
            </a:r>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C1DA8F4A-A64F-45EE-857A-4307BC8A01F1}" type="slidenum">
              <a:rPr lang="en-US" smtClean="0"/>
              <a:t>11</a:t>
            </a:fld>
            <a:endParaRPr lang="en-US"/>
          </a:p>
        </p:txBody>
      </p:sp>
    </p:spTree>
    <p:extLst>
      <p:ext uri="{BB962C8B-B14F-4D97-AF65-F5344CB8AC3E}">
        <p14:creationId xmlns:p14="http://schemas.microsoft.com/office/powerpoint/2010/main" val="66655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alpha val="3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C33A90-B87E-634E-AF2A-F4C3C8923FED}"/>
              </a:ext>
            </a:extLst>
          </p:cNvPr>
          <p:cNvSpPr/>
          <p:nvPr/>
        </p:nvSpPr>
        <p:spPr>
          <a:xfrm>
            <a:off x="0" y="914400"/>
            <a:ext cx="12192000" cy="5029200"/>
          </a:xfrm>
          <a:prstGeom prst="rect">
            <a:avLst/>
          </a:prstGeom>
          <a:pattFill prst="lgGrid">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147E0E-4AE4-D149-A315-F2528623D5EA}"/>
              </a:ext>
            </a:extLst>
          </p:cNvPr>
          <p:cNvSpPr/>
          <p:nvPr/>
        </p:nvSpPr>
        <p:spPr>
          <a:xfrm>
            <a:off x="763425" y="2818150"/>
            <a:ext cx="6207001" cy="25718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AA222472-5BC8-7B4F-AB2F-B6A10019B606}"/>
              </a:ext>
            </a:extLst>
          </p:cNvPr>
          <p:cNvSpPr>
            <a:spLocks noChangeArrowheads="1"/>
          </p:cNvSpPr>
          <p:nvPr/>
        </p:nvSpPr>
        <p:spPr bwMode="auto">
          <a:xfrm>
            <a:off x="3105150" y="35607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itle 1">
            <a:extLst>
              <a:ext uri="{FF2B5EF4-FFF2-40B4-BE49-F238E27FC236}">
                <a16:creationId xmlns:a16="http://schemas.microsoft.com/office/drawing/2014/main" id="{E3ED0903-C4AC-F843-878E-D66CB7BFB0E9}"/>
              </a:ext>
            </a:extLst>
          </p:cNvPr>
          <p:cNvSpPr>
            <a:spLocks noGrp="1"/>
          </p:cNvSpPr>
          <p:nvPr>
            <p:ph type="title" hasCustomPrompt="1"/>
          </p:nvPr>
        </p:nvSpPr>
        <p:spPr>
          <a:xfrm>
            <a:off x="1108430" y="3267744"/>
            <a:ext cx="5651293" cy="1086304"/>
          </a:xfrm>
          <a:prstGeom prst="rect">
            <a:avLst/>
          </a:prstGeom>
        </p:spPr>
        <p:txBody>
          <a:bodyPr lIns="91440" rIns="91440" anchor="ctr" anchorCtr="0">
            <a:noAutofit/>
          </a:bodyPr>
          <a:lstStyle>
            <a:lvl1pPr algn="l">
              <a:defRPr sz="8800" b="1" i="0" spc="150" baseline="0">
                <a:solidFill>
                  <a:schemeClr val="tx1"/>
                </a:solidFill>
                <a:latin typeface="+mj-lt"/>
                <a:ea typeface="Meiryo UI" panose="020B0604030504040204" pitchFamily="34" charset="-128"/>
              </a:defRPr>
            </a:lvl1pPr>
          </a:lstStyle>
          <a:p>
            <a:r>
              <a:rPr lang="en-US" noProof="0"/>
              <a:t>Title</a:t>
            </a:r>
          </a:p>
        </p:txBody>
      </p:sp>
      <p:sp>
        <p:nvSpPr>
          <p:cNvPr id="11" name="Picture Placeholder 10">
            <a:extLst>
              <a:ext uri="{FF2B5EF4-FFF2-40B4-BE49-F238E27FC236}">
                <a16:creationId xmlns:a16="http://schemas.microsoft.com/office/drawing/2014/main" id="{C8F278E7-697F-D34E-BB55-5D254AF87F94}"/>
              </a:ext>
            </a:extLst>
          </p:cNvPr>
          <p:cNvSpPr>
            <a:spLocks noGrp="1"/>
          </p:cNvSpPr>
          <p:nvPr>
            <p:ph type="pic" sz="quarter" idx="14"/>
          </p:nvPr>
        </p:nvSpPr>
        <p:spPr>
          <a:xfrm>
            <a:off x="5923125" y="0"/>
            <a:ext cx="6268875" cy="6858000"/>
          </a:xfrm>
          <a:custGeom>
            <a:avLst/>
            <a:gdLst>
              <a:gd name="connsiteX0" fmla="*/ 0 w 6268875"/>
              <a:gd name="connsiteY0" fmla="*/ 0 h 6858000"/>
              <a:gd name="connsiteX1" fmla="*/ 6268875 w 6268875"/>
              <a:gd name="connsiteY1" fmla="*/ 0 h 6858000"/>
              <a:gd name="connsiteX2" fmla="*/ 6268875 w 6268875"/>
              <a:gd name="connsiteY2" fmla="*/ 6858000 h 6858000"/>
              <a:gd name="connsiteX3" fmla="*/ 0 w 6268875"/>
              <a:gd name="connsiteY3" fmla="*/ 6858000 h 6858000"/>
              <a:gd name="connsiteX4" fmla="*/ 0 w 6268875"/>
              <a:gd name="connsiteY4" fmla="*/ 5389964 h 6858000"/>
              <a:gd name="connsiteX5" fmla="*/ 1047301 w 6268875"/>
              <a:gd name="connsiteY5" fmla="*/ 5389964 h 6858000"/>
              <a:gd name="connsiteX6" fmla="*/ 1047301 w 6268875"/>
              <a:gd name="connsiteY6" fmla="*/ 2814404 h 6858000"/>
              <a:gd name="connsiteX7" fmla="*/ 0 w 6268875"/>
              <a:gd name="connsiteY7" fmla="*/ 28144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8875" h="6858000">
                <a:moveTo>
                  <a:pt x="0" y="0"/>
                </a:moveTo>
                <a:lnTo>
                  <a:pt x="6268875" y="0"/>
                </a:lnTo>
                <a:lnTo>
                  <a:pt x="6268875" y="6858000"/>
                </a:lnTo>
                <a:lnTo>
                  <a:pt x="0" y="6858000"/>
                </a:lnTo>
                <a:lnTo>
                  <a:pt x="0" y="5389964"/>
                </a:lnTo>
                <a:lnTo>
                  <a:pt x="1047301" y="5389964"/>
                </a:lnTo>
                <a:lnTo>
                  <a:pt x="1047301" y="2814404"/>
                </a:lnTo>
                <a:lnTo>
                  <a:pt x="0" y="2814404"/>
                </a:lnTo>
                <a:close/>
              </a:path>
            </a:pathLst>
          </a:custGeom>
          <a:solidFill>
            <a:schemeClr val="tx1"/>
          </a:solidFill>
        </p:spPr>
        <p:txBody>
          <a:bodyPr wrap="square">
            <a:noAutofit/>
          </a:bodyPr>
          <a:lstStyle>
            <a:lvl1pPr marL="0" indent="0">
              <a:buNone/>
              <a:defRPr>
                <a:solidFill>
                  <a:schemeClr val="bg1"/>
                </a:solidFill>
              </a:defRPr>
            </a:lvl1pPr>
          </a:lstStyle>
          <a:p>
            <a:r>
              <a:rPr lang="en-US"/>
              <a:t>Click icon to add picture</a:t>
            </a:r>
          </a:p>
        </p:txBody>
      </p:sp>
      <p:sp>
        <p:nvSpPr>
          <p:cNvPr id="3" name="Text Placeholder 2">
            <a:extLst>
              <a:ext uri="{FF2B5EF4-FFF2-40B4-BE49-F238E27FC236}">
                <a16:creationId xmlns:a16="http://schemas.microsoft.com/office/drawing/2014/main" id="{762719C4-9998-4B9C-8E34-87A64F6BCDAE}"/>
              </a:ext>
            </a:extLst>
          </p:cNvPr>
          <p:cNvSpPr>
            <a:spLocks noGrp="1"/>
          </p:cNvSpPr>
          <p:nvPr>
            <p:ph type="body" sz="quarter" idx="15" hasCustomPrompt="1"/>
          </p:nvPr>
        </p:nvSpPr>
        <p:spPr>
          <a:xfrm>
            <a:off x="1124261" y="4354048"/>
            <a:ext cx="5651500" cy="704088"/>
          </a:xfrm>
        </p:spPr>
        <p:txBody>
          <a:bodyPr anchor="ctr">
            <a:normAutofit/>
          </a:bodyPr>
          <a:lstStyle>
            <a:lvl1pPr marL="0" indent="0">
              <a:buNone/>
              <a:defRPr sz="2400" b="1" i="0" cap="all" spc="600" baseline="0"/>
            </a:lvl1pPr>
          </a:lstStyle>
          <a:p>
            <a:pPr lvl="0"/>
            <a:r>
              <a:rPr lang="en-US"/>
              <a:t>Subtitle</a:t>
            </a:r>
          </a:p>
        </p:txBody>
      </p:sp>
    </p:spTree>
    <p:extLst>
      <p:ext uri="{BB962C8B-B14F-4D97-AF65-F5344CB8AC3E}">
        <p14:creationId xmlns:p14="http://schemas.microsoft.com/office/powerpoint/2010/main" val="3669968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a:t>Click to text</a:t>
            </a:r>
          </a:p>
        </p:txBody>
      </p:sp>
    </p:spTree>
    <p:extLst>
      <p:ext uri="{BB962C8B-B14F-4D97-AF65-F5344CB8AC3E}">
        <p14:creationId xmlns:p14="http://schemas.microsoft.com/office/powerpoint/2010/main" val="648323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lette Balance a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cap="all" baseline="0"/>
            </a:lvl1pPr>
          </a:lstStyle>
          <a:p>
            <a:r>
              <a:rPr lang="en-US"/>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r>
              <a:rPr lang="en-US"/>
              <a:t>Click icon to add picture</a:t>
            </a:r>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r>
              <a:rPr lang="en-US"/>
              <a:t>Click icon to add picture</a:t>
            </a:r>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r>
              <a:rPr lang="en-US"/>
              <a:t>Click icon to add picture</a:t>
            </a:r>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r>
              <a:rPr lang="en-US"/>
              <a:t>Click icon to add picture</a:t>
            </a:r>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r>
              <a:rPr lang="en-US"/>
              <a:t>Click icon to add picture</a:t>
            </a:r>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r>
              <a:rPr lang="en-US"/>
              <a:t>Click icon to add picture</a:t>
            </a:r>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r>
              <a:rPr lang="en-US"/>
              <a:t>Click icon to add picture</a:t>
            </a:r>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r>
              <a:rPr lang="en-US"/>
              <a:t>Click icon to add picture</a:t>
            </a:r>
          </a:p>
        </p:txBody>
      </p:sp>
    </p:spTree>
    <p:extLst>
      <p:ext uri="{BB962C8B-B14F-4D97-AF65-F5344CB8AC3E}">
        <p14:creationId xmlns:p14="http://schemas.microsoft.com/office/powerpoint/2010/main" val="711625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mmersive palette Balancing 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a:lstStyle>
            <a:lvl1pPr>
              <a:defRPr cap="all" baseline="0">
                <a:solidFill>
                  <a:schemeClr val="bg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anchor="ctr"/>
          <a:lstStyle>
            <a:lvl1pPr marL="0" indent="0" algn="ctr">
              <a:buNone/>
              <a:defRPr>
                <a:solidFill>
                  <a:schemeClr val="bg1"/>
                </a:solidFill>
              </a:defRPr>
            </a:lvl1pPr>
          </a:lstStyle>
          <a:p>
            <a:r>
              <a:rPr lang="en-US"/>
              <a:t>Click icon to add picture</a:t>
            </a:r>
          </a:p>
        </p:txBody>
      </p:sp>
      <p:sp>
        <p:nvSpPr>
          <p:cNvPr id="8" name="Rectangle 7">
            <a:extLst>
              <a:ext uri="{FF2B5EF4-FFF2-40B4-BE49-F238E27FC236}">
                <a16:creationId xmlns:a16="http://schemas.microsoft.com/office/drawing/2014/main" id="{E75D44F0-DADD-4DCC-82EC-FDB3E9878AA9}"/>
              </a:ext>
            </a:extLst>
          </p:cNvPr>
          <p:cNvSpPr/>
          <p:nvPr/>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CFE2C9-8B6E-4DDA-A5EA-04581F7629F0}"/>
              </a:ext>
            </a:extLst>
          </p:cNvPr>
          <p:cNvSpPr/>
          <p:nvPr/>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480084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nstructions">
    <p:spTree>
      <p:nvGrpSpPr>
        <p:cNvPr id="1" name=""/>
        <p:cNvGrpSpPr/>
        <p:nvPr/>
      </p:nvGrpSpPr>
      <p:grpSpPr>
        <a:xfrm>
          <a:off x="0" y="0"/>
          <a:ext cx="0" cy="0"/>
          <a:chOff x="0" y="0"/>
          <a:chExt cx="0" cy="0"/>
        </a:xfrm>
      </p:grpSpPr>
      <p:sp>
        <p:nvSpPr>
          <p:cNvPr id="9" name="Rectangle 8" hidden="1"/>
          <p:cNvSpPr/>
          <p:nvPr/>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a:lstStyle>
            <a:lvl1pPr>
              <a:lnSpc>
                <a:spcPts val="4600"/>
              </a:lnSpc>
              <a:defRPr/>
            </a:lvl1pPr>
          </a:lstStyle>
          <a:p>
            <a:r>
              <a:rPr lang="en-US"/>
              <a:t>Click to edit Master title style</a:t>
            </a:r>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1878905398"/>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44743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fld id="{CACCE73A-EC7C-C74F-BDE1-B9AFE6B3713A}" type="datetimeFigureOut">
              <a:rPr lang="en-US" smtClean="0"/>
              <a:pPr/>
              <a:t>4/3/2023</a:t>
            </a:fld>
            <a:endParaRPr lang="en-US"/>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endParaRPr lang="en-US"/>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310F177B-6E1E-462B-B7B0-D5CC416BA827}" type="slidenum">
              <a:rPr lang="en-US" smtClean="0"/>
              <a:t>‹#›</a:t>
            </a:fld>
            <a:endParaRPr lang="en-US"/>
          </a:p>
        </p:txBody>
      </p:sp>
    </p:spTree>
    <p:extLst>
      <p:ext uri="{BB962C8B-B14F-4D97-AF65-F5344CB8AC3E}">
        <p14:creationId xmlns:p14="http://schemas.microsoft.com/office/powerpoint/2010/main" val="296936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lette Wellspring">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r>
              <a:rPr lang="en-US"/>
              <a:t>Click icon to add picture</a:t>
            </a:r>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r>
              <a:rPr lang="en-US"/>
              <a:t>Click icon to add picture</a:t>
            </a:r>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r>
              <a:rPr lang="en-US"/>
              <a:t>Click icon to add picture</a:t>
            </a:r>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r>
              <a:rPr lang="en-US"/>
              <a:t>Click icon to add picture</a:t>
            </a:r>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r>
              <a:rPr lang="en-US"/>
              <a:t>Click icon to add picture</a:t>
            </a:r>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r>
              <a:rPr lang="en-US"/>
              <a:t>Click icon to add picture</a:t>
            </a:r>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r>
              <a:rPr lang="en-US"/>
              <a:t>Click icon to add picture</a:t>
            </a:r>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r>
              <a:rPr lang="en-US"/>
              <a:t>Click icon to add picture</a:t>
            </a:r>
          </a:p>
        </p:txBody>
      </p:sp>
    </p:spTree>
    <p:extLst>
      <p:ext uri="{BB962C8B-B14F-4D97-AF65-F5344CB8AC3E}">
        <p14:creationId xmlns:p14="http://schemas.microsoft.com/office/powerpoint/2010/main" val="368141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mersive palette Wellspring">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86ECD6-DF3C-4CA6-9A77-ED32AC37F81F}"/>
              </a:ext>
            </a:extLst>
          </p:cNvPr>
          <p:cNvSpPr/>
          <p:nvPr userDrawn="1"/>
        </p:nvSpPr>
        <p:spPr>
          <a:xfrm>
            <a:off x="0" y="0"/>
            <a:ext cx="2445488"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D3F081E-4462-4B33-A41E-0432A3B439D9}"/>
              </a:ext>
            </a:extLst>
          </p:cNvPr>
          <p:cNvSpPr/>
          <p:nvPr userDrawn="1"/>
        </p:nvSpPr>
        <p:spPr>
          <a:xfrm rot="5400000">
            <a:off x="10740656" y="5406656"/>
            <a:ext cx="2445488" cy="457200"/>
          </a:xfrm>
          <a:prstGeom prst="rect">
            <a:avLst/>
          </a:prstGeom>
          <a:solidFill>
            <a:srgbClr val="8A5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5FA2D1-6BF4-4194-B815-8C66D013FD27}"/>
              </a:ext>
            </a:extLst>
          </p:cNvPr>
          <p:cNvSpPr/>
          <p:nvPr userDrawn="1"/>
        </p:nvSpPr>
        <p:spPr>
          <a:xfrm>
            <a:off x="7982712" y="495300"/>
            <a:ext cx="3753612" cy="594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C88F0DF-BC0B-473C-82DC-7FC46D38FAC1}"/>
              </a:ext>
            </a:extLst>
          </p:cNvPr>
          <p:cNvSpPr/>
          <p:nvPr userDrawn="1"/>
        </p:nvSpPr>
        <p:spPr>
          <a:xfrm>
            <a:off x="4251158" y="495300"/>
            <a:ext cx="3787056" cy="594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709160" y="960120"/>
            <a:ext cx="6574536" cy="5074920"/>
          </a:xfrm>
          <a:prstGeom prst="rect">
            <a:avLst/>
          </a:prstGeom>
        </p:spPr>
        <p:txBody>
          <a:bodyPr anchor="ctr"/>
          <a:lstStyle>
            <a:lvl1pPr marL="0" indent="0" algn="ctr">
              <a:buNone/>
              <a:defRPr>
                <a:solidFill>
                  <a:schemeClr val="bg1"/>
                </a:solidFill>
              </a:defRPr>
            </a:lvl1pPr>
          </a:lstStyle>
          <a:p>
            <a:r>
              <a:rPr lang="en-US"/>
              <a:t>Click icon to add picture</a:t>
            </a:r>
          </a:p>
        </p:txBody>
      </p:sp>
      <p:sp>
        <p:nvSpPr>
          <p:cNvPr id="13" name="Rectangle 12">
            <a:extLst>
              <a:ext uri="{FF2B5EF4-FFF2-40B4-BE49-F238E27FC236}">
                <a16:creationId xmlns:a16="http://schemas.microsoft.com/office/drawing/2014/main" id="{FDF3E524-6AEB-4529-804C-0B9CD9992050}"/>
              </a:ext>
            </a:extLst>
          </p:cNvPr>
          <p:cNvSpPr/>
          <p:nvPr userDrawn="1"/>
        </p:nvSpPr>
        <p:spPr>
          <a:xfrm>
            <a:off x="228600" y="241300"/>
            <a:ext cx="11772900" cy="6400800"/>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4CFF2CAC-AD21-48FA-AD68-A643AAA6A8C4}"/>
              </a:ext>
            </a:extLst>
          </p:cNvPr>
          <p:cNvCxnSpPr>
            <a:cxnSpLocks/>
          </p:cNvCxnSpPr>
          <p:nvPr userDrawn="1"/>
        </p:nvCxnSpPr>
        <p:spPr>
          <a:xfrm>
            <a:off x="228600" y="2415910"/>
            <a:ext cx="4022558"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71600"/>
            <a:ext cx="3619501" cy="877824"/>
          </a:xfrm>
        </p:spPr>
        <p:txBody>
          <a:bodyPr/>
          <a:lstStyle>
            <a:lvl1pPr>
              <a:lnSpc>
                <a:spcPts val="4320"/>
              </a:lnSpc>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843118963"/>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54792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fld id="{CACCE73A-EC7C-C74F-BDE1-B9AFE6B3713A}" type="datetimeFigureOut">
              <a:rPr lang="en-US" smtClean="0"/>
              <a:pPr/>
              <a:t>4/3/2023</a:t>
            </a:fld>
            <a:endParaRPr lang="en-US"/>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endParaRPr lang="en-US"/>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310F177B-6E1E-462B-B7B0-D5CC416BA827}" type="slidenum">
              <a:rPr lang="en-US" smtClean="0"/>
              <a:t>‹#›</a:t>
            </a:fld>
            <a:endParaRPr lang="en-US"/>
          </a:p>
        </p:txBody>
      </p:sp>
    </p:spTree>
    <p:extLst>
      <p:ext uri="{BB962C8B-B14F-4D97-AF65-F5344CB8AC3E}">
        <p14:creationId xmlns:p14="http://schemas.microsoft.com/office/powerpoint/2010/main" val="4157003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
    <p:bg>
      <p:bgPr>
        <a:solidFill>
          <a:schemeClr val="bg2">
            <a:alpha val="40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BA462-7E60-BA4E-9A1E-3B5E69DACB3A}"/>
              </a:ext>
            </a:extLst>
          </p:cNvPr>
          <p:cNvSpPr>
            <a:spLocks noGrp="1"/>
          </p:cNvSpPr>
          <p:nvPr>
            <p:ph type="dt" sz="half" idx="10"/>
          </p:nvPr>
        </p:nvSpPr>
        <p:spPr/>
        <p:txBody>
          <a:bodyPr/>
          <a:lstStyle/>
          <a:p>
            <a:fld id="{CACCE73A-EC7C-C74F-BDE1-B9AFE6B3713A}" type="datetimeFigureOut">
              <a:rPr lang="en-US" smtClean="0"/>
              <a:t>4/3/2023</a:t>
            </a:fld>
            <a:endParaRPr lang="en-US"/>
          </a:p>
        </p:txBody>
      </p:sp>
      <p:sp>
        <p:nvSpPr>
          <p:cNvPr id="3" name="Footer Placeholder 2">
            <a:extLst>
              <a:ext uri="{FF2B5EF4-FFF2-40B4-BE49-F238E27FC236}">
                <a16:creationId xmlns:a16="http://schemas.microsoft.com/office/drawing/2014/main" id="{218A28A8-5C75-FC4B-9A28-8F343DF4B1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FD5A6F-AE17-4E4C-9567-DB3B02853306}"/>
              </a:ext>
            </a:extLst>
          </p:cNvPr>
          <p:cNvSpPr>
            <a:spLocks noGrp="1"/>
          </p:cNvSpPr>
          <p:nvPr>
            <p:ph type="sldNum" sz="quarter" idx="12"/>
          </p:nvPr>
        </p:nvSpPr>
        <p:spPr/>
        <p:txBody>
          <a:bodyPr/>
          <a:lstStyle/>
          <a:p>
            <a:fld id="{310F177B-6E1E-462B-B7B0-D5CC416BA827}" type="slidenum">
              <a:rPr lang="en-US" smtClean="0"/>
              <a:t>‹#›</a:t>
            </a:fld>
            <a:endParaRPr lang="en-US"/>
          </a:p>
        </p:txBody>
      </p:sp>
      <p:sp>
        <p:nvSpPr>
          <p:cNvPr id="5" name="Rectangle 4">
            <a:extLst>
              <a:ext uri="{FF2B5EF4-FFF2-40B4-BE49-F238E27FC236}">
                <a16:creationId xmlns:a16="http://schemas.microsoft.com/office/drawing/2014/main" id="{F9B59AC0-ACCA-0548-A037-BC61068B8FE2}"/>
              </a:ext>
            </a:extLst>
          </p:cNvPr>
          <p:cNvSpPr/>
          <p:nvPr/>
        </p:nvSpPr>
        <p:spPr>
          <a:xfrm>
            <a:off x="0" y="0"/>
            <a:ext cx="12192000" cy="986306"/>
          </a:xfrm>
          <a:prstGeom prst="rect">
            <a:avLst/>
          </a:prstGeom>
          <a:pattFill prst="lgGrid">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A57C152-0331-B74F-81FE-04A927A72C7B}"/>
              </a:ext>
            </a:extLst>
          </p:cNvPr>
          <p:cNvSpPr/>
          <p:nvPr/>
        </p:nvSpPr>
        <p:spPr>
          <a:xfrm>
            <a:off x="350520" y="279792"/>
            <a:ext cx="11475720" cy="9863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rtlCol="0" anchor="ctr"/>
          <a:lstStyle/>
          <a:p>
            <a:endParaRPr lang="en-US" sz="2400" b="1">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5FDDD9A4-1691-5D47-9605-21650E2212D3}"/>
              </a:ext>
            </a:extLst>
          </p:cNvPr>
          <p:cNvSpPr>
            <a:spLocks noGrp="1"/>
          </p:cNvSpPr>
          <p:nvPr>
            <p:ph type="title"/>
          </p:nvPr>
        </p:nvSpPr>
        <p:spPr>
          <a:xfrm>
            <a:off x="639413" y="483440"/>
            <a:ext cx="10904438" cy="583800"/>
          </a:xfrm>
          <a:prstGeom prst="rect">
            <a:avLst/>
          </a:prstGeom>
        </p:spPr>
        <p:txBody>
          <a:bodyPr lIns="91440" rIns="91440">
            <a:noAutofit/>
          </a:bodyPr>
          <a:lstStyle>
            <a:lvl1pPr>
              <a:defRPr sz="2400" b="1" i="0" spc="150" baseline="0">
                <a:solidFill>
                  <a:schemeClr val="tx1"/>
                </a:solidFill>
                <a:latin typeface="+mj-lt"/>
                <a:ea typeface="Meiryo UI" panose="020B0604030504040204" pitchFamily="34" charset="-128"/>
              </a:defRPr>
            </a:lvl1pPr>
          </a:lstStyle>
          <a:p>
            <a:r>
              <a:rPr lang="en-US"/>
              <a:t>Click to edit Master title style</a:t>
            </a:r>
          </a:p>
        </p:txBody>
      </p:sp>
      <p:sp>
        <p:nvSpPr>
          <p:cNvPr id="10" name="Content Placeholder 9">
            <a:extLst>
              <a:ext uri="{FF2B5EF4-FFF2-40B4-BE49-F238E27FC236}">
                <a16:creationId xmlns:a16="http://schemas.microsoft.com/office/drawing/2014/main" id="{A6B69B4E-3A48-4F14-8C09-ECC8E58C7321}"/>
              </a:ext>
            </a:extLst>
          </p:cNvPr>
          <p:cNvSpPr>
            <a:spLocks noGrp="1"/>
          </p:cNvSpPr>
          <p:nvPr>
            <p:ph sz="quarter" idx="13"/>
          </p:nvPr>
        </p:nvSpPr>
        <p:spPr>
          <a:xfrm>
            <a:off x="639763" y="1470025"/>
            <a:ext cx="10904088" cy="4706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32088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lette Star of the show">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t" anchorCtr="0">
            <a:normAutofit/>
          </a:bodyPr>
          <a:lstStyle>
            <a:lvl1pPr>
              <a:lnSpc>
                <a:spcPts val="4000"/>
              </a:lnSpc>
              <a:defRPr sz="3200"/>
            </a:lvl1pPr>
          </a:lstStyle>
          <a:p>
            <a:r>
              <a:rPr lang="en-US"/>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r>
              <a:rPr lang="en-US"/>
              <a:t>Click icon to add picture</a:t>
            </a:r>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r>
              <a:rPr lang="en-US"/>
              <a:t>Click icon to add picture</a:t>
            </a:r>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r>
              <a:rPr lang="en-US"/>
              <a:t>Click icon to add picture</a:t>
            </a:r>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r>
              <a:rPr lang="en-US"/>
              <a:t>Click icon to add picture</a:t>
            </a:r>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r>
              <a:rPr lang="en-US"/>
              <a:t>Click icon to add picture</a:t>
            </a:r>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r>
              <a:rPr lang="en-US"/>
              <a:t>Click icon to add picture</a:t>
            </a:r>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r>
              <a:rPr lang="en-US"/>
              <a:t>Click icon to add picture</a:t>
            </a:r>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r>
              <a:rPr lang="en-US"/>
              <a:t>Click icon to add picture</a:t>
            </a:r>
          </a:p>
        </p:txBody>
      </p:sp>
    </p:spTree>
    <p:extLst>
      <p:ext uri="{BB962C8B-B14F-4D97-AF65-F5344CB8AC3E}">
        <p14:creationId xmlns:p14="http://schemas.microsoft.com/office/powerpoint/2010/main" val="1847275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mersive palette Star of the show">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62B86F-90E5-425E-9F83-8477D8111E1D}"/>
              </a:ext>
            </a:extLst>
          </p:cNvPr>
          <p:cNvSpPr/>
          <p:nvPr userDrawn="1"/>
        </p:nvSpPr>
        <p:spPr>
          <a:xfrm>
            <a:off x="0" y="495300"/>
            <a:ext cx="6057900" cy="133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5269853-3C2C-4F9C-B1BB-E00F7A1DB9E1}"/>
              </a:ext>
            </a:extLst>
          </p:cNvPr>
          <p:cNvSpPr/>
          <p:nvPr userDrawn="1"/>
        </p:nvSpPr>
        <p:spPr>
          <a:xfrm>
            <a:off x="6530703" y="495300"/>
            <a:ext cx="2931587" cy="262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3759D58-52AF-4785-8A33-F528F46D88A3}"/>
              </a:ext>
            </a:extLst>
          </p:cNvPr>
          <p:cNvSpPr/>
          <p:nvPr userDrawn="1"/>
        </p:nvSpPr>
        <p:spPr>
          <a:xfrm>
            <a:off x="8852618" y="3863713"/>
            <a:ext cx="2921000" cy="259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AD3E0F4-EC0D-43C2-AC84-A53134C8566E}"/>
              </a:ext>
            </a:extLst>
          </p:cNvPr>
          <p:cNvSpPr/>
          <p:nvPr userDrawn="1"/>
        </p:nvSpPr>
        <p:spPr>
          <a:xfrm>
            <a:off x="228600" y="241300"/>
            <a:ext cx="11772900" cy="64008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38801" cy="1572126"/>
          </a:xfrm>
        </p:spPr>
        <p:txBody>
          <a:bodyPr anchor="t" anchorCtr="0">
            <a:noAutofit/>
          </a:bodyPr>
          <a:lstStyle>
            <a:lvl1pPr>
              <a:defRPr>
                <a:solidFill>
                  <a:schemeClr val="tx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489200"/>
            <a:ext cx="5202936" cy="3547872"/>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6997700" y="914400"/>
            <a:ext cx="4334256" cy="5093208"/>
          </a:xfrm>
          <a:prstGeom prst="rect">
            <a:avLst/>
          </a:prstGeom>
          <a:solidFill>
            <a:schemeClr val="accent3"/>
          </a:solidFill>
        </p:spPr>
        <p:txBody>
          <a:bodyPr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196705726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74781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fld id="{CACCE73A-EC7C-C74F-BDE1-B9AFE6B3713A}" type="datetimeFigureOut">
              <a:rPr lang="en-US" smtClean="0"/>
              <a:pPr/>
              <a:t>4/3/2023</a:t>
            </a:fld>
            <a:endParaRPr lang="en-US"/>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endParaRPr lang="en-US"/>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310F177B-6E1E-462B-B7B0-D5CC416BA827}" type="slidenum">
              <a:rPr lang="en-US" smtClean="0"/>
              <a:t>‹#›</a:t>
            </a:fld>
            <a:endParaRPr lang="en-US"/>
          </a:p>
        </p:txBody>
      </p:sp>
    </p:spTree>
    <p:extLst>
      <p:ext uri="{BB962C8B-B14F-4D97-AF65-F5344CB8AC3E}">
        <p14:creationId xmlns:p14="http://schemas.microsoft.com/office/powerpoint/2010/main" val="38166112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lette Amusements">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r>
              <a:rPr lang="en-US"/>
              <a:t>Click icon to add picture</a:t>
            </a:r>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r>
              <a:rPr lang="en-US"/>
              <a:t>Click icon to add picture</a:t>
            </a:r>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r>
              <a:rPr lang="en-US"/>
              <a:t>Click icon to add picture</a:t>
            </a:r>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r>
              <a:rPr lang="en-US"/>
              <a:t>Click icon to add picture</a:t>
            </a:r>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r>
              <a:rPr lang="en-US"/>
              <a:t>Click icon to add picture</a:t>
            </a:r>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r>
              <a:rPr lang="en-US"/>
              <a:t>Click icon to add picture</a:t>
            </a:r>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r>
              <a:rPr lang="en-US"/>
              <a:t>Click icon to add picture</a:t>
            </a:r>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r>
              <a:rPr lang="en-US"/>
              <a:t>Click icon to add picture</a:t>
            </a:r>
          </a:p>
        </p:txBody>
      </p:sp>
    </p:spTree>
    <p:extLst>
      <p:ext uri="{BB962C8B-B14F-4D97-AF65-F5344CB8AC3E}">
        <p14:creationId xmlns:p14="http://schemas.microsoft.com/office/powerpoint/2010/main" val="3908942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mersive palette Amusements">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A3BC27-A809-4F76-931E-2DE01059A5AB}"/>
              </a:ext>
            </a:extLst>
          </p:cNvPr>
          <p:cNvSpPr/>
          <p:nvPr userDrawn="1"/>
        </p:nvSpPr>
        <p:spPr>
          <a:xfrm>
            <a:off x="6712974" y="1651000"/>
            <a:ext cx="460459" cy="520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96A5108-5EBA-43CE-BA4A-DA9EEF5D808A}"/>
              </a:ext>
            </a:extLst>
          </p:cNvPr>
          <p:cNvSpPr/>
          <p:nvPr userDrawn="1"/>
        </p:nvSpPr>
        <p:spPr>
          <a:xfrm>
            <a:off x="9271000" y="0"/>
            <a:ext cx="2921000" cy="5397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712910-50D0-4906-AB08-F37D02F96D4A}"/>
              </a:ext>
            </a:extLst>
          </p:cNvPr>
          <p:cNvSpPr/>
          <p:nvPr userDrawn="1"/>
        </p:nvSpPr>
        <p:spPr>
          <a:xfrm>
            <a:off x="0" y="2387600"/>
            <a:ext cx="5461000"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AC760C-BE23-4DA2-A294-3B5668F8AECA}"/>
              </a:ext>
            </a:extLst>
          </p:cNvPr>
          <p:cNvSpPr/>
          <p:nvPr userDrawn="1"/>
        </p:nvSpPr>
        <p:spPr>
          <a:xfrm>
            <a:off x="228600" y="241300"/>
            <a:ext cx="11772900" cy="64008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05272" cy="1572126"/>
          </a:xfrm>
        </p:spPr>
        <p:txBody>
          <a:bodyPr anchor="ctr" anchorCtr="0"/>
          <a:lstStyle>
            <a:lvl1pPr>
              <a:defRPr>
                <a:solidFill>
                  <a:schemeClr val="bg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3072384"/>
            <a:ext cx="4946904" cy="2871216"/>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7178040" y="457200"/>
            <a:ext cx="4562856" cy="6400800"/>
          </a:xfrm>
          <a:prstGeom prst="rect">
            <a:avLst/>
          </a:prstGeom>
          <a:solidFill>
            <a:schemeClr val="accent5">
              <a:lumMod val="20000"/>
              <a:lumOff val="80000"/>
            </a:schemeClr>
          </a:solidFill>
        </p:spPr>
        <p:txBody>
          <a:bodyPr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323150591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anchor="b">
            <a:noAutofit/>
          </a:bodyPr>
          <a:lstStyle>
            <a:lvl1pPr algn="l">
              <a:defRPr sz="60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02465C8-266D-104C-9C49-323DF4A8277E}"/>
              </a:ext>
            </a:extLst>
          </p:cNvPr>
          <p:cNvSpPr/>
          <p:nvPr/>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37979A1C-BF60-B345-A664-2E4F7A3461EB}"/>
              </a:ext>
            </a:extLst>
          </p:cNvPr>
          <p:cNvSpPr/>
          <p:nvPr/>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58080B3E-915C-2D4C-8608-596E1BFD6387}"/>
              </a:ext>
            </a:extLst>
          </p:cNvPr>
          <p:cNvSpPr/>
          <p:nvPr/>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F15FBB50-09C8-B64E-AE57-67C5E70810CB}"/>
              </a:ext>
            </a:extLst>
          </p:cNvPr>
          <p:cNvGrpSpPr/>
          <p:nvPr/>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2" name="Freeform 21">
            <a:extLst>
              <a:ext uri="{FF2B5EF4-FFF2-40B4-BE49-F238E27FC236}">
                <a16:creationId xmlns:a16="http://schemas.microsoft.com/office/drawing/2014/main" id="{BC68F289-2744-2F48-893A-3F17911625C8}"/>
              </a:ext>
            </a:extLst>
          </p:cNvPr>
          <p:cNvSpPr/>
          <p:nvPr/>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27">
            <a:extLst>
              <a:ext uri="{FF2B5EF4-FFF2-40B4-BE49-F238E27FC236}">
                <a16:creationId xmlns:a16="http://schemas.microsoft.com/office/drawing/2014/main" id="{9E240E8A-950E-7946-826C-415CB5DACA43}"/>
              </a:ext>
            </a:extLst>
          </p:cNvPr>
          <p:cNvSpPr/>
          <p:nvPr/>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8120722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6" name="Freeform 5">
            <a:extLst>
              <a:ext uri="{FF2B5EF4-FFF2-40B4-BE49-F238E27FC236}">
                <a16:creationId xmlns:a16="http://schemas.microsoft.com/office/drawing/2014/main" id="{D11C9832-A021-954E-A34F-2988D1189AE9}"/>
              </a:ext>
            </a:extLst>
          </p:cNvPr>
          <p:cNvSpPr/>
          <p:nvPr/>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9861BC34-DFBF-2D4F-B463-FCFBC08391FF}"/>
              </a:ext>
            </a:extLst>
          </p:cNvPr>
          <p:cNvGrpSpPr/>
          <p:nvPr/>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8F310904-DE8F-4B8E-99C6-5AFA03672FFA}" type="datetimeFigureOut">
              <a:rPr lang="en-US" smtClean="0"/>
              <a:t>4/3/2023</a:t>
            </a:fld>
            <a:endParaRPr lang="en-US"/>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FC5FADE3-B84E-4AF7-91CC-AB47E1A43619}" type="slidenum">
              <a:rPr lang="en-US" smtClean="0"/>
              <a:t>‹#›</a:t>
            </a:fld>
            <a:endParaRPr lang="en-US"/>
          </a:p>
        </p:txBody>
      </p:sp>
    </p:spTree>
    <p:extLst>
      <p:ext uri="{BB962C8B-B14F-4D97-AF65-F5344CB8AC3E}">
        <p14:creationId xmlns:p14="http://schemas.microsoft.com/office/powerpoint/2010/main" val="207038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84DB028B-A475-224B-B675-A15A56CAD0BF}"/>
              </a:ext>
            </a:extLst>
          </p:cNvPr>
          <p:cNvSpPr/>
          <p:nvPr/>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a:extLst>
              <a:ext uri="{FF2B5EF4-FFF2-40B4-BE49-F238E27FC236}">
                <a16:creationId xmlns:a16="http://schemas.microsoft.com/office/drawing/2014/main" id="{61C34955-105B-4D4D-B51D-754C5D38A85D}"/>
              </a:ext>
            </a:extLst>
          </p:cNvPr>
          <p:cNvSpPr/>
          <p:nvPr/>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2734DEB1-EC02-2E42-9292-4ADD115060A5}"/>
              </a:ext>
            </a:extLst>
          </p:cNvPr>
          <p:cNvSpPr/>
          <p:nvPr/>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fld id="{8F310904-DE8F-4B8E-99C6-5AFA03672FFA}" type="datetimeFigureOut">
              <a:rPr lang="en-US" smtClean="0"/>
              <a:t>4/3/2023</a:t>
            </a:fld>
            <a:endParaRPr lang="en-US"/>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endParaRPr lang="en-US"/>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FC5FADE3-B84E-4AF7-91CC-AB47E1A43619}" type="slidenum">
              <a:rPr lang="en-US" smtClean="0"/>
              <a:t>‹#›</a:t>
            </a:fld>
            <a:endParaRPr lang="en-US"/>
          </a:p>
        </p:txBody>
      </p:sp>
    </p:spTree>
    <p:extLst>
      <p:ext uri="{BB962C8B-B14F-4D97-AF65-F5344CB8AC3E}">
        <p14:creationId xmlns:p14="http://schemas.microsoft.com/office/powerpoint/2010/main" val="32083416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anchor="b">
            <a:noAutofit/>
          </a:bodyPr>
          <a:lstStyle>
            <a:lvl1pPr algn="l">
              <a:defRPr sz="60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7" name="Freeform 16">
            <a:extLst>
              <a:ext uri="{FF2B5EF4-FFF2-40B4-BE49-F238E27FC236}">
                <a16:creationId xmlns:a16="http://schemas.microsoft.com/office/drawing/2014/main" id="{0B179973-08D2-EF40-B516-35E75E906394}"/>
              </a:ext>
            </a:extLst>
          </p:cNvPr>
          <p:cNvSpPr/>
          <p:nvPr/>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6C811FF3-E48A-194D-8022-65F8C3A17449}"/>
              </a:ext>
            </a:extLst>
          </p:cNvPr>
          <p:cNvSpPr/>
          <p:nvPr/>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810170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 content ">
    <p:bg>
      <p:bgPr>
        <a:solidFill>
          <a:schemeClr val="bg2">
            <a:alpha val="4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87C56A2-F952-8343-A875-78793BA51A34}"/>
              </a:ext>
            </a:extLst>
          </p:cNvPr>
          <p:cNvSpPr/>
          <p:nvPr/>
        </p:nvSpPr>
        <p:spPr>
          <a:xfrm>
            <a:off x="0" y="5871694"/>
            <a:ext cx="12192000" cy="986306"/>
          </a:xfrm>
          <a:prstGeom prst="rect">
            <a:avLst/>
          </a:prstGeom>
          <a:pattFill prst="lgGrid">
            <a:fgClr>
              <a:schemeClr val="tx1">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1BB3689-72F8-2345-BF30-38C81BDD487E}"/>
              </a:ext>
            </a:extLst>
          </p:cNvPr>
          <p:cNvSpPr/>
          <p:nvPr/>
        </p:nvSpPr>
        <p:spPr>
          <a:xfrm>
            <a:off x="5002306" y="0"/>
            <a:ext cx="7189694"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09FBA462-7E60-BA4E-9A1E-3B5E69DACB3A}"/>
              </a:ext>
            </a:extLst>
          </p:cNvPr>
          <p:cNvSpPr>
            <a:spLocks noGrp="1"/>
          </p:cNvSpPr>
          <p:nvPr>
            <p:ph type="dt" sz="half" idx="10"/>
          </p:nvPr>
        </p:nvSpPr>
        <p:spPr/>
        <p:txBody>
          <a:bodyPr/>
          <a:lstStyle/>
          <a:p>
            <a:fld id="{CACCE73A-EC7C-C74F-BDE1-B9AFE6B3713A}" type="datetimeFigureOut">
              <a:rPr lang="en-US" smtClean="0"/>
              <a:t>4/3/2023</a:t>
            </a:fld>
            <a:endParaRPr lang="en-US"/>
          </a:p>
        </p:txBody>
      </p:sp>
      <p:sp>
        <p:nvSpPr>
          <p:cNvPr id="3" name="Footer Placeholder 2">
            <a:extLst>
              <a:ext uri="{FF2B5EF4-FFF2-40B4-BE49-F238E27FC236}">
                <a16:creationId xmlns:a16="http://schemas.microsoft.com/office/drawing/2014/main" id="{218A28A8-5C75-FC4B-9A28-8F343DF4B1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FD5A6F-AE17-4E4C-9567-DB3B02853306}"/>
              </a:ext>
            </a:extLst>
          </p:cNvPr>
          <p:cNvSpPr>
            <a:spLocks noGrp="1"/>
          </p:cNvSpPr>
          <p:nvPr>
            <p:ph type="sldNum" sz="quarter" idx="12"/>
          </p:nvPr>
        </p:nvSpPr>
        <p:spPr/>
        <p:txBody>
          <a:bodyPr/>
          <a:lstStyle/>
          <a:p>
            <a:fld id="{310F177B-6E1E-462B-B7B0-D5CC416BA827}" type="slidenum">
              <a:rPr lang="en-US" smtClean="0"/>
              <a:t>‹#›</a:t>
            </a:fld>
            <a:endParaRPr lang="en-US"/>
          </a:p>
        </p:txBody>
      </p:sp>
      <p:sp>
        <p:nvSpPr>
          <p:cNvPr id="9" name="Title 1">
            <a:extLst>
              <a:ext uri="{FF2B5EF4-FFF2-40B4-BE49-F238E27FC236}">
                <a16:creationId xmlns:a16="http://schemas.microsoft.com/office/drawing/2014/main" id="{656FB1BA-653F-254C-9C39-2A5BDD763EE8}"/>
              </a:ext>
            </a:extLst>
          </p:cNvPr>
          <p:cNvSpPr>
            <a:spLocks noGrp="1"/>
          </p:cNvSpPr>
          <p:nvPr>
            <p:ph type="title"/>
          </p:nvPr>
        </p:nvSpPr>
        <p:spPr>
          <a:xfrm>
            <a:off x="6761117" y="681037"/>
            <a:ext cx="4791637" cy="583800"/>
          </a:xfrm>
          <a:prstGeom prst="rect">
            <a:avLst/>
          </a:prstGeom>
        </p:spPr>
        <p:txBody>
          <a:bodyPr lIns="91440" rIns="91440">
            <a:noAutofit/>
          </a:bodyPr>
          <a:lstStyle>
            <a:lvl1pPr>
              <a:defRPr sz="2400" b="1" i="0" spc="150" baseline="0">
                <a:solidFill>
                  <a:schemeClr val="tx1"/>
                </a:solidFill>
                <a:latin typeface="+mj-lt"/>
                <a:ea typeface="Meiryo UI" panose="020B0604030504040204" pitchFamily="34" charset="-128"/>
              </a:defRPr>
            </a:lvl1pPr>
          </a:lstStyle>
          <a:p>
            <a:r>
              <a:rPr lang="en-US"/>
              <a:t>Click to edit Master title style</a:t>
            </a:r>
          </a:p>
        </p:txBody>
      </p:sp>
      <p:sp>
        <p:nvSpPr>
          <p:cNvPr id="12" name="Picture Placeholder 10">
            <a:extLst>
              <a:ext uri="{FF2B5EF4-FFF2-40B4-BE49-F238E27FC236}">
                <a16:creationId xmlns:a16="http://schemas.microsoft.com/office/drawing/2014/main" id="{CB2BF900-EE78-604F-A9A8-83394228A684}"/>
              </a:ext>
            </a:extLst>
          </p:cNvPr>
          <p:cNvSpPr>
            <a:spLocks noGrp="1"/>
          </p:cNvSpPr>
          <p:nvPr>
            <p:ph type="pic" sz="quarter" idx="14"/>
          </p:nvPr>
        </p:nvSpPr>
        <p:spPr>
          <a:xfrm>
            <a:off x="542925" y="571500"/>
            <a:ext cx="5553075" cy="5715000"/>
          </a:xfrm>
          <a:prstGeom prst="rect">
            <a:avLst/>
          </a:prstGeom>
          <a:solidFill>
            <a:schemeClr val="tx1"/>
          </a:solidFill>
        </p:spPr>
        <p:txBody>
          <a:bodyPr/>
          <a:lstStyle>
            <a:lvl1pPr marL="0" indent="0">
              <a:buNone/>
              <a:defRPr>
                <a:solidFill>
                  <a:schemeClr val="bg1"/>
                </a:solidFill>
              </a:defRPr>
            </a:lvl1pPr>
          </a:lstStyle>
          <a:p>
            <a:r>
              <a:rPr lang="en-US"/>
              <a:t>Click icon to add picture</a:t>
            </a:r>
          </a:p>
        </p:txBody>
      </p:sp>
      <p:sp>
        <p:nvSpPr>
          <p:cNvPr id="10" name="Content Placeholder 9">
            <a:extLst>
              <a:ext uri="{FF2B5EF4-FFF2-40B4-BE49-F238E27FC236}">
                <a16:creationId xmlns:a16="http://schemas.microsoft.com/office/drawing/2014/main" id="{C4C04996-C3BC-4E03-A361-2BA33F3CA305}"/>
              </a:ext>
            </a:extLst>
          </p:cNvPr>
          <p:cNvSpPr>
            <a:spLocks noGrp="1"/>
          </p:cNvSpPr>
          <p:nvPr>
            <p:ph sz="quarter" idx="15"/>
          </p:nvPr>
        </p:nvSpPr>
        <p:spPr>
          <a:xfrm>
            <a:off x="6761163" y="1265238"/>
            <a:ext cx="4791591" cy="4911725"/>
          </a:xfrm>
        </p:spPr>
        <p:txBody>
          <a:bodyPr/>
          <a:lstStyle>
            <a:lvl1pPr>
              <a:lnSpc>
                <a:spcPct val="200000"/>
              </a:lnSpc>
              <a:spcBef>
                <a:spcPts val="1000"/>
              </a:spcBef>
              <a:buClrTx/>
              <a:defRPr/>
            </a:lvl1pPr>
            <a:lvl2pPr>
              <a:lnSpc>
                <a:spcPct val="200000"/>
              </a:lnSpc>
              <a:spcBef>
                <a:spcPts val="1000"/>
              </a:spcBef>
              <a:buClrTx/>
              <a:defRPr/>
            </a:lvl2pPr>
            <a:lvl3pPr>
              <a:lnSpc>
                <a:spcPct val="200000"/>
              </a:lnSpc>
              <a:spcBef>
                <a:spcPts val="1000"/>
              </a:spcBef>
              <a:buClrTx/>
              <a:defRPr/>
            </a:lvl3pPr>
            <a:lvl4pPr>
              <a:lnSpc>
                <a:spcPct val="200000"/>
              </a:lnSpc>
              <a:spcBef>
                <a:spcPts val="1000"/>
              </a:spcBef>
              <a:buClrTx/>
              <a:defRPr/>
            </a:lvl4pPr>
            <a:lvl5pPr>
              <a:lnSpc>
                <a:spcPct val="200000"/>
              </a:lnSpc>
              <a:spcBef>
                <a:spcPts val="1000"/>
              </a:spcBef>
              <a:buClrTx/>
              <a:defRPr/>
            </a:lvl5pPr>
          </a:lstStyle>
          <a:p>
            <a:pPr lvl="0"/>
            <a:r>
              <a:rPr lang="en-US"/>
              <a:t>Edit Master text styles</a:t>
            </a:r>
          </a:p>
        </p:txBody>
      </p:sp>
    </p:spTree>
    <p:extLst>
      <p:ext uri="{BB962C8B-B14F-4D97-AF65-F5344CB8AC3E}">
        <p14:creationId xmlns:p14="http://schemas.microsoft.com/office/powerpoint/2010/main" val="2213190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CACCE73A-EC7C-C74F-BDE1-B9AFE6B3713A}" type="datetimeFigureOut">
              <a:rPr lang="en-US" smtClean="0"/>
              <a:pPr/>
              <a:t>4/3/2023</a:t>
            </a:fld>
            <a:endParaRPr lang="en-US"/>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310F177B-6E1E-462B-B7B0-D5CC416BA827}" type="slidenum">
              <a:rPr lang="en-US" smtClean="0"/>
              <a:t>‹#›</a:t>
            </a:fld>
            <a:endParaRPr lang="en-US"/>
          </a:p>
        </p:txBody>
      </p:sp>
    </p:spTree>
    <p:extLst>
      <p:ext uri="{BB962C8B-B14F-4D97-AF65-F5344CB8AC3E}">
        <p14:creationId xmlns:p14="http://schemas.microsoft.com/office/powerpoint/2010/main" val="38279202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CACCE73A-EC7C-C74F-BDE1-B9AFE6B3713A}" type="datetimeFigureOut">
              <a:rPr lang="en-US" smtClean="0"/>
              <a:pPr/>
              <a:t>4/3/2023</a:t>
            </a:fld>
            <a:endParaRPr lang="en-US"/>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310F177B-6E1E-462B-B7B0-D5CC416BA827}" type="slidenum">
              <a:rPr lang="en-US" smtClean="0"/>
              <a:t>‹#›</a:t>
            </a:fld>
            <a:endParaRPr lang="en-US"/>
          </a:p>
        </p:txBody>
      </p:sp>
    </p:spTree>
    <p:extLst>
      <p:ext uri="{BB962C8B-B14F-4D97-AF65-F5344CB8AC3E}">
        <p14:creationId xmlns:p14="http://schemas.microsoft.com/office/powerpoint/2010/main" val="13616137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a: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noAutofit/>
          </a:bodyPr>
          <a:lstStyle>
            <a:lvl1pPr>
              <a:defRPr>
                <a:solidFill>
                  <a:schemeClr val="accent2"/>
                </a:solidFill>
                <a:latin typeface="+mn-lt"/>
              </a:defRPr>
            </a:lvl1pPr>
          </a:lstStyle>
          <a:p>
            <a:fld id="{CACCE73A-EC7C-C74F-BDE1-B9AFE6B3713A}" type="datetimeFigureOut">
              <a:rPr lang="en-US" smtClean="0"/>
              <a:pPr/>
              <a:t>4/3/2023</a:t>
            </a:fld>
            <a:endParaRPr lang="en-US"/>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noAutofit/>
          </a:bodyPr>
          <a:lstStyle>
            <a:lvl1pPr>
              <a:defRPr>
                <a:solidFill>
                  <a:schemeClr val="accent2"/>
                </a:solidFill>
                <a:latin typeface="+mn-lt"/>
              </a:defRPr>
            </a:lvl1pPr>
          </a:lstStyle>
          <a:p>
            <a:endParaRPr lang="en-US"/>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310F177B-6E1E-462B-B7B0-D5CC416BA827}" type="slidenum">
              <a:rPr lang="en-US" smtClean="0"/>
              <a:t>‹#›</a:t>
            </a:fld>
            <a:endParaRPr lang="en-US"/>
          </a:p>
        </p:txBody>
      </p:sp>
    </p:spTree>
    <p:extLst>
      <p:ext uri="{BB962C8B-B14F-4D97-AF65-F5344CB8AC3E}">
        <p14:creationId xmlns:p14="http://schemas.microsoft.com/office/powerpoint/2010/main" val="3940992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a:xfrm>
            <a:off x="381000" y="6356350"/>
            <a:ext cx="1569803" cy="365125"/>
          </a:xfrm>
        </p:spPr>
        <p:txBody>
          <a:bodyPr>
            <a:noAutofit/>
          </a:bodyPr>
          <a:lstStyle>
            <a:lvl1pPr>
              <a:defRPr>
                <a:solidFill>
                  <a:schemeClr val="accent3"/>
                </a:solidFill>
                <a:latin typeface="+mn-lt"/>
              </a:defRPr>
            </a:lvl1pPr>
          </a:lstStyle>
          <a:p>
            <a:fld id="{CACCE73A-EC7C-C74F-BDE1-B9AFE6B3713A}" type="datetimeFigureOut">
              <a:rPr lang="en-US" smtClean="0"/>
              <a:pPr/>
              <a:t>4/3/2023</a:t>
            </a:fld>
            <a:endParaRPr lang="en-US"/>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2871106" y="6356350"/>
            <a:ext cx="4114800" cy="365125"/>
          </a:xfrm>
        </p:spPr>
        <p:txBody>
          <a:bodyPr>
            <a:noAutofit/>
          </a:bodyPr>
          <a:lstStyle>
            <a:lvl1pPr>
              <a:defRPr>
                <a:solidFill>
                  <a:schemeClr val="accent3"/>
                </a:solidFill>
                <a:latin typeface="+mn-lt"/>
              </a:defRPr>
            </a:lvl1pPr>
          </a:lstStyle>
          <a:p>
            <a:endParaRPr lang="en-US"/>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310F177B-6E1E-462B-B7B0-D5CC416BA827}" type="slidenum">
              <a:rPr lang="en-US" smtClean="0"/>
              <a:t>‹#›</a:t>
            </a:fld>
            <a:endParaRPr lang="en-US"/>
          </a:p>
        </p:txBody>
      </p:sp>
      <p:sp>
        <p:nvSpPr>
          <p:cNvPr id="19" name="Freeform 18">
            <a:extLst>
              <a:ext uri="{FF2B5EF4-FFF2-40B4-BE49-F238E27FC236}">
                <a16:creationId xmlns:a16="http://schemas.microsoft.com/office/drawing/2014/main" id="{AAB3BC7E-B34F-EF47-B125-1574C5484E22}"/>
              </a:ext>
            </a:extLst>
          </p:cNvPr>
          <p:cNvSpPr/>
          <p:nvPr/>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7CBC82D0-4F72-C649-8B7F-D4B087957B6C}"/>
              </a:ext>
            </a:extLst>
          </p:cNvPr>
          <p:cNvSpPr/>
          <p:nvPr/>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9383F23A-D872-2A4C-B386-A9D269BE694D}"/>
              </a:ext>
            </a:extLst>
          </p:cNvPr>
          <p:cNvSpPr/>
          <p:nvPr/>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9221FFDB-AAE2-5943-97A1-82D66AE05DB4}"/>
              </a:ext>
            </a:extLst>
          </p:cNvPr>
          <p:cNvSpPr/>
          <p:nvPr/>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7" name="Freeform 26">
            <a:extLst>
              <a:ext uri="{FF2B5EF4-FFF2-40B4-BE49-F238E27FC236}">
                <a16:creationId xmlns:a16="http://schemas.microsoft.com/office/drawing/2014/main" id="{2E58EEF7-63CA-A845-BAC4-9D3BE05918B5}"/>
              </a:ext>
            </a:extLst>
          </p:cNvPr>
          <p:cNvSpPr/>
          <p:nvPr/>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27">
            <a:extLst>
              <a:ext uri="{FF2B5EF4-FFF2-40B4-BE49-F238E27FC236}">
                <a16:creationId xmlns:a16="http://schemas.microsoft.com/office/drawing/2014/main" id="{757A4624-D8ED-2E4B-AF8C-00DFA6A72D5F}"/>
              </a:ext>
            </a:extLst>
          </p:cNvPr>
          <p:cNvSpPr/>
          <p:nvPr/>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DF312EF8-91BE-5946-BE31-8CFE107A2FEA}"/>
              </a:ext>
            </a:extLst>
          </p:cNvPr>
          <p:cNvSpPr/>
          <p:nvPr/>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411579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a:t>Title</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p:txBody>
          <a:bodyPr>
            <a:noAutofit/>
          </a:bodyPr>
          <a:lstStyle>
            <a:lvl1pPr>
              <a:defRPr>
                <a:solidFill>
                  <a:schemeClr val="accent3"/>
                </a:solidFill>
                <a:latin typeface="+mn-lt"/>
              </a:defRPr>
            </a:lvl1pPr>
          </a:lstStyle>
          <a:p>
            <a:fld id="{CACCE73A-EC7C-C74F-BDE1-B9AFE6B3713A}" type="datetimeFigureOut">
              <a:rPr lang="en-US" smtClean="0"/>
              <a:pPr/>
              <a:t>4/3/2023</a:t>
            </a:fld>
            <a:endParaRPr lang="en-US"/>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p:txBody>
          <a:bodyPr>
            <a:noAutofit/>
          </a:bodyPr>
          <a:lstStyle>
            <a:lvl1pPr>
              <a:defRPr>
                <a:solidFill>
                  <a:schemeClr val="accent3"/>
                </a:solidFill>
                <a:latin typeface="+mn-lt"/>
              </a:defRPr>
            </a:lvl1pPr>
          </a:lstStyle>
          <a:p>
            <a:endParaRPr lang="en-US"/>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310F177B-6E1E-462B-B7B0-D5CC416BA827}" type="slidenum">
              <a:rPr lang="en-US" smtClean="0"/>
              <a:t>‹#›</a:t>
            </a:fld>
            <a:endParaRPr lang="en-US"/>
          </a:p>
        </p:txBody>
      </p:sp>
    </p:spTree>
    <p:extLst>
      <p:ext uri="{BB962C8B-B14F-4D97-AF65-F5344CB8AC3E}">
        <p14:creationId xmlns:p14="http://schemas.microsoft.com/office/powerpoint/2010/main" val="15759700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CACCE73A-EC7C-C74F-BDE1-B9AFE6B3713A}" type="datetimeFigureOut">
              <a:rPr lang="en-US" smtClean="0"/>
              <a:pPr/>
              <a:t>4/3/2023</a:t>
            </a:fld>
            <a:endParaRPr lang="en-US"/>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endParaRPr lang="en-US"/>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310F177B-6E1E-462B-B7B0-D5CC416BA827}" type="slidenum">
              <a:rPr lang="en-US" smtClean="0"/>
              <a:t>‹#›</a:t>
            </a:fld>
            <a:endParaRPr lang="en-US"/>
          </a:p>
        </p:txBody>
      </p:sp>
    </p:spTree>
    <p:extLst>
      <p:ext uri="{BB962C8B-B14F-4D97-AF65-F5344CB8AC3E}">
        <p14:creationId xmlns:p14="http://schemas.microsoft.com/office/powerpoint/2010/main" val="2354717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D11C9832-A021-954E-A34F-2988D1189AE9}"/>
              </a:ext>
            </a:extLst>
          </p:cNvPr>
          <p:cNvSpPr/>
          <p:nvPr/>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9861BC34-DFBF-2D4F-B463-FCFBC08391FF}"/>
              </a:ext>
            </a:extLst>
          </p:cNvPr>
          <p:cNvGrpSpPr/>
          <p:nvPr/>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CACCE73A-EC7C-C74F-BDE1-B9AFE6B3713A}" type="datetimeFigureOut">
              <a:rPr lang="en-US" smtClean="0"/>
              <a:pPr/>
              <a:t>4/3/2023</a:t>
            </a:fld>
            <a:endParaRPr lang="en-US"/>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310F177B-6E1E-462B-B7B0-D5CC416BA827}" type="slidenum">
              <a:rPr lang="en-US" smtClean="0"/>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95110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6" name="Freeform 5">
            <a:extLst>
              <a:ext uri="{FF2B5EF4-FFF2-40B4-BE49-F238E27FC236}">
                <a16:creationId xmlns:a16="http://schemas.microsoft.com/office/drawing/2014/main" id="{D11C9832-A021-954E-A34F-2988D1189AE9}"/>
              </a:ext>
            </a:extLst>
          </p:cNvPr>
          <p:cNvSpPr/>
          <p:nvPr/>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nvGrpSpPr>
          <p:cNvPr id="9" name="Group 8">
            <a:extLst>
              <a:ext uri="{FF2B5EF4-FFF2-40B4-BE49-F238E27FC236}">
                <a16:creationId xmlns:a16="http://schemas.microsoft.com/office/drawing/2014/main" id="{9861BC34-DFBF-2D4F-B463-FCFBC08391FF}"/>
              </a:ext>
            </a:extLst>
          </p:cNvPr>
          <p:cNvGrpSpPr/>
          <p:nvPr/>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CACCE73A-EC7C-C74F-BDE1-B9AFE6B3713A}" type="datetimeFigureOut">
              <a:rPr lang="en-US" smtClean="0"/>
              <a:pPr/>
              <a:t>4/3/2023</a:t>
            </a:fld>
            <a:endParaRPr lang="en-US"/>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310F177B-6E1E-462B-B7B0-D5CC416BA827}" type="slidenum">
              <a:rPr lang="en-US" smtClean="0"/>
              <a:t>‹#›</a:t>
            </a:fld>
            <a:endParaRPr lang="en-US"/>
          </a:p>
        </p:txBody>
      </p:sp>
    </p:spTree>
    <p:extLst>
      <p:ext uri="{BB962C8B-B14F-4D97-AF65-F5344CB8AC3E}">
        <p14:creationId xmlns:p14="http://schemas.microsoft.com/office/powerpoint/2010/main" val="9928954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15FBB50-09C8-B64E-AE57-67C5E70810CB}"/>
              </a:ext>
            </a:extLst>
          </p:cNvPr>
          <p:cNvGrpSpPr/>
          <p:nvPr/>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2" name="Freeform 21">
            <a:extLst>
              <a:ext uri="{FF2B5EF4-FFF2-40B4-BE49-F238E27FC236}">
                <a16:creationId xmlns:a16="http://schemas.microsoft.com/office/drawing/2014/main" id="{BC68F289-2744-2F48-893A-3F17911625C8}"/>
              </a:ext>
            </a:extLst>
          </p:cNvPr>
          <p:cNvSpPr/>
          <p:nvPr/>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a:extLst>
              <a:ext uri="{FF2B5EF4-FFF2-40B4-BE49-F238E27FC236}">
                <a16:creationId xmlns:a16="http://schemas.microsoft.com/office/drawing/2014/main" id="{39563C76-BC00-DE47-88F5-C24D3CE3325A}"/>
              </a:ext>
            </a:extLst>
          </p:cNvPr>
          <p:cNvSpPr/>
          <p:nvPr/>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28195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bg2">
            <a:alpha val="40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2F96941-79C9-A34B-8AB5-C167A4D72D51}"/>
              </a:ext>
            </a:extLst>
          </p:cNvPr>
          <p:cNvSpPr/>
          <p:nvPr/>
        </p:nvSpPr>
        <p:spPr>
          <a:xfrm>
            <a:off x="0" y="0"/>
            <a:ext cx="12192000" cy="986306"/>
          </a:xfrm>
          <a:prstGeom prst="rect">
            <a:avLst/>
          </a:prstGeom>
          <a:pattFill prst="lgGrid">
            <a:fgClr>
              <a:schemeClr val="tx1">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Date Placeholder 1">
            <a:extLst>
              <a:ext uri="{FF2B5EF4-FFF2-40B4-BE49-F238E27FC236}">
                <a16:creationId xmlns:a16="http://schemas.microsoft.com/office/drawing/2014/main" id="{09FBA462-7E60-BA4E-9A1E-3B5E69DACB3A}"/>
              </a:ext>
            </a:extLst>
          </p:cNvPr>
          <p:cNvSpPr>
            <a:spLocks noGrp="1"/>
          </p:cNvSpPr>
          <p:nvPr>
            <p:ph type="dt" sz="half" idx="10"/>
          </p:nvPr>
        </p:nvSpPr>
        <p:spPr/>
        <p:txBody>
          <a:bodyPr/>
          <a:lstStyle/>
          <a:p>
            <a:fld id="{CACCE73A-EC7C-C74F-BDE1-B9AFE6B3713A}" type="datetimeFigureOut">
              <a:rPr lang="en-US" noProof="0" smtClean="0"/>
              <a:t>4/3/2023</a:t>
            </a:fld>
            <a:endParaRPr lang="en-US" noProof="0"/>
          </a:p>
        </p:txBody>
      </p:sp>
      <p:sp>
        <p:nvSpPr>
          <p:cNvPr id="3" name="Footer Placeholder 2">
            <a:extLst>
              <a:ext uri="{FF2B5EF4-FFF2-40B4-BE49-F238E27FC236}">
                <a16:creationId xmlns:a16="http://schemas.microsoft.com/office/drawing/2014/main" id="{218A28A8-5C75-FC4B-9A28-8F343DF4B1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FD5A6F-AE17-4E4C-9567-DB3B02853306}"/>
              </a:ext>
            </a:extLst>
          </p:cNvPr>
          <p:cNvSpPr>
            <a:spLocks noGrp="1"/>
          </p:cNvSpPr>
          <p:nvPr>
            <p:ph type="sldNum" sz="quarter" idx="12"/>
          </p:nvPr>
        </p:nvSpPr>
        <p:spPr/>
        <p:txBody>
          <a:bodyPr/>
          <a:lstStyle/>
          <a:p>
            <a:fld id="{310F177B-6E1E-462B-B7B0-D5CC416BA827}" type="slidenum">
              <a:rPr lang="en-US" smtClean="0"/>
              <a:t>‹#›</a:t>
            </a:fld>
            <a:endParaRPr lang="en-US"/>
          </a:p>
        </p:txBody>
      </p:sp>
      <p:sp>
        <p:nvSpPr>
          <p:cNvPr id="6" name="Rectangle 5">
            <a:extLst>
              <a:ext uri="{FF2B5EF4-FFF2-40B4-BE49-F238E27FC236}">
                <a16:creationId xmlns:a16="http://schemas.microsoft.com/office/drawing/2014/main" id="{2A57C152-0331-B74F-81FE-04A927A72C7B}"/>
              </a:ext>
            </a:extLst>
          </p:cNvPr>
          <p:cNvSpPr/>
          <p:nvPr/>
        </p:nvSpPr>
        <p:spPr>
          <a:xfrm>
            <a:off x="350520" y="279792"/>
            <a:ext cx="11475720" cy="9863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rtlCol="0" anchor="ctr"/>
          <a:lstStyle/>
          <a:p>
            <a:endParaRPr lang="en-US" sz="2400" b="1" noProof="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5FDDD9A4-1691-5D47-9605-21650E2212D3}"/>
              </a:ext>
            </a:extLst>
          </p:cNvPr>
          <p:cNvSpPr>
            <a:spLocks noGrp="1"/>
          </p:cNvSpPr>
          <p:nvPr>
            <p:ph type="title"/>
          </p:nvPr>
        </p:nvSpPr>
        <p:spPr>
          <a:xfrm>
            <a:off x="639413" y="483440"/>
            <a:ext cx="10904438" cy="583800"/>
          </a:xfrm>
          <a:prstGeom prst="rect">
            <a:avLst/>
          </a:prstGeom>
        </p:spPr>
        <p:txBody>
          <a:bodyPr lIns="91440" rIns="91440">
            <a:noAutofit/>
          </a:bodyPr>
          <a:lstStyle>
            <a:lvl1pPr>
              <a:defRPr sz="2400" b="1" i="0" spc="150" baseline="0">
                <a:solidFill>
                  <a:schemeClr val="tx1"/>
                </a:solidFill>
                <a:latin typeface="+mj-lt"/>
                <a:ea typeface="Meiryo UI" panose="020B0604030504040204" pitchFamily="34" charset="-128"/>
              </a:defRPr>
            </a:lvl1pPr>
          </a:lstStyle>
          <a:p>
            <a:r>
              <a:rPr lang="en-US" noProof="0"/>
              <a:t>Click to edit Master title style</a:t>
            </a:r>
          </a:p>
        </p:txBody>
      </p:sp>
      <p:sp>
        <p:nvSpPr>
          <p:cNvPr id="10" name="Text Placeholder 2">
            <a:extLst>
              <a:ext uri="{FF2B5EF4-FFF2-40B4-BE49-F238E27FC236}">
                <a16:creationId xmlns:a16="http://schemas.microsoft.com/office/drawing/2014/main" id="{62F811A9-08B1-C746-B30D-69D7B4A6CD59}"/>
              </a:ext>
            </a:extLst>
          </p:cNvPr>
          <p:cNvSpPr>
            <a:spLocks noGrp="1"/>
          </p:cNvSpPr>
          <p:nvPr>
            <p:ph type="body" idx="1"/>
          </p:nvPr>
        </p:nvSpPr>
        <p:spPr>
          <a:xfrm>
            <a:off x="838201" y="2038570"/>
            <a:ext cx="5042646" cy="703135"/>
          </a:xfrm>
          <a:prstGeom prst="rect">
            <a:avLst/>
          </a:prstGeom>
        </p:spPr>
        <p:txBody>
          <a:bodyPr lIns="91440" rIns="91440" anchor="ctr">
            <a:normAutofit/>
          </a:bodyPr>
          <a:lstStyle>
            <a:lvl1pPr marL="0" indent="0" algn="l">
              <a:lnSpc>
                <a:spcPct val="150000"/>
              </a:lnSpc>
              <a:buNone/>
              <a:defRPr sz="1800" b="1" i="0" cap="all" spc="150" baseline="0">
                <a:solidFill>
                  <a:schemeClr val="tx2"/>
                </a:solidFill>
                <a:latin typeface="+mj-lt"/>
                <a:ea typeface="Meiryo UI" panose="020B0604030504040204"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2" name="Text Placeholder 2">
            <a:extLst>
              <a:ext uri="{FF2B5EF4-FFF2-40B4-BE49-F238E27FC236}">
                <a16:creationId xmlns:a16="http://schemas.microsoft.com/office/drawing/2014/main" id="{54F0B191-C947-1640-8AD2-EEEAA1ED57C9}"/>
              </a:ext>
            </a:extLst>
          </p:cNvPr>
          <p:cNvSpPr>
            <a:spLocks noGrp="1"/>
          </p:cNvSpPr>
          <p:nvPr>
            <p:ph type="body" idx="14"/>
          </p:nvPr>
        </p:nvSpPr>
        <p:spPr>
          <a:xfrm>
            <a:off x="6501205" y="2038570"/>
            <a:ext cx="5042646" cy="703135"/>
          </a:xfrm>
          <a:prstGeom prst="rect">
            <a:avLst/>
          </a:prstGeom>
        </p:spPr>
        <p:txBody>
          <a:bodyPr lIns="91440" rIns="91440" anchor="ctr">
            <a:normAutofit/>
          </a:bodyPr>
          <a:lstStyle>
            <a:lvl1pPr marL="0" indent="0" algn="l">
              <a:lnSpc>
                <a:spcPct val="150000"/>
              </a:lnSpc>
              <a:buNone/>
              <a:defRPr sz="1800" b="1" i="0" cap="all" spc="150" baseline="0">
                <a:solidFill>
                  <a:schemeClr val="tx2"/>
                </a:solidFill>
                <a:latin typeface="+mj-lt"/>
                <a:ea typeface="Meiryo UI" panose="020B0604030504040204"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cxnSp>
        <p:nvCxnSpPr>
          <p:cNvPr id="14" name="Straight Connector 13">
            <a:extLst>
              <a:ext uri="{FF2B5EF4-FFF2-40B4-BE49-F238E27FC236}">
                <a16:creationId xmlns:a16="http://schemas.microsoft.com/office/drawing/2014/main" id="{E8B92D52-6B55-2C4B-95E4-CE89611E590B}"/>
              </a:ext>
            </a:extLst>
          </p:cNvPr>
          <p:cNvCxnSpPr>
            <a:cxnSpLocks/>
          </p:cNvCxnSpPr>
          <p:nvPr/>
        </p:nvCxnSpPr>
        <p:spPr>
          <a:xfrm>
            <a:off x="6167716" y="1613647"/>
            <a:ext cx="0" cy="4904068"/>
          </a:xfrm>
          <a:prstGeom prst="line">
            <a:avLst/>
          </a:prstGeom>
          <a:ln>
            <a:solidFill>
              <a:schemeClr val="tx2">
                <a:lumMod val="10000"/>
                <a:lumOff val="9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F0F9EB4B-EC9F-404E-A98B-1EA3F6FF116A}"/>
              </a:ext>
            </a:extLst>
          </p:cNvPr>
          <p:cNvSpPr>
            <a:spLocks noGrp="1"/>
          </p:cNvSpPr>
          <p:nvPr>
            <p:ph sz="quarter" idx="15"/>
          </p:nvPr>
        </p:nvSpPr>
        <p:spPr>
          <a:xfrm>
            <a:off x="838199" y="2894013"/>
            <a:ext cx="5042647" cy="30940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6">
            <a:extLst>
              <a:ext uri="{FF2B5EF4-FFF2-40B4-BE49-F238E27FC236}">
                <a16:creationId xmlns:a16="http://schemas.microsoft.com/office/drawing/2014/main" id="{7A648C0A-27FE-4582-8D3C-7FF280E14591}"/>
              </a:ext>
            </a:extLst>
          </p:cNvPr>
          <p:cNvSpPr>
            <a:spLocks noGrp="1"/>
          </p:cNvSpPr>
          <p:nvPr>
            <p:ph sz="quarter" idx="16"/>
          </p:nvPr>
        </p:nvSpPr>
        <p:spPr>
          <a:xfrm>
            <a:off x="6501205" y="2894013"/>
            <a:ext cx="5042647" cy="30940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567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Image and Caption">
    <p:bg>
      <p:bgPr>
        <a:solidFill>
          <a:schemeClr val="bg2">
            <a:alpha val="4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A22209-F6F4-814A-9719-87CDCD23C55F}"/>
              </a:ext>
            </a:extLst>
          </p:cNvPr>
          <p:cNvSpPr/>
          <p:nvPr/>
        </p:nvSpPr>
        <p:spPr>
          <a:xfrm>
            <a:off x="0" y="914400"/>
            <a:ext cx="12192000" cy="5029200"/>
          </a:xfrm>
          <a:prstGeom prst="rect">
            <a:avLst/>
          </a:prstGeom>
          <a:pattFill prst="lgGrid">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10">
            <a:extLst>
              <a:ext uri="{FF2B5EF4-FFF2-40B4-BE49-F238E27FC236}">
                <a16:creationId xmlns:a16="http://schemas.microsoft.com/office/drawing/2014/main" id="{51817374-D7A2-2F4D-91C6-E24955F0018B}"/>
              </a:ext>
            </a:extLst>
          </p:cNvPr>
          <p:cNvSpPr/>
          <p:nvPr/>
        </p:nvSpPr>
        <p:spPr>
          <a:xfrm>
            <a:off x="5951621" y="1803214"/>
            <a:ext cx="6240379" cy="32528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Date Placeholder 1">
            <a:extLst>
              <a:ext uri="{FF2B5EF4-FFF2-40B4-BE49-F238E27FC236}">
                <a16:creationId xmlns:a16="http://schemas.microsoft.com/office/drawing/2014/main" id="{09FBA462-7E60-BA4E-9A1E-3B5E69DACB3A}"/>
              </a:ext>
            </a:extLst>
          </p:cNvPr>
          <p:cNvSpPr>
            <a:spLocks noGrp="1"/>
          </p:cNvSpPr>
          <p:nvPr>
            <p:ph type="dt" sz="half" idx="10"/>
          </p:nvPr>
        </p:nvSpPr>
        <p:spPr/>
        <p:txBody>
          <a:bodyPr/>
          <a:lstStyle/>
          <a:p>
            <a:fld id="{CACCE73A-EC7C-C74F-BDE1-B9AFE6B3713A}" type="datetimeFigureOut">
              <a:rPr lang="en-US" noProof="0" smtClean="0"/>
              <a:t>4/3/2023</a:t>
            </a:fld>
            <a:endParaRPr lang="en-US" noProof="0"/>
          </a:p>
        </p:txBody>
      </p:sp>
      <p:sp>
        <p:nvSpPr>
          <p:cNvPr id="3" name="Footer Placeholder 2">
            <a:extLst>
              <a:ext uri="{FF2B5EF4-FFF2-40B4-BE49-F238E27FC236}">
                <a16:creationId xmlns:a16="http://schemas.microsoft.com/office/drawing/2014/main" id="{218A28A8-5C75-FC4B-9A28-8F343DF4B1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FD5A6F-AE17-4E4C-9567-DB3B02853306}"/>
              </a:ext>
            </a:extLst>
          </p:cNvPr>
          <p:cNvSpPr>
            <a:spLocks noGrp="1"/>
          </p:cNvSpPr>
          <p:nvPr>
            <p:ph type="sldNum" sz="quarter" idx="12"/>
          </p:nvPr>
        </p:nvSpPr>
        <p:spPr/>
        <p:txBody>
          <a:bodyPr/>
          <a:lstStyle/>
          <a:p>
            <a:fld id="{310F177B-6E1E-462B-B7B0-D5CC416BA827}" type="slidenum">
              <a:rPr lang="en-US" smtClean="0"/>
              <a:t>‹#›</a:t>
            </a:fld>
            <a:endParaRPr lang="en-US"/>
          </a:p>
        </p:txBody>
      </p:sp>
      <p:sp>
        <p:nvSpPr>
          <p:cNvPr id="9" name="Title 1">
            <a:extLst>
              <a:ext uri="{FF2B5EF4-FFF2-40B4-BE49-F238E27FC236}">
                <a16:creationId xmlns:a16="http://schemas.microsoft.com/office/drawing/2014/main" id="{656FB1BA-653F-254C-9C39-2A5BDD763EE8}"/>
              </a:ext>
            </a:extLst>
          </p:cNvPr>
          <p:cNvSpPr>
            <a:spLocks noGrp="1"/>
          </p:cNvSpPr>
          <p:nvPr>
            <p:ph type="title"/>
          </p:nvPr>
        </p:nvSpPr>
        <p:spPr>
          <a:xfrm>
            <a:off x="6494545" y="2028031"/>
            <a:ext cx="5058209" cy="583800"/>
          </a:xfrm>
          <a:prstGeom prst="rect">
            <a:avLst/>
          </a:prstGeom>
        </p:spPr>
        <p:txBody>
          <a:bodyPr lIns="91440" rIns="91440">
            <a:noAutofit/>
          </a:bodyPr>
          <a:lstStyle>
            <a:lvl1pPr>
              <a:defRPr sz="2400" b="1" i="0" spc="150" baseline="0">
                <a:solidFill>
                  <a:schemeClr val="tx1"/>
                </a:solidFill>
                <a:latin typeface="+mj-lt"/>
                <a:ea typeface="Meiryo UI" panose="020B0604030504040204" pitchFamily="34" charset="-128"/>
              </a:defRPr>
            </a:lvl1pPr>
          </a:lstStyle>
          <a:p>
            <a:r>
              <a:rPr lang="en-US" noProof="0"/>
              <a:t>Click to edit Master title style</a:t>
            </a:r>
          </a:p>
        </p:txBody>
      </p:sp>
      <p:sp>
        <p:nvSpPr>
          <p:cNvPr id="13" name="Picture Placeholder 10">
            <a:extLst>
              <a:ext uri="{FF2B5EF4-FFF2-40B4-BE49-F238E27FC236}">
                <a16:creationId xmlns:a16="http://schemas.microsoft.com/office/drawing/2014/main" id="{AD5E91DA-7D30-8C45-9BE7-5F82AA824B11}"/>
              </a:ext>
            </a:extLst>
          </p:cNvPr>
          <p:cNvSpPr>
            <a:spLocks noGrp="1"/>
          </p:cNvSpPr>
          <p:nvPr>
            <p:ph type="pic" sz="quarter" idx="14"/>
          </p:nvPr>
        </p:nvSpPr>
        <p:spPr>
          <a:xfrm>
            <a:off x="542925" y="0"/>
            <a:ext cx="5408696" cy="6858000"/>
          </a:xfrm>
          <a:prstGeom prst="rect">
            <a:avLst/>
          </a:prstGeom>
          <a:solidFill>
            <a:schemeClr val="tx1"/>
          </a:solidFill>
        </p:spPr>
        <p:txBody>
          <a:bodyPr/>
          <a:lstStyle>
            <a:lvl1pPr marL="0" indent="0">
              <a:buNone/>
              <a:defRPr>
                <a:solidFill>
                  <a:schemeClr val="bg1"/>
                </a:solidFill>
              </a:defRPr>
            </a:lvl1pPr>
          </a:lstStyle>
          <a:p>
            <a:r>
              <a:rPr lang="en-US" noProof="0"/>
              <a:t>Click icon to add picture</a:t>
            </a:r>
          </a:p>
        </p:txBody>
      </p:sp>
      <p:sp>
        <p:nvSpPr>
          <p:cNvPr id="6" name="Content Placeholder 5">
            <a:extLst>
              <a:ext uri="{FF2B5EF4-FFF2-40B4-BE49-F238E27FC236}">
                <a16:creationId xmlns:a16="http://schemas.microsoft.com/office/drawing/2014/main" id="{A94B5840-E92F-4CFE-B3C0-0873B2740891}"/>
              </a:ext>
            </a:extLst>
          </p:cNvPr>
          <p:cNvSpPr>
            <a:spLocks noGrp="1"/>
          </p:cNvSpPr>
          <p:nvPr>
            <p:ph sz="quarter" idx="15"/>
          </p:nvPr>
        </p:nvSpPr>
        <p:spPr>
          <a:xfrm>
            <a:off x="6494463" y="2611438"/>
            <a:ext cx="5058291" cy="2165350"/>
          </a:xfrm>
        </p:spPr>
        <p:txBody>
          <a:bodyPr/>
          <a:lstStyle>
            <a:lvl1pPr marL="0" indent="0">
              <a:lnSpc>
                <a:spcPct val="200000"/>
              </a:lnSpc>
              <a:spcBef>
                <a:spcPts val="1900"/>
              </a:spcBef>
              <a:buNone/>
              <a:defRPr/>
            </a:lvl1pPr>
          </a:lstStyle>
          <a:p>
            <a:pPr lvl="0"/>
            <a:r>
              <a:rPr lang="en-US"/>
              <a:t>Edit Master text styles</a:t>
            </a:r>
          </a:p>
        </p:txBody>
      </p:sp>
    </p:spTree>
    <p:extLst>
      <p:ext uri="{BB962C8B-B14F-4D97-AF65-F5344CB8AC3E}">
        <p14:creationId xmlns:p14="http://schemas.microsoft.com/office/powerpoint/2010/main" val="2068520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4">
            <a:alpha val="40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BA462-7E60-BA4E-9A1E-3B5E69DACB3A}"/>
              </a:ext>
            </a:extLst>
          </p:cNvPr>
          <p:cNvSpPr>
            <a:spLocks noGrp="1"/>
          </p:cNvSpPr>
          <p:nvPr>
            <p:ph type="dt" sz="half" idx="10"/>
          </p:nvPr>
        </p:nvSpPr>
        <p:spPr/>
        <p:txBody>
          <a:bodyPr/>
          <a:lstStyle/>
          <a:p>
            <a:fld id="{CACCE73A-EC7C-C74F-BDE1-B9AFE6B3713A}" type="datetimeFigureOut">
              <a:rPr lang="en-US" smtClean="0"/>
              <a:t>4/3/2023</a:t>
            </a:fld>
            <a:endParaRPr lang="en-US"/>
          </a:p>
        </p:txBody>
      </p:sp>
      <p:sp>
        <p:nvSpPr>
          <p:cNvPr id="3" name="Footer Placeholder 2">
            <a:extLst>
              <a:ext uri="{FF2B5EF4-FFF2-40B4-BE49-F238E27FC236}">
                <a16:creationId xmlns:a16="http://schemas.microsoft.com/office/drawing/2014/main" id="{218A28A8-5C75-FC4B-9A28-8F343DF4B1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FD5A6F-AE17-4E4C-9567-DB3B02853306}"/>
              </a:ext>
            </a:extLst>
          </p:cNvPr>
          <p:cNvSpPr>
            <a:spLocks noGrp="1"/>
          </p:cNvSpPr>
          <p:nvPr>
            <p:ph type="sldNum" sz="quarter" idx="12"/>
          </p:nvPr>
        </p:nvSpPr>
        <p:spPr/>
        <p:txBody>
          <a:bodyPr/>
          <a:lstStyle/>
          <a:p>
            <a:fld id="{310F177B-6E1E-462B-B7B0-D5CC416BA827}" type="slidenum">
              <a:rPr lang="en-US" smtClean="0"/>
              <a:t>‹#›</a:t>
            </a:fld>
            <a:endParaRPr lang="en-US"/>
          </a:p>
        </p:txBody>
      </p:sp>
    </p:spTree>
    <p:extLst>
      <p:ext uri="{BB962C8B-B14F-4D97-AF65-F5344CB8AC3E}">
        <p14:creationId xmlns:p14="http://schemas.microsoft.com/office/powerpoint/2010/main" val="3962019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5539117B-1405-4997-81DF-D47685487591}" type="datetime1">
              <a:rPr lang="en-US" smtClean="0"/>
              <a:t>4/3/2023</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a:p>
        </p:txBody>
      </p:sp>
    </p:spTree>
    <p:extLst>
      <p:ext uri="{BB962C8B-B14F-4D97-AF65-F5344CB8AC3E}">
        <p14:creationId xmlns:p14="http://schemas.microsoft.com/office/powerpoint/2010/main" val="2617580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C8054-F9DF-2FE3-0142-D48931912FF6}"/>
              </a:ext>
            </a:extLst>
          </p:cNvPr>
          <p:cNvSpPr>
            <a:spLocks noGrp="1"/>
          </p:cNvSpPr>
          <p:nvPr>
            <p:ph type="title"/>
          </p:nvPr>
        </p:nvSpPr>
        <p:spPr>
          <a:xfrm>
            <a:off x="640080" y="457200"/>
            <a:ext cx="10936224" cy="1325563"/>
          </a:xfrm>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C0C55DDE-FFCC-5750-83A9-F88E2F74A1BC}"/>
              </a:ext>
            </a:extLst>
          </p:cNvPr>
          <p:cNvSpPr>
            <a:spLocks noGrp="1"/>
          </p:cNvSpPr>
          <p:nvPr>
            <p:ph idx="1"/>
          </p:nvPr>
        </p:nvSpPr>
        <p:spPr>
          <a:xfrm>
            <a:off x="969264" y="1947672"/>
            <a:ext cx="10296144" cy="43708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BDA0D14-310A-2EDC-99A1-FCFA29C787ED}"/>
              </a:ext>
            </a:extLst>
          </p:cNvPr>
          <p:cNvSpPr>
            <a:spLocks noGrp="1"/>
          </p:cNvSpPr>
          <p:nvPr>
            <p:ph type="ftr" sz="quarter" idx="11"/>
          </p:nvPr>
        </p:nvSpPr>
        <p:spPr>
          <a:xfrm rot="16200000">
            <a:off x="-531091" y="983633"/>
            <a:ext cx="1728216" cy="28346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653FDCA-382D-537C-5751-191D136E9D17}"/>
              </a:ext>
            </a:extLst>
          </p:cNvPr>
          <p:cNvSpPr>
            <a:spLocks noGrp="1"/>
          </p:cNvSpPr>
          <p:nvPr>
            <p:ph type="sldNum" sz="quarter" idx="12"/>
          </p:nvPr>
        </p:nvSpPr>
        <p:spPr/>
        <p:txBody>
          <a:bodyPr/>
          <a:lstStyle/>
          <a:p>
            <a:fld id="{310F177B-6E1E-462B-B7B0-D5CC416BA827}" type="slidenum">
              <a:rPr lang="en-US" smtClean="0"/>
              <a:t>‹#›</a:t>
            </a:fld>
            <a:endParaRPr lang="en-US"/>
          </a:p>
        </p:txBody>
      </p:sp>
    </p:spTree>
    <p:extLst>
      <p:ext uri="{BB962C8B-B14F-4D97-AF65-F5344CB8AC3E}">
        <p14:creationId xmlns:p14="http://schemas.microsoft.com/office/powerpoint/2010/main" val="2726142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630613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9EAC25-66D1-1245-97FD-3B58401328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2069B3-0468-584A-914E-91C8C91C7F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BDB421-E3C9-A140-878A-F3A967799A02}"/>
              </a:ext>
            </a:extLst>
          </p:cNvPr>
          <p:cNvSpPr>
            <a:spLocks noGrp="1"/>
          </p:cNvSpPr>
          <p:nvPr>
            <p:ph type="dt" sz="half" idx="2"/>
          </p:nvPr>
        </p:nvSpPr>
        <p:spPr>
          <a:xfrm>
            <a:off x="838200" y="6492875"/>
            <a:ext cx="2743200" cy="228600"/>
          </a:xfrm>
          <a:prstGeom prst="rect">
            <a:avLst/>
          </a:prstGeom>
        </p:spPr>
        <p:txBody>
          <a:bodyPr vert="horz" lIns="91440" tIns="45720" rIns="91440" bIns="45720" rtlCol="0" anchor="ctr"/>
          <a:lstStyle>
            <a:lvl1pPr algn="l">
              <a:defRPr sz="700">
                <a:solidFill>
                  <a:schemeClr val="tx1">
                    <a:tint val="75000"/>
                  </a:schemeClr>
                </a:solidFill>
              </a:defRPr>
            </a:lvl1pPr>
          </a:lstStyle>
          <a:p>
            <a:fld id="{CACCE73A-EC7C-C74F-BDE1-B9AFE6B3713A}" type="datetimeFigureOut">
              <a:rPr lang="en-US" smtClean="0"/>
              <a:pPr/>
              <a:t>4/3/2023</a:t>
            </a:fld>
            <a:endParaRPr lang="en-US"/>
          </a:p>
        </p:txBody>
      </p:sp>
      <p:sp>
        <p:nvSpPr>
          <p:cNvPr id="5" name="Footer Placeholder 4">
            <a:extLst>
              <a:ext uri="{FF2B5EF4-FFF2-40B4-BE49-F238E27FC236}">
                <a16:creationId xmlns:a16="http://schemas.microsoft.com/office/drawing/2014/main" id="{147A988C-554B-E64F-A698-DE3EF9CA0774}"/>
              </a:ext>
            </a:extLst>
          </p:cNvPr>
          <p:cNvSpPr>
            <a:spLocks noGrp="1"/>
          </p:cNvSpPr>
          <p:nvPr>
            <p:ph type="ftr" sz="quarter" idx="3"/>
          </p:nvPr>
        </p:nvSpPr>
        <p:spPr>
          <a:xfrm>
            <a:off x="4038600" y="6492875"/>
            <a:ext cx="4114800" cy="228600"/>
          </a:xfrm>
          <a:prstGeom prst="rect">
            <a:avLst/>
          </a:prstGeom>
        </p:spPr>
        <p:txBody>
          <a:bodyPr vert="horz" lIns="91440" tIns="45720" rIns="91440" bIns="45720" rtlCol="0" anchor="ctr"/>
          <a:lstStyle>
            <a:lvl1pPr algn="ctr">
              <a:defRPr sz="7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8157E6-BBF7-AB4A-B5DD-B39A65C17B0B}"/>
              </a:ext>
            </a:extLst>
          </p:cNvPr>
          <p:cNvSpPr>
            <a:spLocks noGrp="1"/>
          </p:cNvSpPr>
          <p:nvPr>
            <p:ph type="sldNum" sz="quarter" idx="4"/>
          </p:nvPr>
        </p:nvSpPr>
        <p:spPr>
          <a:xfrm>
            <a:off x="8610600" y="6492875"/>
            <a:ext cx="2743200" cy="228600"/>
          </a:xfrm>
          <a:prstGeom prst="rect">
            <a:avLst/>
          </a:prstGeom>
        </p:spPr>
        <p:txBody>
          <a:bodyPr vert="horz" lIns="91440" tIns="45720" rIns="91440" bIns="45720" rtlCol="0" anchor="ctr"/>
          <a:lstStyle>
            <a:lvl1pPr algn="r">
              <a:defRPr sz="700">
                <a:solidFill>
                  <a:schemeClr val="tx1">
                    <a:tint val="75000"/>
                  </a:schemeClr>
                </a:solidFill>
              </a:defRPr>
            </a:lvl1pPr>
          </a:lstStyle>
          <a:p>
            <a:fld id="{310F177B-6E1E-462B-B7B0-D5CC416BA827}" type="slidenum">
              <a:rPr lang="en-US" smtClean="0"/>
              <a:t>‹#›</a:t>
            </a:fld>
            <a:endParaRPr lang="en-US"/>
          </a:p>
        </p:txBody>
      </p:sp>
    </p:spTree>
    <p:extLst>
      <p:ext uri="{BB962C8B-B14F-4D97-AF65-F5344CB8AC3E}">
        <p14:creationId xmlns:p14="http://schemas.microsoft.com/office/powerpoint/2010/main" val="394692006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eiryo UI" panose="020B0604030504040204" pitchFamily="34" charset="-128"/>
          <a:cs typeface="+mj-cs"/>
        </a:defRPr>
      </a:lvl1pPr>
    </p:titleStyle>
    <p:bodyStyle>
      <a:lvl1pPr marL="228600" indent="-228600" algn="l" defTabSz="914400" rtl="0" eaLnBrk="1" latinLnBrk="0" hangingPunct="1">
        <a:lnSpc>
          <a:spcPct val="150000"/>
        </a:lnSpc>
        <a:spcBef>
          <a:spcPts val="1500"/>
        </a:spcBef>
        <a:buClr>
          <a:schemeClr val="accent2"/>
        </a:buClr>
        <a:buFont typeface="Wingdings" panose="05000000000000000000" pitchFamily="2" charset="2"/>
        <a:buChar char="§"/>
        <a:defRPr sz="1500" kern="1200" spc="150" baseline="0">
          <a:solidFill>
            <a:schemeClr val="tx1"/>
          </a:solidFill>
          <a:latin typeface="+mn-lt"/>
          <a:ea typeface="Meiryo UI" panose="020B0604030504040204" pitchFamily="34" charset="-128"/>
          <a:cs typeface="+mn-cs"/>
        </a:defRPr>
      </a:lvl1pPr>
      <a:lvl2pPr marL="685800" indent="-228600" algn="l" defTabSz="914400" rtl="0" eaLnBrk="1" latinLnBrk="0" hangingPunct="1">
        <a:lnSpc>
          <a:spcPct val="150000"/>
        </a:lnSpc>
        <a:spcBef>
          <a:spcPts val="500"/>
        </a:spcBef>
        <a:buClr>
          <a:schemeClr val="accent2"/>
        </a:buClr>
        <a:buFont typeface="Wingdings" panose="05000000000000000000" pitchFamily="2" charset="2"/>
        <a:buChar char="§"/>
        <a:defRPr sz="1500" kern="1200" spc="150" baseline="0">
          <a:solidFill>
            <a:schemeClr val="tx1"/>
          </a:solidFill>
          <a:latin typeface="+mn-lt"/>
          <a:ea typeface="Meiryo UI" panose="020B0604030504040204" pitchFamily="34" charset="-128"/>
          <a:cs typeface="+mn-cs"/>
        </a:defRPr>
      </a:lvl2pPr>
      <a:lvl3pPr marL="1143000" indent="-228600" algn="l" defTabSz="914400" rtl="0" eaLnBrk="1" latinLnBrk="0" hangingPunct="1">
        <a:lnSpc>
          <a:spcPct val="150000"/>
        </a:lnSpc>
        <a:spcBef>
          <a:spcPts val="500"/>
        </a:spcBef>
        <a:buClr>
          <a:schemeClr val="accent2"/>
        </a:buClr>
        <a:buFont typeface="Wingdings" panose="05000000000000000000" pitchFamily="2" charset="2"/>
        <a:buChar char="§"/>
        <a:defRPr sz="1400" kern="1200" spc="150" baseline="0">
          <a:solidFill>
            <a:schemeClr val="tx1"/>
          </a:solidFill>
          <a:latin typeface="+mn-lt"/>
          <a:ea typeface="Meiryo UI" panose="020B0604030504040204" pitchFamily="34" charset="-128"/>
          <a:cs typeface="+mn-cs"/>
        </a:defRPr>
      </a:lvl3pPr>
      <a:lvl4pPr marL="1600200" indent="-228600" algn="l" defTabSz="914400" rtl="0" eaLnBrk="1" latinLnBrk="0" hangingPunct="1">
        <a:lnSpc>
          <a:spcPct val="150000"/>
        </a:lnSpc>
        <a:spcBef>
          <a:spcPts val="500"/>
        </a:spcBef>
        <a:buClr>
          <a:schemeClr val="accent2"/>
        </a:buClr>
        <a:buFont typeface="Wingdings" panose="05000000000000000000" pitchFamily="2" charset="2"/>
        <a:buChar char="§"/>
        <a:defRPr sz="1400" kern="1200" spc="150" baseline="0">
          <a:solidFill>
            <a:schemeClr val="tx1"/>
          </a:solidFill>
          <a:latin typeface="+mn-lt"/>
          <a:ea typeface="Meiryo UI" panose="020B0604030504040204" pitchFamily="34" charset="-128"/>
          <a:cs typeface="+mn-cs"/>
        </a:defRPr>
      </a:lvl4pPr>
      <a:lvl5pPr marL="2057400" indent="-228600" algn="l" defTabSz="914400" rtl="0" eaLnBrk="1" latinLnBrk="0" hangingPunct="1">
        <a:lnSpc>
          <a:spcPct val="150000"/>
        </a:lnSpc>
        <a:spcBef>
          <a:spcPts val="500"/>
        </a:spcBef>
        <a:buClr>
          <a:schemeClr val="accent2"/>
        </a:buClr>
        <a:buFont typeface="Wingdings" panose="05000000000000000000" pitchFamily="2" charset="2"/>
        <a:buChar char="§"/>
        <a:defRPr sz="1400" kern="1200" spc="150" baseline="0">
          <a:solidFill>
            <a:schemeClr val="tx1"/>
          </a:solidFill>
          <a:latin typeface="+mn-lt"/>
          <a:ea typeface="Meiryo UI"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CCE73A-EC7C-C74F-BDE1-B9AFE6B3713A}" type="datetimeFigureOut">
              <a:rPr lang="en-US" smtClean="0"/>
              <a:pPr/>
              <a:t>4/3/2023</a:t>
            </a:fld>
            <a:endParaRPr lang="en-US"/>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0F177B-6E1E-462B-B7B0-D5CC416BA827}" type="slidenum">
              <a:rPr lang="en-US" smtClean="0"/>
              <a:t>‹#›</a:t>
            </a:fld>
            <a:endParaRPr lang="en-US"/>
          </a:p>
        </p:txBody>
      </p:sp>
    </p:spTree>
    <p:extLst>
      <p:ext uri="{BB962C8B-B14F-4D97-AF65-F5344CB8AC3E}">
        <p14:creationId xmlns:p14="http://schemas.microsoft.com/office/powerpoint/2010/main" val="330866266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p15:clr>
            <a:srgbClr val="F26B43"/>
          </p15:clr>
        </p15:guide>
        <p15:guide id="2" pos="2568">
          <p15:clr>
            <a:srgbClr val="F26B43"/>
          </p15:clr>
        </p15:guide>
        <p15:guide id="3" pos="288">
          <p15:clr>
            <a:srgbClr val="5ACBF0"/>
          </p15:clr>
        </p15:guide>
        <p15:guide id="4" pos="7392">
          <p15:clr>
            <a:srgbClr val="5ACBF0"/>
          </p15:clr>
        </p15:guide>
        <p15:guide id="5" orient="horz" pos="576">
          <p15:clr>
            <a:srgbClr val="5ACBF0"/>
          </p15:clr>
        </p15:guide>
        <p15:guide id="6" orient="horz" pos="3744">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4/3/2023</a:t>
            </a:fld>
            <a:endParaRPr lang="en-US"/>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a:p>
        </p:txBody>
      </p:sp>
    </p:spTree>
    <p:extLst>
      <p:ext uri="{BB962C8B-B14F-4D97-AF65-F5344CB8AC3E}">
        <p14:creationId xmlns:p14="http://schemas.microsoft.com/office/powerpoint/2010/main" val="150441288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6" r:id="rId3"/>
    <p:sldLayoutId id="2147483757" r:id="rId4"/>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p15:clr>
            <a:srgbClr val="F26B43"/>
          </p15:clr>
        </p15:guide>
        <p15:guide id="2" pos="2568">
          <p15:clr>
            <a:srgbClr val="F26B43"/>
          </p15:clr>
        </p15:guide>
        <p15:guide id="3" pos="288">
          <p15:clr>
            <a:srgbClr val="5ACBF0"/>
          </p15:clr>
        </p15:guide>
        <p15:guide id="4" pos="7392">
          <p15:clr>
            <a:srgbClr val="5ACBF0"/>
          </p15:clr>
        </p15:guide>
        <p15:guide id="5" orient="horz" pos="576">
          <p15:clr>
            <a:srgbClr val="5ACBF0"/>
          </p15:clr>
        </p15:guide>
        <p15:guide id="6" orient="horz" pos="3744">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4/3/2023</a:t>
            </a:fld>
            <a:endParaRPr lang="en-US"/>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a:p>
        </p:txBody>
      </p:sp>
    </p:spTree>
    <p:extLst>
      <p:ext uri="{BB962C8B-B14F-4D97-AF65-F5344CB8AC3E}">
        <p14:creationId xmlns:p14="http://schemas.microsoft.com/office/powerpoint/2010/main" val="261907392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8" r:id="rId3"/>
    <p:sldLayoutId id="2147483759" r:id="rId4"/>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p15:clr>
            <a:srgbClr val="F26B43"/>
          </p15:clr>
        </p15:guide>
        <p15:guide id="2" pos="2568">
          <p15:clr>
            <a:srgbClr val="F26B43"/>
          </p15:clr>
        </p15:guide>
        <p15:guide id="3" pos="288">
          <p15:clr>
            <a:srgbClr val="5ACBF0"/>
          </p15:clr>
        </p15:guide>
        <p15:guide id="4" pos="7392">
          <p15:clr>
            <a:srgbClr val="5ACBF0"/>
          </p15:clr>
        </p15:guide>
        <p15:guide id="5" orient="horz" pos="576">
          <p15:clr>
            <a:srgbClr val="5ACBF0"/>
          </p15:clr>
        </p15:guide>
        <p15:guide id="6" orient="horz" pos="3744">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4/3/2023</a:t>
            </a:fld>
            <a:endParaRPr lang="en-US"/>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a:p>
        </p:txBody>
      </p:sp>
    </p:spTree>
    <p:extLst>
      <p:ext uri="{BB962C8B-B14F-4D97-AF65-F5344CB8AC3E}">
        <p14:creationId xmlns:p14="http://schemas.microsoft.com/office/powerpoint/2010/main" val="3476854323"/>
      </p:ext>
    </p:extLst>
  </p:cSld>
  <p:clrMap bg1="lt1" tx1="dk1" bg2="lt2" tx2="dk2" accent1="accent1" accent2="accent2" accent3="accent3" accent4="accent4" accent5="accent5" accent6="accent6" hlink="hlink" folHlink="folHlink"/>
  <p:sldLayoutIdLst>
    <p:sldLayoutId id="2147483754" r:id="rId1"/>
    <p:sldLayoutId id="2147483755"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p15:clr>
            <a:srgbClr val="F26B43"/>
          </p15:clr>
        </p15:guide>
        <p15:guide id="2" pos="2568">
          <p15:clr>
            <a:srgbClr val="F26B43"/>
          </p15:clr>
        </p15:guide>
        <p15:guide id="3" pos="288">
          <p15:clr>
            <a:srgbClr val="5ACBF0"/>
          </p15:clr>
        </p15:guide>
        <p15:guide id="4" pos="7392">
          <p15:clr>
            <a:srgbClr val="5ACBF0"/>
          </p15:clr>
        </p15:guide>
        <p15:guide id="5" orient="horz" pos="576">
          <p15:clr>
            <a:srgbClr val="5ACBF0"/>
          </p15:clr>
        </p15:guide>
        <p15:guide id="6" orient="horz" pos="3744">
          <p15:clr>
            <a:srgbClr val="5ACBF0"/>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fld id="{CACCE73A-EC7C-C74F-BDE1-B9AFE6B3713A}" type="datetimeFigureOut">
              <a:rPr lang="en-US" smtClean="0"/>
              <a:pPr/>
              <a:t>4/3/2023</a:t>
            </a:fld>
            <a:endParaRPr lang="en-US"/>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endParaRPr lang="en-US"/>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310F177B-6E1E-462B-B7B0-D5CC416BA827}" type="slidenum">
              <a:rPr lang="en-US" smtClean="0"/>
              <a:t>‹#›</a:t>
            </a:fld>
            <a:endParaRPr lang="en-US"/>
          </a:p>
        </p:txBody>
      </p:sp>
    </p:spTree>
    <p:extLst>
      <p:ext uri="{BB962C8B-B14F-4D97-AF65-F5344CB8AC3E}">
        <p14:creationId xmlns:p14="http://schemas.microsoft.com/office/powerpoint/2010/main" val="7958371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7.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6.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6.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7.xml"/><Relationship Id="rId1" Type="http://schemas.openxmlformats.org/officeDocument/2006/relationships/video" Target="https://www.youtube.com/embed/YjQ4JWRqjRQ"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mailto:anthony.labellarte@fosteradopt.org" TargetMode="External"/><Relationship Id="rId2" Type="http://schemas.openxmlformats.org/officeDocument/2006/relationships/hyperlink" Target="mailto:jessica.funk@fosteradopt.org" TargetMode="Externa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lnSpc>
                <a:spcPct val="150000"/>
              </a:lnSpc>
            </a:pPr>
            <a:r>
              <a:rPr lang="en-US" dirty="0"/>
              <a:t>Experts in the Field</a:t>
            </a:r>
            <a:br>
              <a:rPr lang="en-US" dirty="0"/>
            </a:br>
            <a:r>
              <a:rPr lang="en-US" sz="2400" b="0" i="1" dirty="0"/>
              <a:t>How Foster Care Alumni are changing the face of case management</a:t>
            </a:r>
          </a:p>
        </p:txBody>
      </p:sp>
      <p:sp>
        <p:nvSpPr>
          <p:cNvPr id="3" name="Subtitle 2"/>
          <p:cNvSpPr>
            <a:spLocks noGrp="1"/>
          </p:cNvSpPr>
          <p:nvPr>
            <p:ph type="subTitle" idx="1"/>
          </p:nvPr>
        </p:nvSpPr>
        <p:spPr>
          <a:xfrm>
            <a:off x="1167493" y="3783724"/>
            <a:ext cx="9500507" cy="624989"/>
          </a:xfrm>
        </p:spPr>
        <p:txBody>
          <a:bodyPr>
            <a:normAutofit/>
          </a:bodyPr>
          <a:lstStyle/>
          <a:p>
            <a:r>
              <a:rPr lang="en-US" dirty="0"/>
              <a:t>Presented by Jessica Funk &amp; Anthony LaBellarte</a:t>
            </a:r>
          </a:p>
        </p:txBody>
      </p:sp>
    </p:spTree>
    <p:extLst>
      <p:ext uri="{BB962C8B-B14F-4D97-AF65-F5344CB8AC3E}">
        <p14:creationId xmlns:p14="http://schemas.microsoft.com/office/powerpoint/2010/main" val="455220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sets us apart you ask…</a:t>
            </a:r>
          </a:p>
        </p:txBody>
      </p:sp>
      <p:sp>
        <p:nvSpPr>
          <p:cNvPr id="3" name="Content Placeholder 2"/>
          <p:cNvSpPr>
            <a:spLocks noGrp="1"/>
          </p:cNvSpPr>
          <p:nvPr>
            <p:ph idx="1"/>
          </p:nvPr>
        </p:nvSpPr>
        <p:spPr>
          <a:xfrm>
            <a:off x="1167493" y="2308427"/>
            <a:ext cx="4663440" cy="2828613"/>
          </a:xfrm>
        </p:spPr>
        <p:txBody>
          <a:bodyPr/>
          <a:lstStyle/>
          <a:p>
            <a:pPr marL="457200" indent="-457200">
              <a:buFont typeface="Arial" panose="020B0604020202020204" pitchFamily="34" charset="0"/>
              <a:buChar char="•"/>
            </a:pPr>
            <a:r>
              <a:rPr lang="en-US" dirty="0" smtClean="0"/>
              <a:t>Program </a:t>
            </a:r>
            <a:r>
              <a:rPr lang="en-US" dirty="0"/>
              <a:t>Policies &amp; </a:t>
            </a:r>
            <a:r>
              <a:rPr lang="en-US" dirty="0" smtClean="0"/>
              <a:t>Procedures</a:t>
            </a:r>
          </a:p>
          <a:p>
            <a:pPr marL="457200" indent="-457200">
              <a:buFont typeface="Arial" panose="020B0604020202020204" pitchFamily="34" charset="0"/>
              <a:buChar char="•"/>
            </a:pPr>
            <a:r>
              <a:rPr lang="en-US" dirty="0" smtClean="0"/>
              <a:t>Length </a:t>
            </a:r>
            <a:r>
              <a:rPr lang="en-US" dirty="0"/>
              <a:t>of Service</a:t>
            </a:r>
          </a:p>
          <a:p>
            <a:pPr marL="457200" indent="-457200">
              <a:buFont typeface="Arial" panose="020B0604020202020204" pitchFamily="34" charset="0"/>
              <a:buChar char="•"/>
            </a:pPr>
            <a:r>
              <a:rPr lang="en-US" dirty="0" smtClean="0"/>
              <a:t>Client Eligibility &amp; Criteria</a:t>
            </a:r>
          </a:p>
          <a:p>
            <a:pPr marL="457200" indent="-457200">
              <a:buFont typeface="Arial" panose="020B0604020202020204" pitchFamily="34" charset="0"/>
              <a:buChar char="•"/>
            </a:pPr>
            <a:r>
              <a:rPr lang="en-US" dirty="0" smtClean="0"/>
              <a:t>Hiring Practices</a:t>
            </a:r>
          </a:p>
          <a:p>
            <a:pPr marL="457200" indent="-457200">
              <a:buFont typeface="Arial" panose="020B0604020202020204" pitchFamily="34" charset="0"/>
              <a:buChar char="•"/>
            </a:pPr>
            <a:r>
              <a:rPr lang="en-US" dirty="0" smtClean="0"/>
              <a:t>Self-determination Support Model</a:t>
            </a:r>
          </a:p>
          <a:p>
            <a:pPr marL="457200" indent="-457200">
              <a:buFont typeface="Arial" panose="020B0604020202020204" pitchFamily="34" charset="0"/>
              <a:buChar char="•"/>
            </a:pPr>
            <a:r>
              <a:rPr lang="en-US" dirty="0" smtClean="0"/>
              <a:t>Authentic Engagement</a:t>
            </a:r>
          </a:p>
          <a:p>
            <a:pPr marL="457200" indent="-457200">
              <a:buFont typeface="Arial" panose="020B0604020202020204" pitchFamily="34" charset="0"/>
              <a:buChar char="•"/>
            </a:pPr>
            <a:r>
              <a:rPr lang="en-US" dirty="0" smtClean="0"/>
              <a:t>Relationship </a:t>
            </a:r>
            <a:r>
              <a:rPr lang="en-US" dirty="0"/>
              <a:t>Building</a:t>
            </a:r>
          </a:p>
          <a:p>
            <a:pPr marL="457200" indent="-457200">
              <a:buFont typeface="Arial" panose="020B0604020202020204" pitchFamily="34" charset="0"/>
              <a:buChar char="•"/>
            </a:pPr>
            <a:endParaRPr lang="en-US" sz="2400" dirty="0"/>
          </a:p>
          <a:p>
            <a:endParaRPr lang="en-US" dirty="0"/>
          </a:p>
        </p:txBody>
      </p:sp>
      <p:pic>
        <p:nvPicPr>
          <p:cNvPr id="7" name="Content Placeholder 6"/>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5830933" y="2120629"/>
            <a:ext cx="5210166" cy="3016411"/>
          </a:xfrm>
        </p:spPr>
      </p:pic>
    </p:spTree>
    <p:extLst>
      <p:ext uri="{BB962C8B-B14F-4D97-AF65-F5344CB8AC3E}">
        <p14:creationId xmlns:p14="http://schemas.microsoft.com/office/powerpoint/2010/main" val="11445847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Supporting Clients</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400" dirty="0"/>
              <a:t>Opportunities for Growth</a:t>
            </a:r>
          </a:p>
          <a:p>
            <a:pPr marL="914400" lvl="1" indent="-457200">
              <a:buFont typeface="Arial" panose="020B0604020202020204" pitchFamily="34" charset="0"/>
              <a:buChar char="•"/>
            </a:pPr>
            <a:r>
              <a:rPr lang="en-US" sz="2400" dirty="0"/>
              <a:t>Client Concerns</a:t>
            </a:r>
          </a:p>
          <a:p>
            <a:pPr marL="914400" lvl="1" indent="-457200">
              <a:buFont typeface="Arial" panose="020B0604020202020204" pitchFamily="34" charset="0"/>
              <a:buChar char="•"/>
            </a:pPr>
            <a:r>
              <a:rPr lang="en-US" sz="2400" dirty="0"/>
              <a:t>Accessibility</a:t>
            </a:r>
          </a:p>
          <a:p>
            <a:pPr marL="914400" lvl="1" indent="-457200">
              <a:buFont typeface="Arial" panose="020B0604020202020204" pitchFamily="34" charset="0"/>
              <a:buChar char="•"/>
            </a:pPr>
            <a:r>
              <a:rPr lang="en-US" sz="2400" dirty="0"/>
              <a:t>Confidentiality</a:t>
            </a:r>
          </a:p>
          <a:p>
            <a:pPr marL="914400" lvl="1" indent="-457200">
              <a:buFont typeface="Arial" panose="020B0604020202020204" pitchFamily="34" charset="0"/>
              <a:buChar char="•"/>
            </a:pPr>
            <a:r>
              <a:rPr lang="en-US" sz="2400" dirty="0"/>
              <a:t>In-Field Shadowing</a:t>
            </a:r>
          </a:p>
          <a:p>
            <a:pPr marL="457200" indent="-457200">
              <a:buFont typeface="Arial,Sans-Serif" panose="020B0604020202020204" pitchFamily="34" charset="0"/>
              <a:buChar char="•"/>
            </a:pPr>
            <a:r>
              <a:rPr lang="en-US" sz="2400" dirty="0">
                <a:ea typeface="+mn-lt"/>
                <a:cs typeface="+mn-lt"/>
              </a:rPr>
              <a:t>Client Satisfaction Survey Results</a:t>
            </a:r>
          </a:p>
          <a:p>
            <a:endParaRPr lang="en-US" dirty="0"/>
          </a:p>
        </p:txBody>
      </p:sp>
      <p:pic>
        <p:nvPicPr>
          <p:cNvPr id="7" name="Content Placeholder 6"/>
          <p:cNvPicPr>
            <a:picLocks noGrp="1" noChangeAspect="1"/>
          </p:cNvPicPr>
          <p:nvPr>
            <p:ph idx="10"/>
          </p:nvPr>
        </p:nvPicPr>
        <p:blipFill>
          <a:blip r:embed="rId3" cstate="print">
            <a:extLst>
              <a:ext uri="{28A0092B-C50C-407E-A947-70E740481C1C}">
                <a14:useLocalDpi xmlns:a14="http://schemas.microsoft.com/office/drawing/2010/main" val="0"/>
              </a:ext>
            </a:extLst>
          </a:blip>
          <a:stretch>
            <a:fillRect/>
          </a:stretch>
        </p:blipFill>
        <p:spPr>
          <a:xfrm>
            <a:off x="6157239" y="2160131"/>
            <a:ext cx="4789436" cy="3196685"/>
          </a:xfrm>
        </p:spPr>
      </p:pic>
    </p:spTree>
    <p:extLst>
      <p:ext uri="{BB962C8B-B14F-4D97-AF65-F5344CB8AC3E}">
        <p14:creationId xmlns:p14="http://schemas.microsoft.com/office/powerpoint/2010/main" val="31675206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What our clients are saying…</a:t>
            </a:r>
            <a:endParaRPr lang="en-US" dirty="0"/>
          </a:p>
        </p:txBody>
      </p:sp>
      <p:sp>
        <p:nvSpPr>
          <p:cNvPr id="3" name="TextBox 2"/>
          <p:cNvSpPr txBox="1"/>
          <p:nvPr/>
        </p:nvSpPr>
        <p:spPr>
          <a:xfrm>
            <a:off x="1793426" y="2105247"/>
            <a:ext cx="3530009" cy="2308324"/>
          </a:xfrm>
          <a:prstGeom prst="rect">
            <a:avLst/>
          </a:prstGeom>
          <a:noFill/>
        </p:spPr>
        <p:txBody>
          <a:bodyPr wrap="square" rtlCol="0">
            <a:spAutoFit/>
          </a:bodyPr>
          <a:lstStyle/>
          <a:p>
            <a:pPr fontAlgn="base"/>
            <a:r>
              <a:rPr lang="en-US" dirty="0"/>
              <a:t>"I would give them A's throughout the board. They have helped me gain independence and confidence. They are the first person in many years to tell me they are proud of me and that means a lot to me. I look forward to continuing to work with them and FAC."​</a:t>
            </a:r>
          </a:p>
        </p:txBody>
      </p:sp>
      <p:sp>
        <p:nvSpPr>
          <p:cNvPr id="4" name="TextBox 3"/>
          <p:cNvSpPr txBox="1"/>
          <p:nvPr/>
        </p:nvSpPr>
        <p:spPr>
          <a:xfrm>
            <a:off x="6057083" y="2105247"/>
            <a:ext cx="3657600" cy="923330"/>
          </a:xfrm>
          <a:prstGeom prst="rect">
            <a:avLst/>
          </a:prstGeom>
          <a:noFill/>
        </p:spPr>
        <p:txBody>
          <a:bodyPr wrap="square" rtlCol="0">
            <a:spAutoFit/>
          </a:bodyPr>
          <a:lstStyle/>
          <a:p>
            <a:pPr fontAlgn="base"/>
            <a:r>
              <a:rPr lang="en-US" dirty="0"/>
              <a:t>“9 out of 10. He's sweet, not judgmental, nice knowing he was in foster care too.”​</a:t>
            </a:r>
          </a:p>
        </p:txBody>
      </p:sp>
      <p:sp>
        <p:nvSpPr>
          <p:cNvPr id="6" name="TextBox 5"/>
          <p:cNvSpPr txBox="1"/>
          <p:nvPr/>
        </p:nvSpPr>
        <p:spPr>
          <a:xfrm>
            <a:off x="3143762" y="4413570"/>
            <a:ext cx="2913321" cy="1477328"/>
          </a:xfrm>
          <a:prstGeom prst="rect">
            <a:avLst/>
          </a:prstGeom>
          <a:noFill/>
        </p:spPr>
        <p:txBody>
          <a:bodyPr wrap="square" rtlCol="0">
            <a:spAutoFit/>
          </a:bodyPr>
          <a:lstStyle/>
          <a:p>
            <a:r>
              <a:rPr lang="en-US" dirty="0"/>
              <a:t>“A+ She is a great person and I know she cares. Because she cares I think it has caused me to progress so much."​</a:t>
            </a:r>
          </a:p>
          <a:p>
            <a:endParaRPr lang="en-US" dirty="0"/>
          </a:p>
        </p:txBody>
      </p:sp>
      <p:sp>
        <p:nvSpPr>
          <p:cNvPr id="7" name="TextBox 6"/>
          <p:cNvSpPr txBox="1"/>
          <p:nvPr/>
        </p:nvSpPr>
        <p:spPr>
          <a:xfrm>
            <a:off x="7522991" y="3120909"/>
            <a:ext cx="3423684" cy="2585323"/>
          </a:xfrm>
          <a:prstGeom prst="rect">
            <a:avLst/>
          </a:prstGeom>
          <a:noFill/>
        </p:spPr>
        <p:txBody>
          <a:bodyPr wrap="square" rtlCol="0">
            <a:spAutoFit/>
          </a:bodyPr>
          <a:lstStyle/>
          <a:p>
            <a:r>
              <a:rPr lang="en-US" dirty="0"/>
              <a:t>"A+ 10000% They help me with everything, they help me voice my opinion like nobody has before and I just love what they do. We relate to things and they are a cool caseworker. They get the job done, on time, they are respectful. They are just all around awesome!"​</a:t>
            </a:r>
          </a:p>
          <a:p>
            <a:endParaRPr lang="en-US" dirty="0"/>
          </a:p>
        </p:txBody>
      </p:sp>
    </p:spTree>
    <p:extLst>
      <p:ext uri="{BB962C8B-B14F-4D97-AF65-F5344CB8AC3E}">
        <p14:creationId xmlns:p14="http://schemas.microsoft.com/office/powerpoint/2010/main" val="3461100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Supporting Specialists</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400" dirty="0"/>
              <a:t>Work </a:t>
            </a:r>
            <a:r>
              <a:rPr lang="en-US" sz="2400" dirty="0" smtClean="0"/>
              <a:t>Culture &amp; Benefits</a:t>
            </a:r>
          </a:p>
          <a:p>
            <a:pPr marL="457200" indent="-457200">
              <a:buFont typeface="Arial" panose="020B0604020202020204" pitchFamily="34" charset="0"/>
              <a:buChar char="•"/>
            </a:pPr>
            <a:r>
              <a:rPr lang="en-US" sz="2400" dirty="0" smtClean="0"/>
              <a:t>Open </a:t>
            </a:r>
            <a:r>
              <a:rPr lang="en-US" sz="2400" dirty="0"/>
              <a:t>Door Policy</a:t>
            </a:r>
          </a:p>
          <a:p>
            <a:pPr marL="457200" indent="-457200">
              <a:buFont typeface="Arial" panose="020B0604020202020204" pitchFamily="34" charset="0"/>
              <a:buChar char="•"/>
            </a:pPr>
            <a:r>
              <a:rPr lang="en-US" sz="2400" dirty="0"/>
              <a:t>Supportive Supervisions</a:t>
            </a:r>
          </a:p>
          <a:p>
            <a:pPr marL="457200" indent="-457200">
              <a:buFont typeface="Arial" panose="020B0604020202020204" pitchFamily="34" charset="0"/>
              <a:buChar char="•"/>
            </a:pPr>
            <a:r>
              <a:rPr lang="en-US" sz="2400" dirty="0" smtClean="0"/>
              <a:t>Flexibility </a:t>
            </a:r>
            <a:r>
              <a:rPr lang="en-US" sz="2400" dirty="0"/>
              <a:t>&amp; Hybrid Schedules</a:t>
            </a:r>
          </a:p>
          <a:p>
            <a:pPr marL="457200" indent="-457200">
              <a:buFont typeface="Arial" panose="020B0604020202020204" pitchFamily="34" charset="0"/>
              <a:buChar char="•"/>
            </a:pPr>
            <a:r>
              <a:rPr lang="en-US" sz="2400" dirty="0"/>
              <a:t>Manageable Caseloads</a:t>
            </a:r>
          </a:p>
          <a:p>
            <a:pPr marL="457200" indent="-457200">
              <a:buFont typeface="Arial" panose="020B0604020202020204" pitchFamily="34" charset="0"/>
              <a:buChar char="•"/>
            </a:pPr>
            <a:r>
              <a:rPr lang="en-US" sz="2400" dirty="0"/>
              <a:t>Staff Appreciation Events</a:t>
            </a:r>
          </a:p>
          <a:p>
            <a:pPr marL="457200" indent="-457200">
              <a:buFont typeface="Arial" panose="020B0604020202020204" pitchFamily="34" charset="0"/>
              <a:buChar char="•"/>
            </a:pPr>
            <a:endParaRPr lang="en-US" sz="2400" dirty="0"/>
          </a:p>
          <a:p>
            <a:endParaRPr lang="en-US" dirty="0"/>
          </a:p>
        </p:txBody>
      </p:sp>
      <p:pic>
        <p:nvPicPr>
          <p:cNvPr id="5" name="Content Placeholder 4"/>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6019799" y="2314806"/>
            <a:ext cx="3931899" cy="3106201"/>
          </a:xfrm>
        </p:spPr>
      </p:pic>
    </p:spTree>
    <p:extLst>
      <p:ext uri="{BB962C8B-B14F-4D97-AF65-F5344CB8AC3E}">
        <p14:creationId xmlns:p14="http://schemas.microsoft.com/office/powerpoint/2010/main" val="23413594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Texas Study Results</a:t>
            </a:r>
            <a:endParaRPr lang="en-US" sz="4400" dirty="0"/>
          </a:p>
        </p:txBody>
      </p:sp>
      <p:pic>
        <p:nvPicPr>
          <p:cNvPr id="21" name="Content Placeholder 20"/>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5190746" y="2854993"/>
            <a:ext cx="2158171" cy="2170364"/>
          </a:xfrm>
        </p:spPr>
      </p:pic>
      <p:sp>
        <p:nvSpPr>
          <p:cNvPr id="5" name="Content Placeholder 4"/>
          <p:cNvSpPr>
            <a:spLocks noGrp="1"/>
          </p:cNvSpPr>
          <p:nvPr>
            <p:ph idx="11"/>
          </p:nvPr>
        </p:nvSpPr>
        <p:spPr/>
        <p:txBody>
          <a:bodyPr/>
          <a:lstStyle/>
          <a:p>
            <a:r>
              <a:rPr lang="en-US" sz="1600" dirty="0" smtClean="0"/>
              <a:t>How often do you experience stress in the workplace?</a:t>
            </a:r>
            <a:endParaRPr lang="en-US" sz="1600" dirty="0"/>
          </a:p>
        </p:txBody>
      </p:sp>
      <p:sp>
        <p:nvSpPr>
          <p:cNvPr id="6" name="Content Placeholder 5"/>
          <p:cNvSpPr>
            <a:spLocks noGrp="1"/>
          </p:cNvSpPr>
          <p:nvPr>
            <p:ph idx="12"/>
          </p:nvPr>
        </p:nvSpPr>
        <p:spPr/>
        <p:txBody>
          <a:bodyPr/>
          <a:lstStyle/>
          <a:p>
            <a:r>
              <a:rPr lang="en-US" sz="1600" dirty="0" smtClean="0"/>
              <a:t>How often do you think about work when you are not working?</a:t>
            </a:r>
            <a:endParaRPr lang="en-US" sz="1600" dirty="0"/>
          </a:p>
        </p:txBody>
      </p:sp>
      <p:pic>
        <p:nvPicPr>
          <p:cNvPr id="40" name="Content Placeholder 39"/>
          <p:cNvPicPr>
            <a:picLocks noGrp="1" noChangeAspect="1"/>
          </p:cNvPicPr>
          <p:nvPr>
            <p:ph idx="13"/>
          </p:nvPr>
        </p:nvPicPr>
        <p:blipFill>
          <a:blip r:embed="rId4">
            <a:extLst>
              <a:ext uri="{28A0092B-C50C-407E-A947-70E740481C1C}">
                <a14:useLocalDpi xmlns:a14="http://schemas.microsoft.com/office/drawing/2010/main" val="0"/>
              </a:ext>
            </a:extLst>
          </a:blip>
          <a:stretch>
            <a:fillRect/>
          </a:stretch>
        </p:blipFill>
        <p:spPr>
          <a:xfrm>
            <a:off x="7741627" y="2581493"/>
            <a:ext cx="3756105" cy="2548785"/>
          </a:xfrm>
        </p:spPr>
      </p:pic>
      <p:sp>
        <p:nvSpPr>
          <p:cNvPr id="8" name="Content Placeholder 7"/>
          <p:cNvSpPr>
            <a:spLocks noGrp="1"/>
          </p:cNvSpPr>
          <p:nvPr>
            <p:ph idx="14"/>
          </p:nvPr>
        </p:nvSpPr>
        <p:spPr/>
        <p:txBody>
          <a:bodyPr/>
          <a:lstStyle/>
          <a:p>
            <a:r>
              <a:rPr lang="en-US" sz="1600" dirty="0" smtClean="0"/>
              <a:t>Do you feel like you have experienced secondary trauma as a Specialist?</a:t>
            </a:r>
            <a:endParaRPr lang="en-US" sz="1600" dirty="0"/>
          </a:p>
        </p:txBody>
      </p:sp>
      <p:pic>
        <p:nvPicPr>
          <p:cNvPr id="11" name="Content Placeholder 10"/>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bwMode="auto">
          <a:xfrm>
            <a:off x="1648680" y="2854993"/>
            <a:ext cx="2255716" cy="2170364"/>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oogle Shape;268;g10486de28fc_0_0"/>
          <p:cNvGrpSpPr/>
          <p:nvPr/>
        </p:nvGrpSpPr>
        <p:grpSpPr>
          <a:xfrm>
            <a:off x="1167492" y="3636125"/>
            <a:ext cx="1431000" cy="608100"/>
            <a:chOff x="612800" y="3682375"/>
            <a:chExt cx="1431000" cy="608100"/>
          </a:xfrm>
        </p:grpSpPr>
        <p:sp>
          <p:nvSpPr>
            <p:cNvPr id="13" name="Google Shape;269;g10486de28fc_0_0"/>
            <p:cNvSpPr txBox="1"/>
            <p:nvPr/>
          </p:nvSpPr>
          <p:spPr>
            <a:xfrm>
              <a:off x="612800" y="3682375"/>
              <a:ext cx="1431000" cy="6081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100" dirty="0">
                  <a:latin typeface="Avenir"/>
                  <a:ea typeface="Avenir"/>
                  <a:cs typeface="Avenir"/>
                  <a:sym typeface="Avenir"/>
                </a:rPr>
                <a:t>Occasionally</a:t>
              </a:r>
              <a:endParaRPr sz="1100" dirty="0">
                <a:latin typeface="Avenir"/>
                <a:ea typeface="Avenir"/>
                <a:cs typeface="Avenir"/>
                <a:sym typeface="Avenir"/>
              </a:endParaRPr>
            </a:p>
            <a:p>
              <a:pPr marL="0" lvl="0" indent="0" algn="l" rtl="0">
                <a:lnSpc>
                  <a:spcPct val="150000"/>
                </a:lnSpc>
                <a:spcBef>
                  <a:spcPts val="0"/>
                </a:spcBef>
                <a:spcAft>
                  <a:spcPts val="0"/>
                </a:spcAft>
                <a:buNone/>
              </a:pPr>
              <a:r>
                <a:rPr lang="en-US" sz="1100" dirty="0">
                  <a:latin typeface="Avenir"/>
                  <a:ea typeface="Avenir"/>
                  <a:cs typeface="Avenir"/>
                  <a:sym typeface="Avenir"/>
                </a:rPr>
                <a:t>30.8%</a:t>
              </a:r>
              <a:endParaRPr sz="1100" dirty="0">
                <a:latin typeface="Avenir"/>
                <a:ea typeface="Avenir"/>
                <a:cs typeface="Avenir"/>
                <a:sym typeface="Avenir"/>
              </a:endParaRPr>
            </a:p>
          </p:txBody>
        </p:sp>
        <p:cxnSp>
          <p:nvCxnSpPr>
            <p:cNvPr id="14" name="Google Shape;270;g10486de28fc_0_0"/>
            <p:cNvCxnSpPr/>
            <p:nvPr/>
          </p:nvCxnSpPr>
          <p:spPr>
            <a:xfrm rot="10800000">
              <a:off x="657800" y="3986425"/>
              <a:ext cx="987300" cy="0"/>
            </a:xfrm>
            <a:prstGeom prst="straightConnector1">
              <a:avLst/>
            </a:prstGeom>
            <a:noFill/>
            <a:ln w="9525" cap="flat" cmpd="sng">
              <a:solidFill>
                <a:schemeClr val="dk2"/>
              </a:solidFill>
              <a:prstDash val="solid"/>
              <a:round/>
              <a:headEnd type="oval" w="med" len="med"/>
              <a:tailEnd type="none" w="med" len="med"/>
            </a:ln>
          </p:spPr>
        </p:cxnSp>
      </p:grpSp>
      <p:grpSp>
        <p:nvGrpSpPr>
          <p:cNvPr id="15" name="Google Shape;271;g10486de28fc_0_0"/>
          <p:cNvGrpSpPr/>
          <p:nvPr/>
        </p:nvGrpSpPr>
        <p:grpSpPr>
          <a:xfrm>
            <a:off x="1549409" y="2830368"/>
            <a:ext cx="1204723" cy="608100"/>
            <a:chOff x="657847" y="3682375"/>
            <a:chExt cx="1315200" cy="608100"/>
          </a:xfrm>
        </p:grpSpPr>
        <p:sp>
          <p:nvSpPr>
            <p:cNvPr id="16" name="Google Shape;272;g10486de28fc_0_0"/>
            <p:cNvSpPr txBox="1"/>
            <p:nvPr/>
          </p:nvSpPr>
          <p:spPr>
            <a:xfrm>
              <a:off x="657847" y="3682375"/>
              <a:ext cx="1315200" cy="6081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100">
                  <a:latin typeface="Avenir"/>
                  <a:ea typeface="Avenir"/>
                  <a:cs typeface="Avenir"/>
                  <a:sym typeface="Avenir"/>
                </a:rPr>
                <a:t>Never</a:t>
              </a:r>
              <a:endParaRPr sz="1100">
                <a:latin typeface="Avenir"/>
                <a:ea typeface="Avenir"/>
                <a:cs typeface="Avenir"/>
                <a:sym typeface="Avenir"/>
              </a:endParaRPr>
            </a:p>
            <a:p>
              <a:pPr marL="0" lvl="0" indent="0" algn="l" rtl="0">
                <a:lnSpc>
                  <a:spcPct val="150000"/>
                </a:lnSpc>
                <a:spcBef>
                  <a:spcPts val="0"/>
                </a:spcBef>
                <a:spcAft>
                  <a:spcPts val="0"/>
                </a:spcAft>
                <a:buNone/>
              </a:pPr>
              <a:r>
                <a:rPr lang="en-US" sz="1100">
                  <a:latin typeface="Avenir"/>
                  <a:ea typeface="Avenir"/>
                  <a:cs typeface="Avenir"/>
                  <a:sym typeface="Avenir"/>
                </a:rPr>
                <a:t>7.7%</a:t>
              </a:r>
              <a:endParaRPr sz="1100">
                <a:latin typeface="Avenir"/>
                <a:ea typeface="Avenir"/>
                <a:cs typeface="Avenir"/>
                <a:sym typeface="Avenir"/>
              </a:endParaRPr>
            </a:p>
          </p:txBody>
        </p:sp>
        <p:cxnSp>
          <p:nvCxnSpPr>
            <p:cNvPr id="17" name="Google Shape;273;g10486de28fc_0_0"/>
            <p:cNvCxnSpPr/>
            <p:nvPr/>
          </p:nvCxnSpPr>
          <p:spPr>
            <a:xfrm rot="10800000">
              <a:off x="657850" y="3986500"/>
              <a:ext cx="1081800" cy="11400"/>
            </a:xfrm>
            <a:prstGeom prst="straightConnector1">
              <a:avLst/>
            </a:prstGeom>
            <a:noFill/>
            <a:ln w="9525" cap="flat" cmpd="sng">
              <a:solidFill>
                <a:schemeClr val="dk2"/>
              </a:solidFill>
              <a:prstDash val="solid"/>
              <a:round/>
              <a:headEnd type="oval" w="med" len="med"/>
              <a:tailEnd type="none" w="med" len="med"/>
            </a:ln>
          </p:spPr>
        </p:cxnSp>
      </p:grpSp>
      <p:grpSp>
        <p:nvGrpSpPr>
          <p:cNvPr id="18" name="Google Shape;265;g10486de28fc_0_0"/>
          <p:cNvGrpSpPr/>
          <p:nvPr/>
        </p:nvGrpSpPr>
        <p:grpSpPr>
          <a:xfrm>
            <a:off x="3609477" y="3552436"/>
            <a:ext cx="758700" cy="608100"/>
            <a:chOff x="6187075" y="4249500"/>
            <a:chExt cx="758700" cy="608100"/>
          </a:xfrm>
        </p:grpSpPr>
        <p:sp>
          <p:nvSpPr>
            <p:cNvPr id="19" name="Google Shape;266;g10486de28fc_0_0"/>
            <p:cNvSpPr txBox="1"/>
            <p:nvPr/>
          </p:nvSpPr>
          <p:spPr>
            <a:xfrm>
              <a:off x="6333775" y="4249500"/>
              <a:ext cx="612000" cy="6081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100">
                  <a:latin typeface="Avenir"/>
                  <a:ea typeface="Avenir"/>
                  <a:cs typeface="Avenir"/>
                  <a:sym typeface="Avenir"/>
                </a:rPr>
                <a:t>Often</a:t>
              </a:r>
              <a:endParaRPr sz="1100">
                <a:latin typeface="Avenir"/>
                <a:ea typeface="Avenir"/>
                <a:cs typeface="Avenir"/>
                <a:sym typeface="Avenir"/>
              </a:endParaRPr>
            </a:p>
            <a:p>
              <a:pPr marL="0" lvl="0" indent="0" algn="l" rtl="0">
                <a:lnSpc>
                  <a:spcPct val="150000"/>
                </a:lnSpc>
                <a:spcBef>
                  <a:spcPts val="0"/>
                </a:spcBef>
                <a:spcAft>
                  <a:spcPts val="0"/>
                </a:spcAft>
                <a:buNone/>
              </a:pPr>
              <a:r>
                <a:rPr lang="en-US" sz="1100">
                  <a:latin typeface="Avenir"/>
                  <a:ea typeface="Avenir"/>
                  <a:cs typeface="Avenir"/>
                  <a:sym typeface="Avenir"/>
                </a:rPr>
                <a:t>61.5%</a:t>
              </a:r>
              <a:endParaRPr sz="1100">
                <a:latin typeface="Avenir"/>
                <a:ea typeface="Avenir"/>
                <a:cs typeface="Avenir"/>
                <a:sym typeface="Avenir"/>
              </a:endParaRPr>
            </a:p>
          </p:txBody>
        </p:sp>
        <p:cxnSp>
          <p:nvCxnSpPr>
            <p:cNvPr id="20" name="Google Shape;267;g10486de28fc_0_0"/>
            <p:cNvCxnSpPr/>
            <p:nvPr/>
          </p:nvCxnSpPr>
          <p:spPr>
            <a:xfrm flipH="1">
              <a:off x="6187075" y="4552950"/>
              <a:ext cx="612000" cy="5100"/>
            </a:xfrm>
            <a:prstGeom prst="straightConnector1">
              <a:avLst/>
            </a:prstGeom>
            <a:noFill/>
            <a:ln w="9525" cap="flat" cmpd="sng">
              <a:solidFill>
                <a:schemeClr val="dk2"/>
              </a:solidFill>
              <a:prstDash val="solid"/>
              <a:round/>
              <a:headEnd type="none" w="med" len="med"/>
              <a:tailEnd type="oval" w="med" len="med"/>
            </a:ln>
          </p:spPr>
        </p:cxnSp>
      </p:grpSp>
      <p:grpSp>
        <p:nvGrpSpPr>
          <p:cNvPr id="22" name="Google Shape;284;g10486de28fc_0_0"/>
          <p:cNvGrpSpPr/>
          <p:nvPr/>
        </p:nvGrpSpPr>
        <p:grpSpPr>
          <a:xfrm>
            <a:off x="4485826" y="3203008"/>
            <a:ext cx="1152510" cy="608100"/>
            <a:chOff x="570890" y="3682375"/>
            <a:chExt cx="1315200" cy="608100"/>
          </a:xfrm>
        </p:grpSpPr>
        <p:sp>
          <p:nvSpPr>
            <p:cNvPr id="23" name="Google Shape;285;g10486de28fc_0_0"/>
            <p:cNvSpPr txBox="1"/>
            <p:nvPr/>
          </p:nvSpPr>
          <p:spPr>
            <a:xfrm>
              <a:off x="570890" y="3682375"/>
              <a:ext cx="1315200" cy="6081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100">
                  <a:latin typeface="Avenir"/>
                  <a:ea typeface="Avenir"/>
                  <a:cs typeface="Avenir"/>
                  <a:sym typeface="Avenir"/>
                </a:rPr>
                <a:t>Occasionally</a:t>
              </a:r>
              <a:endParaRPr sz="1100">
                <a:latin typeface="Avenir"/>
                <a:ea typeface="Avenir"/>
                <a:cs typeface="Avenir"/>
                <a:sym typeface="Avenir"/>
              </a:endParaRPr>
            </a:p>
            <a:p>
              <a:pPr marL="0" lvl="0" indent="0" algn="l" rtl="0">
                <a:lnSpc>
                  <a:spcPct val="150000"/>
                </a:lnSpc>
                <a:spcBef>
                  <a:spcPts val="0"/>
                </a:spcBef>
                <a:spcAft>
                  <a:spcPts val="0"/>
                </a:spcAft>
                <a:buNone/>
              </a:pPr>
              <a:r>
                <a:rPr lang="en-US" sz="1100">
                  <a:latin typeface="Avenir"/>
                  <a:ea typeface="Avenir"/>
                  <a:cs typeface="Avenir"/>
                  <a:sym typeface="Avenir"/>
                </a:rPr>
                <a:t>15.4%</a:t>
              </a:r>
              <a:endParaRPr sz="1100">
                <a:latin typeface="Avenir"/>
                <a:ea typeface="Avenir"/>
                <a:cs typeface="Avenir"/>
                <a:sym typeface="Avenir"/>
              </a:endParaRPr>
            </a:p>
          </p:txBody>
        </p:sp>
        <p:cxnSp>
          <p:nvCxnSpPr>
            <p:cNvPr id="24" name="Google Shape;286;g10486de28fc_0_0"/>
            <p:cNvCxnSpPr/>
            <p:nvPr/>
          </p:nvCxnSpPr>
          <p:spPr>
            <a:xfrm rot="10800000">
              <a:off x="657850" y="3986500"/>
              <a:ext cx="1081800" cy="11400"/>
            </a:xfrm>
            <a:prstGeom prst="straightConnector1">
              <a:avLst/>
            </a:prstGeom>
            <a:noFill/>
            <a:ln w="9525" cap="flat" cmpd="sng">
              <a:solidFill>
                <a:schemeClr val="dk2"/>
              </a:solidFill>
              <a:prstDash val="solid"/>
              <a:round/>
              <a:headEnd type="oval" w="med" len="med"/>
              <a:tailEnd type="none" w="med" len="med"/>
            </a:ln>
          </p:spPr>
        </p:cxnSp>
      </p:grpSp>
      <p:grpSp>
        <p:nvGrpSpPr>
          <p:cNvPr id="25" name="Google Shape;281;g10486de28fc_0_0"/>
          <p:cNvGrpSpPr/>
          <p:nvPr/>
        </p:nvGrpSpPr>
        <p:grpSpPr>
          <a:xfrm>
            <a:off x="5067256" y="2752671"/>
            <a:ext cx="1152510" cy="608100"/>
            <a:chOff x="570890" y="3682375"/>
            <a:chExt cx="1315200" cy="608100"/>
          </a:xfrm>
        </p:grpSpPr>
        <p:sp>
          <p:nvSpPr>
            <p:cNvPr id="26" name="Google Shape;282;g10486de28fc_0_0"/>
            <p:cNvSpPr txBox="1"/>
            <p:nvPr/>
          </p:nvSpPr>
          <p:spPr>
            <a:xfrm>
              <a:off x="570890" y="3682375"/>
              <a:ext cx="1315200" cy="6081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100">
                  <a:latin typeface="Avenir"/>
                  <a:ea typeface="Avenir"/>
                  <a:cs typeface="Avenir"/>
                  <a:sym typeface="Avenir"/>
                </a:rPr>
                <a:t>Never</a:t>
              </a:r>
              <a:endParaRPr sz="1100">
                <a:latin typeface="Avenir"/>
                <a:ea typeface="Avenir"/>
                <a:cs typeface="Avenir"/>
                <a:sym typeface="Avenir"/>
              </a:endParaRPr>
            </a:p>
            <a:p>
              <a:pPr marL="0" lvl="0" indent="0" algn="l" rtl="0">
                <a:lnSpc>
                  <a:spcPct val="150000"/>
                </a:lnSpc>
                <a:spcBef>
                  <a:spcPts val="0"/>
                </a:spcBef>
                <a:spcAft>
                  <a:spcPts val="0"/>
                </a:spcAft>
                <a:buNone/>
              </a:pPr>
              <a:r>
                <a:rPr lang="en-US" sz="1100">
                  <a:latin typeface="Avenir"/>
                  <a:ea typeface="Avenir"/>
                  <a:cs typeface="Avenir"/>
                  <a:sym typeface="Avenir"/>
                </a:rPr>
                <a:t>7.7%</a:t>
              </a:r>
              <a:endParaRPr sz="1100">
                <a:latin typeface="Avenir"/>
                <a:ea typeface="Avenir"/>
                <a:cs typeface="Avenir"/>
                <a:sym typeface="Avenir"/>
              </a:endParaRPr>
            </a:p>
          </p:txBody>
        </p:sp>
        <p:cxnSp>
          <p:nvCxnSpPr>
            <p:cNvPr id="27" name="Google Shape;283;g10486de28fc_0_0"/>
            <p:cNvCxnSpPr/>
            <p:nvPr/>
          </p:nvCxnSpPr>
          <p:spPr>
            <a:xfrm rot="10800000">
              <a:off x="657850" y="3986500"/>
              <a:ext cx="1081800" cy="11400"/>
            </a:xfrm>
            <a:prstGeom prst="straightConnector1">
              <a:avLst/>
            </a:prstGeom>
            <a:noFill/>
            <a:ln w="9525" cap="flat" cmpd="sng">
              <a:solidFill>
                <a:schemeClr val="dk2"/>
              </a:solidFill>
              <a:prstDash val="solid"/>
              <a:round/>
              <a:headEnd type="oval" w="med" len="med"/>
              <a:tailEnd type="none" w="med" len="med"/>
            </a:ln>
          </p:spPr>
        </p:cxnSp>
      </p:grpSp>
      <p:grpSp>
        <p:nvGrpSpPr>
          <p:cNvPr id="28" name="Google Shape;275;g10486de28fc_0_0"/>
          <p:cNvGrpSpPr/>
          <p:nvPr/>
        </p:nvGrpSpPr>
        <p:grpSpPr>
          <a:xfrm>
            <a:off x="7127231" y="3360771"/>
            <a:ext cx="778325" cy="608100"/>
            <a:chOff x="6186950" y="4249500"/>
            <a:chExt cx="778325" cy="608100"/>
          </a:xfrm>
        </p:grpSpPr>
        <p:sp>
          <p:nvSpPr>
            <p:cNvPr id="29" name="Google Shape;276;g10486de28fc_0_0"/>
            <p:cNvSpPr txBox="1"/>
            <p:nvPr/>
          </p:nvSpPr>
          <p:spPr>
            <a:xfrm>
              <a:off x="6257575" y="4249500"/>
              <a:ext cx="707700" cy="6081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100">
                  <a:latin typeface="Avenir"/>
                  <a:ea typeface="Avenir"/>
                  <a:cs typeface="Avenir"/>
                  <a:sym typeface="Avenir"/>
                </a:rPr>
                <a:t>Always</a:t>
              </a:r>
              <a:endParaRPr sz="1100">
                <a:latin typeface="Avenir"/>
                <a:ea typeface="Avenir"/>
                <a:cs typeface="Avenir"/>
                <a:sym typeface="Avenir"/>
              </a:endParaRPr>
            </a:p>
            <a:p>
              <a:pPr marL="0" lvl="0" indent="0" algn="l" rtl="0">
                <a:lnSpc>
                  <a:spcPct val="150000"/>
                </a:lnSpc>
                <a:spcBef>
                  <a:spcPts val="0"/>
                </a:spcBef>
                <a:spcAft>
                  <a:spcPts val="0"/>
                </a:spcAft>
                <a:buNone/>
              </a:pPr>
              <a:r>
                <a:rPr lang="en-US" sz="1100">
                  <a:latin typeface="Avenir"/>
                  <a:ea typeface="Avenir"/>
                  <a:cs typeface="Avenir"/>
                  <a:sym typeface="Avenir"/>
                </a:rPr>
                <a:t>30.8%</a:t>
              </a:r>
              <a:endParaRPr sz="1100">
                <a:latin typeface="Avenir"/>
                <a:ea typeface="Avenir"/>
                <a:cs typeface="Avenir"/>
                <a:sym typeface="Avenir"/>
              </a:endParaRPr>
            </a:p>
          </p:txBody>
        </p:sp>
        <p:cxnSp>
          <p:nvCxnSpPr>
            <p:cNvPr id="30" name="Google Shape;277;g10486de28fc_0_0"/>
            <p:cNvCxnSpPr/>
            <p:nvPr/>
          </p:nvCxnSpPr>
          <p:spPr>
            <a:xfrm flipH="1">
              <a:off x="6186950" y="4552950"/>
              <a:ext cx="642000" cy="5100"/>
            </a:xfrm>
            <a:prstGeom prst="straightConnector1">
              <a:avLst/>
            </a:prstGeom>
            <a:noFill/>
            <a:ln w="9525" cap="flat" cmpd="sng">
              <a:solidFill>
                <a:schemeClr val="dk2"/>
              </a:solidFill>
              <a:prstDash val="solid"/>
              <a:round/>
              <a:headEnd type="none" w="med" len="med"/>
              <a:tailEnd type="oval" w="med" len="med"/>
            </a:ln>
          </p:spPr>
        </p:cxnSp>
      </p:grpSp>
      <p:grpSp>
        <p:nvGrpSpPr>
          <p:cNvPr id="31" name="Google Shape;278;g10486de28fc_0_0"/>
          <p:cNvGrpSpPr/>
          <p:nvPr/>
        </p:nvGrpSpPr>
        <p:grpSpPr>
          <a:xfrm>
            <a:off x="4751107" y="4305347"/>
            <a:ext cx="1431000" cy="608100"/>
            <a:chOff x="612800" y="3682375"/>
            <a:chExt cx="1431000" cy="608100"/>
          </a:xfrm>
        </p:grpSpPr>
        <p:sp>
          <p:nvSpPr>
            <p:cNvPr id="32" name="Google Shape;279;g10486de28fc_0_0"/>
            <p:cNvSpPr txBox="1"/>
            <p:nvPr/>
          </p:nvSpPr>
          <p:spPr>
            <a:xfrm>
              <a:off x="612800" y="3682375"/>
              <a:ext cx="1431000" cy="6081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100">
                  <a:latin typeface="Avenir"/>
                  <a:ea typeface="Avenir"/>
                  <a:cs typeface="Avenir"/>
                  <a:sym typeface="Avenir"/>
                </a:rPr>
                <a:t>Often</a:t>
              </a:r>
              <a:endParaRPr sz="1100">
                <a:latin typeface="Avenir"/>
                <a:ea typeface="Avenir"/>
                <a:cs typeface="Avenir"/>
                <a:sym typeface="Avenir"/>
              </a:endParaRPr>
            </a:p>
            <a:p>
              <a:pPr marL="0" lvl="0" indent="0" algn="l" rtl="0">
                <a:lnSpc>
                  <a:spcPct val="150000"/>
                </a:lnSpc>
                <a:spcBef>
                  <a:spcPts val="0"/>
                </a:spcBef>
                <a:spcAft>
                  <a:spcPts val="0"/>
                </a:spcAft>
                <a:buNone/>
              </a:pPr>
              <a:r>
                <a:rPr lang="en-US" sz="1100">
                  <a:latin typeface="Avenir"/>
                  <a:ea typeface="Avenir"/>
                  <a:cs typeface="Avenir"/>
                  <a:sym typeface="Avenir"/>
                </a:rPr>
                <a:t>46.2%</a:t>
              </a:r>
              <a:endParaRPr sz="1100">
                <a:latin typeface="Avenir"/>
                <a:ea typeface="Avenir"/>
                <a:cs typeface="Avenir"/>
                <a:sym typeface="Avenir"/>
              </a:endParaRPr>
            </a:p>
          </p:txBody>
        </p:sp>
        <p:cxnSp>
          <p:nvCxnSpPr>
            <p:cNvPr id="33" name="Google Shape;280;g10486de28fc_0_0"/>
            <p:cNvCxnSpPr>
              <a:endCxn id="32" idx="1"/>
            </p:cNvCxnSpPr>
            <p:nvPr/>
          </p:nvCxnSpPr>
          <p:spPr>
            <a:xfrm rot="10800000">
              <a:off x="612800" y="3986425"/>
              <a:ext cx="1032300" cy="0"/>
            </a:xfrm>
            <a:prstGeom prst="straightConnector1">
              <a:avLst/>
            </a:prstGeom>
            <a:noFill/>
            <a:ln w="9525" cap="flat" cmpd="sng">
              <a:solidFill>
                <a:schemeClr val="dk2"/>
              </a:solidFill>
              <a:prstDash val="solid"/>
              <a:round/>
              <a:headEnd type="oval" w="med" len="med"/>
              <a:tailEnd type="none" w="med" len="med"/>
            </a:ln>
          </p:spPr>
        </p:cxnSp>
      </p:grpSp>
    </p:spTree>
    <p:extLst>
      <p:ext uri="{BB962C8B-B14F-4D97-AF65-F5344CB8AC3E}">
        <p14:creationId xmlns:p14="http://schemas.microsoft.com/office/powerpoint/2010/main" val="11653800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smtClean="0"/>
              <a:t>How Lived </a:t>
            </a:r>
            <a:r>
              <a:rPr lang="en-US" b="0" dirty="0"/>
              <a:t>Experience </a:t>
            </a:r>
            <a:r>
              <a:rPr lang="en-US" b="0" dirty="0" smtClean="0"/>
              <a:t>Impacts</a:t>
            </a:r>
            <a:endParaRPr lang="en-US" dirty="0"/>
          </a:p>
        </p:txBody>
      </p:sp>
      <p:pic>
        <p:nvPicPr>
          <p:cNvPr id="8" name="Content Placeholder 7"/>
          <p:cNvPicPr>
            <a:picLocks noGrp="1" noChangeAspect="1"/>
          </p:cNvPicPr>
          <p:nvPr>
            <p:ph idx="10"/>
          </p:nvPr>
        </p:nvPicPr>
        <p:blipFill>
          <a:blip r:embed="rId3"/>
          <a:stretch>
            <a:fillRect/>
          </a:stretch>
        </p:blipFill>
        <p:spPr>
          <a:xfrm>
            <a:off x="6395529" y="2624138"/>
            <a:ext cx="4439667" cy="2827337"/>
          </a:xfrm>
          <a:prstGeom prst="rect">
            <a:avLst/>
          </a:prstGeom>
        </p:spPr>
      </p:pic>
      <p:sp>
        <p:nvSpPr>
          <p:cNvPr id="5" name="Content Placeholder 4"/>
          <p:cNvSpPr>
            <a:spLocks noGrp="1"/>
          </p:cNvSpPr>
          <p:nvPr>
            <p:ph idx="11"/>
          </p:nvPr>
        </p:nvSpPr>
        <p:spPr/>
        <p:txBody>
          <a:bodyPr/>
          <a:lstStyle/>
          <a:p>
            <a:r>
              <a:rPr lang="en-US" sz="1600" dirty="0"/>
              <a:t>How Lived Experience Impacts Specialists Roles?</a:t>
            </a:r>
          </a:p>
          <a:p>
            <a:endParaRPr lang="en-US" dirty="0"/>
          </a:p>
        </p:txBody>
      </p:sp>
      <p:sp>
        <p:nvSpPr>
          <p:cNvPr id="6" name="Content Placeholder 5"/>
          <p:cNvSpPr>
            <a:spLocks noGrp="1"/>
          </p:cNvSpPr>
          <p:nvPr>
            <p:ph idx="12"/>
          </p:nvPr>
        </p:nvSpPr>
        <p:spPr/>
        <p:txBody>
          <a:bodyPr/>
          <a:lstStyle/>
          <a:p>
            <a:r>
              <a:rPr lang="en-US" sz="1600" dirty="0"/>
              <a:t>What benefits, if any, does lived experience bring to your case management?</a:t>
            </a:r>
          </a:p>
          <a:p>
            <a:endParaRPr lang="en-US" dirty="0"/>
          </a:p>
        </p:txBody>
      </p:sp>
      <p:graphicFrame>
        <p:nvGraphicFramePr>
          <p:cNvPr id="7" name="Content Placeholder 11"/>
          <p:cNvGraphicFramePr>
            <a:graphicFrameLocks noGrp="1"/>
          </p:cNvGraphicFramePr>
          <p:nvPr>
            <p:ph idx="1"/>
            <p:extLst>
              <p:ext uri="{D42A27DB-BD31-4B8C-83A1-F6EECF244321}">
                <p14:modId xmlns:p14="http://schemas.microsoft.com/office/powerpoint/2010/main" val="1280601230"/>
              </p:ext>
            </p:extLst>
          </p:nvPr>
        </p:nvGraphicFramePr>
        <p:xfrm>
          <a:off x="1167492" y="2624138"/>
          <a:ext cx="4664075" cy="2827337"/>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890918" y="5547410"/>
            <a:ext cx="2870791" cy="369332"/>
          </a:xfrm>
          <a:prstGeom prst="rect">
            <a:avLst/>
          </a:prstGeom>
          <a:noFill/>
        </p:spPr>
        <p:txBody>
          <a:bodyPr wrap="square" rtlCol="0">
            <a:spAutoFit/>
          </a:bodyPr>
          <a:lstStyle/>
          <a:p>
            <a:r>
              <a:rPr lang="en-US" dirty="0"/>
              <a:t>Total # of respondents = 12</a:t>
            </a:r>
          </a:p>
        </p:txBody>
      </p:sp>
    </p:spTree>
    <p:extLst>
      <p:ext uri="{BB962C8B-B14F-4D97-AF65-F5344CB8AC3E}">
        <p14:creationId xmlns:p14="http://schemas.microsoft.com/office/powerpoint/2010/main" val="1682609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0" dirty="0" smtClean="0"/>
              <a:t>Staff </a:t>
            </a:r>
            <a:r>
              <a:rPr lang="en-US" sz="4400" b="0" dirty="0"/>
              <a:t>Experience with Secondary Trauma​</a:t>
            </a:r>
            <a:endParaRPr lang="en-US" sz="4400" dirty="0"/>
          </a:p>
        </p:txBody>
      </p:sp>
      <p:pic>
        <p:nvPicPr>
          <p:cNvPr id="7" name="Content Placeholder 6"/>
          <p:cNvPicPr>
            <a:picLocks noGrp="1" noChangeAspect="1"/>
          </p:cNvPicPr>
          <p:nvPr>
            <p:ph idx="1"/>
          </p:nvPr>
        </p:nvPicPr>
        <p:blipFill>
          <a:blip r:embed="rId3"/>
          <a:stretch>
            <a:fillRect/>
          </a:stretch>
        </p:blipFill>
        <p:spPr>
          <a:xfrm>
            <a:off x="1196884" y="2802832"/>
            <a:ext cx="4337958" cy="2920105"/>
          </a:xfrm>
          <a:prstGeom prst="rect">
            <a:avLst/>
          </a:prstGeom>
        </p:spPr>
      </p:pic>
      <p:pic>
        <p:nvPicPr>
          <p:cNvPr id="8" name="Content Placeholder 7"/>
          <p:cNvPicPr>
            <a:picLocks noGrp="1" noChangeAspect="1"/>
          </p:cNvPicPr>
          <p:nvPr>
            <p:ph idx="10"/>
          </p:nvPr>
        </p:nvPicPr>
        <p:blipFill>
          <a:blip r:embed="rId4"/>
          <a:stretch>
            <a:fillRect/>
          </a:stretch>
        </p:blipFill>
        <p:spPr>
          <a:xfrm>
            <a:off x="6283325" y="2808841"/>
            <a:ext cx="4664075" cy="2229331"/>
          </a:xfrm>
          <a:prstGeom prst="rect">
            <a:avLst/>
          </a:prstGeom>
        </p:spPr>
      </p:pic>
      <p:sp>
        <p:nvSpPr>
          <p:cNvPr id="5" name="Content Placeholder 4"/>
          <p:cNvSpPr>
            <a:spLocks noGrp="1"/>
          </p:cNvSpPr>
          <p:nvPr>
            <p:ph idx="11"/>
          </p:nvPr>
        </p:nvSpPr>
        <p:spPr/>
        <p:txBody>
          <a:bodyPr/>
          <a:lstStyle/>
          <a:p>
            <a:r>
              <a:rPr lang="en-US" sz="1600" dirty="0"/>
              <a:t>Have you experienced any of the following responses to trauma as a Specialist?</a:t>
            </a:r>
          </a:p>
          <a:p>
            <a:endParaRPr lang="en-US" dirty="0"/>
          </a:p>
        </p:txBody>
      </p:sp>
      <p:sp>
        <p:nvSpPr>
          <p:cNvPr id="6" name="Content Placeholder 5"/>
          <p:cNvSpPr>
            <a:spLocks noGrp="1"/>
          </p:cNvSpPr>
          <p:nvPr>
            <p:ph idx="12"/>
          </p:nvPr>
        </p:nvSpPr>
        <p:spPr/>
        <p:txBody>
          <a:bodyPr/>
          <a:lstStyle/>
          <a:p>
            <a:r>
              <a:rPr lang="en-US" sz="1800" dirty="0"/>
              <a:t>How many times a month do you experience secondary trauma symptoms while at work?</a:t>
            </a:r>
          </a:p>
          <a:p>
            <a:endParaRPr lang="en-US" dirty="0"/>
          </a:p>
        </p:txBody>
      </p:sp>
    </p:spTree>
    <p:extLst>
      <p:ext uri="{BB962C8B-B14F-4D97-AF65-F5344CB8AC3E}">
        <p14:creationId xmlns:p14="http://schemas.microsoft.com/office/powerpoint/2010/main" val="18530609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a:t>Organizational and External Support </a:t>
            </a:r>
            <a:endParaRPr lang="en-US" dirty="0"/>
          </a:p>
        </p:txBody>
      </p:sp>
      <p:pic>
        <p:nvPicPr>
          <p:cNvPr id="4" name="Content Placeholder 11"/>
          <p:cNvPicPr>
            <a:picLocks noGrp="1" noChangeAspect="1"/>
          </p:cNvPicPr>
          <p:nvPr>
            <p:ph idx="1"/>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67492" y="2074863"/>
            <a:ext cx="5160021" cy="3367087"/>
          </a:xfrm>
        </p:spPr>
      </p:pic>
      <p:sp>
        <p:nvSpPr>
          <p:cNvPr id="5" name="Rectangle 4"/>
          <p:cNvSpPr/>
          <p:nvPr/>
        </p:nvSpPr>
        <p:spPr>
          <a:xfrm>
            <a:off x="6327513" y="2604244"/>
            <a:ext cx="4817826" cy="2308324"/>
          </a:xfrm>
          <a:prstGeom prst="rect">
            <a:avLst/>
          </a:prstGeom>
        </p:spPr>
        <p:txBody>
          <a:bodyPr wrap="square">
            <a:spAutoFit/>
          </a:bodyPr>
          <a:lstStyle/>
          <a:p>
            <a:pPr marL="285750" indent="-285750" fontAlgn="base">
              <a:buFont typeface="Arial" panose="020B0604020202020204" pitchFamily="34" charset="0"/>
              <a:buChar char="•"/>
            </a:pPr>
            <a:r>
              <a:rPr lang="en-US" dirty="0" smtClean="0"/>
              <a:t>Based </a:t>
            </a:r>
            <a:r>
              <a:rPr lang="en-US" dirty="0"/>
              <a:t>on their responses, it is clear that the staff feel supported by the CCYP Program, their </a:t>
            </a:r>
            <a:r>
              <a:rPr lang="en-US" dirty="0" smtClean="0"/>
              <a:t>Supervisors, </a:t>
            </a:r>
            <a:r>
              <a:rPr lang="en-US" dirty="0"/>
              <a:t>and by their </a:t>
            </a:r>
            <a:r>
              <a:rPr lang="en-US" dirty="0" smtClean="0"/>
              <a:t>co-workers</a:t>
            </a:r>
            <a:r>
              <a:rPr lang="en-US" dirty="0"/>
              <a:t> </a:t>
            </a:r>
          </a:p>
          <a:p>
            <a:pPr marL="285750" indent="-285750" fontAlgn="base">
              <a:buFont typeface="Arial" panose="020B0604020202020204" pitchFamily="34" charset="0"/>
              <a:buChar char="•"/>
            </a:pPr>
            <a:endParaRPr lang="en-US" dirty="0" smtClean="0"/>
          </a:p>
          <a:p>
            <a:pPr marL="285750" indent="-285750" fontAlgn="base">
              <a:buFont typeface="Arial" panose="020B0604020202020204" pitchFamily="34" charset="0"/>
              <a:buChar char="•"/>
            </a:pPr>
            <a:r>
              <a:rPr lang="en-US" dirty="0" smtClean="0"/>
              <a:t>It </a:t>
            </a:r>
            <a:r>
              <a:rPr lang="en-US" dirty="0"/>
              <a:t>is in the latter two of the support systems, that a noticeable dip can be seen in both Initial Training and the (SOP) Preparation</a:t>
            </a:r>
            <a:r>
              <a:rPr lang="en-US" dirty="0" smtClean="0"/>
              <a:t>.</a:t>
            </a:r>
            <a:endParaRPr lang="en-US" dirty="0"/>
          </a:p>
          <a:p>
            <a:endParaRPr lang="en-US" dirty="0"/>
          </a:p>
        </p:txBody>
      </p:sp>
    </p:spTree>
    <p:extLst>
      <p:ext uri="{BB962C8B-B14F-4D97-AF65-F5344CB8AC3E}">
        <p14:creationId xmlns:p14="http://schemas.microsoft.com/office/powerpoint/2010/main" val="13940464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When our Specialists speak we listen…</a:t>
            </a:r>
          </a:p>
        </p:txBody>
      </p:sp>
      <p:sp>
        <p:nvSpPr>
          <p:cNvPr id="3" name="Content Placeholder 2"/>
          <p:cNvSpPr>
            <a:spLocks noGrp="1"/>
          </p:cNvSpPr>
          <p:nvPr>
            <p:ph idx="1"/>
          </p:nvPr>
        </p:nvSpPr>
        <p:spPr>
          <a:xfrm>
            <a:off x="1167492" y="2567976"/>
            <a:ext cx="4663440" cy="2828613"/>
          </a:xfrm>
        </p:spPr>
        <p:txBody>
          <a:bodyPr/>
          <a:lstStyle/>
          <a:p>
            <a:pPr marL="457200" indent="-457200">
              <a:buFont typeface="Arial" panose="020B0604020202020204" pitchFamily="34" charset="0"/>
              <a:buChar char="•"/>
            </a:pPr>
            <a:r>
              <a:rPr lang="en-US" sz="2200" dirty="0"/>
              <a:t>Policies Changes</a:t>
            </a:r>
          </a:p>
          <a:p>
            <a:pPr marL="914400" lvl="1" indent="-457200">
              <a:buFont typeface="Arial" panose="020B0604020202020204" pitchFamily="34" charset="0"/>
              <a:buChar char="•"/>
            </a:pPr>
            <a:r>
              <a:rPr lang="en-US" sz="2200" dirty="0"/>
              <a:t>Additional SOP training</a:t>
            </a:r>
          </a:p>
          <a:p>
            <a:pPr marL="914400" lvl="1" indent="-457200">
              <a:buFont typeface="Arial" panose="020B0604020202020204" pitchFamily="34" charset="0"/>
              <a:buChar char="•"/>
            </a:pPr>
            <a:r>
              <a:rPr lang="en-US" sz="2200" dirty="0"/>
              <a:t>Official onboarding process</a:t>
            </a:r>
          </a:p>
          <a:p>
            <a:pPr marL="914400" lvl="1" indent="-457200">
              <a:buFont typeface="Arial" panose="020B0604020202020204" pitchFamily="34" charset="0"/>
              <a:buChar char="•"/>
            </a:pPr>
            <a:r>
              <a:rPr lang="en-US" sz="2200" dirty="0"/>
              <a:t>Standard Trauma Informed Training</a:t>
            </a:r>
          </a:p>
          <a:p>
            <a:pPr marL="914400" lvl="1" indent="-457200">
              <a:buFont typeface="Arial" panose="020B0604020202020204" pitchFamily="34" charset="0"/>
              <a:buChar char="•"/>
            </a:pPr>
            <a:r>
              <a:rPr lang="en-US" sz="2200" dirty="0"/>
              <a:t>Additional Benefits</a:t>
            </a:r>
          </a:p>
          <a:p>
            <a:endParaRPr lang="en-US" dirty="0"/>
          </a:p>
        </p:txBody>
      </p:sp>
      <p:pic>
        <p:nvPicPr>
          <p:cNvPr id="11" name="Content Placeholder 6"/>
          <p:cNvPicPr>
            <a:picLocks noGrp="1" noChangeAspect="1"/>
          </p:cNvPicPr>
          <p:nvPr>
            <p:ph idx="10"/>
          </p:nvPr>
        </p:nvPicPr>
        <p:blipFill>
          <a:blip r:embed="rId3" cstate="print">
            <a:extLst>
              <a:ext uri="{28A0092B-C50C-407E-A947-70E740481C1C}">
                <a14:useLocalDpi xmlns:a14="http://schemas.microsoft.com/office/drawing/2010/main" val="0"/>
              </a:ext>
            </a:extLst>
          </a:blip>
          <a:stretch>
            <a:fillRect/>
          </a:stretch>
        </p:blipFill>
        <p:spPr>
          <a:xfrm>
            <a:off x="5536964" y="2174596"/>
            <a:ext cx="4845286" cy="3221993"/>
          </a:xfrm>
        </p:spPr>
      </p:pic>
    </p:spTree>
    <p:extLst>
      <p:ext uri="{BB962C8B-B14F-4D97-AF65-F5344CB8AC3E}">
        <p14:creationId xmlns:p14="http://schemas.microsoft.com/office/powerpoint/2010/main" val="621056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Key Takeaways</a:t>
            </a:r>
          </a:p>
        </p:txBody>
      </p:sp>
      <p:sp>
        <p:nvSpPr>
          <p:cNvPr id="3" name="Content Placeholder 2"/>
          <p:cNvSpPr>
            <a:spLocks noGrp="1"/>
          </p:cNvSpPr>
          <p:nvPr>
            <p:ph idx="1"/>
          </p:nvPr>
        </p:nvSpPr>
        <p:spPr/>
        <p:txBody>
          <a:bodyPr vert="horz" lIns="91440" tIns="45720" rIns="91440" bIns="45720" rtlCol="0" anchor="t">
            <a:noAutofit/>
          </a:bodyPr>
          <a:lstStyle/>
          <a:p>
            <a:pPr marL="457200" indent="-457200">
              <a:buFont typeface="Arial,Sans-Serif" panose="020B0604020202020204" pitchFamily="34" charset="0"/>
              <a:buChar char="•"/>
            </a:pPr>
            <a:r>
              <a:rPr lang="en-US" dirty="0">
                <a:ea typeface="+mn-lt"/>
                <a:cs typeface="+mn-lt"/>
              </a:rPr>
              <a:t>How lived experience plays a vital role in the day-to-day operations of the program</a:t>
            </a:r>
            <a:endParaRPr lang="en-US" dirty="0"/>
          </a:p>
          <a:p>
            <a:pPr marL="457200" indent="-457200">
              <a:buFont typeface="Arial,Sans-Serif" panose="020B0604020202020204" pitchFamily="34" charset="0"/>
              <a:buChar char="•"/>
            </a:pPr>
            <a:r>
              <a:rPr lang="en-US" dirty="0">
                <a:ea typeface="+mn-lt"/>
                <a:cs typeface="+mn-lt"/>
              </a:rPr>
              <a:t>How support is needed when supervising those with lived experience from the top down</a:t>
            </a:r>
          </a:p>
          <a:p>
            <a:pPr marL="457200" indent="-457200">
              <a:buFont typeface="Arial,Sans-Serif" panose="020B0604020202020204" pitchFamily="34" charset="0"/>
              <a:buChar char="•"/>
            </a:pPr>
            <a:r>
              <a:rPr lang="en-US" dirty="0">
                <a:ea typeface="+mn-lt"/>
                <a:cs typeface="+mn-lt"/>
              </a:rPr>
              <a:t>Identify different tools to provide direct services and supervision</a:t>
            </a:r>
          </a:p>
          <a:p>
            <a:pPr marL="457200" indent="-457200">
              <a:buFont typeface="Arial,Sans-Serif" panose="020B0604020202020204" pitchFamily="34" charset="0"/>
              <a:buChar char="•"/>
            </a:pPr>
            <a:r>
              <a:rPr lang="en-US" dirty="0">
                <a:ea typeface="+mn-lt"/>
                <a:cs typeface="+mn-lt"/>
              </a:rPr>
              <a:t>Obtain the knowledge and tools on how to replicate the program through </a:t>
            </a:r>
            <a:r>
              <a:rPr lang="en-US" dirty="0" err="1">
                <a:ea typeface="+mn-lt"/>
                <a:cs typeface="+mn-lt"/>
              </a:rPr>
              <a:t>FosterAdopt</a:t>
            </a:r>
            <a:r>
              <a:rPr lang="en-US" dirty="0">
                <a:ea typeface="+mn-lt"/>
                <a:cs typeface="+mn-lt"/>
              </a:rPr>
              <a:t> Connect</a:t>
            </a:r>
            <a:endParaRPr lang="en-US" dirty="0"/>
          </a:p>
          <a:p>
            <a:endParaRPr lang="en-US" dirty="0"/>
          </a:p>
          <a:p>
            <a:endParaRPr lang="en-US" dirty="0"/>
          </a:p>
        </p:txBody>
      </p:sp>
    </p:spTree>
    <p:extLst>
      <p:ext uri="{BB962C8B-B14F-4D97-AF65-F5344CB8AC3E}">
        <p14:creationId xmlns:p14="http://schemas.microsoft.com/office/powerpoint/2010/main" val="36410448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a:t>Community Connections Youth Project</a:t>
            </a:r>
          </a:p>
        </p:txBody>
      </p:sp>
      <p:pic>
        <p:nvPicPr>
          <p:cNvPr id="4" name="YjQ4JWRqjRQ"/>
          <p:cNvPicPr>
            <a:picLocks noGrp="1" noRot="1" noChangeAspect="1"/>
          </p:cNvPicPr>
          <p:nvPr>
            <p:ph idx="1"/>
            <a:videoFile r:link="rId1"/>
          </p:nvPr>
        </p:nvPicPr>
        <p:blipFill>
          <a:blip r:embed="rId3"/>
          <a:stretch>
            <a:fillRect/>
          </a:stretch>
        </p:blipFill>
        <p:spPr>
          <a:xfrm>
            <a:off x="3771900" y="2414588"/>
            <a:ext cx="4572000" cy="2571750"/>
          </a:xfrm>
          <a:prstGeom prst="rect">
            <a:avLst/>
          </a:prstGeom>
        </p:spPr>
      </p:pic>
    </p:spTree>
    <p:extLst>
      <p:ext uri="{BB962C8B-B14F-4D97-AF65-F5344CB8AC3E}">
        <p14:creationId xmlns:p14="http://schemas.microsoft.com/office/powerpoint/2010/main" val="3615263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Questions?</a:t>
            </a:r>
          </a:p>
        </p:txBody>
      </p:sp>
      <p:sp>
        <p:nvSpPr>
          <p:cNvPr id="3" name="Content Placeholder 2"/>
          <p:cNvSpPr>
            <a:spLocks noGrp="1"/>
          </p:cNvSpPr>
          <p:nvPr>
            <p:ph idx="1"/>
          </p:nvPr>
        </p:nvSpPr>
        <p:spPr/>
        <p:txBody>
          <a:bodyPr/>
          <a:lstStyle/>
          <a:p>
            <a:pPr algn="ctr"/>
            <a:r>
              <a:rPr lang="en-US" dirty="0" smtClean="0"/>
              <a:t>Jessica Funk</a:t>
            </a:r>
          </a:p>
          <a:p>
            <a:pPr algn="ctr"/>
            <a:r>
              <a:rPr lang="en-US" dirty="0">
                <a:hlinkClick r:id="rId2"/>
              </a:rPr>
              <a:t>j</a:t>
            </a:r>
            <a:r>
              <a:rPr lang="en-US" dirty="0" smtClean="0">
                <a:hlinkClick r:id="rId2"/>
              </a:rPr>
              <a:t>essica.funk@fosteradopt.org</a:t>
            </a:r>
            <a:r>
              <a:rPr lang="en-US" dirty="0" smtClean="0"/>
              <a:t> </a:t>
            </a:r>
          </a:p>
          <a:p>
            <a:pPr algn="ctr"/>
            <a:r>
              <a:rPr lang="en-US" dirty="0" smtClean="0"/>
              <a:t>(816</a:t>
            </a:r>
            <a:r>
              <a:rPr lang="en-US" smtClean="0"/>
              <a:t>) </a:t>
            </a:r>
            <a:r>
              <a:rPr lang="en-US" smtClean="0"/>
              <a:t>656-8426</a:t>
            </a:r>
            <a:endParaRPr lang="en-US" dirty="0" smtClean="0"/>
          </a:p>
          <a:p>
            <a:endParaRPr lang="en-US" dirty="0" smtClean="0"/>
          </a:p>
          <a:p>
            <a:pPr algn="ctr"/>
            <a:r>
              <a:rPr lang="en-US" dirty="0"/>
              <a:t>Anthony LaBellarte</a:t>
            </a:r>
          </a:p>
          <a:p>
            <a:pPr algn="ctr"/>
            <a:r>
              <a:rPr lang="en-US" dirty="0">
                <a:hlinkClick r:id="rId3"/>
              </a:rPr>
              <a:t>anthony.labellarte@fosteradopt.org</a:t>
            </a:r>
            <a:endParaRPr lang="en-US" dirty="0"/>
          </a:p>
          <a:p>
            <a:pPr algn="ctr"/>
            <a:r>
              <a:rPr lang="en-US" dirty="0"/>
              <a:t>(417) 450-4572</a:t>
            </a:r>
          </a:p>
          <a:p>
            <a:endParaRPr lang="en-US" dirty="0"/>
          </a:p>
        </p:txBody>
      </p:sp>
    </p:spTree>
    <p:extLst>
      <p:ext uri="{BB962C8B-B14F-4D97-AF65-F5344CB8AC3E}">
        <p14:creationId xmlns:p14="http://schemas.microsoft.com/office/powerpoint/2010/main" val="20964601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CCYP?</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2400" dirty="0"/>
              <a:t>We are the Community Connections Youth Project (CCYP) at FosterAdopt Connect</a:t>
            </a:r>
          </a:p>
          <a:p>
            <a:pPr marL="342900" indent="-342900">
              <a:buFont typeface="Arial" panose="020B0604020202020204" pitchFamily="34" charset="0"/>
              <a:buChar char="•"/>
            </a:pPr>
            <a:r>
              <a:rPr lang="en-US" sz="2400" dirty="0"/>
              <a:t>We provide aftercare case-management services for current and former foster youth ages 17-26 in the state of Missouri</a:t>
            </a:r>
          </a:p>
          <a:p>
            <a:endParaRPr lang="en-US" dirty="0"/>
          </a:p>
        </p:txBody>
      </p:sp>
      <p:pic>
        <p:nvPicPr>
          <p:cNvPr id="5" name="Content Placeholder 4"/>
          <p:cNvPicPr>
            <a:picLocks noGrp="1" noChangeAspect="1"/>
          </p:cNvPicPr>
          <p:nvPr>
            <p:ph idx="10"/>
          </p:nvPr>
        </p:nvPicPr>
        <p:blipFill>
          <a:blip r:embed="rId3" cstate="print">
            <a:extLst>
              <a:ext uri="{28A0092B-C50C-407E-A947-70E740481C1C}">
                <a14:useLocalDpi xmlns:a14="http://schemas.microsoft.com/office/drawing/2010/main" val="0"/>
              </a:ext>
            </a:extLst>
          </a:blip>
          <a:stretch>
            <a:fillRect/>
          </a:stretch>
        </p:blipFill>
        <p:spPr>
          <a:xfrm>
            <a:off x="6057083" y="2003898"/>
            <a:ext cx="4824209" cy="3216140"/>
          </a:xfrm>
        </p:spPr>
      </p:pic>
    </p:spTree>
    <p:extLst>
      <p:ext uri="{BB962C8B-B14F-4D97-AF65-F5344CB8AC3E}">
        <p14:creationId xmlns:p14="http://schemas.microsoft.com/office/powerpoint/2010/main" val="285603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 are…</a:t>
            </a:r>
            <a:endParaRPr lang="en-US" dirty="0"/>
          </a:p>
        </p:txBody>
      </p:sp>
      <p:sp>
        <p:nvSpPr>
          <p:cNvPr id="3" name="Content Placeholder 2"/>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US" dirty="0"/>
              <a:t>Jessica Funk (Independence, Missouri)</a:t>
            </a:r>
          </a:p>
          <a:p>
            <a:pPr marL="800100" lvl="1" indent="-342900">
              <a:buFont typeface="Arial" panose="020B0604020202020204" pitchFamily="34" charset="0"/>
              <a:buChar char="•"/>
            </a:pPr>
            <a:r>
              <a:rPr lang="en-US" dirty="0"/>
              <a:t>Program Manager</a:t>
            </a:r>
          </a:p>
          <a:p>
            <a:pPr marL="800100" lvl="1" indent="-342900">
              <a:buFont typeface="Arial" panose="020B0604020202020204" pitchFamily="34" charset="0"/>
              <a:buChar char="•"/>
            </a:pPr>
            <a:r>
              <a:rPr lang="en-US" dirty="0"/>
              <a:t>6 Years</a:t>
            </a:r>
          </a:p>
          <a:p>
            <a:pPr marL="800100" lvl="1" indent="-342900">
              <a:buFont typeface="Arial" panose="020B0604020202020204" pitchFamily="34" charset="0"/>
              <a:buChar char="•"/>
            </a:pPr>
            <a:r>
              <a:rPr lang="en-US" dirty="0"/>
              <a:t>Bachelor of Arts in Psychology</a:t>
            </a:r>
          </a:p>
          <a:p>
            <a:pPr marL="800100" lvl="1" indent="-342900">
              <a:buFont typeface="Arial" panose="020B0604020202020204" pitchFamily="34" charset="0"/>
              <a:buChar char="•"/>
            </a:pPr>
            <a:endParaRPr lang="en-US" dirty="0"/>
          </a:p>
          <a:p>
            <a:pPr marL="457200" indent="-457200">
              <a:buFont typeface="Arial" panose="020B0604020202020204" pitchFamily="34" charset="0"/>
              <a:buChar char="•"/>
            </a:pPr>
            <a:r>
              <a:rPr lang="en-US" dirty="0"/>
              <a:t>Anthony LaBellarte (Springfield, Missouri)</a:t>
            </a:r>
          </a:p>
          <a:p>
            <a:pPr marL="800100" lvl="1" indent="-342900">
              <a:buFont typeface="Arial" panose="020B0604020202020204" pitchFamily="34" charset="0"/>
              <a:buChar char="•"/>
            </a:pPr>
            <a:r>
              <a:rPr lang="en-US" dirty="0"/>
              <a:t>Program Manager </a:t>
            </a:r>
          </a:p>
          <a:p>
            <a:pPr marL="800100" lvl="1" indent="-342900">
              <a:buFont typeface="Arial" panose="020B0604020202020204" pitchFamily="34" charset="0"/>
              <a:buChar char="•"/>
            </a:pPr>
            <a:r>
              <a:rPr lang="en-US" dirty="0"/>
              <a:t>4 Years</a:t>
            </a:r>
          </a:p>
          <a:p>
            <a:pPr marL="800100" lvl="1" indent="-342900">
              <a:buFont typeface="Arial" panose="020B0604020202020204" pitchFamily="34" charset="0"/>
              <a:buChar char="•"/>
            </a:pPr>
            <a:r>
              <a:rPr lang="en-US" dirty="0"/>
              <a:t>Bachelor of Arts in Philosophy &amp; Religion</a:t>
            </a:r>
          </a:p>
          <a:p>
            <a:pPr marL="800100" lvl="1"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6950090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Common Definitions &amp; Phrases</a:t>
            </a:r>
            <a:endParaRPr lang="en-US" dirty="0"/>
          </a:p>
        </p:txBody>
      </p:sp>
      <p:sp>
        <p:nvSpPr>
          <p:cNvPr id="3" name="Content Placeholder 2"/>
          <p:cNvSpPr>
            <a:spLocks noGrp="1"/>
          </p:cNvSpPr>
          <p:nvPr>
            <p:ph idx="1"/>
          </p:nvPr>
        </p:nvSpPr>
        <p:spPr>
          <a:xfrm>
            <a:off x="1167492" y="2017467"/>
            <a:ext cx="10033907" cy="3366815"/>
          </a:xfrm>
        </p:spPr>
        <p:txBody>
          <a:bodyPr numCol="2">
            <a:normAutofit/>
          </a:bodyPr>
          <a:lstStyle/>
          <a:p>
            <a:pPr marL="342900" indent="-342900">
              <a:buFont typeface="Arial" panose="020B0604020202020204" pitchFamily="34" charset="0"/>
              <a:buChar char="•"/>
            </a:pPr>
            <a:r>
              <a:rPr lang="en-US" sz="2400" dirty="0" smtClean="0"/>
              <a:t>Specialist(s)</a:t>
            </a:r>
            <a:endParaRPr lang="en-US" sz="2400" dirty="0"/>
          </a:p>
          <a:p>
            <a:pPr marL="342900" indent="-342900">
              <a:buFont typeface="Arial" panose="020B0604020202020204" pitchFamily="34" charset="0"/>
              <a:buChar char="•"/>
            </a:pPr>
            <a:r>
              <a:rPr lang="en-US" sz="2400" dirty="0" smtClean="0"/>
              <a:t>Domain(s)</a:t>
            </a:r>
            <a:endParaRPr lang="en-US" sz="2400" dirty="0"/>
          </a:p>
          <a:p>
            <a:pPr marL="342900" indent="-342900">
              <a:buFont typeface="Arial" panose="020B0604020202020204" pitchFamily="34" charset="0"/>
              <a:buChar char="•"/>
            </a:pPr>
            <a:r>
              <a:rPr lang="en-US" sz="2400" dirty="0"/>
              <a:t>Client/Individual</a:t>
            </a:r>
          </a:p>
          <a:p>
            <a:pPr marL="342900" indent="-342900">
              <a:buFont typeface="Arial" panose="020B0604020202020204" pitchFamily="34" charset="0"/>
              <a:buChar char="•"/>
            </a:pPr>
            <a:r>
              <a:rPr lang="en-US" sz="2400" dirty="0"/>
              <a:t>Aged </a:t>
            </a:r>
            <a:r>
              <a:rPr lang="en-US" sz="2400" dirty="0" smtClean="0"/>
              <a:t>Out</a:t>
            </a:r>
          </a:p>
          <a:p>
            <a:pPr marL="342900" indent="-342900">
              <a:buFont typeface="Arial" panose="020B0604020202020204" pitchFamily="34" charset="0"/>
              <a:buChar char="•"/>
            </a:pPr>
            <a:r>
              <a:rPr lang="en-US" sz="2400" dirty="0" smtClean="0"/>
              <a:t>Children’s </a:t>
            </a:r>
            <a:r>
              <a:rPr lang="en-US" sz="2400" dirty="0"/>
              <a:t>Division (CD)</a:t>
            </a:r>
          </a:p>
          <a:p>
            <a:pPr marL="342900" indent="-342900">
              <a:buFont typeface="Arial" panose="020B0604020202020204" pitchFamily="34" charset="0"/>
              <a:buChar char="•"/>
            </a:pPr>
            <a:endParaRPr lang="en-US" sz="2500" dirty="0" smtClean="0"/>
          </a:p>
          <a:p>
            <a:pPr marL="342900" indent="-342900">
              <a:buFont typeface="Arial" panose="020B0604020202020204" pitchFamily="34" charset="0"/>
              <a:buChar char="•"/>
            </a:pPr>
            <a:endParaRPr lang="en-US" sz="2500" dirty="0" smtClean="0"/>
          </a:p>
          <a:p>
            <a:pPr marL="342900" indent="-342900">
              <a:buFont typeface="Arial" panose="020B0604020202020204" pitchFamily="34" charset="0"/>
              <a:buChar char="•"/>
            </a:pPr>
            <a:r>
              <a:rPr lang="en-US" sz="2400" dirty="0" smtClean="0"/>
              <a:t>Family </a:t>
            </a:r>
            <a:r>
              <a:rPr lang="en-US" sz="2400" dirty="0"/>
              <a:t>Support Team Meeting (FST)</a:t>
            </a:r>
          </a:p>
          <a:p>
            <a:pPr marL="342900" indent="-342900">
              <a:buFont typeface="Arial" panose="020B0604020202020204" pitchFamily="34" charset="0"/>
              <a:buChar char="•"/>
            </a:pPr>
            <a:r>
              <a:rPr lang="en-US" sz="2400" dirty="0"/>
              <a:t>Transitional Living Program (TLP)</a:t>
            </a:r>
          </a:p>
          <a:p>
            <a:pPr marL="342900" indent="-342900">
              <a:buFont typeface="Arial" panose="020B0604020202020204" pitchFamily="34" charset="0"/>
              <a:buChar char="•"/>
            </a:pPr>
            <a:r>
              <a:rPr lang="en-US" sz="2400" dirty="0" smtClean="0"/>
              <a:t>Lived Experience</a:t>
            </a:r>
            <a:endParaRPr lang="en-US" sz="2400" dirty="0"/>
          </a:p>
          <a:p>
            <a:pPr marL="342900" indent="-342900">
              <a:buFont typeface="Arial" panose="020B0604020202020204" pitchFamily="34" charset="0"/>
              <a:buChar char="•"/>
            </a:pPr>
            <a:r>
              <a:rPr lang="en-US" sz="2400" dirty="0"/>
              <a:t>Aftercare Case </a:t>
            </a:r>
            <a:r>
              <a:rPr lang="en-US" sz="2400" dirty="0" smtClean="0"/>
              <a:t>Management</a:t>
            </a:r>
          </a:p>
          <a:p>
            <a:pPr marL="342900" indent="-342900">
              <a:buFont typeface="Arial" panose="020B0604020202020204" pitchFamily="34" charset="0"/>
              <a:buChar char="•"/>
            </a:pPr>
            <a:r>
              <a:rPr lang="en-US" sz="2400" dirty="0" smtClean="0"/>
              <a:t>Community Supports/Resources</a:t>
            </a:r>
            <a:endParaRPr lang="en-US" sz="2400" dirty="0"/>
          </a:p>
          <a:p>
            <a:pPr marL="80010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4210649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Key Takeaways</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How lived experience plays a vital role in </a:t>
            </a:r>
            <a:r>
              <a:rPr lang="en-US" dirty="0" smtClean="0"/>
              <a:t>direct services</a:t>
            </a:r>
          </a:p>
          <a:p>
            <a:pPr marL="457200" indent="-457200">
              <a:buFont typeface="Arial" panose="020B0604020202020204" pitchFamily="34" charset="0"/>
              <a:buChar char="•"/>
            </a:pPr>
            <a:r>
              <a:rPr lang="en-US" dirty="0" smtClean="0"/>
              <a:t>The importance of trauma-informed approaches </a:t>
            </a:r>
            <a:r>
              <a:rPr lang="en-US" dirty="0"/>
              <a:t>when supervising those with lived </a:t>
            </a:r>
            <a:r>
              <a:rPr lang="en-US" dirty="0" smtClean="0"/>
              <a:t>experience</a:t>
            </a:r>
          </a:p>
          <a:p>
            <a:pPr marL="457200" indent="-457200">
              <a:buFont typeface="Arial" panose="020B0604020202020204" pitchFamily="34" charset="0"/>
              <a:buChar char="•"/>
            </a:pPr>
            <a:r>
              <a:rPr lang="en-US" dirty="0" smtClean="0"/>
              <a:t>Identify </a:t>
            </a:r>
            <a:r>
              <a:rPr lang="en-US" dirty="0"/>
              <a:t>different tools to provide direct services and supervision</a:t>
            </a:r>
          </a:p>
          <a:p>
            <a:pPr marL="457200" indent="-457200">
              <a:buFont typeface="Arial" panose="020B0604020202020204" pitchFamily="34" charset="0"/>
              <a:buChar char="•"/>
            </a:pPr>
            <a:r>
              <a:rPr lang="en-US" dirty="0"/>
              <a:t>Obtain </a:t>
            </a:r>
            <a:r>
              <a:rPr lang="en-US" dirty="0" smtClean="0"/>
              <a:t>the knowledge and tools on how to replicate the program through </a:t>
            </a:r>
            <a:r>
              <a:rPr lang="en-US" dirty="0"/>
              <a:t>FosterAdopt Connect</a:t>
            </a:r>
          </a:p>
        </p:txBody>
      </p:sp>
    </p:spTree>
    <p:extLst>
      <p:ext uri="{BB962C8B-B14F-4D97-AF65-F5344CB8AC3E}">
        <p14:creationId xmlns:p14="http://schemas.microsoft.com/office/powerpoint/2010/main" val="13424563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Where we started…</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400" dirty="0"/>
              <a:t>Founded in 2016 by Nathan Ross</a:t>
            </a:r>
          </a:p>
          <a:p>
            <a:pPr marL="457200" indent="-457200">
              <a:buFont typeface="Arial" panose="020B0604020202020204" pitchFamily="34" charset="0"/>
              <a:buChar char="•"/>
            </a:pPr>
            <a:r>
              <a:rPr lang="en-US" sz="2400" dirty="0"/>
              <a:t>We receive funding through three different streams</a:t>
            </a:r>
          </a:p>
          <a:p>
            <a:pPr marL="914400" lvl="1" indent="-457200">
              <a:buFont typeface="Arial" panose="020B0604020202020204" pitchFamily="34" charset="0"/>
              <a:buChar char="•"/>
            </a:pPr>
            <a:r>
              <a:rPr lang="en-US" sz="2400" dirty="0"/>
              <a:t>State Funding</a:t>
            </a:r>
          </a:p>
          <a:p>
            <a:pPr marL="914400" lvl="1" indent="-457200">
              <a:buFont typeface="Arial" panose="020B0604020202020204" pitchFamily="34" charset="0"/>
              <a:buChar char="•"/>
            </a:pPr>
            <a:r>
              <a:rPr lang="en-US" sz="2400" dirty="0"/>
              <a:t>Local Funding</a:t>
            </a:r>
          </a:p>
          <a:p>
            <a:pPr marL="914400" lvl="1" indent="-457200">
              <a:buFont typeface="Arial" panose="020B0604020202020204" pitchFamily="34" charset="0"/>
              <a:buChar char="•"/>
            </a:pPr>
            <a:r>
              <a:rPr lang="en-US" sz="2400" dirty="0"/>
              <a:t>Fundraising</a:t>
            </a:r>
          </a:p>
          <a:p>
            <a:endParaRPr lang="en-US" dirty="0"/>
          </a:p>
        </p:txBody>
      </p:sp>
      <p:pic>
        <p:nvPicPr>
          <p:cNvPr id="8" name="Content Placeholder 7"/>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6149975" y="2304798"/>
            <a:ext cx="5013325" cy="2848479"/>
          </a:xfrm>
        </p:spPr>
      </p:pic>
    </p:spTree>
    <p:extLst>
      <p:ext uri="{BB962C8B-B14F-4D97-AF65-F5344CB8AC3E}">
        <p14:creationId xmlns:p14="http://schemas.microsoft.com/office/powerpoint/2010/main" val="4455643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Where we are now…</a:t>
            </a:r>
            <a:endParaRPr lang="en-US" dirty="0"/>
          </a:p>
        </p:txBody>
      </p:sp>
      <p:sp>
        <p:nvSpPr>
          <p:cNvPr id="3" name="Content Placeholder 2"/>
          <p:cNvSpPr>
            <a:spLocks noGrp="1"/>
          </p:cNvSpPr>
          <p:nvPr>
            <p:ph idx="1"/>
          </p:nvPr>
        </p:nvSpPr>
        <p:spPr>
          <a:xfrm>
            <a:off x="1948542" y="2593992"/>
            <a:ext cx="4663440" cy="2828613"/>
          </a:xfrm>
        </p:spPr>
        <p:txBody>
          <a:bodyPr/>
          <a:lstStyle/>
          <a:p>
            <a:pPr marL="457200" indent="-457200">
              <a:buFont typeface="Arial" panose="020B0604020202020204" pitchFamily="34" charset="0"/>
              <a:buChar char="•"/>
            </a:pPr>
            <a:r>
              <a:rPr lang="en-US" sz="3200" dirty="0"/>
              <a:t>Managing Sites</a:t>
            </a:r>
          </a:p>
          <a:p>
            <a:pPr marL="457200" indent="-457200">
              <a:buFont typeface="Arial" panose="020B0604020202020204" pitchFamily="34" charset="0"/>
              <a:buChar char="•"/>
            </a:pPr>
            <a:r>
              <a:rPr lang="en-US" sz="3200" dirty="0"/>
              <a:t>Additional Sites</a:t>
            </a:r>
          </a:p>
          <a:p>
            <a:pPr marL="457200" indent="-457200">
              <a:buFont typeface="Arial" panose="020B0604020202020204" pitchFamily="34" charset="0"/>
              <a:buChar char="•"/>
            </a:pPr>
            <a:r>
              <a:rPr lang="en-US" sz="3200" dirty="0" smtClean="0"/>
              <a:t>Clients Served</a:t>
            </a:r>
            <a:endParaRPr lang="en-US" sz="3200" dirty="0"/>
          </a:p>
          <a:p>
            <a:endParaRPr lang="en-US" dirty="0"/>
          </a:p>
        </p:txBody>
      </p:sp>
      <p:pic>
        <p:nvPicPr>
          <p:cNvPr id="5" name="Content Placeholder 4"/>
          <p:cNvPicPr>
            <a:picLocks noGrp="1" noChangeAspect="1"/>
          </p:cNvPicPr>
          <p:nvPr>
            <p:ph idx="10"/>
          </p:nvPr>
        </p:nvPicPr>
        <p:blipFill>
          <a:blip r:embed="rId3" cstate="print">
            <a:extLst>
              <a:ext uri="{28A0092B-C50C-407E-A947-70E740481C1C}">
                <a14:useLocalDpi xmlns:a14="http://schemas.microsoft.com/office/drawing/2010/main" val="0"/>
              </a:ext>
            </a:extLst>
          </a:blip>
          <a:stretch>
            <a:fillRect/>
          </a:stretch>
        </p:blipFill>
        <p:spPr>
          <a:xfrm>
            <a:off x="6249421" y="2024240"/>
            <a:ext cx="4397883" cy="3398365"/>
          </a:xfrm>
        </p:spPr>
      </p:pic>
    </p:spTree>
    <p:extLst>
      <p:ext uri="{BB962C8B-B14F-4D97-AF65-F5344CB8AC3E}">
        <p14:creationId xmlns:p14="http://schemas.microsoft.com/office/powerpoint/2010/main" val="11591786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Domains </a:t>
            </a:r>
            <a:r>
              <a:rPr lang="en-US" dirty="0" smtClean="0"/>
              <a:t>Serviced</a:t>
            </a:r>
            <a:endParaRPr lang="en-US" dirty="0"/>
          </a:p>
        </p:txBody>
      </p:sp>
      <p:sp>
        <p:nvSpPr>
          <p:cNvPr id="3" name="Content Placeholder 2"/>
          <p:cNvSpPr>
            <a:spLocks noGrp="1"/>
          </p:cNvSpPr>
          <p:nvPr>
            <p:ph idx="1"/>
          </p:nvPr>
        </p:nvSpPr>
        <p:spPr/>
        <p:txBody>
          <a:bodyPr numCol="2"/>
          <a:lstStyle/>
          <a:p>
            <a:pPr marL="457200" indent="-457200" fontAlgn="base">
              <a:buFont typeface="Arial" panose="020B0604020202020204" pitchFamily="34" charset="0"/>
              <a:buChar char="•"/>
            </a:pPr>
            <a:r>
              <a:rPr lang="en-US" dirty="0"/>
              <a:t>Housing​</a:t>
            </a:r>
          </a:p>
          <a:p>
            <a:pPr marL="457200" indent="-457200" fontAlgn="base">
              <a:buFont typeface="Arial" panose="020B0604020202020204" pitchFamily="34" charset="0"/>
              <a:buChar char="•"/>
            </a:pPr>
            <a:r>
              <a:rPr lang="en-US" dirty="0"/>
              <a:t>Employment​</a:t>
            </a:r>
          </a:p>
          <a:p>
            <a:pPr marL="457200" indent="-457200" fontAlgn="base">
              <a:buFont typeface="Arial" panose="020B0604020202020204" pitchFamily="34" charset="0"/>
              <a:buChar char="•"/>
            </a:pPr>
            <a:r>
              <a:rPr lang="en-US" dirty="0"/>
              <a:t>Legal​</a:t>
            </a:r>
          </a:p>
          <a:p>
            <a:pPr marL="457200" indent="-457200" fontAlgn="base">
              <a:buFont typeface="Arial" panose="020B0604020202020204" pitchFamily="34" charset="0"/>
              <a:buChar char="•"/>
            </a:pPr>
            <a:r>
              <a:rPr lang="en-US" dirty="0"/>
              <a:t>Education​</a:t>
            </a:r>
          </a:p>
          <a:p>
            <a:pPr marL="457200" indent="-457200" fontAlgn="base">
              <a:buFont typeface="Arial" panose="020B0604020202020204" pitchFamily="34" charset="0"/>
              <a:buChar char="•"/>
            </a:pPr>
            <a:r>
              <a:rPr lang="en-US" dirty="0"/>
              <a:t>Financial</a:t>
            </a:r>
          </a:p>
          <a:p>
            <a:endParaRPr lang="en-US" dirty="0"/>
          </a:p>
          <a:p>
            <a:pPr marL="457200" indent="-457200" fontAlgn="base">
              <a:buFont typeface="Arial" panose="020B0604020202020204" pitchFamily="34" charset="0"/>
              <a:buChar char="•"/>
            </a:pPr>
            <a:r>
              <a:rPr lang="en-US" dirty="0"/>
              <a:t>Transportation​</a:t>
            </a:r>
          </a:p>
          <a:p>
            <a:pPr marL="457200" indent="-457200" fontAlgn="base">
              <a:buFont typeface="Arial" panose="020B0604020202020204" pitchFamily="34" charset="0"/>
              <a:buChar char="•"/>
            </a:pPr>
            <a:r>
              <a:rPr lang="en-US" dirty="0"/>
              <a:t>Community Supports​</a:t>
            </a:r>
          </a:p>
          <a:p>
            <a:pPr marL="457200" indent="-457200" fontAlgn="base">
              <a:buFont typeface="Arial" panose="020B0604020202020204" pitchFamily="34" charset="0"/>
              <a:buChar char="•"/>
            </a:pPr>
            <a:r>
              <a:rPr lang="en-US" dirty="0"/>
              <a:t>Social Supports​</a:t>
            </a:r>
          </a:p>
          <a:p>
            <a:pPr marL="457200" indent="-457200" fontAlgn="base">
              <a:buFont typeface="Arial" panose="020B0604020202020204" pitchFamily="34" charset="0"/>
              <a:buChar char="•"/>
            </a:pPr>
            <a:r>
              <a:rPr lang="en-US" dirty="0"/>
              <a:t>Physical Health​</a:t>
            </a:r>
          </a:p>
          <a:p>
            <a:pPr marL="457200" indent="-457200" fontAlgn="base">
              <a:buFont typeface="Arial" panose="020B0604020202020204" pitchFamily="34" charset="0"/>
              <a:buChar char="•"/>
            </a:pPr>
            <a:r>
              <a:rPr lang="en-US" dirty="0"/>
              <a:t>Mental Health​</a:t>
            </a:r>
          </a:p>
          <a:p>
            <a:endParaRPr lang="en-US" dirty="0"/>
          </a:p>
        </p:txBody>
      </p:sp>
    </p:spTree>
    <p:extLst>
      <p:ext uri="{BB962C8B-B14F-4D97-AF65-F5344CB8AC3E}">
        <p14:creationId xmlns:p14="http://schemas.microsoft.com/office/powerpoint/2010/main" val="15243692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Minimal and Muted_ALT">
  <a:themeElements>
    <a:clrScheme name="Japan 2">
      <a:dk1>
        <a:srgbClr val="231B23"/>
      </a:dk1>
      <a:lt1>
        <a:srgbClr val="FCF5E5"/>
      </a:lt1>
      <a:dk2>
        <a:srgbClr val="231B23"/>
      </a:dk2>
      <a:lt2>
        <a:srgbClr val="FCF5E5"/>
      </a:lt2>
      <a:accent1>
        <a:srgbClr val="FDA431"/>
      </a:accent1>
      <a:accent2>
        <a:srgbClr val="4DA1A8"/>
      </a:accent2>
      <a:accent3>
        <a:srgbClr val="D7E7BA"/>
      </a:accent3>
      <a:accent4>
        <a:srgbClr val="FCF5E5"/>
      </a:accent4>
      <a:accent5>
        <a:srgbClr val="231B23"/>
      </a:accent5>
      <a:accent6>
        <a:srgbClr val="EECED3"/>
      </a:accent6>
      <a:hlink>
        <a:srgbClr val="FCA330"/>
      </a:hlink>
      <a:folHlink>
        <a:srgbClr val="4DA1A8"/>
      </a:folHlink>
    </a:clrScheme>
    <a:fontScheme name="Japanese Template">
      <a:majorFont>
        <a:latin typeface="Meiryo UI"/>
        <a:ea typeface=""/>
        <a:cs typeface=""/>
      </a:majorFont>
      <a:minorFont>
        <a:latin typeface="Meiry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D9CFDCE-107C-4BA4-BAF5-1A16F67739C2}" vid="{98006FC8-790D-4EF4-A18C-2AD650A27816}"/>
    </a:ext>
  </a:extLst>
</a:theme>
</file>

<file path=ppt/theme/theme2.xml><?xml version="1.0" encoding="utf-8"?>
<a:theme xmlns:a="http://schemas.openxmlformats.org/drawingml/2006/main" name="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98AF5320-421A-4856-A75D-6587C36D5470}"/>
    </a:ext>
  </a:extLst>
</a:theme>
</file>

<file path=ppt/theme/theme3.xml><?xml version="1.0" encoding="utf-8"?>
<a:theme xmlns:a="http://schemas.openxmlformats.org/drawingml/2006/main" name="Wellspring">
  <a:themeElements>
    <a:clrScheme name="Wellspring">
      <a:dk1>
        <a:sysClr val="windowText" lastClr="000000"/>
      </a:dk1>
      <a:lt1>
        <a:sysClr val="window" lastClr="FFFFFF"/>
      </a:lt1>
      <a:dk2>
        <a:srgbClr val="A1CAC9"/>
      </a:dk2>
      <a:lt2>
        <a:srgbClr val="48996B"/>
      </a:lt2>
      <a:accent1>
        <a:srgbClr val="759F51"/>
      </a:accent1>
      <a:accent2>
        <a:srgbClr val="436A2F"/>
      </a:accent2>
      <a:accent3>
        <a:srgbClr val="CFBF54"/>
      </a:accent3>
      <a:accent4>
        <a:srgbClr val="B3832F"/>
      </a:accent4>
      <a:accent5>
        <a:srgbClr val="8C5896"/>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6E2187FA-78B5-42F2-9074-40D4C2C1399B}"/>
    </a:ext>
  </a:extLst>
</a:theme>
</file>

<file path=ppt/theme/theme4.xml><?xml version="1.0" encoding="utf-8"?>
<a:theme xmlns:a="http://schemas.openxmlformats.org/drawingml/2006/main" name="Star of the show">
  <a:themeElements>
    <a:clrScheme name="Star of the show">
      <a:dk1>
        <a:sysClr val="windowText" lastClr="000000"/>
      </a:dk1>
      <a:lt1>
        <a:sysClr val="window" lastClr="FFFFFF"/>
      </a:lt1>
      <a:dk2>
        <a:srgbClr val="29282D"/>
      </a:dk2>
      <a:lt2>
        <a:srgbClr val="625C60"/>
      </a:lt2>
      <a:accent1>
        <a:srgbClr val="7C6560"/>
      </a:accent1>
      <a:accent2>
        <a:srgbClr val="AEA392"/>
      </a:accent2>
      <a:accent3>
        <a:srgbClr val="DBD4D0"/>
      </a:accent3>
      <a:accent4>
        <a:srgbClr val="8E7961"/>
      </a:accent4>
      <a:accent5>
        <a:srgbClr val="F0EDE8"/>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CED26E1E-587B-4123-A4F9-DB49A037FBB9}"/>
    </a:ext>
  </a:extLst>
</a:theme>
</file>

<file path=ppt/theme/theme5.xml><?xml version="1.0" encoding="utf-8"?>
<a:theme xmlns:a="http://schemas.openxmlformats.org/drawingml/2006/main" name="Amusements">
  <a:themeElements>
    <a:clrScheme name="Amusements">
      <a:dk1>
        <a:sysClr val="windowText" lastClr="000000"/>
      </a:dk1>
      <a:lt1>
        <a:sysClr val="window" lastClr="FFFFFF"/>
      </a:lt1>
      <a:dk2>
        <a:srgbClr val="D77E6F"/>
      </a:dk2>
      <a:lt2>
        <a:srgbClr val="6667AB"/>
      </a:lt2>
      <a:accent1>
        <a:srgbClr val="B38F6A"/>
      </a:accent1>
      <a:accent2>
        <a:srgbClr val="D75078"/>
      </a:accent2>
      <a:accent3>
        <a:srgbClr val="E288B6"/>
      </a:accent3>
      <a:accent4>
        <a:srgbClr val="E9445D"/>
      </a:accent4>
      <a:accent5>
        <a:srgbClr val="EEC272"/>
      </a:accent5>
      <a:accent6>
        <a:srgbClr val="85A0A9"/>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573AD6BE-256C-44EB-886C-5713CB0A8D47}"/>
    </a:ext>
  </a:extLst>
</a:theme>
</file>

<file path=ppt/theme/theme6.xml><?xml version="1.0" encoding="utf-8"?>
<a:theme xmlns:a="http://schemas.openxmlformats.org/drawingml/2006/main" name="tf45331398_win32">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9EC4B37853EA429A679ACF29EBFCA2" ma:contentTypeVersion="14" ma:contentTypeDescription="Create a new document." ma:contentTypeScope="" ma:versionID="a990e87c5e05b712737be25bd805c94a">
  <xsd:schema xmlns:xsd="http://www.w3.org/2001/XMLSchema" xmlns:xs="http://www.w3.org/2001/XMLSchema" xmlns:p="http://schemas.microsoft.com/office/2006/metadata/properties" xmlns:ns3="0b4576ea-804e-4c0d-96c1-fab3b69572dd" xmlns:ns4="bba8b04e-e01b-4d41-b167-41c887c1d346" targetNamespace="http://schemas.microsoft.com/office/2006/metadata/properties" ma:root="true" ma:fieldsID="65eb4b39ea6305e3d1c5f95350185c67" ns3:_="" ns4:_="">
    <xsd:import namespace="0b4576ea-804e-4c0d-96c1-fab3b69572dd"/>
    <xsd:import namespace="bba8b04e-e01b-4d41-b167-41c887c1d34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576ea-804e-4c0d-96c1-fab3b69572d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ba8b04e-e01b-4d41-b167-41c887c1d34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0b4576ea-804e-4c0d-96c1-fab3b69572dd" xsi:nil="true"/>
  </documentManagement>
</p:properties>
</file>

<file path=customXml/itemProps1.xml><?xml version="1.0" encoding="utf-8"?>
<ds:datastoreItem xmlns:ds="http://schemas.openxmlformats.org/officeDocument/2006/customXml" ds:itemID="{5E3FD549-58BD-426E-985F-F0111BB35B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576ea-804e-4c0d-96c1-fab3b69572dd"/>
    <ds:schemaRef ds:uri="bba8b04e-e01b-4d41-b167-41c887c1d3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8898FB-BFD2-43E3-8DA1-4ECA1DF4AD21}">
  <ds:schemaRefs>
    <ds:schemaRef ds:uri="http://schemas.microsoft.com/sharepoint/v3/contenttype/forms"/>
  </ds:schemaRefs>
</ds:datastoreItem>
</file>

<file path=customXml/itemProps3.xml><?xml version="1.0" encoding="utf-8"?>
<ds:datastoreItem xmlns:ds="http://schemas.openxmlformats.org/officeDocument/2006/customXml" ds:itemID="{6AC0CF2C-62FA-4403-8F76-C7544F4E48E5}">
  <ds:schemaRefs>
    <ds:schemaRef ds:uri="0b4576ea-804e-4c0d-96c1-fab3b69572dd"/>
    <ds:schemaRef ds:uri="http://purl.org/dc/terms/"/>
    <ds:schemaRef ds:uri="http://schemas.microsoft.com/office/2006/documentManagement/types"/>
    <ds:schemaRef ds:uri="http://purl.org/dc/elements/1.1/"/>
    <ds:schemaRef ds:uri="bba8b04e-e01b-4d41-b167-41c887c1d346"/>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tf34306921_win32</Template>
  <TotalTime>964</TotalTime>
  <Words>3143</Words>
  <Application>Microsoft Office PowerPoint</Application>
  <PresentationFormat>Widescreen</PresentationFormat>
  <Paragraphs>366</Paragraphs>
  <Slides>20</Slides>
  <Notes>17</Notes>
  <HiddenSlides>0</HiddenSlides>
  <MMClips>1</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20</vt:i4>
      </vt:variant>
    </vt:vector>
  </HeadingPairs>
  <TitlesOfParts>
    <vt:vector size="37" baseType="lpstr">
      <vt:lpstr>Arial</vt:lpstr>
      <vt:lpstr>Arial,Sans-Serif</vt:lpstr>
      <vt:lpstr>Avenir</vt:lpstr>
      <vt:lpstr>Calibri</vt:lpstr>
      <vt:lpstr>Garamond</vt:lpstr>
      <vt:lpstr>Meiryo</vt:lpstr>
      <vt:lpstr>Meiryo UI</vt:lpstr>
      <vt:lpstr>Segoe UI</vt:lpstr>
      <vt:lpstr>Segoe UI Light</vt:lpstr>
      <vt:lpstr>Tenorite</vt:lpstr>
      <vt:lpstr>Wingdings</vt:lpstr>
      <vt:lpstr>Minimal and Muted_ALT</vt:lpstr>
      <vt:lpstr>Balancing Act</vt:lpstr>
      <vt:lpstr>Wellspring</vt:lpstr>
      <vt:lpstr>Star of the show</vt:lpstr>
      <vt:lpstr>Amusements</vt:lpstr>
      <vt:lpstr>tf45331398_win32</vt:lpstr>
      <vt:lpstr>Experts in the Field How Foster Care Alumni are changing the face of case management</vt:lpstr>
      <vt:lpstr>Community Connections Youth Project</vt:lpstr>
      <vt:lpstr>What is CCYP?</vt:lpstr>
      <vt:lpstr>We are…</vt:lpstr>
      <vt:lpstr>Common Definitions &amp; Phrases</vt:lpstr>
      <vt:lpstr>Key Takeaways</vt:lpstr>
      <vt:lpstr>Where we started…</vt:lpstr>
      <vt:lpstr>Where we are now…</vt:lpstr>
      <vt:lpstr>Domains Serviced</vt:lpstr>
      <vt:lpstr>What sets us apart you ask…</vt:lpstr>
      <vt:lpstr>Supporting Clients</vt:lpstr>
      <vt:lpstr>What our clients are saying…</vt:lpstr>
      <vt:lpstr>Supporting Specialists</vt:lpstr>
      <vt:lpstr>Texas Study Results</vt:lpstr>
      <vt:lpstr>How Lived Experience Impacts</vt:lpstr>
      <vt:lpstr>Staff Experience with Secondary Trauma​</vt:lpstr>
      <vt:lpstr>Organizational and External Support </vt:lpstr>
      <vt:lpstr>When our Specialists speak we listen…</vt:lpstr>
      <vt:lpstr>Key Takeaways</vt:lpstr>
      <vt:lpstr>Questions?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LaBellarte</dc:creator>
  <cp:lastModifiedBy>Jessica Funk</cp:lastModifiedBy>
  <cp:revision>99</cp:revision>
  <dcterms:created xsi:type="dcterms:W3CDTF">2023-02-15T17:32:45Z</dcterms:created>
  <dcterms:modified xsi:type="dcterms:W3CDTF">2023-04-03T21:15:36Z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0x010100E39EC4B37853EA429A679ACF29EBFCA2</vt:lpwstr>
  </property>
</Properties>
</file>