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7"/>
  </p:notesMasterIdLst>
  <p:handoutMasterIdLst>
    <p:handoutMasterId r:id="rId38"/>
  </p:handoutMasterIdLst>
  <p:sldIdLst>
    <p:sldId id="256" r:id="rId6"/>
    <p:sldId id="304" r:id="rId7"/>
    <p:sldId id="257" r:id="rId8"/>
    <p:sldId id="259" r:id="rId9"/>
    <p:sldId id="283" r:id="rId10"/>
    <p:sldId id="300" r:id="rId11"/>
    <p:sldId id="285" r:id="rId12"/>
    <p:sldId id="260" r:id="rId13"/>
    <p:sldId id="262" r:id="rId14"/>
    <p:sldId id="261" r:id="rId15"/>
    <p:sldId id="284" r:id="rId16"/>
    <p:sldId id="264" r:id="rId17"/>
    <p:sldId id="265" r:id="rId18"/>
    <p:sldId id="282" r:id="rId19"/>
    <p:sldId id="267" r:id="rId20"/>
    <p:sldId id="294" r:id="rId21"/>
    <p:sldId id="268" r:id="rId22"/>
    <p:sldId id="289" r:id="rId23"/>
    <p:sldId id="299" r:id="rId24"/>
    <p:sldId id="291" r:id="rId25"/>
    <p:sldId id="292" r:id="rId26"/>
    <p:sldId id="290" r:id="rId27"/>
    <p:sldId id="287" r:id="rId28"/>
    <p:sldId id="288" r:id="rId29"/>
    <p:sldId id="296" r:id="rId30"/>
    <p:sldId id="302" r:id="rId31"/>
    <p:sldId id="301" r:id="rId32"/>
    <p:sldId id="298" r:id="rId33"/>
    <p:sldId id="269" r:id="rId34"/>
    <p:sldId id="297" r:id="rId35"/>
    <p:sldId id="2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5E84412-9426-B9E1-6318-98301DCE1653}" name="Brooke Derrick, MSW" initials="BM" userId="S::bderrick@wayfinderfamily.org::2c331700-deeb-4fd5-98f3-7b8c3cadc687" providerId="AD"/>
  <p188:author id="{8CC6208E-6743-6A09-9657-399ADCD0DDCF}" name="Jasmine Nutt, MSW" initials="JNM" userId="S::jnutt@wayfinderfamily.org::45c35fde-0263-4c67-9a38-f8cd0d9d30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6B"/>
    <a:srgbClr val="95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7DF8F-18C3-40A5-A78D-90019548B2E1}" v="95" dt="2023-04-04T23:36:40.858"/>
    <p1510:client id="{333D9B0D-20CF-401D-8111-6A1F92463D33}" v="17" dt="2023-04-04T21:50:42.550"/>
    <p1510:client id="{33C8C2DD-9358-40AF-8D5E-175CAAA8B645}" v="47" dt="2023-04-04T21:46:35.080"/>
  </p1510:revLst>
</p1510:revInfo>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79" d="100"/>
          <a:sy n="79" d="100"/>
        </p:scale>
        <p:origin x="101" y="1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9AD99-D96C-4310-81CB-9CE5A97CCC4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24D1882-7CB9-411D-8537-029DE1C6D9FA}">
      <dgm:prSet phldrT="[Text]"/>
      <dgm:spPr/>
      <dgm:t>
        <a:bodyPr/>
        <a:lstStyle/>
        <a:p>
          <a:r>
            <a:rPr lang="en-US"/>
            <a:t>Outcome </a:t>
          </a:r>
        </a:p>
      </dgm:t>
    </dgm:pt>
    <dgm:pt modelId="{BE33CAD3-5788-4687-9D78-6F24C8EEB382}" type="parTrans" cxnId="{C3FEF7D2-5A84-4415-962F-0F24FEF44AD3}">
      <dgm:prSet/>
      <dgm:spPr/>
      <dgm:t>
        <a:bodyPr/>
        <a:lstStyle/>
        <a:p>
          <a:endParaRPr lang="en-US"/>
        </a:p>
      </dgm:t>
    </dgm:pt>
    <dgm:pt modelId="{BE065749-0DBD-4670-9DE1-B8F0862FCB7E}" type="sibTrans" cxnId="{C3FEF7D2-5A84-4415-962F-0F24FEF44AD3}">
      <dgm:prSet/>
      <dgm:spPr/>
      <dgm:t>
        <a:bodyPr/>
        <a:lstStyle/>
        <a:p>
          <a:endParaRPr lang="en-US"/>
        </a:p>
      </dgm:t>
    </dgm:pt>
    <dgm:pt modelId="{F1E19095-A399-4C46-AB61-C104E0D448FC}">
      <dgm:prSet phldrT="[Text]"/>
      <dgm:spPr/>
      <dgm:t>
        <a:bodyPr/>
        <a:lstStyle/>
        <a:p>
          <a:r>
            <a:rPr lang="en-US"/>
            <a:t>Survey</a:t>
          </a:r>
        </a:p>
      </dgm:t>
    </dgm:pt>
    <dgm:pt modelId="{09AC1817-221D-4E45-8AC2-C3259D08713F}" type="parTrans" cxnId="{B9D62A82-3797-4785-8223-356F20EFD853}">
      <dgm:prSet/>
      <dgm:spPr/>
      <dgm:t>
        <a:bodyPr/>
        <a:lstStyle/>
        <a:p>
          <a:endParaRPr lang="en-US"/>
        </a:p>
      </dgm:t>
    </dgm:pt>
    <dgm:pt modelId="{0C80D49F-7DC1-44D1-B946-47E235B59F58}" type="sibTrans" cxnId="{B9D62A82-3797-4785-8223-356F20EFD853}">
      <dgm:prSet/>
      <dgm:spPr/>
      <dgm:t>
        <a:bodyPr/>
        <a:lstStyle/>
        <a:p>
          <a:endParaRPr lang="en-US"/>
        </a:p>
      </dgm:t>
    </dgm:pt>
    <dgm:pt modelId="{C88D8D13-E96E-4808-9800-5FE8154B0C27}">
      <dgm:prSet phldrT="[Text]"/>
      <dgm:spPr/>
      <dgm:t>
        <a:bodyPr/>
        <a:lstStyle/>
        <a:p>
          <a:r>
            <a:rPr lang="en-US"/>
            <a:t>Process</a:t>
          </a:r>
        </a:p>
      </dgm:t>
    </dgm:pt>
    <dgm:pt modelId="{626CF1AC-35F3-4C14-9404-300F0709656D}" type="parTrans" cxnId="{DC6A1E7E-0A0D-4667-9581-F7CEB1FE3CDE}">
      <dgm:prSet/>
      <dgm:spPr/>
      <dgm:t>
        <a:bodyPr/>
        <a:lstStyle/>
        <a:p>
          <a:endParaRPr lang="en-US"/>
        </a:p>
      </dgm:t>
    </dgm:pt>
    <dgm:pt modelId="{2B9CFA34-283F-4E93-A279-1C6E4787C8A0}" type="sibTrans" cxnId="{DC6A1E7E-0A0D-4667-9581-F7CEB1FE3CDE}">
      <dgm:prSet/>
      <dgm:spPr/>
      <dgm:t>
        <a:bodyPr/>
        <a:lstStyle/>
        <a:p>
          <a:endParaRPr lang="en-US"/>
        </a:p>
      </dgm:t>
    </dgm:pt>
    <dgm:pt modelId="{3678C301-4DBA-44FB-BA58-709C5D2F8668}">
      <dgm:prSet phldrT="[Text]"/>
      <dgm:spPr/>
      <dgm:t>
        <a:bodyPr/>
        <a:lstStyle/>
        <a:p>
          <a:r>
            <a:rPr lang="en-US"/>
            <a:t>Interviews/focus groups</a:t>
          </a:r>
        </a:p>
      </dgm:t>
    </dgm:pt>
    <dgm:pt modelId="{414855BA-E957-4573-911C-CC52BE974142}" type="parTrans" cxnId="{A762B365-C011-473E-8B30-B8272FA39DA4}">
      <dgm:prSet/>
      <dgm:spPr/>
      <dgm:t>
        <a:bodyPr/>
        <a:lstStyle/>
        <a:p>
          <a:endParaRPr lang="en-US"/>
        </a:p>
      </dgm:t>
    </dgm:pt>
    <dgm:pt modelId="{E1490F5E-B610-4B5C-B898-10E6EC79FB76}" type="sibTrans" cxnId="{A762B365-C011-473E-8B30-B8272FA39DA4}">
      <dgm:prSet/>
      <dgm:spPr/>
      <dgm:t>
        <a:bodyPr/>
        <a:lstStyle/>
        <a:p>
          <a:endParaRPr lang="en-US"/>
        </a:p>
      </dgm:t>
    </dgm:pt>
    <dgm:pt modelId="{175D4A8C-68A6-45F9-AE1A-5B43883F4668}">
      <dgm:prSet phldrT="[Text]"/>
      <dgm:spPr/>
      <dgm:t>
        <a:bodyPr/>
        <a:lstStyle/>
        <a:p>
          <a:r>
            <a:rPr lang="en-US"/>
            <a:t>Time study</a:t>
          </a:r>
        </a:p>
      </dgm:t>
    </dgm:pt>
    <dgm:pt modelId="{BC46F793-614A-43ED-8711-CCA8D8C1CB0E}" type="parTrans" cxnId="{36C05B34-2868-4918-AE81-9776415B5138}">
      <dgm:prSet/>
      <dgm:spPr/>
      <dgm:t>
        <a:bodyPr/>
        <a:lstStyle/>
        <a:p>
          <a:endParaRPr lang="en-US"/>
        </a:p>
      </dgm:t>
    </dgm:pt>
    <dgm:pt modelId="{26C7BBA2-A45E-43BC-BB68-C7C9050D8F1E}" type="sibTrans" cxnId="{36C05B34-2868-4918-AE81-9776415B5138}">
      <dgm:prSet/>
      <dgm:spPr/>
      <dgm:t>
        <a:bodyPr/>
        <a:lstStyle/>
        <a:p>
          <a:endParaRPr lang="en-US"/>
        </a:p>
      </dgm:t>
    </dgm:pt>
    <dgm:pt modelId="{F49E7B2A-D721-4F80-A073-30341A901062}">
      <dgm:prSet phldrT="[Text]"/>
      <dgm:spPr/>
      <dgm:t>
        <a:bodyPr/>
        <a:lstStyle/>
        <a:p>
          <a:r>
            <a:rPr lang="en-US"/>
            <a:t>At first contact with KN</a:t>
          </a:r>
        </a:p>
      </dgm:t>
    </dgm:pt>
    <dgm:pt modelId="{4ABBD38D-5D14-4F6F-B11B-58841CECF399}" type="parTrans" cxnId="{AD2C721C-25C4-4CAE-8185-3D408BAB021D}">
      <dgm:prSet/>
      <dgm:spPr/>
      <dgm:t>
        <a:bodyPr/>
        <a:lstStyle/>
        <a:p>
          <a:endParaRPr lang="en-US"/>
        </a:p>
      </dgm:t>
    </dgm:pt>
    <dgm:pt modelId="{0CC6C7CA-3084-4519-97BD-FE9D45B779A9}" type="sibTrans" cxnId="{AD2C721C-25C4-4CAE-8185-3D408BAB021D}">
      <dgm:prSet/>
      <dgm:spPr/>
      <dgm:t>
        <a:bodyPr/>
        <a:lstStyle/>
        <a:p>
          <a:endParaRPr lang="en-US"/>
        </a:p>
      </dgm:t>
    </dgm:pt>
    <dgm:pt modelId="{91647430-5135-42AC-AE49-B2FF9A78C130}">
      <dgm:prSet phldrT="[Text]"/>
      <dgm:spPr/>
      <dgm:t>
        <a:bodyPr/>
        <a:lstStyle/>
        <a:p>
          <a:r>
            <a:rPr lang="en-US"/>
            <a:t>4 months later</a:t>
          </a:r>
        </a:p>
      </dgm:t>
    </dgm:pt>
    <dgm:pt modelId="{333B0E15-F77D-4E91-A44D-68479A8EED05}" type="parTrans" cxnId="{231E01BD-9433-4164-B8B2-4CEF1F808717}">
      <dgm:prSet/>
      <dgm:spPr/>
      <dgm:t>
        <a:bodyPr/>
        <a:lstStyle/>
        <a:p>
          <a:endParaRPr lang="en-US"/>
        </a:p>
      </dgm:t>
    </dgm:pt>
    <dgm:pt modelId="{A4007CBD-D692-49DB-BC26-89211E638CAB}" type="sibTrans" cxnId="{231E01BD-9433-4164-B8B2-4CEF1F808717}">
      <dgm:prSet/>
      <dgm:spPr/>
      <dgm:t>
        <a:bodyPr/>
        <a:lstStyle/>
        <a:p>
          <a:endParaRPr lang="en-US"/>
        </a:p>
      </dgm:t>
    </dgm:pt>
    <dgm:pt modelId="{99A55395-742F-47BC-A6B3-E36524F66290}">
      <dgm:prSet phldrT="[Text]"/>
      <dgm:spPr/>
      <dgm:t>
        <a:bodyPr/>
        <a:lstStyle/>
        <a:p>
          <a:r>
            <a:rPr lang="en-US"/>
            <a:t>Measure of collaboration</a:t>
          </a:r>
        </a:p>
      </dgm:t>
    </dgm:pt>
    <dgm:pt modelId="{955130F3-C274-4943-9324-E87D4A8717F6}" type="parTrans" cxnId="{5F7CFBF7-6C29-47FE-BD2D-B27A54626074}">
      <dgm:prSet/>
      <dgm:spPr/>
      <dgm:t>
        <a:bodyPr/>
        <a:lstStyle/>
        <a:p>
          <a:endParaRPr lang="en-US"/>
        </a:p>
      </dgm:t>
    </dgm:pt>
    <dgm:pt modelId="{BB31B7D9-3BA4-419C-8E8E-260C8B74B07B}" type="sibTrans" cxnId="{5F7CFBF7-6C29-47FE-BD2D-B27A54626074}">
      <dgm:prSet/>
      <dgm:spPr/>
      <dgm:t>
        <a:bodyPr/>
        <a:lstStyle/>
        <a:p>
          <a:endParaRPr lang="en-US"/>
        </a:p>
      </dgm:t>
    </dgm:pt>
    <dgm:pt modelId="{3B068DD8-0A92-4CD7-A540-CD70470DA372}">
      <dgm:prSet phldrT="[Text]"/>
      <dgm:spPr/>
      <dgm:t>
        <a:bodyPr/>
        <a:lstStyle/>
        <a:p>
          <a:r>
            <a:rPr lang="en-US"/>
            <a:t>Meeting notes</a:t>
          </a:r>
        </a:p>
      </dgm:t>
    </dgm:pt>
    <dgm:pt modelId="{29D2ABE8-F311-4505-86A4-F78D340477F0}" type="parTrans" cxnId="{7BCC7D9E-429C-48BE-8A8D-BCC7D7BFD389}">
      <dgm:prSet/>
      <dgm:spPr/>
      <dgm:t>
        <a:bodyPr/>
        <a:lstStyle/>
        <a:p>
          <a:endParaRPr lang="en-US"/>
        </a:p>
      </dgm:t>
    </dgm:pt>
    <dgm:pt modelId="{1E8743DA-53A4-420F-ACBC-828DDDFA5238}" type="sibTrans" cxnId="{7BCC7D9E-429C-48BE-8A8D-BCC7D7BFD389}">
      <dgm:prSet/>
      <dgm:spPr/>
      <dgm:t>
        <a:bodyPr/>
        <a:lstStyle/>
        <a:p>
          <a:endParaRPr lang="en-US"/>
        </a:p>
      </dgm:t>
    </dgm:pt>
    <dgm:pt modelId="{68B3D970-A174-475D-B6FB-B26B3D3402A2}" type="pres">
      <dgm:prSet presAssocID="{B2F9AD99-D96C-4310-81CB-9CE5A97CCC4A}" presName="Name0" presStyleCnt="0">
        <dgm:presLayoutVars>
          <dgm:dir/>
          <dgm:animLvl val="lvl"/>
          <dgm:resizeHandles/>
        </dgm:presLayoutVars>
      </dgm:prSet>
      <dgm:spPr/>
    </dgm:pt>
    <dgm:pt modelId="{3C1ED258-ED3C-4363-98D2-5ABEC9FE2FD0}" type="pres">
      <dgm:prSet presAssocID="{124D1882-7CB9-411D-8537-029DE1C6D9FA}" presName="linNode" presStyleCnt="0"/>
      <dgm:spPr/>
    </dgm:pt>
    <dgm:pt modelId="{020A0ACB-6020-45E6-9D0E-1582C29C2A70}" type="pres">
      <dgm:prSet presAssocID="{124D1882-7CB9-411D-8537-029DE1C6D9FA}" presName="parentShp" presStyleLbl="node1" presStyleIdx="0" presStyleCnt="2" custLinFactNeighborX="0" custLinFactNeighborY="-26">
        <dgm:presLayoutVars>
          <dgm:bulletEnabled val="1"/>
        </dgm:presLayoutVars>
      </dgm:prSet>
      <dgm:spPr/>
    </dgm:pt>
    <dgm:pt modelId="{D20C4C4F-63BE-4FBA-BFBB-362354E67E6B}" type="pres">
      <dgm:prSet presAssocID="{124D1882-7CB9-411D-8537-029DE1C6D9FA}" presName="childShp" presStyleLbl="bgAccFollowNode1" presStyleIdx="0" presStyleCnt="2">
        <dgm:presLayoutVars>
          <dgm:bulletEnabled val="1"/>
        </dgm:presLayoutVars>
      </dgm:prSet>
      <dgm:spPr/>
    </dgm:pt>
    <dgm:pt modelId="{16A199AA-8C89-498F-86DA-F9E108E227A3}" type="pres">
      <dgm:prSet presAssocID="{BE065749-0DBD-4670-9DE1-B8F0862FCB7E}" presName="spacing" presStyleCnt="0"/>
      <dgm:spPr/>
    </dgm:pt>
    <dgm:pt modelId="{4F36A4B0-5376-45DC-9DAB-73830D5CDEFA}" type="pres">
      <dgm:prSet presAssocID="{C88D8D13-E96E-4808-9800-5FE8154B0C27}" presName="linNode" presStyleCnt="0"/>
      <dgm:spPr/>
    </dgm:pt>
    <dgm:pt modelId="{B02D2C31-2D92-45BB-93F4-CA6BB14DFA66}" type="pres">
      <dgm:prSet presAssocID="{C88D8D13-E96E-4808-9800-5FE8154B0C27}" presName="parentShp" presStyleLbl="node1" presStyleIdx="1" presStyleCnt="2">
        <dgm:presLayoutVars>
          <dgm:bulletEnabled val="1"/>
        </dgm:presLayoutVars>
      </dgm:prSet>
      <dgm:spPr/>
    </dgm:pt>
    <dgm:pt modelId="{ADF394AD-BB7E-4912-A69D-903A6FB1357B}" type="pres">
      <dgm:prSet presAssocID="{C88D8D13-E96E-4808-9800-5FE8154B0C27}" presName="childShp" presStyleLbl="bgAccFollowNode1" presStyleIdx="1" presStyleCnt="2">
        <dgm:presLayoutVars>
          <dgm:bulletEnabled val="1"/>
        </dgm:presLayoutVars>
      </dgm:prSet>
      <dgm:spPr/>
    </dgm:pt>
  </dgm:ptLst>
  <dgm:cxnLst>
    <dgm:cxn modelId="{F4AEA20B-56EA-45B5-B0B3-2B192C1AF9C7}" type="presOf" srcId="{175D4A8C-68A6-45F9-AE1A-5B43883F4668}" destId="{ADF394AD-BB7E-4912-A69D-903A6FB1357B}" srcOrd="0" destOrd="1" presId="urn:microsoft.com/office/officeart/2005/8/layout/vList6"/>
    <dgm:cxn modelId="{AD2C721C-25C4-4CAE-8185-3D408BAB021D}" srcId="{F1E19095-A399-4C46-AB61-C104E0D448FC}" destId="{F49E7B2A-D721-4F80-A073-30341A901062}" srcOrd="0" destOrd="0" parTransId="{4ABBD38D-5D14-4F6F-B11B-58841CECF399}" sibTransId="{0CC6C7CA-3084-4519-97BD-FE9D45B779A9}"/>
    <dgm:cxn modelId="{36C05B34-2868-4918-AE81-9776415B5138}" srcId="{C88D8D13-E96E-4808-9800-5FE8154B0C27}" destId="{175D4A8C-68A6-45F9-AE1A-5B43883F4668}" srcOrd="1" destOrd="0" parTransId="{BC46F793-614A-43ED-8711-CCA8D8C1CB0E}" sibTransId="{26C7BBA2-A45E-43BC-BB68-C7C9050D8F1E}"/>
    <dgm:cxn modelId="{A4554238-F46F-4CF8-AFC2-37511AEC6C16}" type="presOf" srcId="{F49E7B2A-D721-4F80-A073-30341A901062}" destId="{D20C4C4F-63BE-4FBA-BFBB-362354E67E6B}" srcOrd="0" destOrd="1" presId="urn:microsoft.com/office/officeart/2005/8/layout/vList6"/>
    <dgm:cxn modelId="{A762B365-C011-473E-8B30-B8272FA39DA4}" srcId="{C88D8D13-E96E-4808-9800-5FE8154B0C27}" destId="{3678C301-4DBA-44FB-BA58-709C5D2F8668}" srcOrd="0" destOrd="0" parTransId="{414855BA-E957-4573-911C-CC52BE974142}" sibTransId="{E1490F5E-B610-4B5C-B898-10E6EC79FB76}"/>
    <dgm:cxn modelId="{22C6D467-8CBB-44FC-8A4C-5B7549A486F8}" type="presOf" srcId="{F1E19095-A399-4C46-AB61-C104E0D448FC}" destId="{D20C4C4F-63BE-4FBA-BFBB-362354E67E6B}" srcOrd="0" destOrd="0" presId="urn:microsoft.com/office/officeart/2005/8/layout/vList6"/>
    <dgm:cxn modelId="{87F7B769-D2A6-482E-9ADB-4B58A1D552D0}" type="presOf" srcId="{124D1882-7CB9-411D-8537-029DE1C6D9FA}" destId="{020A0ACB-6020-45E6-9D0E-1582C29C2A70}" srcOrd="0" destOrd="0" presId="urn:microsoft.com/office/officeart/2005/8/layout/vList6"/>
    <dgm:cxn modelId="{1AC2D16A-3FD3-4337-B24B-70C39AC46BC7}" type="presOf" srcId="{3678C301-4DBA-44FB-BA58-709C5D2F8668}" destId="{ADF394AD-BB7E-4912-A69D-903A6FB1357B}" srcOrd="0" destOrd="0" presId="urn:microsoft.com/office/officeart/2005/8/layout/vList6"/>
    <dgm:cxn modelId="{4BC4AC58-8DA0-4EF8-86FF-3FB7027CCFCA}" type="presOf" srcId="{91647430-5135-42AC-AE49-B2FF9A78C130}" destId="{D20C4C4F-63BE-4FBA-BFBB-362354E67E6B}" srcOrd="0" destOrd="2" presId="urn:microsoft.com/office/officeart/2005/8/layout/vList6"/>
    <dgm:cxn modelId="{492CF859-CC84-4CD1-BF49-4B3812EF18B3}" type="presOf" srcId="{99A55395-742F-47BC-A6B3-E36524F66290}" destId="{ADF394AD-BB7E-4912-A69D-903A6FB1357B}" srcOrd="0" destOrd="2" presId="urn:microsoft.com/office/officeart/2005/8/layout/vList6"/>
    <dgm:cxn modelId="{DC6A1E7E-0A0D-4667-9581-F7CEB1FE3CDE}" srcId="{B2F9AD99-D96C-4310-81CB-9CE5A97CCC4A}" destId="{C88D8D13-E96E-4808-9800-5FE8154B0C27}" srcOrd="1" destOrd="0" parTransId="{626CF1AC-35F3-4C14-9404-300F0709656D}" sibTransId="{2B9CFA34-283F-4E93-A279-1C6E4787C8A0}"/>
    <dgm:cxn modelId="{B9D62A82-3797-4785-8223-356F20EFD853}" srcId="{124D1882-7CB9-411D-8537-029DE1C6D9FA}" destId="{F1E19095-A399-4C46-AB61-C104E0D448FC}" srcOrd="0" destOrd="0" parTransId="{09AC1817-221D-4E45-8AC2-C3259D08713F}" sibTransId="{0C80D49F-7DC1-44D1-B946-47E235B59F58}"/>
    <dgm:cxn modelId="{7BCC7D9E-429C-48BE-8A8D-BCC7D7BFD389}" srcId="{C88D8D13-E96E-4808-9800-5FE8154B0C27}" destId="{3B068DD8-0A92-4CD7-A540-CD70470DA372}" srcOrd="3" destOrd="0" parTransId="{29D2ABE8-F311-4505-86A4-F78D340477F0}" sibTransId="{1E8743DA-53A4-420F-ACBC-828DDDFA5238}"/>
    <dgm:cxn modelId="{818E50A8-7F5E-4881-8766-C222AE63045C}" type="presOf" srcId="{3B068DD8-0A92-4CD7-A540-CD70470DA372}" destId="{ADF394AD-BB7E-4912-A69D-903A6FB1357B}" srcOrd="0" destOrd="3" presId="urn:microsoft.com/office/officeart/2005/8/layout/vList6"/>
    <dgm:cxn modelId="{13832DBA-C521-4DB1-B7E7-EE272B56BF4C}" type="presOf" srcId="{B2F9AD99-D96C-4310-81CB-9CE5A97CCC4A}" destId="{68B3D970-A174-475D-B6FB-B26B3D3402A2}" srcOrd="0" destOrd="0" presId="urn:microsoft.com/office/officeart/2005/8/layout/vList6"/>
    <dgm:cxn modelId="{231E01BD-9433-4164-B8B2-4CEF1F808717}" srcId="{F1E19095-A399-4C46-AB61-C104E0D448FC}" destId="{91647430-5135-42AC-AE49-B2FF9A78C130}" srcOrd="1" destOrd="0" parTransId="{333B0E15-F77D-4E91-A44D-68479A8EED05}" sibTransId="{A4007CBD-D692-49DB-BC26-89211E638CAB}"/>
    <dgm:cxn modelId="{C3FEF7D2-5A84-4415-962F-0F24FEF44AD3}" srcId="{B2F9AD99-D96C-4310-81CB-9CE5A97CCC4A}" destId="{124D1882-7CB9-411D-8537-029DE1C6D9FA}" srcOrd="0" destOrd="0" parTransId="{BE33CAD3-5788-4687-9D78-6F24C8EEB382}" sibTransId="{BE065749-0DBD-4670-9DE1-B8F0862FCB7E}"/>
    <dgm:cxn modelId="{FF2B1AF7-E45F-45A4-93A1-4EE86B9ECAC7}" type="presOf" srcId="{C88D8D13-E96E-4808-9800-5FE8154B0C27}" destId="{B02D2C31-2D92-45BB-93F4-CA6BB14DFA66}" srcOrd="0" destOrd="0" presId="urn:microsoft.com/office/officeart/2005/8/layout/vList6"/>
    <dgm:cxn modelId="{5F7CFBF7-6C29-47FE-BD2D-B27A54626074}" srcId="{C88D8D13-E96E-4808-9800-5FE8154B0C27}" destId="{99A55395-742F-47BC-A6B3-E36524F66290}" srcOrd="2" destOrd="0" parTransId="{955130F3-C274-4943-9324-E87D4A8717F6}" sibTransId="{BB31B7D9-3BA4-419C-8E8E-260C8B74B07B}"/>
    <dgm:cxn modelId="{074D19EE-F075-44BF-A47F-65E01FFD1D52}" type="presParOf" srcId="{68B3D970-A174-475D-B6FB-B26B3D3402A2}" destId="{3C1ED258-ED3C-4363-98D2-5ABEC9FE2FD0}" srcOrd="0" destOrd="0" presId="urn:microsoft.com/office/officeart/2005/8/layout/vList6"/>
    <dgm:cxn modelId="{E24782B0-2111-45B1-9ED8-42B26E7D943F}" type="presParOf" srcId="{3C1ED258-ED3C-4363-98D2-5ABEC9FE2FD0}" destId="{020A0ACB-6020-45E6-9D0E-1582C29C2A70}" srcOrd="0" destOrd="0" presId="urn:microsoft.com/office/officeart/2005/8/layout/vList6"/>
    <dgm:cxn modelId="{68122760-AA9A-487E-9556-22555CD81614}" type="presParOf" srcId="{3C1ED258-ED3C-4363-98D2-5ABEC9FE2FD0}" destId="{D20C4C4F-63BE-4FBA-BFBB-362354E67E6B}" srcOrd="1" destOrd="0" presId="urn:microsoft.com/office/officeart/2005/8/layout/vList6"/>
    <dgm:cxn modelId="{E83EA4F0-4A1E-46D6-BAFE-99F02007A622}" type="presParOf" srcId="{68B3D970-A174-475D-B6FB-B26B3D3402A2}" destId="{16A199AA-8C89-498F-86DA-F9E108E227A3}" srcOrd="1" destOrd="0" presId="urn:microsoft.com/office/officeart/2005/8/layout/vList6"/>
    <dgm:cxn modelId="{2B37C8D7-A964-45B6-9ADF-0E0932CA365D}" type="presParOf" srcId="{68B3D970-A174-475D-B6FB-B26B3D3402A2}" destId="{4F36A4B0-5376-45DC-9DAB-73830D5CDEFA}" srcOrd="2" destOrd="0" presId="urn:microsoft.com/office/officeart/2005/8/layout/vList6"/>
    <dgm:cxn modelId="{D81DF56F-FE02-48A7-9B8B-0AEAC29889DF}" type="presParOf" srcId="{4F36A4B0-5376-45DC-9DAB-73830D5CDEFA}" destId="{B02D2C31-2D92-45BB-93F4-CA6BB14DFA66}" srcOrd="0" destOrd="0" presId="urn:microsoft.com/office/officeart/2005/8/layout/vList6"/>
    <dgm:cxn modelId="{209C3082-D665-4F4F-8E29-D59F83230526}" type="presParOf" srcId="{4F36A4B0-5376-45DC-9DAB-73830D5CDEFA}" destId="{ADF394AD-BB7E-4912-A69D-903A6FB1357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C4C4F-63BE-4FBA-BFBB-362354E67E6B}">
      <dsp:nvSpPr>
        <dsp:cNvPr id="0" name=""/>
        <dsp:cNvSpPr/>
      </dsp:nvSpPr>
      <dsp:spPr>
        <a:xfrm>
          <a:off x="3920325" y="573"/>
          <a:ext cx="5880488" cy="223749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a:t>Survey</a:t>
          </a:r>
        </a:p>
        <a:p>
          <a:pPr marL="457200" lvl="2" indent="-228600" algn="l" defTabSz="1111250">
            <a:lnSpc>
              <a:spcPct val="90000"/>
            </a:lnSpc>
            <a:spcBef>
              <a:spcPct val="0"/>
            </a:spcBef>
            <a:spcAft>
              <a:spcPct val="15000"/>
            </a:spcAft>
            <a:buChar char="•"/>
          </a:pPr>
          <a:r>
            <a:rPr lang="en-US" sz="2500" kern="1200"/>
            <a:t>At first contact with KN</a:t>
          </a:r>
        </a:p>
        <a:p>
          <a:pPr marL="457200" lvl="2" indent="-228600" algn="l" defTabSz="1111250">
            <a:lnSpc>
              <a:spcPct val="90000"/>
            </a:lnSpc>
            <a:spcBef>
              <a:spcPct val="0"/>
            </a:spcBef>
            <a:spcAft>
              <a:spcPct val="15000"/>
            </a:spcAft>
            <a:buChar char="•"/>
          </a:pPr>
          <a:r>
            <a:rPr lang="en-US" sz="2500" kern="1200"/>
            <a:t>4 months later</a:t>
          </a:r>
        </a:p>
      </dsp:txBody>
      <dsp:txXfrm>
        <a:off x="3920325" y="280260"/>
        <a:ext cx="5041427" cy="1678121"/>
      </dsp:txXfrm>
    </dsp:sp>
    <dsp:sp modelId="{020A0ACB-6020-45E6-9D0E-1582C29C2A70}">
      <dsp:nvSpPr>
        <dsp:cNvPr id="0" name=""/>
        <dsp:cNvSpPr/>
      </dsp:nvSpPr>
      <dsp:spPr>
        <a:xfrm>
          <a:off x="0" y="0"/>
          <a:ext cx="3920325" cy="22374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a:t>Outcome </a:t>
          </a:r>
        </a:p>
      </dsp:txBody>
      <dsp:txXfrm>
        <a:off x="109226" y="109226"/>
        <a:ext cx="3701873" cy="2019043"/>
      </dsp:txXfrm>
    </dsp:sp>
    <dsp:sp modelId="{ADF394AD-BB7E-4912-A69D-903A6FB1357B}">
      <dsp:nvSpPr>
        <dsp:cNvPr id="0" name=""/>
        <dsp:cNvSpPr/>
      </dsp:nvSpPr>
      <dsp:spPr>
        <a:xfrm>
          <a:off x="3920325" y="2461818"/>
          <a:ext cx="5880488" cy="223749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a:t>Interviews/focus groups</a:t>
          </a:r>
        </a:p>
        <a:p>
          <a:pPr marL="228600" lvl="1" indent="-228600" algn="l" defTabSz="1111250">
            <a:lnSpc>
              <a:spcPct val="90000"/>
            </a:lnSpc>
            <a:spcBef>
              <a:spcPct val="0"/>
            </a:spcBef>
            <a:spcAft>
              <a:spcPct val="15000"/>
            </a:spcAft>
            <a:buChar char="•"/>
          </a:pPr>
          <a:r>
            <a:rPr lang="en-US" sz="2500" kern="1200"/>
            <a:t>Time study</a:t>
          </a:r>
        </a:p>
        <a:p>
          <a:pPr marL="228600" lvl="1" indent="-228600" algn="l" defTabSz="1111250">
            <a:lnSpc>
              <a:spcPct val="90000"/>
            </a:lnSpc>
            <a:spcBef>
              <a:spcPct val="0"/>
            </a:spcBef>
            <a:spcAft>
              <a:spcPct val="15000"/>
            </a:spcAft>
            <a:buChar char="•"/>
          </a:pPr>
          <a:r>
            <a:rPr lang="en-US" sz="2500" kern="1200"/>
            <a:t>Measure of collaboration</a:t>
          </a:r>
        </a:p>
        <a:p>
          <a:pPr marL="228600" lvl="1" indent="-228600" algn="l" defTabSz="1111250">
            <a:lnSpc>
              <a:spcPct val="90000"/>
            </a:lnSpc>
            <a:spcBef>
              <a:spcPct val="0"/>
            </a:spcBef>
            <a:spcAft>
              <a:spcPct val="15000"/>
            </a:spcAft>
            <a:buChar char="•"/>
          </a:pPr>
          <a:r>
            <a:rPr lang="en-US" sz="2500" kern="1200"/>
            <a:t>Meeting notes</a:t>
          </a:r>
        </a:p>
      </dsp:txBody>
      <dsp:txXfrm>
        <a:off x="3920325" y="2741505"/>
        <a:ext cx="5041427" cy="1678121"/>
      </dsp:txXfrm>
    </dsp:sp>
    <dsp:sp modelId="{B02D2C31-2D92-45BB-93F4-CA6BB14DFA66}">
      <dsp:nvSpPr>
        <dsp:cNvPr id="0" name=""/>
        <dsp:cNvSpPr/>
      </dsp:nvSpPr>
      <dsp:spPr>
        <a:xfrm>
          <a:off x="0" y="2461818"/>
          <a:ext cx="3920325" cy="22374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a:lnSpc>
              <a:spcPct val="90000"/>
            </a:lnSpc>
            <a:spcBef>
              <a:spcPct val="0"/>
            </a:spcBef>
            <a:spcAft>
              <a:spcPct val="35000"/>
            </a:spcAft>
            <a:buNone/>
          </a:pPr>
          <a:r>
            <a:rPr lang="en-US" sz="5800" kern="1200"/>
            <a:t>Process</a:t>
          </a:r>
        </a:p>
      </dsp:txBody>
      <dsp:txXfrm>
        <a:off x="109226" y="2571044"/>
        <a:ext cx="3701873" cy="201904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4/4/2023</a:t>
            </a:fld>
            <a:endParaRPr lang="en-US"/>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i="1">
                <a:effectLst/>
                <a:latin typeface="Calibri"/>
                <a:ea typeface="Calibri" panose="020F0502020204030204" pitchFamily="34" charset="0"/>
                <a:cs typeface="Calibri"/>
              </a:rPr>
              <a:t>Kinship care can provide a safe, stable, and loving alternative for children who are unable to remain safely at home. Wayfinder Family Services, in partnership with Child Trends, will present on the evaluation of the Wayfinder </a:t>
            </a:r>
            <a:r>
              <a:rPr lang="en-US" sz="1800" i="1" err="1">
                <a:effectLst/>
                <a:latin typeface="Calibri"/>
                <a:ea typeface="Calibri" panose="020F0502020204030204" pitchFamily="34" charset="0"/>
                <a:cs typeface="Calibri"/>
              </a:rPr>
              <a:t>Kinnections</a:t>
            </a:r>
            <a:r>
              <a:rPr lang="en-US" sz="1800" i="1">
                <a:effectLst/>
                <a:latin typeface="Calibri"/>
                <a:ea typeface="Calibri" panose="020F0502020204030204" pitchFamily="34" charset="0"/>
                <a:cs typeface="Calibri"/>
              </a:rPr>
              <a:t> Kinship Navigation Program funded by the Administration for Children and Families, with the goal of attaining a rating as a promising</a:t>
            </a:r>
            <a:r>
              <a:rPr lang="en-US" sz="1800" i="1">
                <a:latin typeface="Calibri"/>
                <a:ea typeface="Calibri" panose="020F0502020204030204" pitchFamily="34" charset="0"/>
                <a:cs typeface="Calibri"/>
              </a:rPr>
              <a:t> </a:t>
            </a:r>
            <a:r>
              <a:rPr lang="en-US" sz="1800" i="1">
                <a:effectLst/>
                <a:latin typeface="Calibri"/>
                <a:ea typeface="Calibri" panose="020F0502020204030204" pitchFamily="34" charset="0"/>
                <a:cs typeface="Calibri"/>
              </a:rPr>
              <a:t> practice by the Title IV-E Prevention Services Clearinghouse. </a:t>
            </a:r>
            <a:r>
              <a:rPr lang="en-US" sz="1800">
                <a:solidFill>
                  <a:srgbClr val="FF0000"/>
                </a:solidFill>
                <a:effectLst/>
                <a:latin typeface="Calibri"/>
                <a:ea typeface="Calibri" panose="020F0502020204030204" pitchFamily="34" charset="0"/>
                <a:cs typeface="Calibri"/>
              </a:rPr>
              <a:t>I will be explaining our kin navigator program and </a:t>
            </a:r>
            <a:r>
              <a:rPr lang="en-US" sz="1800" err="1">
                <a:solidFill>
                  <a:srgbClr val="FF0000"/>
                </a:solidFill>
                <a:effectLst/>
                <a:latin typeface="Calibri"/>
                <a:ea typeface="Calibri" panose="020F0502020204030204" pitchFamily="34" charset="0"/>
                <a:cs typeface="Calibri"/>
              </a:rPr>
              <a:t>Kinnections</a:t>
            </a:r>
            <a:r>
              <a:rPr lang="en-US" sz="1800">
                <a:solidFill>
                  <a:srgbClr val="FF0000"/>
                </a:solidFill>
                <a:effectLst/>
                <a:latin typeface="Calibri"/>
                <a:ea typeface="Calibri" panose="020F0502020204030204" pitchFamily="34" charset="0"/>
                <a:cs typeface="Calibri"/>
              </a:rPr>
              <a:t> project in detail, where Berenice as the third party evaluation agency, will be discussing the evaluation design.</a:t>
            </a:r>
            <a:r>
              <a:rPr lang="en-US" sz="1800" i="1">
                <a:solidFill>
                  <a:srgbClr val="FF0000"/>
                </a:solidFill>
                <a:effectLst/>
                <a:latin typeface="Calibri"/>
                <a:ea typeface="Calibri" panose="020F0502020204030204" pitchFamily="34" charset="0"/>
                <a:cs typeface="Calibri"/>
              </a:rPr>
              <a:t> </a:t>
            </a:r>
            <a:r>
              <a:rPr lang="en-US" sz="1800" i="1">
                <a:effectLst/>
                <a:latin typeface="Calibri"/>
                <a:ea typeface="Calibri" panose="020F0502020204030204" pitchFamily="34" charset="0"/>
                <a:cs typeface="Calibri"/>
              </a:rPr>
              <a:t>During the presentation, attendees will learn about the </a:t>
            </a:r>
            <a:r>
              <a:rPr lang="en-US" sz="1800" i="1" err="1">
                <a:effectLst/>
                <a:latin typeface="Calibri"/>
                <a:ea typeface="Calibri" panose="020F0502020204030204" pitchFamily="34" charset="0"/>
                <a:cs typeface="Calibri"/>
              </a:rPr>
              <a:t>Kinnections</a:t>
            </a:r>
            <a:r>
              <a:rPr lang="en-US" sz="1800" i="1">
                <a:effectLst/>
                <a:latin typeface="Calibri"/>
                <a:ea typeface="Calibri" panose="020F0502020204030204" pitchFamily="34" charset="0"/>
                <a:cs typeface="Calibri"/>
              </a:rPr>
              <a:t> program goals and practice model, the evaluation design, research questions, and challenges </a:t>
            </a:r>
            <a:r>
              <a:rPr lang="en-US" sz="1800" i="1">
                <a:latin typeface="Calibri"/>
                <a:ea typeface="Calibri" panose="020F0502020204030204" pitchFamily="34" charset="0"/>
                <a:cs typeface="Calibri"/>
              </a:rPr>
              <a:t>the </a:t>
            </a:r>
            <a:r>
              <a:rPr lang="en-US" sz="1800" i="1">
                <a:effectLst/>
                <a:latin typeface="Calibri"/>
                <a:ea typeface="Calibri" panose="020F0502020204030204" pitchFamily="34" charset="0"/>
                <a:cs typeface="Calibri"/>
              </a:rPr>
              <a:t>facilitators encountered in implementation and evaluation so far.</a:t>
            </a:r>
            <a:r>
              <a:rPr lang="en-US" sz="1800" i="1">
                <a:latin typeface="Calibri"/>
                <a:ea typeface="Calibri" panose="020F0502020204030204" pitchFamily="34" charset="0"/>
                <a:cs typeface="Calibri"/>
              </a:rPr>
              <a:t>  </a:t>
            </a:r>
            <a:endParaRPr lang="en-US" sz="1800">
              <a:effectLst/>
              <a:latin typeface="Calibri"/>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a:p>
        </p:txBody>
      </p:sp>
    </p:spTree>
    <p:extLst>
      <p:ext uri="{BB962C8B-B14F-4D97-AF65-F5344CB8AC3E}">
        <p14:creationId xmlns:p14="http://schemas.microsoft.com/office/powerpoint/2010/main" val="327164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solidFill>
                <a:srgbClr val="1A1A1A"/>
              </a:solidFill>
              <a:latin typeface="Open Sans"/>
              <a:ea typeface="Open Sans"/>
              <a:cs typeface="Open Sans"/>
            </a:endParaRPr>
          </a:p>
          <a:p>
            <a:pPr marL="0" marR="0" lvl="0" indent="0" algn="l" defTabSz="914400">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Kin caregivers often have significant physical and behavioral health needs of their own, which can be compounded by the increased stress of providing kinship care. Because caring for a kin child is often unexpected and unplanned, caregivers may have limited knowledge of, and therefore access to, services for the children in their care.</a:t>
            </a:r>
            <a:r>
              <a:rPr lang="en-US" b="1" i="0" u="sng" baseline="30000">
                <a:solidFill>
                  <a:srgbClr val="304FFE"/>
                </a:solidFill>
                <a:effectLst/>
                <a:latin typeface="Open Sans"/>
                <a:ea typeface="Open Sans"/>
                <a:cs typeface="Open Sans"/>
              </a:rPr>
              <a:t>21</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30</a:t>
            </a:r>
            <a:r>
              <a:rPr lang="en-US" b="0" i="0">
                <a:solidFill>
                  <a:srgbClr val="1A1A1A"/>
                </a:solidFill>
                <a:effectLst/>
                <a:latin typeface="Open Sans"/>
                <a:ea typeface="Open Sans"/>
                <a:cs typeface="Open Sans"/>
              </a:rPr>
              <a:t> Caregivers also manage often-stressful relationships with the parent(s) of the children in their care, balancing their concern and parenting responsibilities for those family members as well as for the children now in their care. This stress is also felt by the children living in such arrangements. Indeed, because many kin caregivers are in declining health, some children in such arrangements deal not only with their own issues</a:t>
            </a:r>
            <a:r>
              <a:rPr lang="en-US" b="1" i="0" u="sng" baseline="30000">
                <a:solidFill>
                  <a:srgbClr val="304FFE"/>
                </a:solidFill>
                <a:effectLst/>
                <a:latin typeface="Open Sans"/>
                <a:ea typeface="Open Sans"/>
                <a:cs typeface="Open Sans"/>
              </a:rPr>
              <a:t>32</a:t>
            </a:r>
            <a:r>
              <a:rPr lang="en-US" b="0" i="0">
                <a:solidFill>
                  <a:srgbClr val="1A1A1A"/>
                </a:solidFill>
                <a:effectLst/>
                <a:latin typeface="Open Sans"/>
                <a:ea typeface="Open Sans"/>
                <a:cs typeface="Open Sans"/>
              </a:rPr>
              <a:t> but also with the stress of caring for their caregivers when they are ill.</a:t>
            </a:r>
            <a:r>
              <a:rPr lang="en-US" b="1" i="0" u="sng" baseline="30000">
                <a:solidFill>
                  <a:srgbClr val="304FFE"/>
                </a:solidFill>
                <a:effectLst/>
                <a:latin typeface="Open Sans"/>
                <a:ea typeface="Open Sans"/>
                <a:cs typeface="Open Sans"/>
              </a:rPr>
              <a:t>33</a:t>
            </a:r>
            <a:r>
              <a:rPr lang="en-US" b="0" i="0">
                <a:solidFill>
                  <a:srgbClr val="1A1A1A"/>
                </a:solidFill>
                <a:effectLst/>
                <a:latin typeface="Open Sans"/>
                <a:ea typeface="Open Sans"/>
                <a:cs typeface="Open Sans"/>
              </a:rPr>
              <a:t> The net result of these intergenerational pressures is that many children and caregivers in kinship care arrangements may require additional supports.</a:t>
            </a:r>
            <a:endParaRPr lang="en-US">
              <a:latin typeface="Open Sans"/>
              <a:ea typeface="Open Sans"/>
              <a:cs typeface="Open Sans"/>
            </a:endParaRPr>
          </a:p>
          <a:p>
            <a:endParaRPr lang="en-US">
              <a:solidFill>
                <a:srgbClr val="1A1A1A"/>
              </a:solidFill>
              <a:latin typeface="Open Sans"/>
              <a:ea typeface="Open Sans"/>
              <a:cs typeface="Open Sans"/>
            </a:endParaRPr>
          </a:p>
          <a:p>
            <a:r>
              <a:rPr lang="en-US"/>
              <a:t>Our kinship navigation model includes the following services:</a:t>
            </a:r>
            <a:endParaRPr lang="en-US">
              <a:cs typeface="Calibri"/>
            </a:endParaRPr>
          </a:p>
          <a:p>
            <a:pPr marL="171450" indent="-171450">
              <a:buFont typeface="Arial,Sans-Serif"/>
              <a:buChar char="•"/>
            </a:pPr>
            <a:r>
              <a:rPr lang="en-US"/>
              <a:t>In-home Support/Case Management Services (generally 3-6 months and with a Family Service Plan guiding services)</a:t>
            </a:r>
            <a:endParaRPr lang="en-US">
              <a:cs typeface="Calibri"/>
            </a:endParaRPr>
          </a:p>
          <a:p>
            <a:pPr marL="171450" indent="-171450">
              <a:buFont typeface="Arial,Sans-Serif"/>
              <a:buChar char="•"/>
            </a:pPr>
            <a:r>
              <a:rPr lang="en-US"/>
              <a:t>Counseling</a:t>
            </a:r>
            <a:endParaRPr lang="en-US">
              <a:cs typeface="Calibri"/>
            </a:endParaRPr>
          </a:p>
          <a:p>
            <a:pPr marL="171450" indent="-171450">
              <a:buFont typeface="Arial,Sans-Serif"/>
              <a:buChar char="•"/>
            </a:pPr>
            <a:r>
              <a:rPr lang="en-US"/>
              <a:t>Support Groups – often led by a Parent Partner/</a:t>
            </a:r>
            <a:r>
              <a:rPr lang="en-US" err="1"/>
              <a:t>Liason</a:t>
            </a:r>
            <a:r>
              <a:rPr lang="en-US"/>
              <a:t> who has lived experience as a kinship caregiver</a:t>
            </a:r>
            <a:endParaRPr lang="en-US">
              <a:cs typeface="Calibri"/>
            </a:endParaRPr>
          </a:p>
          <a:p>
            <a:pPr marL="171450" indent="-171450">
              <a:buFont typeface="Arial,Sans-Serif"/>
              <a:buChar char="•"/>
            </a:pPr>
            <a:r>
              <a:rPr lang="en-US"/>
              <a:t>Respite Resources</a:t>
            </a:r>
            <a:endParaRPr lang="en-US">
              <a:cs typeface="Calibri"/>
            </a:endParaRPr>
          </a:p>
          <a:p>
            <a:pPr marL="171450" indent="-171450">
              <a:buFont typeface="Arial,Sans-Serif"/>
              <a:buChar char="•"/>
            </a:pPr>
            <a:r>
              <a:rPr lang="en-US"/>
              <a:t>Advocacy (I.e. support for educational, therapeutic, permanency, </a:t>
            </a:r>
            <a:r>
              <a:rPr lang="en-US" err="1"/>
              <a:t>etc</a:t>
            </a:r>
            <a:r>
              <a:rPr lang="en-US"/>
              <a:t>)</a:t>
            </a:r>
            <a:endParaRPr lang="en-US">
              <a:cs typeface="Calibri"/>
            </a:endParaRPr>
          </a:p>
          <a:p>
            <a:pPr marL="171450" indent="-171450">
              <a:buFont typeface="Arial,Sans-Serif"/>
              <a:buChar char="•"/>
            </a:pPr>
            <a:r>
              <a:rPr lang="en-US"/>
              <a:t>Information &amp; Referrals</a:t>
            </a:r>
            <a:endParaRPr lang="en-US">
              <a:cs typeface="Calibri"/>
            </a:endParaRPr>
          </a:p>
          <a:p>
            <a:pPr marL="171450" indent="-171450">
              <a:buFont typeface="Arial,Sans-Serif"/>
              <a:buChar char="•"/>
            </a:pPr>
            <a:r>
              <a:rPr lang="en-US"/>
              <a:t>Legal Referrals</a:t>
            </a:r>
            <a:endParaRPr lang="en-US">
              <a:cs typeface="Calibri"/>
            </a:endParaRPr>
          </a:p>
          <a:p>
            <a:pPr marL="171450" indent="-171450">
              <a:buFont typeface="Arial,Sans-Serif"/>
              <a:buChar char="•"/>
            </a:pPr>
            <a:r>
              <a:rPr lang="en-US"/>
              <a:t>Guardianship Workshops &amp; Adoption Assistance</a:t>
            </a:r>
            <a:endParaRPr lang="en-US">
              <a:cs typeface="Calibri"/>
            </a:endParaRPr>
          </a:p>
          <a:p>
            <a:pPr marL="171450" indent="-171450">
              <a:buFont typeface="Arial,Sans-Serif"/>
              <a:buChar char="•"/>
            </a:pPr>
            <a:r>
              <a:rPr lang="en-US"/>
              <a:t>Family Activities &amp; Events (at least quarterly – such as holiday toy shop, back to school backpack event, summer BBQ, </a:t>
            </a:r>
            <a:r>
              <a:rPr lang="en-US" err="1"/>
              <a:t>etc</a:t>
            </a:r>
            <a:r>
              <a:rPr lang="en-US"/>
              <a:t>)</a:t>
            </a:r>
            <a:endParaRPr lang="en-US">
              <a:cs typeface="Calibri"/>
            </a:endParaRPr>
          </a:p>
          <a:p>
            <a:pPr marL="171450" indent="-171450">
              <a:buFont typeface="Arial,Sans-Serif"/>
              <a:buChar char="•"/>
            </a:pPr>
            <a:r>
              <a:rPr lang="en-US"/>
              <a:t>Mentoring (Parent Partner)</a:t>
            </a:r>
            <a:endParaRPr lang="en-US">
              <a:cs typeface="Calibri"/>
            </a:endParaRPr>
          </a:p>
          <a:p>
            <a:pPr marL="171450" indent="-171450">
              <a:buFont typeface="Arial,Sans-Serif"/>
              <a:buChar char="•"/>
            </a:pPr>
            <a:r>
              <a:rPr lang="en-US"/>
              <a:t>Assistance with Basic Emergency Needs (such as food, utilities, safe housing, clothing, furniture, bed/bedding, infant/toddler equipment, diapers, transportation)</a:t>
            </a:r>
            <a:endParaRPr lang="en-US">
              <a:cs typeface="Calibri"/>
            </a:endParaRPr>
          </a:p>
          <a:p>
            <a:pPr marL="171450" indent="-171450">
              <a:buFont typeface="Arial,Sans-Serif"/>
              <a:buChar char="•"/>
            </a:pPr>
            <a:r>
              <a:rPr lang="en-US">
                <a:solidFill>
                  <a:srgbClr val="000000"/>
                </a:solidFill>
                <a:latin typeface="Calibri" panose="020F0502020204030204"/>
                <a:ea typeface="Open Sans"/>
                <a:cs typeface="Calibri"/>
              </a:rPr>
              <a:t>Training on kinship related topics (trauma informed trainings)</a:t>
            </a:r>
          </a:p>
          <a:p>
            <a:endParaRPr lang="en-US">
              <a:solidFill>
                <a:srgbClr val="1A1A1A"/>
              </a:solidFill>
              <a:latin typeface="Open Sans"/>
              <a:ea typeface="Open Sans"/>
              <a:cs typeface="Open Sans"/>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a:p>
        </p:txBody>
      </p:sp>
    </p:spTree>
    <p:extLst>
      <p:ext uri="{BB962C8B-B14F-4D97-AF65-F5344CB8AC3E}">
        <p14:creationId xmlns:p14="http://schemas.microsoft.com/office/powerpoint/2010/main" val="148456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Kinnections</a:t>
            </a:r>
            <a:r>
              <a:rPr lang="en-US"/>
              <a:t>” Kinship Navigator Program is a program of Wayfinder Family Services - a 3-Year Federal Demonstration Project funded through the Department of Health &amp; Human Services Administration of Children &amp; Families Family Connection Grants:  Building the Evidence for Kinship Navigator Programs. Wayfinder is working in partnership with Butte, Placer, Sacramento, Santa Cruz, &amp; Sonoma counties, Child Trends, &amp; California Department of Social Services.</a:t>
            </a:r>
          </a:p>
          <a:p>
            <a:endParaRPr lang="en-US">
              <a:cs typeface="Calibri"/>
            </a:endParaRPr>
          </a:p>
          <a:p>
            <a:r>
              <a:rPr lang="en-US"/>
              <a:t>Project Description: </a:t>
            </a:r>
            <a:r>
              <a:rPr lang="en-US" err="1"/>
              <a:t>Kinnections</a:t>
            </a:r>
            <a:r>
              <a:rPr lang="en-US"/>
              <a:t> is a multi-agency partnership with California Department of Social Services, five California county child welfare agencies and the Children’s Bureau that seeks to build credible evidence of the effectiveness of Kinship Navigator (KN) programs in supporting kinship caregivers through increased knowledge of, referrals to, and access to needed services with the ultimate goal of improving child welfare outcomes for youth being raised in kinship care. The proposed project supports the implementation and evaluation of a well-established, existing Kinship Navigator program that aims to meet the criteria and standards in the Handbook of Standards and Procedures, contribute to the research reviewed by the Title IV-E Prevention Services Clearinghouse, and create a pathway for Title I-VE funding for states that are implementing Kinship Navigator programs. A rigorous independent evaluation is being conducted by Child Trends, a nonprofit research organization that provides science-based information to improve the decisions, programs, and policies that affect children and their families. A 6-month planning phase allowed for close coordination with the Children’s Bureau team and Child Trends. </a:t>
            </a:r>
          </a:p>
          <a:p>
            <a:endParaRPr lang="en-US">
              <a:cs typeface="Calibri"/>
            </a:endParaRPr>
          </a:p>
          <a:p>
            <a:r>
              <a:rPr lang="en-US"/>
              <a:t>Proposed services: The </a:t>
            </a:r>
            <a:r>
              <a:rPr lang="en-US" err="1"/>
              <a:t>Kinnections</a:t>
            </a:r>
            <a:r>
              <a:rPr lang="en-US"/>
              <a:t> Kinship Navigator services to be evaluated were developed through a 2009 Fostering Connections grant and are offered and funded through existing contracts with the five county partner agencies collaboration on the project. The project aims to meet all Kinship Navigator program requirements defined in section 427(a)(1) of the Family First and Prevention Services Act.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a:p>
        </p:txBody>
      </p:sp>
    </p:spTree>
    <p:extLst>
      <p:ext uri="{BB962C8B-B14F-4D97-AF65-F5344CB8AC3E}">
        <p14:creationId xmlns:p14="http://schemas.microsoft.com/office/powerpoint/2010/main" val="3712613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Kinnections ACF Grant Project goals: </a:t>
            </a:r>
          </a:p>
          <a:p>
            <a:pPr marL="228600" indent="-228600">
              <a:buAutoNum type="arabicPeriod"/>
            </a:pPr>
            <a:r>
              <a:rPr lang="en-US"/>
              <a:t>Implement and conduct a process and impact evaluation of Wayfinder's “Kinnections” program.</a:t>
            </a:r>
          </a:p>
          <a:p>
            <a:r>
              <a:rPr lang="en-US"/>
              <a:t>2. Analyze the implementation and impact of the Kinnections Kinship Navigator model.</a:t>
            </a:r>
          </a:p>
          <a:p>
            <a:r>
              <a:rPr lang="en-US"/>
              <a:t>3. Report and disseminate evaluation findings, including the submission of the program manual and evaluation findings for a systematic review by the Title I-VE Prevention Services Clearinghouse.     </a:t>
            </a:r>
          </a:p>
          <a:p>
            <a:r>
              <a:rPr lang="en-US"/>
              <a:t> </a:t>
            </a:r>
          </a:p>
          <a:p>
            <a:r>
              <a:rPr lang="en-US"/>
              <a:t>Child Trends will measure the following outcomes: adult well-being, access to services, referral to services, and satisfaction with programs and services.</a:t>
            </a:r>
          </a:p>
          <a:p>
            <a:endParaRPr lang="en-US"/>
          </a:p>
          <a:p>
            <a:r>
              <a:rPr lang="en-US" b="1"/>
              <a:t>Target population:</a:t>
            </a:r>
            <a:r>
              <a:rPr lang="en-US"/>
              <a:t> The proposed evaluation design is a mixed method, quasi-experimental, prospective, impact and process evaluation of the Kinnections program. The goal is to compare ___ kinship caregivers receiving services from Kinnections (treatment group) with a matched sample of ___ caregivers residing in counties not served by Kinnections and not receiving KN services, for a total of ___ study participants.   </a:t>
            </a:r>
            <a:endParaRPr lang="en-US">
              <a:cs typeface="Calibri"/>
            </a:endParaRPr>
          </a:p>
          <a:p>
            <a:r>
              <a:rPr lang="en-US"/>
              <a:t> </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a:p>
        </p:txBody>
      </p:sp>
    </p:spTree>
    <p:extLst>
      <p:ext uri="{BB962C8B-B14F-4D97-AF65-F5344CB8AC3E}">
        <p14:creationId xmlns:p14="http://schemas.microsoft.com/office/powerpoint/2010/main" val="416172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a:p>
        </p:txBody>
      </p:sp>
    </p:spTree>
    <p:extLst>
      <p:ext uri="{BB962C8B-B14F-4D97-AF65-F5344CB8AC3E}">
        <p14:creationId xmlns:p14="http://schemas.microsoft.com/office/powerpoint/2010/main" val="108416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a:p>
        </p:txBody>
      </p:sp>
    </p:spTree>
    <p:extLst>
      <p:ext uri="{BB962C8B-B14F-4D97-AF65-F5344CB8AC3E}">
        <p14:creationId xmlns:p14="http://schemas.microsoft.com/office/powerpoint/2010/main" val="3207145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a:p>
        </p:txBody>
      </p:sp>
    </p:spTree>
    <p:extLst>
      <p:ext uri="{BB962C8B-B14F-4D97-AF65-F5344CB8AC3E}">
        <p14:creationId xmlns:p14="http://schemas.microsoft.com/office/powerpoint/2010/main" val="745212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expand the available information on time spent in providing services for families and children, Child Trends is conducted a time study of the services provided as part of the Wayfinder </a:t>
            </a:r>
            <a:r>
              <a:rPr lang="en-US" err="1"/>
              <a:t>Kinnections</a:t>
            </a:r>
            <a:r>
              <a:rPr lang="en-US"/>
              <a:t> Kinship Navigator service. This survey asks questions about how much time staff members spend administering </a:t>
            </a:r>
            <a:r>
              <a:rPr lang="en-US" err="1"/>
              <a:t>Kinnections</a:t>
            </a:r>
            <a:r>
              <a:rPr lang="en-US"/>
              <a:t> services, including training and supervision. This information is necessary to estimate the time commitment needed for providing this program.</a:t>
            </a:r>
          </a:p>
          <a:p>
            <a:r>
              <a:rPr lang="en-US"/>
              <a:t>All five counties are represented in this sample.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a:p>
        </p:txBody>
      </p:sp>
    </p:spTree>
    <p:extLst>
      <p:ext uri="{BB962C8B-B14F-4D97-AF65-F5344CB8AC3E}">
        <p14:creationId xmlns:p14="http://schemas.microsoft.com/office/powerpoint/2010/main" val="566956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09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Hiring for newly developed positions (outreach coordinator, extended staff in Sacramento county to help with capacity increases</a:t>
            </a:r>
          </a:p>
          <a:p>
            <a:endParaRPr lang="en-US">
              <a:cs typeface="Calibri"/>
            </a:endParaRPr>
          </a:p>
          <a:p>
            <a:r>
              <a:rPr lang="en-US">
                <a:cs typeface="Calibri"/>
              </a:rPr>
              <a:t>Relationship building in comparison counties does require quite a bit of planning, development and implementation prior to even getting surveys into the hands of kinship caregivers</a:t>
            </a:r>
          </a:p>
          <a:p>
            <a:endParaRPr lang="en-US">
              <a:cs typeface="Calibri"/>
            </a:endParaRPr>
          </a:p>
          <a:p>
            <a:r>
              <a:rPr lang="en-US">
                <a:cs typeface="Calibri"/>
              </a:rPr>
              <a:t>Keeping staff morale high and engaged during the initiation of the project (change management) and amidst all the scamming and bot issues we've had with using a virtual survey platform for data collection. </a:t>
            </a:r>
          </a:p>
          <a:p>
            <a:endParaRPr lang="en-US">
              <a:cs typeface="Calibri"/>
            </a:endParaRPr>
          </a:p>
          <a:p>
            <a:r>
              <a:rPr lang="en-US">
                <a:cs typeface="Calibri"/>
              </a:rPr>
              <a:t>Juggling the need for in-person recruitment with weather constraints, mask mandates and inclusive environmental factors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a:p>
        </p:txBody>
      </p:sp>
    </p:spTree>
    <p:extLst>
      <p:ext uri="{BB962C8B-B14F-4D97-AF65-F5344CB8AC3E}">
        <p14:creationId xmlns:p14="http://schemas.microsoft.com/office/powerpoint/2010/main" val="214798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a:p>
        </p:txBody>
      </p:sp>
    </p:spTree>
    <p:extLst>
      <p:ext uri="{BB962C8B-B14F-4D97-AF65-F5344CB8AC3E}">
        <p14:creationId xmlns:p14="http://schemas.microsoft.com/office/powerpoint/2010/main" val="99186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t">
              <a:spcBef>
                <a:spcPts val="0"/>
              </a:spcBef>
              <a:spcAft>
                <a:spcPts val="0"/>
              </a:spcAft>
            </a:pPr>
            <a:r>
              <a:rPr lang="en-US" sz="1100">
                <a:solidFill>
                  <a:srgbClr val="FF0000"/>
                </a:solidFill>
                <a:effectLst/>
                <a:latin typeface="Calibri" panose="020F0502020204030204" pitchFamily="34" charset="0"/>
                <a:ea typeface="Calibri" panose="020F0502020204030204" pitchFamily="34" charset="0"/>
              </a:rPr>
              <a:t>Objective 1: Describe Kinship care and the importance of kinship navigation programs. (5 -10 minutes)</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Jasmine – has an outline – give history of Lilliput and KSSP</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Child Trends – literature on kinship navigator programs</a:t>
            </a:r>
            <a:endParaRPr lang="en-US" sz="1100">
              <a:effectLst/>
              <a:latin typeface="Calibri" panose="020F0502020204030204" pitchFamily="34" charset="0"/>
              <a:ea typeface="Calibri" panose="020F0502020204030204" pitchFamily="34" charset="0"/>
            </a:endParaRPr>
          </a:p>
          <a:p>
            <a:pPr marL="0" marR="0" fontAlgn="t">
              <a:spcBef>
                <a:spcPts val="0"/>
              </a:spcBef>
              <a:spcAft>
                <a:spcPts val="0"/>
              </a:spcAft>
            </a:pPr>
            <a:r>
              <a:rPr lang="en-US" sz="1100">
                <a:solidFill>
                  <a:srgbClr val="FF0000"/>
                </a:solidFill>
                <a:effectLst/>
                <a:latin typeface="Calibri" panose="020F0502020204030204" pitchFamily="34" charset="0"/>
                <a:ea typeface="Calibri" panose="020F0502020204030204" pitchFamily="34" charset="0"/>
              </a:rPr>
              <a:t>Objective 2: Explain the KSSP program and the need for the Kinnections project. Mention the project grant, awarded by Children’s Bureau to evaluate Kinnections as a promising EBP.(5-10 minutes)</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Jasmine – give history of Lilliput and KSSP</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How got the grant</a:t>
            </a:r>
            <a:endParaRPr lang="en-US" sz="1100">
              <a:effectLst/>
              <a:latin typeface="Calibri" panose="020F0502020204030204" pitchFamily="34" charset="0"/>
              <a:ea typeface="Calibri" panose="020F0502020204030204" pitchFamily="34" charset="0"/>
            </a:endParaRPr>
          </a:p>
          <a:p>
            <a:pPr marL="742950" marR="0" lvl="1" indent="-285750" fontAlgn="t">
              <a:spcBef>
                <a:spcPts val="0"/>
              </a:spcBef>
              <a:spcAft>
                <a:spcPts val="0"/>
              </a:spcAft>
              <a:buFont typeface="Courier New" panose="02070309020205020404" pitchFamily="49" charset="0"/>
              <a:buChar char="o"/>
            </a:pPr>
            <a:r>
              <a:rPr lang="en-US" sz="1100">
                <a:solidFill>
                  <a:srgbClr val="FF0000"/>
                </a:solidFill>
                <a:effectLst/>
                <a:latin typeface="Calibri" panose="020F0502020204030204" pitchFamily="34" charset="0"/>
                <a:ea typeface="Calibri" panose="020F0502020204030204" pitchFamily="34" charset="0"/>
              </a:rPr>
              <a:t>Requirements of a grant</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How KSSP became Kinnections</a:t>
            </a:r>
            <a:endParaRPr lang="en-US" sz="1100">
              <a:effectLst/>
              <a:latin typeface="Calibri" panose="020F0502020204030204" pitchFamily="34" charset="0"/>
              <a:ea typeface="Calibri" panose="020F0502020204030204" pitchFamily="34" charset="0"/>
            </a:endParaRPr>
          </a:p>
          <a:p>
            <a:pPr marL="0" marR="0" fontAlgn="t">
              <a:spcBef>
                <a:spcPts val="0"/>
              </a:spcBef>
              <a:spcAft>
                <a:spcPts val="0"/>
              </a:spcAft>
            </a:pPr>
            <a:r>
              <a:rPr lang="en-US" sz="1100">
                <a:solidFill>
                  <a:srgbClr val="FF0000"/>
                </a:solidFill>
                <a:effectLst/>
                <a:latin typeface="Calibri" panose="020F0502020204030204" pitchFamily="34" charset="0"/>
                <a:ea typeface="Calibri" panose="020F0502020204030204" pitchFamily="34" charset="0"/>
              </a:rPr>
              <a:t>Objective 3: Expand on the Kinnections project; (20-30 minutes)</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Jasmine – goals of the project </a:t>
            </a:r>
            <a:endParaRPr lang="en-US" sz="1100">
              <a:effectLst/>
              <a:latin typeface="Calibri" panose="020F0502020204030204" pitchFamily="34" charset="0"/>
              <a:ea typeface="Calibri" panose="020F0502020204030204" pitchFamily="34" charset="0"/>
            </a:endParaRPr>
          </a:p>
          <a:p>
            <a:pPr marL="742950" marR="0" lvl="1" indent="-285750" fontAlgn="t">
              <a:spcBef>
                <a:spcPts val="0"/>
              </a:spcBef>
              <a:spcAft>
                <a:spcPts val="0"/>
              </a:spcAft>
              <a:buFont typeface="Courier New" panose="02070309020205020404" pitchFamily="49" charset="0"/>
              <a:buChar char="o"/>
            </a:pPr>
            <a:r>
              <a:rPr lang="en-US" sz="1100">
                <a:solidFill>
                  <a:srgbClr val="FF0000"/>
                </a:solidFill>
                <a:effectLst/>
                <a:latin typeface="Calibri" panose="020F0502020204030204" pitchFamily="34" charset="0"/>
                <a:ea typeface="Calibri" panose="020F0502020204030204" pitchFamily="34" charset="0"/>
              </a:rPr>
              <a:t>Manual and fidelity monitoring</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Child Trends - go over evaluation design and implementation, survey methods and projected outcomes analysis.</a:t>
            </a:r>
            <a:endParaRPr lang="en-US" sz="1100">
              <a:effectLst/>
              <a:latin typeface="Calibri" panose="020F0502020204030204" pitchFamily="34" charset="0"/>
              <a:ea typeface="Calibri" panose="020F0502020204030204" pitchFamily="34" charset="0"/>
            </a:endParaRPr>
          </a:p>
          <a:p>
            <a:pPr marL="742950" marR="0" lvl="1" indent="-285750" fontAlgn="t">
              <a:spcBef>
                <a:spcPts val="0"/>
              </a:spcBef>
              <a:spcAft>
                <a:spcPts val="0"/>
              </a:spcAft>
              <a:buFont typeface="Courier New" panose="02070309020205020404" pitchFamily="49" charset="0"/>
              <a:buChar char="o"/>
            </a:pPr>
            <a:r>
              <a:rPr lang="en-US" sz="1100">
                <a:solidFill>
                  <a:srgbClr val="FF0000"/>
                </a:solidFill>
                <a:effectLst/>
                <a:latin typeface="Calibri" panose="020F0502020204030204" pitchFamily="34" charset="0"/>
                <a:ea typeface="Calibri" panose="020F0502020204030204" pitchFamily="34" charset="0"/>
              </a:rPr>
              <a:t>Goals of the evaluation</a:t>
            </a:r>
            <a:endParaRPr lang="en-US" sz="1100">
              <a:effectLst/>
              <a:latin typeface="Calibri" panose="020F0502020204030204" pitchFamily="34" charset="0"/>
              <a:ea typeface="Calibri" panose="020F0502020204030204" pitchFamily="34" charset="0"/>
            </a:endParaRPr>
          </a:p>
          <a:p>
            <a:pPr marL="742950" marR="0" lvl="1" indent="-285750" fontAlgn="t">
              <a:spcBef>
                <a:spcPts val="0"/>
              </a:spcBef>
              <a:spcAft>
                <a:spcPts val="0"/>
              </a:spcAft>
              <a:buFont typeface="Courier New" panose="02070309020205020404" pitchFamily="49" charset="0"/>
              <a:buChar char="o"/>
            </a:pPr>
            <a:r>
              <a:rPr lang="en-US" sz="1100">
                <a:solidFill>
                  <a:srgbClr val="FF0000"/>
                </a:solidFill>
                <a:effectLst/>
                <a:latin typeface="Calibri" panose="020F0502020204030204" pitchFamily="34" charset="0"/>
                <a:ea typeface="Calibri" panose="020F0502020204030204" pitchFamily="34" charset="0"/>
              </a:rPr>
              <a:t>Ways to meet the Clearinghouse standards</a:t>
            </a:r>
            <a:endParaRPr lang="en-US" sz="1100">
              <a:effectLst/>
              <a:latin typeface="Calibri" panose="020F0502020204030204" pitchFamily="34" charset="0"/>
              <a:ea typeface="Calibri" panose="020F0502020204030204" pitchFamily="34" charset="0"/>
            </a:endParaRPr>
          </a:p>
          <a:p>
            <a:pPr marL="742950" marR="0" lvl="1" indent="-285750" fontAlgn="t">
              <a:spcBef>
                <a:spcPts val="0"/>
              </a:spcBef>
              <a:spcAft>
                <a:spcPts val="0"/>
              </a:spcAft>
              <a:buFont typeface="Courier New" panose="02070309020205020404" pitchFamily="49" charset="0"/>
              <a:buChar char="o"/>
            </a:pPr>
            <a:r>
              <a:rPr lang="en-US" sz="1100">
                <a:solidFill>
                  <a:srgbClr val="FF0000"/>
                </a:solidFill>
                <a:effectLst/>
                <a:latin typeface="Calibri" panose="020F0502020204030204" pitchFamily="34" charset="0"/>
                <a:ea typeface="Calibri" panose="020F0502020204030204" pitchFamily="34" charset="0"/>
              </a:rPr>
              <a:t>Current state of the evaluation – number of recruitment and site visit </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Explain the partnership and collaboration</a:t>
            </a:r>
            <a:endParaRPr lang="en-US" sz="1100">
              <a:effectLst/>
              <a:latin typeface="Calibri" panose="020F0502020204030204" pitchFamily="34" charset="0"/>
              <a:ea typeface="Calibri" panose="020F0502020204030204" pitchFamily="34" charset="0"/>
            </a:endParaRPr>
          </a:p>
          <a:p>
            <a:pPr marL="0" marR="0" fontAlgn="t">
              <a:spcBef>
                <a:spcPts val="0"/>
              </a:spcBef>
              <a:spcAft>
                <a:spcPts val="0"/>
              </a:spcAft>
            </a:pPr>
            <a:r>
              <a:rPr lang="en-US" sz="1100">
                <a:solidFill>
                  <a:srgbClr val="FF0000"/>
                </a:solidFill>
                <a:effectLst/>
                <a:latin typeface="Calibri" panose="020F0502020204030204" pitchFamily="34" charset="0"/>
                <a:ea typeface="Calibri" panose="020F0502020204030204" pitchFamily="34" charset="0"/>
              </a:rPr>
              <a:t>*Possible Objective 4: share our examples of challenges along the way (recruitment, outreach, cyber-bot, etc.) (15-20 minutes)</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Jasmine – examples of practice challenges and research coordinator challenges</a:t>
            </a:r>
            <a:endParaRPr lang="en-US" sz="1100">
              <a:effectLst/>
              <a:latin typeface="Calibri" panose="020F0502020204030204" pitchFamily="34" charset="0"/>
              <a:ea typeface="Calibri" panose="020F0502020204030204" pitchFamily="34" charset="0"/>
            </a:endParaRPr>
          </a:p>
          <a:p>
            <a:pPr marL="342900" marR="0" lvl="0" indent="-342900" fontAlgn="t">
              <a:spcBef>
                <a:spcPts val="0"/>
              </a:spcBef>
              <a:spcAft>
                <a:spcPts val="0"/>
              </a:spcAft>
              <a:buFont typeface="Symbol" panose="05050102010706020507" pitchFamily="18" charset="2"/>
              <a:buChar char=""/>
            </a:pPr>
            <a:r>
              <a:rPr lang="en-US" sz="1100">
                <a:solidFill>
                  <a:srgbClr val="FF0000"/>
                </a:solidFill>
                <a:effectLst/>
                <a:latin typeface="Calibri" panose="020F0502020204030204" pitchFamily="34" charset="0"/>
                <a:ea typeface="Calibri" panose="020F0502020204030204" pitchFamily="34" charset="0"/>
              </a:rPr>
              <a:t>Child Trends – examples of challenges in the evaluation</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a:p>
        </p:txBody>
      </p:sp>
    </p:spTree>
    <p:extLst>
      <p:ext uri="{BB962C8B-B14F-4D97-AF65-F5344CB8AC3E}">
        <p14:creationId xmlns:p14="http://schemas.microsoft.com/office/powerpoint/2010/main" val="153492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one word you think of when you hear Kinship Care</a:t>
            </a:r>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a:p>
        </p:txBody>
      </p:sp>
    </p:spTree>
    <p:extLst>
      <p:ext uri="{BB962C8B-B14F-4D97-AF65-F5344CB8AC3E}">
        <p14:creationId xmlns:p14="http://schemas.microsoft.com/office/powerpoint/2010/main" val="394711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https://www.cdss.ca.gov/inforesources/foster-care/kinship-care#:~:text=In%20California's%20foster%20care%20system,children's%20connections%20with%20their%20families.</a:t>
            </a:r>
          </a:p>
          <a:p>
            <a:endParaRPr lang="en-US"/>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a:p>
        </p:txBody>
      </p:sp>
    </p:spTree>
    <p:extLst>
      <p:ext uri="{BB962C8B-B14F-4D97-AF65-F5344CB8AC3E}">
        <p14:creationId xmlns:p14="http://schemas.microsoft.com/office/powerpoint/2010/main" val="329445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pPr>
            <a:r>
              <a:rPr lang="en-US" sz="1200" b="0" i="0" u="none" strike="noStrike" baseline="0"/>
              <a:t>About </a:t>
            </a:r>
            <a:r>
              <a:rPr lang="en-US" sz="1200" b="1" i="0" u="sng" strike="noStrike" baseline="0"/>
              <a:t>2.6 million children </a:t>
            </a:r>
            <a:r>
              <a:rPr lang="en-US" sz="1200" b="0" i="0" u="none" strike="noStrike" baseline="0"/>
              <a:t>are being cared for by kin— both blood relatives and people with a significant connection to the family (sometimes referred to as “</a:t>
            </a:r>
            <a:r>
              <a:rPr lang="en-US" sz="1200" b="0" i="0" u="none" strike="noStrike" baseline="0" err="1"/>
              <a:t>nrefm</a:t>
            </a:r>
            <a:r>
              <a:rPr lang="en-US" sz="1200" b="0" i="0" u="none" strike="noStrike" baseline="0"/>
              <a:t>”)—without parents present in the home. Of these children, approximately </a:t>
            </a:r>
            <a:r>
              <a:rPr lang="en-US" sz="1200" b="1" i="0" u="sng" strike="noStrike" baseline="0"/>
              <a:t>137,000</a:t>
            </a:r>
            <a:r>
              <a:rPr lang="en-US" sz="1200" b="0" i="0" u="none" strike="noStrike" baseline="0"/>
              <a:t> are being cared for by kin in the legal custody of the child welfare system.</a:t>
            </a:r>
          </a:p>
          <a:p>
            <a:pPr marL="0" indent="0">
              <a:lnSpc>
                <a:spcPct val="90000"/>
              </a:lnSpc>
            </a:pPr>
            <a:r>
              <a:rPr lang="en-US" sz="1200" b="0" i="0" u="none" strike="noStrike" baseline="0"/>
              <a:t>Although</a:t>
            </a:r>
            <a:r>
              <a:rPr lang="en-US" sz="1200"/>
              <a:t> </a:t>
            </a:r>
            <a:r>
              <a:rPr lang="en-US" sz="1200" b="0" i="0" u="none" strike="noStrike" baseline="0"/>
              <a:t>this number represents almost one-third (34%) of all children in foster care, most children cared for by kin are not in child welfare system custody and therefore do not get the same level of support as those inside the system.</a:t>
            </a:r>
            <a:endParaRPr lang="en-US" sz="1200"/>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a:p>
        </p:txBody>
      </p:sp>
    </p:spTree>
    <p:extLst>
      <p:ext uri="{BB962C8B-B14F-4D97-AF65-F5344CB8AC3E}">
        <p14:creationId xmlns:p14="http://schemas.microsoft.com/office/powerpoint/2010/main" val="105323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will be swapped out for Linda L/ Kathleen</a:t>
            </a:r>
          </a:p>
          <a:p>
            <a:endParaRPr lang="en-US">
              <a:cs typeface="Calibri"/>
            </a:endParaRPr>
          </a:p>
          <a:p>
            <a:r>
              <a:rPr lang="en-US">
                <a:cs typeface="Calibri"/>
              </a:rPr>
              <a:t>Group Activity - Exorcise the Demon (horrible name!)</a:t>
            </a:r>
          </a:p>
          <a:p>
            <a:r>
              <a:rPr lang="en-US"/>
              <a:t>Best for groups of 3 or more. Use this activity to juice up your neuropathways before brainstorming or problem-solving, and have a few belly laughs. </a:t>
            </a:r>
            <a:endParaRPr lang="en-US">
              <a:cs typeface="Calibri"/>
            </a:endParaRPr>
          </a:p>
          <a:p>
            <a:r>
              <a:rPr lang="en-US"/>
              <a:t>1.Introduce the topic you'll be brainstorming around, or the problem you'll be trying to solve. </a:t>
            </a:r>
            <a:endParaRPr lang="en-US">
              <a:cs typeface="Calibri"/>
            </a:endParaRPr>
          </a:p>
          <a:p>
            <a:r>
              <a:rPr lang="en-US"/>
              <a:t>2.Using a whiteboard or butcher paper, ask the group to grab a marker and write down the worst ideas they can think of</a:t>
            </a:r>
            <a:endParaRPr lang="en-US">
              <a:cs typeface="Calibri"/>
            </a:endParaRPr>
          </a:p>
          <a:p>
            <a:r>
              <a:rPr lang="en-US"/>
              <a:t>3. After a few minutes, step back and take '</a:t>
            </a:r>
            <a:r>
              <a:rPr lang="en-US" err="1"/>
              <a:t>em</a:t>
            </a:r>
            <a:r>
              <a:rPr lang="en-US"/>
              <a:t> all in (we dare you not to bust up laughing!). </a:t>
            </a:r>
            <a:endParaRPr lang="en-US">
              <a:cs typeface="Calibri"/>
            </a:endParaRPr>
          </a:p>
          <a:p>
            <a:r>
              <a:rPr lang="en-US"/>
              <a:t>4.(optional) Ask each person to share their favorite worst idea and why it stood out to them. </a:t>
            </a:r>
            <a:endParaRPr lang="en-US">
              <a:cs typeface="Calibri"/>
            </a:endParaRPr>
          </a:p>
          <a:p>
            <a:r>
              <a:rPr lang="en-US"/>
              <a:t>This exercise helps us resist the temptation to self-censor when the real problem solving begins. Because hey: you've already heard the worst ideas the group can come up with. Now that you've flushed them out of your system, you can proceed with your regularly-scheduled brainstorming.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a:p>
        </p:txBody>
      </p:sp>
    </p:spTree>
    <p:extLst>
      <p:ext uri="{BB962C8B-B14F-4D97-AF65-F5344CB8AC3E}">
        <p14:creationId xmlns:p14="http://schemas.microsoft.com/office/powerpoint/2010/main" val="323738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https://www.grandfamilies.org/topics/kinship-navigator-programs#:~:text=Kinship%20navigator%20programs%20provide%20information,and%2For%20the%20children%20need.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Over </a:t>
            </a:r>
            <a:r>
              <a:rPr lang="en-US" b="1" i="0"/>
              <a:t>600,000</a:t>
            </a:r>
            <a:r>
              <a:rPr lang="en-US" b="0" i="0"/>
              <a:t> grandparents in California are raising their grandchildren – the highest such statistic in the country. It’s not just grandparents tackling this responsibility, but other relatives and family friends as well</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Public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Publico"/>
              </a:rPr>
              <a:t>Efforts are underway to remove barriers to kinship placements, including removing bureaucratic processes and streamlining legal proceedings to allow relatives to safely care for children and maintain important family connections. Efforts are also beginning to examine foster care licensing requirements, supports, and services for kin, and approaches to complex family dynamics that affect kin and their ability to care for children</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a:p>
        </p:txBody>
      </p:sp>
    </p:spTree>
    <p:extLst>
      <p:ext uri="{BB962C8B-B14F-4D97-AF65-F5344CB8AC3E}">
        <p14:creationId xmlns:p14="http://schemas.microsoft.com/office/powerpoint/2010/main" val="229822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pc="100">
              <a:highlight>
                <a:srgbClr val="FFFF00"/>
              </a:highlight>
              <a:cs typeface="Calibri"/>
            </a:endParaRPr>
          </a:p>
          <a:p>
            <a:endParaRPr lang="en-US" spc="100">
              <a:highlight>
                <a:srgbClr val="FFFF00"/>
              </a:highlight>
              <a:cs typeface="Calibri"/>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a:p>
        </p:txBody>
      </p:sp>
    </p:spTree>
    <p:extLst>
      <p:ext uri="{BB962C8B-B14F-4D97-AF65-F5344CB8AC3E}">
        <p14:creationId xmlns:p14="http://schemas.microsoft.com/office/powerpoint/2010/main" val="1078992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a:t>Click to add title</a:t>
            </a:r>
          </a:p>
        </p:txBody>
      </p:sp>
    </p:spTree>
    <p:extLst>
      <p:ext uri="{BB962C8B-B14F-4D97-AF65-F5344CB8AC3E}">
        <p14:creationId xmlns:p14="http://schemas.microsoft.com/office/powerpoint/2010/main" val="1437441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a:t>4/20/2023</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578249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a:t>4/20/2023</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31925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6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78368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a:t>4/20/2023</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endParaRPr lang="en-US"/>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885877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a:t>4/20/2023</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18704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endParaRPr lang="en-US"/>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9108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a:t>4/20/2023</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530642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123391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a:t>4/20/2023</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48017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a:t>4/20/2023</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4002112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464618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a:t>4/20/2023</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481581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87343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23485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4/20/2023</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17340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 id="2147483678" r:id="rId14"/>
    <p:sldLayoutId id="2147483679"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a:t>4/20/2023</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0613897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mailto:jnutt@wayfinderfamily.org" TargetMode="Externa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mailto:brushovich@childtrend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acf.hhs.gov/sites/default/files/documents/cb/afcarsreport27.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4" y="4731869"/>
            <a:ext cx="7514313" cy="1596004"/>
          </a:xfrm>
        </p:spPr>
        <p:txBody>
          <a:bodyPr lIns="91440" tIns="45720" rIns="91440" bIns="45720" anchor="ctr"/>
          <a:lstStyle/>
          <a:p>
            <a:r>
              <a:rPr lang="en-US" sz="4000"/>
              <a:t>Kinnections Project: On the Road to Becoming an Evidence-Based Practice</a:t>
            </a:r>
          </a:p>
        </p:txBody>
      </p:sp>
      <p:pic>
        <p:nvPicPr>
          <p:cNvPr id="74" name="Picture Placeholder 73" descr="Mother kissing baby girl">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rotWithShape="1">
          <a:blip r:embed="rId3"/>
          <a:srcRect l="-37026" r="-37026"/>
          <a:stretch/>
        </p:blipFill>
        <p:spPr>
          <a:xfrm>
            <a:off x="1607223" y="127664"/>
            <a:ext cx="9715500" cy="3720928"/>
          </a:xfrm>
        </p:spPr>
      </p:pic>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8639094" y="4178909"/>
            <a:ext cx="3611726" cy="2150773"/>
          </a:xfrm>
        </p:spPr>
        <p:txBody>
          <a:bodyPr lIns="91440" tIns="45720" rIns="91440" bIns="45720" anchor="ctr"/>
          <a:lstStyle/>
          <a:p>
            <a:r>
              <a:rPr lang="en-US" b="1">
                <a:solidFill>
                  <a:srgbClr val="58696B"/>
                </a:solidFill>
              </a:rPr>
              <a:t>Jasmine Nutt, MSW</a:t>
            </a:r>
          </a:p>
          <a:p>
            <a:r>
              <a:rPr lang="en-US" b="1">
                <a:solidFill>
                  <a:srgbClr val="58696B"/>
                </a:solidFill>
              </a:rPr>
              <a:t>Wayfinder Family Services</a:t>
            </a:r>
          </a:p>
          <a:p>
            <a:endParaRPr lang="en-US" b="1">
              <a:solidFill>
                <a:srgbClr val="58696B"/>
              </a:solidFill>
            </a:endParaRPr>
          </a:p>
          <a:p>
            <a:r>
              <a:rPr lang="en-US" b="1">
                <a:solidFill>
                  <a:srgbClr val="58696B"/>
                </a:solidFill>
              </a:rPr>
              <a:t>Berenice Rushovich, MSW</a:t>
            </a:r>
          </a:p>
          <a:p>
            <a:r>
              <a:rPr lang="en-US" b="1">
                <a:solidFill>
                  <a:srgbClr val="58696B"/>
                </a:solidFill>
              </a:rPr>
              <a:t>Child Trend</a:t>
            </a:r>
            <a:r>
              <a:rPr lang="en-US" sz="1900" b="1">
                <a:solidFill>
                  <a:srgbClr val="58696B"/>
                </a:solidFill>
              </a:rPr>
              <a:t>s</a:t>
            </a:r>
            <a:endParaRPr lang="en-US" sz="1900" b="1"/>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051235" y="6172571"/>
            <a:ext cx="3140764" cy="685429"/>
          </a:xfrm>
        </p:spPr>
        <p:txBody>
          <a:bodyPr lIns="91440" tIns="45720" rIns="91440" bIns="45720" anchor="ctr"/>
          <a:lstStyle/>
          <a:p>
            <a:pPr algn="r"/>
            <a:r>
              <a:rPr lang="en-US" sz="1800" b="1"/>
              <a:t>   4/28/2023</a:t>
            </a:r>
            <a:endParaRPr lang="en-US"/>
          </a:p>
        </p:txBody>
      </p:sp>
      <p:pic>
        <p:nvPicPr>
          <p:cNvPr id="2" name="Picture 2" descr="Logo&#10;&#10;Description automatically generated">
            <a:extLst>
              <a:ext uri="{FF2B5EF4-FFF2-40B4-BE49-F238E27FC236}">
                <a16:creationId xmlns:a16="http://schemas.microsoft.com/office/drawing/2014/main" id="{A00A560E-FF25-923E-7DA7-EF2727647827}"/>
              </a:ext>
            </a:extLst>
          </p:cNvPr>
          <p:cNvPicPr>
            <a:picLocks noChangeAspect="1"/>
          </p:cNvPicPr>
          <p:nvPr/>
        </p:nvPicPr>
        <p:blipFill>
          <a:blip r:embed="rId4"/>
          <a:stretch>
            <a:fillRect/>
          </a:stretch>
        </p:blipFill>
        <p:spPr>
          <a:xfrm>
            <a:off x="9484742" y="348703"/>
            <a:ext cx="2671314" cy="697190"/>
          </a:xfrm>
          <a:prstGeom prst="rect">
            <a:avLst/>
          </a:prstGeom>
        </p:spPr>
      </p:pic>
      <p:pic>
        <p:nvPicPr>
          <p:cNvPr id="3" name="Picture 3" descr="Logo, company name&#10;&#10;Description automatically generated">
            <a:extLst>
              <a:ext uri="{FF2B5EF4-FFF2-40B4-BE49-F238E27FC236}">
                <a16:creationId xmlns:a16="http://schemas.microsoft.com/office/drawing/2014/main" id="{31AC6CFB-1C07-2412-8FBA-E1BC48596029}"/>
              </a:ext>
            </a:extLst>
          </p:cNvPr>
          <p:cNvPicPr>
            <a:picLocks noChangeAspect="1"/>
          </p:cNvPicPr>
          <p:nvPr/>
        </p:nvPicPr>
        <p:blipFill>
          <a:blip r:embed="rId5"/>
          <a:stretch>
            <a:fillRect/>
          </a:stretch>
        </p:blipFill>
        <p:spPr>
          <a:xfrm>
            <a:off x="9448799" y="1266932"/>
            <a:ext cx="2743200" cy="1442392"/>
          </a:xfrm>
          <a:prstGeom prst="rect">
            <a:avLst/>
          </a:prstGeom>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Placeholder 94" descr="Two people standing facing a crowd of people sitting">
            <a:extLst>
              <a:ext uri="{FF2B5EF4-FFF2-40B4-BE49-F238E27FC236}">
                <a16:creationId xmlns:a16="http://schemas.microsoft.com/office/drawing/2014/main" id="{3FF8EFA2-0949-401A-811D-D6897A5093E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0"/>
            <a:ext cx="12192000" cy="6857999"/>
          </a:xfrm>
        </p:spPr>
      </p:pic>
      <p:sp>
        <p:nvSpPr>
          <p:cNvPr id="8" name="Rectangle 7" descr="Two people standing facing a crowd of people sitting">
            <a:extLst>
              <a:ext uri="{FF2B5EF4-FFF2-40B4-BE49-F238E27FC236}">
                <a16:creationId xmlns:a16="http://schemas.microsoft.com/office/drawing/2014/main" id="{594535C4-A78A-4A5A-9C2E-74F1F35654E6}"/>
              </a:ext>
              <a:ext uri="{C183D7F6-B498-43B3-948B-1728B52AA6E4}">
                <adec:decorative xmlns:adec="http://schemas.microsoft.com/office/drawing/2017/decorative" val="0"/>
              </a:ext>
            </a:extLst>
          </p:cNvPr>
          <p:cNvSpPr/>
          <p:nvPr/>
        </p:nvSpPr>
        <p:spPr>
          <a:xfrm>
            <a:off x="0" y="-29496"/>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94495366-EE59-449D-B7FC-B98DC2FE6C1D}"/>
              </a:ext>
            </a:extLst>
          </p:cNvPr>
          <p:cNvSpPr>
            <a:spLocks noGrp="1"/>
          </p:cNvSpPr>
          <p:nvPr>
            <p:ph type="body" sz="quarter" idx="14"/>
          </p:nvPr>
        </p:nvSpPr>
        <p:spPr>
          <a:xfrm>
            <a:off x="2105107" y="3055535"/>
            <a:ext cx="7981786" cy="2609103"/>
          </a:xfrm>
        </p:spPr>
        <p:txBody>
          <a:bodyPr lIns="91440" tIns="45720" rIns="91440" bIns="45720" anchor="ctr"/>
          <a:lstStyle/>
          <a:p>
            <a:r>
              <a:rPr lang="en-US" sz="4000"/>
              <a:t>Wayfinder has been offering Kinship Navigation Services since 2008</a:t>
            </a:r>
          </a:p>
        </p:txBody>
      </p:sp>
      <p:sp>
        <p:nvSpPr>
          <p:cNvPr id="41" name="Text Placeholder 40">
            <a:extLst>
              <a:ext uri="{FF2B5EF4-FFF2-40B4-BE49-F238E27FC236}">
                <a16:creationId xmlns:a16="http://schemas.microsoft.com/office/drawing/2014/main" id="{1404CCDC-501B-496D-9029-79E903535B54}"/>
              </a:ext>
            </a:extLst>
          </p:cNvPr>
          <p:cNvSpPr>
            <a:spLocks noGrp="1"/>
          </p:cNvSpPr>
          <p:nvPr>
            <p:ph type="title"/>
          </p:nvPr>
        </p:nvSpPr>
        <p:spPr>
          <a:xfrm>
            <a:off x="3514838" y="5549216"/>
            <a:ext cx="6276165" cy="377288"/>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b="1"/>
              <a:t>Kinnections program at Wayfinder Family Services</a:t>
            </a:r>
          </a:p>
        </p:txBody>
      </p:sp>
      <p:cxnSp>
        <p:nvCxnSpPr>
          <p:cNvPr id="86" name="Straight Connector 85">
            <a:extLst>
              <a:ext uri="{FF2B5EF4-FFF2-40B4-BE49-F238E27FC236}">
                <a16:creationId xmlns:a16="http://schemas.microsoft.com/office/drawing/2014/main" id="{F4C50844-6236-4709-89E7-EDEB329350EB}"/>
              </a:ext>
              <a:ext uri="{C183D7F6-B498-43B3-948B-1728B52AA6E4}">
                <adec:decorative xmlns:adec="http://schemas.microsoft.com/office/drawing/2017/decorative" val="1"/>
              </a:ext>
            </a:extLst>
          </p:cNvPr>
          <p:cNvCxnSpPr>
            <a:cxnSpLocks/>
          </p:cNvCxnSpPr>
          <p:nvPr/>
        </p:nvCxnSpPr>
        <p:spPr>
          <a:xfrm>
            <a:off x="2843495" y="2860538"/>
            <a:ext cx="69604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0B5BA509-DAAD-4388-BA81-0E36F4102401}"/>
              </a:ext>
            </a:extLst>
          </p:cNvPr>
          <p:cNvSpPr>
            <a:spLocks noGrp="1"/>
          </p:cNvSpPr>
          <p:nvPr>
            <p:ph type="dt" sz="half" idx="10"/>
          </p:nvPr>
        </p:nvSpPr>
        <p:spPr>
          <a:xfrm>
            <a:off x="838200" y="6356350"/>
            <a:ext cx="2743200" cy="365125"/>
          </a:xfrm>
        </p:spPr>
        <p:txBody>
          <a:bodyPr/>
          <a:lstStyle/>
          <a:p>
            <a:r>
              <a:rPr lang="en-US"/>
              <a:t>4/28/2023</a:t>
            </a:r>
          </a:p>
        </p:txBody>
      </p:sp>
      <p:sp>
        <p:nvSpPr>
          <p:cNvPr id="3" name="Footer Placeholder 2">
            <a:extLst>
              <a:ext uri="{FF2B5EF4-FFF2-40B4-BE49-F238E27FC236}">
                <a16:creationId xmlns:a16="http://schemas.microsoft.com/office/drawing/2014/main" id="{5A6A85B3-E03B-45D8-B73E-4D8A1C3DB7FA}"/>
              </a:ext>
            </a:extLst>
          </p:cNvPr>
          <p:cNvSpPr>
            <a:spLocks noGrp="1"/>
          </p:cNvSpPr>
          <p:nvPr>
            <p:ph type="ftr" sz="quarter" idx="11"/>
          </p:nvPr>
        </p:nvSpPr>
        <p:spPr>
          <a:xfrm>
            <a:off x="4038600" y="6356350"/>
            <a:ext cx="4114800" cy="365125"/>
          </a:xfrm>
        </p:spPr>
        <p:txBody>
          <a:bodyPr/>
          <a:lstStyle/>
          <a:p>
            <a:r>
              <a:rPr lang="en-US"/>
              <a:t>Kinnections project</a:t>
            </a:r>
          </a:p>
        </p:txBody>
      </p:sp>
      <p:sp>
        <p:nvSpPr>
          <p:cNvPr id="4" name="Slide Number Placeholder 3">
            <a:extLst>
              <a:ext uri="{FF2B5EF4-FFF2-40B4-BE49-F238E27FC236}">
                <a16:creationId xmlns:a16="http://schemas.microsoft.com/office/drawing/2014/main" id="{F9F0A4C6-E394-4175-B209-3CE54B720656}"/>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10</a:t>
            </a:fld>
            <a:endParaRPr lang="en-US"/>
          </a:p>
        </p:txBody>
      </p:sp>
    </p:spTree>
    <p:extLst>
      <p:ext uri="{BB962C8B-B14F-4D97-AF65-F5344CB8AC3E}">
        <p14:creationId xmlns:p14="http://schemas.microsoft.com/office/powerpoint/2010/main" val="167019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outdoor, people, furniture&#10;&#10;Description automatically generated">
            <a:extLst>
              <a:ext uri="{FF2B5EF4-FFF2-40B4-BE49-F238E27FC236}">
                <a16:creationId xmlns:a16="http://schemas.microsoft.com/office/drawing/2014/main" id="{6858DD3E-B682-CCB3-FBAF-7A767B76AE6B}"/>
              </a:ext>
            </a:extLst>
          </p:cNvPr>
          <p:cNvPicPr>
            <a:picLocks noGrp="1" noChangeAspect="1"/>
          </p:cNvPicPr>
          <p:nvPr>
            <p:ph type="pic" sz="quarter" idx="17"/>
          </p:nvPr>
        </p:nvPicPr>
        <p:blipFill>
          <a:blip r:embed="rId3"/>
          <a:srcRect l="11538" r="11538"/>
          <a:stretch>
            <a:fillRect/>
          </a:stretch>
        </p:blipFill>
        <p:spPr/>
      </p:pic>
      <p:sp>
        <p:nvSpPr>
          <p:cNvPr id="3" name="Date Placeholder 2">
            <a:extLst>
              <a:ext uri="{FF2B5EF4-FFF2-40B4-BE49-F238E27FC236}">
                <a16:creationId xmlns:a16="http://schemas.microsoft.com/office/drawing/2014/main" id="{79C91385-08B1-6DCF-DB91-6DE823B0C255}"/>
              </a:ext>
            </a:extLst>
          </p:cNvPr>
          <p:cNvSpPr>
            <a:spLocks noGrp="1"/>
          </p:cNvSpPr>
          <p:nvPr>
            <p:ph type="dt" sz="half" idx="10"/>
          </p:nvPr>
        </p:nvSpPr>
        <p:spPr/>
        <p:txBody>
          <a:bodyPr/>
          <a:lstStyle/>
          <a:p>
            <a:r>
              <a:rPr lang="en-US">
                <a:solidFill>
                  <a:srgbClr val="58696B"/>
                </a:solidFill>
              </a:rPr>
              <a:t>4/28/2023</a:t>
            </a:r>
          </a:p>
        </p:txBody>
      </p:sp>
      <p:sp>
        <p:nvSpPr>
          <p:cNvPr id="5" name="Footer Placeholder 4">
            <a:extLst>
              <a:ext uri="{FF2B5EF4-FFF2-40B4-BE49-F238E27FC236}">
                <a16:creationId xmlns:a16="http://schemas.microsoft.com/office/drawing/2014/main" id="{C41EC8B2-3784-6879-E671-465377F6832B}"/>
              </a:ext>
            </a:extLst>
          </p:cNvPr>
          <p:cNvSpPr>
            <a:spLocks noGrp="1"/>
          </p:cNvSpPr>
          <p:nvPr>
            <p:ph type="ftr" sz="quarter" idx="11"/>
          </p:nvPr>
        </p:nvSpPr>
        <p:spPr/>
        <p:txBody>
          <a:bodyPr/>
          <a:lstStyle/>
          <a:p>
            <a:r>
              <a:rPr lang="en-US">
                <a:solidFill>
                  <a:srgbClr val="58696B"/>
                </a:solidFill>
              </a:rPr>
              <a:t>Kinnections project</a:t>
            </a:r>
          </a:p>
        </p:txBody>
      </p:sp>
      <p:sp>
        <p:nvSpPr>
          <p:cNvPr id="6" name="Slide Number Placeholder 5">
            <a:extLst>
              <a:ext uri="{FF2B5EF4-FFF2-40B4-BE49-F238E27FC236}">
                <a16:creationId xmlns:a16="http://schemas.microsoft.com/office/drawing/2014/main" id="{B07DBEAC-5024-938B-C0E5-C96F6A48DDC3}"/>
              </a:ext>
            </a:extLst>
          </p:cNvPr>
          <p:cNvSpPr>
            <a:spLocks noGrp="1"/>
          </p:cNvSpPr>
          <p:nvPr>
            <p:ph type="sldNum" sz="quarter" idx="12"/>
          </p:nvPr>
        </p:nvSpPr>
        <p:spPr/>
        <p:txBody>
          <a:bodyPr/>
          <a:lstStyle/>
          <a:p>
            <a:fld id="{18D65601-5AE2-46FC-B138-694DDD2B510D}" type="slidenum">
              <a:rPr lang="en-US" smtClean="0">
                <a:solidFill>
                  <a:srgbClr val="58696B"/>
                </a:solidFill>
              </a:rPr>
              <a:pPr/>
              <a:t>11</a:t>
            </a:fld>
            <a:endParaRPr lang="en-US">
              <a:solidFill>
                <a:srgbClr val="58696B"/>
              </a:solidFill>
            </a:endParaRPr>
          </a:p>
        </p:txBody>
      </p:sp>
      <p:sp>
        <p:nvSpPr>
          <p:cNvPr id="7" name="Title 6">
            <a:extLst>
              <a:ext uri="{FF2B5EF4-FFF2-40B4-BE49-F238E27FC236}">
                <a16:creationId xmlns:a16="http://schemas.microsoft.com/office/drawing/2014/main" id="{40490E67-2032-346F-1256-7710BCE8EAA0}"/>
              </a:ext>
            </a:extLst>
          </p:cNvPr>
          <p:cNvSpPr>
            <a:spLocks noGrp="1"/>
          </p:cNvSpPr>
          <p:nvPr>
            <p:ph type="title"/>
          </p:nvPr>
        </p:nvSpPr>
        <p:spPr>
          <a:xfrm>
            <a:off x="6871468" y="295400"/>
            <a:ext cx="4679677" cy="532862"/>
          </a:xfrm>
        </p:spPr>
        <p:txBody>
          <a:bodyPr lIns="91440" tIns="45720" rIns="91440" bIns="45720" anchor="ctr"/>
          <a:lstStyle/>
          <a:p>
            <a:r>
              <a:rPr lang="en-US" sz="4000" b="1">
                <a:solidFill>
                  <a:srgbClr val="58696B"/>
                </a:solidFill>
                <a:latin typeface="Univers Light"/>
              </a:rPr>
              <a:t>Kinnections </a:t>
            </a:r>
            <a:endParaRPr lang="en-US" sz="4000" b="1">
              <a:solidFill>
                <a:schemeClr val="tx1"/>
              </a:solidFill>
              <a:latin typeface="Univers Light"/>
            </a:endParaRPr>
          </a:p>
        </p:txBody>
      </p:sp>
      <p:sp>
        <p:nvSpPr>
          <p:cNvPr id="2" name="TextBox 1">
            <a:extLst>
              <a:ext uri="{FF2B5EF4-FFF2-40B4-BE49-F238E27FC236}">
                <a16:creationId xmlns:a16="http://schemas.microsoft.com/office/drawing/2014/main" id="{C0F337B5-E6E9-F72E-0853-384901939DD1}"/>
              </a:ext>
            </a:extLst>
          </p:cNvPr>
          <p:cNvSpPr txBox="1"/>
          <p:nvPr/>
        </p:nvSpPr>
        <p:spPr>
          <a:xfrm>
            <a:off x="6871644" y="1069642"/>
            <a:ext cx="4986066"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58696B"/>
                </a:solidFill>
                <a:ea typeface="+mn-lt"/>
                <a:cs typeface="+mn-lt"/>
              </a:rPr>
              <a:t>Our kinship navigation model includes:</a:t>
            </a:r>
          </a:p>
          <a:p>
            <a:endParaRPr lang="en-US" sz="2200" b="1">
              <a:solidFill>
                <a:srgbClr val="58696B"/>
              </a:solidFill>
              <a:ea typeface="+mn-lt"/>
              <a:cs typeface="+mn-lt"/>
            </a:endParaRPr>
          </a:p>
          <a:p>
            <a:pPr marL="171450" indent="-171450">
              <a:buFont typeface="Arial,Sans-Serif"/>
              <a:buChar char="•"/>
            </a:pPr>
            <a:r>
              <a:rPr lang="en-US" b="1">
                <a:solidFill>
                  <a:srgbClr val="58696B"/>
                </a:solidFill>
                <a:ea typeface="+mn-lt"/>
                <a:cs typeface="+mn-lt"/>
              </a:rPr>
              <a:t>In-home Support/Case Management Services </a:t>
            </a:r>
          </a:p>
          <a:p>
            <a:pPr marL="171450" indent="-171450">
              <a:buFont typeface="Arial,Sans-Serif"/>
              <a:buChar char="•"/>
            </a:pPr>
            <a:r>
              <a:rPr lang="en-US" b="1">
                <a:solidFill>
                  <a:srgbClr val="58696B"/>
                </a:solidFill>
                <a:ea typeface="+mn-lt"/>
                <a:cs typeface="+mn-lt"/>
              </a:rPr>
              <a:t>Support Groups </a:t>
            </a:r>
          </a:p>
          <a:p>
            <a:pPr marL="171450" indent="-171450">
              <a:buFont typeface="Arial,Sans-Serif"/>
              <a:buChar char="•"/>
            </a:pPr>
            <a:r>
              <a:rPr lang="en-US" b="1">
                <a:solidFill>
                  <a:srgbClr val="58696B"/>
                </a:solidFill>
                <a:ea typeface="+mn-lt"/>
                <a:cs typeface="+mn-lt"/>
              </a:rPr>
              <a:t>Respite Resources</a:t>
            </a:r>
          </a:p>
          <a:p>
            <a:pPr marL="171450" indent="-171450">
              <a:buFont typeface="Arial,Sans-Serif"/>
              <a:buChar char="•"/>
            </a:pPr>
            <a:r>
              <a:rPr lang="en-US" b="1">
                <a:solidFill>
                  <a:srgbClr val="58696B"/>
                </a:solidFill>
                <a:ea typeface="+mn-lt"/>
                <a:cs typeface="+mn-lt"/>
              </a:rPr>
              <a:t>Advocacy &amp; Outreach</a:t>
            </a:r>
          </a:p>
          <a:p>
            <a:pPr marL="171450" indent="-171450">
              <a:buFont typeface="Arial,Sans-Serif"/>
              <a:buChar char="•"/>
            </a:pPr>
            <a:r>
              <a:rPr lang="en-US" b="1">
                <a:solidFill>
                  <a:srgbClr val="58696B"/>
                </a:solidFill>
                <a:ea typeface="+mn-lt"/>
                <a:cs typeface="+mn-lt"/>
              </a:rPr>
              <a:t>Information &amp; Referrals</a:t>
            </a:r>
          </a:p>
          <a:p>
            <a:pPr marL="171450" indent="-171450">
              <a:buFont typeface="Arial,Sans-Serif"/>
              <a:buChar char="•"/>
            </a:pPr>
            <a:r>
              <a:rPr lang="en-US" b="1">
                <a:solidFill>
                  <a:srgbClr val="58696B"/>
                </a:solidFill>
                <a:ea typeface="+mn-lt"/>
                <a:cs typeface="+mn-lt"/>
              </a:rPr>
              <a:t>Legal Referrals</a:t>
            </a:r>
          </a:p>
          <a:p>
            <a:pPr marL="171450" indent="-171450">
              <a:buFont typeface="Arial,Sans-Serif"/>
              <a:buChar char="•"/>
            </a:pPr>
            <a:r>
              <a:rPr lang="en-US" b="1">
                <a:solidFill>
                  <a:srgbClr val="58696B"/>
                </a:solidFill>
                <a:ea typeface="+mn-lt"/>
                <a:cs typeface="+mn-lt"/>
              </a:rPr>
              <a:t>Guardianship Workshops &amp; Adoption Assistance</a:t>
            </a:r>
          </a:p>
          <a:p>
            <a:pPr marL="171450" indent="-171450">
              <a:buFont typeface="Arial,Sans-Serif"/>
              <a:buChar char="•"/>
            </a:pPr>
            <a:r>
              <a:rPr lang="en-US" b="1">
                <a:solidFill>
                  <a:srgbClr val="58696B"/>
                </a:solidFill>
                <a:ea typeface="+mn-lt"/>
                <a:cs typeface="+mn-lt"/>
              </a:rPr>
              <a:t>Family Activities &amp; Events</a:t>
            </a:r>
          </a:p>
          <a:p>
            <a:pPr marL="171450" indent="-171450">
              <a:buFont typeface="Arial,Sans-Serif"/>
              <a:buChar char="•"/>
            </a:pPr>
            <a:r>
              <a:rPr lang="en-US" b="1">
                <a:solidFill>
                  <a:srgbClr val="58696B"/>
                </a:solidFill>
                <a:ea typeface="+mn-lt"/>
                <a:cs typeface="+mn-lt"/>
              </a:rPr>
              <a:t>Mentoring</a:t>
            </a:r>
          </a:p>
          <a:p>
            <a:pPr marL="171450" indent="-171450">
              <a:buFont typeface="Arial,Sans-Serif"/>
              <a:buChar char="•"/>
            </a:pPr>
            <a:r>
              <a:rPr lang="en-US" b="1">
                <a:solidFill>
                  <a:srgbClr val="58696B"/>
                </a:solidFill>
                <a:ea typeface="+mn-lt"/>
                <a:cs typeface="+mn-lt"/>
              </a:rPr>
              <a:t>Assistance with Basic Emergency Needs </a:t>
            </a:r>
            <a:r>
              <a:rPr lang="en-US">
                <a:solidFill>
                  <a:srgbClr val="58696B"/>
                </a:solidFill>
                <a:ea typeface="+mn-lt"/>
                <a:cs typeface="+mn-lt"/>
              </a:rPr>
              <a:t> </a:t>
            </a:r>
          </a:p>
          <a:p>
            <a:pPr marL="171450" indent="-171450">
              <a:buFont typeface="Arial,Sans-Serif"/>
              <a:buChar char="•"/>
            </a:pPr>
            <a:r>
              <a:rPr lang="en-US" b="1">
                <a:solidFill>
                  <a:srgbClr val="58696B"/>
                </a:solidFill>
              </a:rPr>
              <a:t>Training on Kinship related topics</a:t>
            </a:r>
          </a:p>
        </p:txBody>
      </p:sp>
    </p:spTree>
    <p:extLst>
      <p:ext uri="{BB962C8B-B14F-4D97-AF65-F5344CB8AC3E}">
        <p14:creationId xmlns:p14="http://schemas.microsoft.com/office/powerpoint/2010/main" val="4001610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5407060" y="2005566"/>
            <a:ext cx="6786589" cy="2904045"/>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800">
                <a:solidFill>
                  <a:schemeClr val="tx1">
                    <a:lumMod val="95000"/>
                    <a:lumOff val="5000"/>
                  </a:schemeClr>
                </a:solidFill>
                <a:latin typeface="Univers Light"/>
              </a:rPr>
              <a:t>Funded through the Depart of Health &amp; Human Services Administration of Children &amp; Families  </a:t>
            </a:r>
            <a:br>
              <a:rPr lang="en-US" sz="1800">
                <a:solidFill>
                  <a:schemeClr val="tx1">
                    <a:lumMod val="95000"/>
                    <a:lumOff val="5000"/>
                  </a:schemeClr>
                </a:solidFill>
                <a:latin typeface="Univers Light"/>
              </a:rPr>
            </a:br>
            <a:r>
              <a:rPr lang="en-US" sz="1800">
                <a:solidFill>
                  <a:schemeClr val="tx1">
                    <a:lumMod val="95000"/>
                    <a:lumOff val="5000"/>
                  </a:schemeClr>
                </a:solidFill>
                <a:latin typeface="Univers Light"/>
              </a:rPr>
              <a:t>Family Connection Grants  </a:t>
            </a:r>
            <a:br>
              <a:rPr lang="en-US" sz="1800">
                <a:solidFill>
                  <a:schemeClr val="tx1">
                    <a:lumMod val="95000"/>
                    <a:lumOff val="5000"/>
                  </a:schemeClr>
                </a:solidFill>
                <a:latin typeface="Univers Light"/>
              </a:rPr>
            </a:br>
            <a:br>
              <a:rPr lang="en-US" sz="1800">
                <a:solidFill>
                  <a:schemeClr val="tx1">
                    <a:lumMod val="95000"/>
                    <a:lumOff val="5000"/>
                  </a:schemeClr>
                </a:solidFill>
                <a:latin typeface="Univers Light"/>
              </a:rPr>
            </a:br>
            <a:r>
              <a:rPr lang="en-US" sz="1800">
                <a:solidFill>
                  <a:schemeClr val="tx1">
                    <a:lumMod val="95000"/>
                    <a:lumOff val="5000"/>
                  </a:schemeClr>
                </a:solidFill>
                <a:latin typeface="Univers Light"/>
              </a:rPr>
              <a:t> Multi-agency partnership with CA DSS, 5 CA county child welfare agencies &amp; Children's Bureau</a:t>
            </a:r>
            <a:br>
              <a:rPr lang="en-US" sz="1800">
                <a:solidFill>
                  <a:schemeClr val="tx1">
                    <a:lumMod val="95000"/>
                    <a:lumOff val="5000"/>
                  </a:schemeClr>
                </a:solidFill>
                <a:latin typeface="Univers Light"/>
              </a:rPr>
            </a:br>
            <a:br>
              <a:rPr lang="en-US" sz="1800">
                <a:solidFill>
                  <a:schemeClr val="tx1">
                    <a:lumMod val="95000"/>
                    <a:lumOff val="5000"/>
                  </a:schemeClr>
                </a:solidFill>
                <a:latin typeface="Univers Light"/>
              </a:rPr>
            </a:br>
            <a:r>
              <a:rPr lang="en-US" sz="1800">
                <a:solidFill>
                  <a:schemeClr val="tx1">
                    <a:lumMod val="95000"/>
                    <a:lumOff val="5000"/>
                  </a:schemeClr>
                </a:solidFill>
                <a:latin typeface="Univers Light"/>
              </a:rPr>
              <a:t>Kinnections services being evaluated were developed through 2009 Fostering Concections grant &amp; are offered through existing contracts with partners agencies</a:t>
            </a:r>
            <a:br>
              <a:rPr lang="en-US" sz="2000"/>
            </a:br>
            <a:br>
              <a:rPr lang="en-US" sz="2000"/>
            </a:br>
            <a:endParaRPr lang="en-US" sz="2000" noProof="0"/>
          </a:p>
        </p:txBody>
      </p:sp>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lstStyle/>
          <a:p>
            <a:r>
              <a:rPr lang="en-US"/>
              <a:t>8/05/20XX</a:t>
            </a:r>
          </a:p>
        </p:txBody>
      </p:sp>
      <p:sp>
        <p:nvSpPr>
          <p:cNvPr id="3" name="Footer Placeholder 2">
            <a:extLst>
              <a:ext uri="{FF2B5EF4-FFF2-40B4-BE49-F238E27FC236}">
                <a16:creationId xmlns:a16="http://schemas.microsoft.com/office/drawing/2014/main" id="{B2301FCE-B074-45EF-A6F9-9CD2F11C3DC4}"/>
              </a:ext>
            </a:extLst>
          </p:cNvPr>
          <p:cNvSpPr>
            <a:spLocks noGrp="1"/>
          </p:cNvSpPr>
          <p:nvPr>
            <p:ph type="ftr" sz="quarter" idx="11"/>
          </p:nvPr>
        </p:nvSpPr>
        <p:spPr>
          <a:xfrm>
            <a:off x="6519230" y="6356350"/>
            <a:ext cx="3152912" cy="365125"/>
          </a:xfrm>
        </p:spPr>
        <p:txBody>
          <a:bodyPr/>
          <a:lstStyle/>
          <a:p>
            <a:r>
              <a:rPr lang="en-US">
                <a:solidFill>
                  <a:srgbClr val="58696B"/>
                </a:solidFill>
                <a:latin typeface="Univers Light"/>
              </a:rPr>
              <a:t>Kinnections project</a:t>
            </a:r>
            <a:endParaRPr lang="en-US">
              <a:solidFill>
                <a:srgbClr val="58696B"/>
              </a:solidFill>
            </a:endParaRPr>
          </a:p>
        </p:txBody>
      </p:sp>
      <p:sp>
        <p:nvSpPr>
          <p:cNvPr id="4" name="Slide Number Placeholder 3">
            <a:extLst>
              <a:ext uri="{FF2B5EF4-FFF2-40B4-BE49-F238E27FC236}">
                <a16:creationId xmlns:a16="http://schemas.microsoft.com/office/drawing/2014/main" id="{1599C981-FFE0-4DE7-BCE3-2AFFA0D61B83}"/>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solidFill>
                  <a:srgbClr val="58696B"/>
                </a:solidFill>
              </a:rPr>
              <a:pPr/>
              <a:t>12</a:t>
            </a:fld>
            <a:endParaRPr lang="en-US">
              <a:solidFill>
                <a:srgbClr val="58696B"/>
              </a:solidFill>
            </a:endParaRPr>
          </a:p>
        </p:txBody>
      </p:sp>
      <p:sp>
        <p:nvSpPr>
          <p:cNvPr id="5" name="TextBox 4">
            <a:extLst>
              <a:ext uri="{FF2B5EF4-FFF2-40B4-BE49-F238E27FC236}">
                <a16:creationId xmlns:a16="http://schemas.microsoft.com/office/drawing/2014/main" id="{2BDE0A38-9CCF-24B0-9745-5A5ABEB3F3C1}"/>
              </a:ext>
            </a:extLst>
          </p:cNvPr>
          <p:cNvSpPr txBox="1"/>
          <p:nvPr/>
        </p:nvSpPr>
        <p:spPr>
          <a:xfrm>
            <a:off x="6460901" y="-48421"/>
            <a:ext cx="54320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58696B"/>
                </a:solidFill>
                <a:ea typeface="+mn-lt"/>
                <a:cs typeface="+mn-lt"/>
              </a:rPr>
              <a:t>3- Year Federal Demonstration Project: Building</a:t>
            </a:r>
            <a:r>
              <a:rPr lang="en-US" sz="3000" b="1">
                <a:solidFill>
                  <a:srgbClr val="58696B"/>
                </a:solidFill>
              </a:rPr>
              <a:t> the Evidence for Kinship Navigator Programs </a:t>
            </a:r>
            <a:endParaRPr lang="en-US" sz="3000">
              <a:solidFill>
                <a:srgbClr val="58696B"/>
              </a:solidFill>
            </a:endParaRPr>
          </a:p>
        </p:txBody>
      </p:sp>
      <p:pic>
        <p:nvPicPr>
          <p:cNvPr id="173" name="Picture Placeholder 172" descr="A group of people raising their hands">
            <a:extLst>
              <a:ext uri="{FF2B5EF4-FFF2-40B4-BE49-F238E27FC236}">
                <a16:creationId xmlns:a16="http://schemas.microsoft.com/office/drawing/2014/main" id="{971515B1-92BF-428B-805A-F5D5532285FB}"/>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 y="0"/>
            <a:ext cx="6311899" cy="6858000"/>
          </a:xfrm>
        </p:spPr>
      </p:pic>
      <p:sp>
        <p:nvSpPr>
          <p:cNvPr id="6" name="TextBox 5">
            <a:extLst>
              <a:ext uri="{FF2B5EF4-FFF2-40B4-BE49-F238E27FC236}">
                <a16:creationId xmlns:a16="http://schemas.microsoft.com/office/drawing/2014/main" id="{5007A1E4-B705-4F21-4CE5-A4ADFF75A2ED}"/>
              </a:ext>
            </a:extLst>
          </p:cNvPr>
          <p:cNvSpPr txBox="1"/>
          <p:nvPr/>
        </p:nvSpPr>
        <p:spPr>
          <a:xfrm>
            <a:off x="3592763" y="868947"/>
            <a:ext cx="2790657" cy="868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05613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6" name="Picture Placeholder 125" descr="A picture containing person, person, wearing glasses">
            <a:extLst>
              <a:ext uri="{FF2B5EF4-FFF2-40B4-BE49-F238E27FC236}">
                <a16:creationId xmlns:a16="http://schemas.microsoft.com/office/drawing/2014/main" id="{4A879786-6DC5-48E7-A9EF-D272F4E7CD4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0" y="9832"/>
            <a:ext cx="12192000" cy="6858000"/>
          </a:xfrm>
        </p:spPr>
      </p:pic>
      <p:cxnSp>
        <p:nvCxnSpPr>
          <p:cNvPr id="109" name="Straight Connector 108">
            <a:extLst>
              <a:ext uri="{FF2B5EF4-FFF2-40B4-BE49-F238E27FC236}">
                <a16:creationId xmlns:a16="http://schemas.microsoft.com/office/drawing/2014/main" id="{8347921B-775C-41FF-AD6F-5A1B2D382804}"/>
              </a:ext>
              <a:ext uri="{C183D7F6-B498-43B3-948B-1728B52AA6E4}">
                <adec:decorative xmlns:adec="http://schemas.microsoft.com/office/drawing/2017/decorative" val="1"/>
              </a:ext>
            </a:extLst>
          </p:cNvPr>
          <p:cNvCxnSpPr>
            <a:cxnSpLocks/>
          </p:cNvCxnSpPr>
          <p:nvPr/>
        </p:nvCxnSpPr>
        <p:spPr>
          <a:xfrm>
            <a:off x="0" y="755452"/>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Freeform: Shape 48" descr="Man with black glasses smiling and looking to the left">
            <a:extLst>
              <a:ext uri="{FF2B5EF4-FFF2-40B4-BE49-F238E27FC236}">
                <a16:creationId xmlns:a16="http://schemas.microsoft.com/office/drawing/2014/main" id="{D8FB741E-E196-4ED6-96C5-60EC87B9ABC7}"/>
              </a:ext>
            </a:extLst>
          </p:cNvPr>
          <p:cNvSpPr/>
          <p:nvPr/>
        </p:nvSpPr>
        <p:spPr>
          <a:xfrm>
            <a:off x="5226244" y="-3328"/>
            <a:ext cx="6605397" cy="6860921"/>
          </a:xfrm>
          <a:custGeom>
            <a:avLst/>
            <a:gdLst>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371975 w 6819900"/>
              <a:gd name="connsiteY14" fmla="*/ 742950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35617 w 6819900"/>
              <a:gd name="connsiteY14" fmla="*/ 788592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35617 w 6819900"/>
              <a:gd name="connsiteY14" fmla="*/ 788592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3998829 w 6819900"/>
              <a:gd name="connsiteY15" fmla="*/ 791276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4281 w 6819900"/>
              <a:gd name="connsiteY15" fmla="*/ 767113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4281 w 6819900"/>
              <a:gd name="connsiteY15" fmla="*/ 767113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25565 w 6819900"/>
              <a:gd name="connsiteY15" fmla="*/ 772482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62997 w 6819900"/>
              <a:gd name="connsiteY15" fmla="*/ 802015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51312 w 6819900"/>
              <a:gd name="connsiteY15" fmla="*/ 796148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2548 w 6819900"/>
              <a:gd name="connsiteY15" fmla="*/ 793214 h 6886575"/>
              <a:gd name="connsiteX16" fmla="*/ 4784725 w 6819900"/>
              <a:gd name="connsiteY16" fmla="*/ 0 h 6886575"/>
              <a:gd name="connsiteX17" fmla="*/ 1285875 w 6819900"/>
              <a:gd name="connsiteY17" fmla="*/ 19050 h 6886575"/>
              <a:gd name="connsiteX0" fmla="*/ 1285875 w 6819900"/>
              <a:gd name="connsiteY0" fmla="*/ 21983 h 6889508"/>
              <a:gd name="connsiteX1" fmla="*/ 1447800 w 6819900"/>
              <a:gd name="connsiteY1" fmla="*/ 717308 h 6889508"/>
              <a:gd name="connsiteX2" fmla="*/ 1447800 w 6819900"/>
              <a:gd name="connsiteY2" fmla="*/ 717308 h 6889508"/>
              <a:gd name="connsiteX3" fmla="*/ 1400175 w 6819900"/>
              <a:gd name="connsiteY3" fmla="*/ 860183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285875 w 6819900"/>
              <a:gd name="connsiteY0" fmla="*/ 21983 h 6889508"/>
              <a:gd name="connsiteX1" fmla="*/ 1447800 w 6819900"/>
              <a:gd name="connsiteY1" fmla="*/ 717308 h 6889508"/>
              <a:gd name="connsiteX2" fmla="*/ 1447800 w 6819900"/>
              <a:gd name="connsiteY2" fmla="*/ 717308 h 6889508"/>
              <a:gd name="connsiteX3" fmla="*/ 1377637 w 6819900"/>
              <a:gd name="connsiteY3" fmla="*/ 808454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285875 w 6819900"/>
              <a:gd name="connsiteY0" fmla="*/ 21983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060495 w 6819900"/>
              <a:gd name="connsiteY0" fmla="*/ 12283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060495 w 6819900"/>
              <a:gd name="connsiteY17" fmla="*/ 12283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15401 w 6819900"/>
              <a:gd name="connsiteY15" fmla="*/ 790280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15401 w 6819900"/>
              <a:gd name="connsiteY15" fmla="*/ 790280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4208955 w 6819900"/>
              <a:gd name="connsiteY16" fmla="*/ 648505 h 6889508"/>
              <a:gd name="connsiteX17" fmla="*/ 5161586 w 6819900"/>
              <a:gd name="connsiteY17" fmla="*/ 0 h 6889508"/>
              <a:gd name="connsiteX18" fmla="*/ 757842 w 6819900"/>
              <a:gd name="connsiteY18"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4139390 w 6819900"/>
              <a:gd name="connsiteY16" fmla="*/ 638840 h 6889508"/>
              <a:gd name="connsiteX17" fmla="*/ 5161586 w 6819900"/>
              <a:gd name="connsiteY17" fmla="*/ 0 h 6889508"/>
              <a:gd name="connsiteX18" fmla="*/ 757842 w 6819900"/>
              <a:gd name="connsiteY18" fmla="*/ 9051 h 68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19900" h="6889508">
                <a:moveTo>
                  <a:pt x="757842" y="9051"/>
                </a:moveTo>
                <a:lnTo>
                  <a:pt x="1447800" y="717308"/>
                </a:lnTo>
                <a:lnTo>
                  <a:pt x="1447800" y="717308"/>
                </a:lnTo>
                <a:lnTo>
                  <a:pt x="1395975" y="776122"/>
                </a:lnTo>
                <a:lnTo>
                  <a:pt x="971550" y="793508"/>
                </a:lnTo>
                <a:lnTo>
                  <a:pt x="171450" y="793508"/>
                </a:lnTo>
                <a:lnTo>
                  <a:pt x="0" y="793508"/>
                </a:lnTo>
                <a:lnTo>
                  <a:pt x="0" y="6889508"/>
                </a:lnTo>
                <a:lnTo>
                  <a:pt x="6819900" y="6889508"/>
                </a:lnTo>
                <a:lnTo>
                  <a:pt x="6819900" y="1184033"/>
                </a:lnTo>
                <a:lnTo>
                  <a:pt x="5172075" y="831608"/>
                </a:lnTo>
                <a:lnTo>
                  <a:pt x="4991100" y="755408"/>
                </a:lnTo>
                <a:lnTo>
                  <a:pt x="4629150" y="869708"/>
                </a:lnTo>
                <a:lnTo>
                  <a:pt x="4476750" y="869708"/>
                </a:lnTo>
                <a:cubicBezTo>
                  <a:pt x="4396372" y="843647"/>
                  <a:pt x="4417595" y="766575"/>
                  <a:pt x="4246312" y="783471"/>
                </a:cubicBezTo>
                <a:lnTo>
                  <a:pt x="4009369" y="784413"/>
                </a:lnTo>
                <a:lnTo>
                  <a:pt x="4139390" y="638840"/>
                </a:lnTo>
                <a:lnTo>
                  <a:pt x="5161586" y="0"/>
                </a:lnTo>
                <a:lnTo>
                  <a:pt x="757842" y="9051"/>
                </a:lnTo>
                <a:close/>
              </a:path>
            </a:pathLst>
          </a:custGeom>
          <a:blipFill>
            <a:blip r:embed="rId4" cstate="print">
              <a:alphaModFix/>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7B92578-BA63-47A9-A529-C8D672FC9625}"/>
              </a:ext>
              <a:ext uri="{C183D7F6-B498-43B3-948B-1728B52AA6E4}">
                <adec:decorative xmlns:adec="http://schemas.microsoft.com/office/drawing/2017/decorative" val="1"/>
              </a:ext>
            </a:extLst>
          </p:cNvPr>
          <p:cNvCxnSpPr>
            <a:cxnSpLocks/>
          </p:cNvCxnSpPr>
          <p:nvPr/>
        </p:nvCxnSpPr>
        <p:spPr>
          <a:xfrm>
            <a:off x="737290" y="0"/>
            <a:ext cx="0" cy="2509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0CB150D-1315-4E18-9CC3-E374E92113DF}"/>
              </a:ext>
            </a:extLst>
          </p:cNvPr>
          <p:cNvSpPr>
            <a:spLocks noGrp="1"/>
          </p:cNvSpPr>
          <p:nvPr>
            <p:ph type="title"/>
          </p:nvPr>
        </p:nvSpPr>
        <p:spPr>
          <a:xfrm>
            <a:off x="807404" y="927126"/>
            <a:ext cx="4713427" cy="126881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a:latin typeface="Univers Light"/>
              </a:rPr>
              <a:t>Kinnections </a:t>
            </a:r>
            <a:br>
              <a:rPr lang="en-US" sz="4000" b="1">
                <a:latin typeface="Univers Light"/>
              </a:rPr>
            </a:br>
            <a:r>
              <a:rPr lang="en-US" sz="4000" b="1">
                <a:latin typeface="Univers Light"/>
              </a:rPr>
              <a:t>ACF Grant Goals</a:t>
            </a:r>
            <a:endParaRPr lang="en-US" sz="4000" b="1" noProof="0">
              <a:latin typeface="Univers Light"/>
            </a:endParaRPr>
          </a:p>
        </p:txBody>
      </p:sp>
      <p:sp>
        <p:nvSpPr>
          <p:cNvPr id="17" name="Content Placeholder 16">
            <a:extLst>
              <a:ext uri="{FF2B5EF4-FFF2-40B4-BE49-F238E27FC236}">
                <a16:creationId xmlns:a16="http://schemas.microsoft.com/office/drawing/2014/main" id="{6668B644-7AFA-4167-9073-B9168870D232}"/>
              </a:ext>
            </a:extLst>
          </p:cNvPr>
          <p:cNvSpPr>
            <a:spLocks noGrp="1"/>
          </p:cNvSpPr>
          <p:nvPr>
            <p:ph sz="quarter" idx="16"/>
          </p:nvPr>
        </p:nvSpPr>
        <p:spPr>
          <a:xfrm>
            <a:off x="462347" y="2921932"/>
            <a:ext cx="5207478" cy="3698583"/>
          </a:xfrm>
        </p:spPr>
        <p:txBody>
          <a:bodyPr lIns="91440" tIns="45720" rIns="91440" bIns="45720" anchor="t"/>
          <a:lstStyle/>
          <a:p>
            <a:pPr>
              <a:lnSpc>
                <a:spcPct val="100000"/>
              </a:lnSpc>
              <a:spcAft>
                <a:spcPts val="0"/>
              </a:spcAft>
            </a:pPr>
            <a:r>
              <a:rPr lang="en-US" sz="1800" b="1">
                <a:ea typeface="+mn-lt"/>
                <a:cs typeface="+mn-lt"/>
              </a:rPr>
              <a:t>1. Implement &amp; conduct a process and impact evaluation of Wayfinder's “Kinnections” program</a:t>
            </a:r>
            <a:endParaRPr lang="en-US"/>
          </a:p>
          <a:p>
            <a:pPr>
              <a:lnSpc>
                <a:spcPct val="100000"/>
              </a:lnSpc>
              <a:spcAft>
                <a:spcPts val="0"/>
              </a:spcAft>
            </a:pPr>
            <a:endParaRPr lang="en-US" sz="1800" b="1">
              <a:ea typeface="+mn-lt"/>
              <a:cs typeface="+mn-lt"/>
            </a:endParaRPr>
          </a:p>
          <a:p>
            <a:pPr>
              <a:lnSpc>
                <a:spcPct val="100000"/>
              </a:lnSpc>
              <a:spcAft>
                <a:spcPts val="0"/>
              </a:spcAft>
            </a:pPr>
            <a:r>
              <a:rPr lang="en-US" sz="1800" b="1">
                <a:ea typeface="+mn-lt"/>
                <a:cs typeface="+mn-lt"/>
              </a:rPr>
              <a:t>2. Analyze the implementation and impact of the Kinnections Kinship Navigator model</a:t>
            </a:r>
          </a:p>
          <a:p>
            <a:pPr>
              <a:lnSpc>
                <a:spcPct val="100000"/>
              </a:lnSpc>
              <a:spcAft>
                <a:spcPts val="0"/>
              </a:spcAft>
            </a:pPr>
            <a:endParaRPr lang="en-US" sz="1800" b="1">
              <a:ea typeface="+mn-lt"/>
              <a:cs typeface="+mn-lt"/>
            </a:endParaRPr>
          </a:p>
          <a:p>
            <a:pPr>
              <a:lnSpc>
                <a:spcPct val="100000"/>
              </a:lnSpc>
              <a:spcAft>
                <a:spcPts val="0"/>
              </a:spcAft>
            </a:pPr>
            <a:r>
              <a:rPr lang="en-US" sz="1800" b="1">
                <a:ea typeface="+mn-lt"/>
                <a:cs typeface="+mn-lt"/>
              </a:rPr>
              <a:t>3. Report &amp; disseminate evaluation findings, including the submission of the program manual and evaluation findings for a systematic review by the Title I-VE Prevention Services Clearinghouse  </a:t>
            </a:r>
            <a:endParaRPr lang="en-US" sz="1800" b="1"/>
          </a:p>
          <a:p>
            <a:endParaRPr lang="en-US"/>
          </a:p>
        </p:txBody>
      </p:sp>
      <p:sp>
        <p:nvSpPr>
          <p:cNvPr id="3" name="Date Placeholder 2">
            <a:extLst>
              <a:ext uri="{FF2B5EF4-FFF2-40B4-BE49-F238E27FC236}">
                <a16:creationId xmlns:a16="http://schemas.microsoft.com/office/drawing/2014/main" id="{ED9338E1-92A6-4B9D-9D17-A0A56340BB4D}"/>
              </a:ext>
            </a:extLst>
          </p:cNvPr>
          <p:cNvSpPr>
            <a:spLocks noGrp="1"/>
          </p:cNvSpPr>
          <p:nvPr>
            <p:ph type="dt" sz="half" idx="10"/>
          </p:nvPr>
        </p:nvSpPr>
        <p:spPr>
          <a:xfrm>
            <a:off x="838200" y="6356350"/>
            <a:ext cx="2743200" cy="365125"/>
          </a:xfrm>
        </p:spPr>
        <p:txBody>
          <a:bodyPr/>
          <a:lstStyle/>
          <a:p>
            <a:r>
              <a:rPr lang="en-US"/>
              <a:t>4/28/2023</a:t>
            </a:r>
          </a:p>
        </p:txBody>
      </p:sp>
      <p:sp>
        <p:nvSpPr>
          <p:cNvPr id="5" name="Slide Number Placeholder 4">
            <a:extLst>
              <a:ext uri="{FF2B5EF4-FFF2-40B4-BE49-F238E27FC236}">
                <a16:creationId xmlns:a16="http://schemas.microsoft.com/office/drawing/2014/main" id="{00B1EED4-8761-4D39-902B-6FC13A97FA4A}"/>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13</a:t>
            </a:fld>
            <a:endParaRPr lang="en-US"/>
          </a:p>
        </p:txBody>
      </p:sp>
    </p:spTree>
    <p:extLst>
      <p:ext uri="{BB962C8B-B14F-4D97-AF65-F5344CB8AC3E}">
        <p14:creationId xmlns:p14="http://schemas.microsoft.com/office/powerpoint/2010/main" val="2004063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A2FA43-F948-4BB4-B8A4-454175EB088D}"/>
              </a:ext>
            </a:extLst>
          </p:cNvPr>
          <p:cNvSpPr>
            <a:spLocks noGrp="1"/>
          </p:cNvSpPr>
          <p:nvPr>
            <p:ph type="title"/>
          </p:nvPr>
        </p:nvSpPr>
        <p:spPr>
          <a:xfrm>
            <a:off x="4575891" y="-215723"/>
            <a:ext cx="7439266" cy="126881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b="1">
                <a:latin typeface="Univers Light"/>
              </a:rPr>
              <a:t>Kinnections Project Timeline</a:t>
            </a:r>
            <a:endParaRPr lang="en-US" sz="4000" b="1" noProof="0">
              <a:latin typeface="Univers Light"/>
            </a:endParaRPr>
          </a:p>
        </p:txBody>
      </p:sp>
      <p:sp>
        <p:nvSpPr>
          <p:cNvPr id="39" name="Text Placeholder 38">
            <a:extLst>
              <a:ext uri="{FF2B5EF4-FFF2-40B4-BE49-F238E27FC236}">
                <a16:creationId xmlns:a16="http://schemas.microsoft.com/office/drawing/2014/main" id="{06D2ED48-99ED-4F11-AD48-14B49AC026D6}"/>
              </a:ext>
            </a:extLst>
          </p:cNvPr>
          <p:cNvSpPr>
            <a:spLocks noGrp="1"/>
          </p:cNvSpPr>
          <p:nvPr>
            <p:ph type="body" sz="quarter" idx="43"/>
          </p:nvPr>
        </p:nvSpPr>
        <p:spPr>
          <a:xfrm>
            <a:off x="2029367" y="2067200"/>
            <a:ext cx="1440088" cy="469597"/>
          </a:xfrm>
        </p:spPr>
        <p:txBody>
          <a:bodyPr/>
          <a:lstStyle/>
          <a:p>
            <a:r>
              <a:rPr lang="en-ZA"/>
              <a:t>Start of project​</a:t>
            </a:r>
          </a:p>
        </p:txBody>
      </p:sp>
      <p:sp>
        <p:nvSpPr>
          <p:cNvPr id="80" name="Text Placeholder 79">
            <a:extLst>
              <a:ext uri="{FF2B5EF4-FFF2-40B4-BE49-F238E27FC236}">
                <a16:creationId xmlns:a16="http://schemas.microsoft.com/office/drawing/2014/main" id="{8CBCBDD7-51C5-49ED-9C76-3DE3C63BD0A8}"/>
              </a:ext>
            </a:extLst>
          </p:cNvPr>
          <p:cNvSpPr>
            <a:spLocks noGrp="1"/>
          </p:cNvSpPr>
          <p:nvPr>
            <p:ph type="body" sz="quarter" idx="44"/>
          </p:nvPr>
        </p:nvSpPr>
        <p:spPr>
          <a:xfrm>
            <a:off x="4397612" y="2067200"/>
            <a:ext cx="1440088" cy="469597"/>
          </a:xfrm>
        </p:spPr>
        <p:txBody>
          <a:bodyPr lIns="91440" tIns="45720" rIns="91440" bIns="45720" anchor="b"/>
          <a:lstStyle/>
          <a:p>
            <a:r>
              <a:rPr lang="en-US"/>
              <a:t>Develop project plan​</a:t>
            </a:r>
          </a:p>
        </p:txBody>
      </p:sp>
      <p:sp>
        <p:nvSpPr>
          <p:cNvPr id="117" name="Text Placeholder 116">
            <a:extLst>
              <a:ext uri="{FF2B5EF4-FFF2-40B4-BE49-F238E27FC236}">
                <a16:creationId xmlns:a16="http://schemas.microsoft.com/office/drawing/2014/main" id="{FA33186B-FB94-467D-9F33-E62281D71DF5}"/>
              </a:ext>
            </a:extLst>
          </p:cNvPr>
          <p:cNvSpPr>
            <a:spLocks noGrp="1"/>
          </p:cNvSpPr>
          <p:nvPr>
            <p:ph type="body" sz="quarter" idx="45"/>
          </p:nvPr>
        </p:nvSpPr>
        <p:spPr>
          <a:xfrm>
            <a:off x="8344687" y="2067200"/>
            <a:ext cx="1440088" cy="469597"/>
          </a:xfrm>
        </p:spPr>
        <p:txBody>
          <a:bodyPr/>
          <a:lstStyle/>
          <a:p>
            <a:r>
              <a:rPr lang="en-ZA"/>
              <a:t>Start pre-survey collection​</a:t>
            </a:r>
          </a:p>
        </p:txBody>
      </p:sp>
      <p:grpSp>
        <p:nvGrpSpPr>
          <p:cNvPr id="44" name="Group 43">
            <a:extLst>
              <a:ext uri="{FF2B5EF4-FFF2-40B4-BE49-F238E27FC236}">
                <a16:creationId xmlns:a16="http://schemas.microsoft.com/office/drawing/2014/main" id="{2EFCCA31-EE59-42F7-ACA5-70F578DB3373}"/>
              </a:ext>
              <a:ext uri="{C183D7F6-B498-43B3-948B-1728B52AA6E4}">
                <adec:decorative xmlns:adec="http://schemas.microsoft.com/office/drawing/2017/decorative" val="1"/>
              </a:ext>
            </a:extLst>
          </p:cNvPr>
          <p:cNvGrpSpPr/>
          <p:nvPr/>
        </p:nvGrpSpPr>
        <p:grpSpPr>
          <a:xfrm>
            <a:off x="2750737" y="2579888"/>
            <a:ext cx="6313957" cy="344415"/>
            <a:chOff x="2750737" y="2675138"/>
            <a:chExt cx="6313957" cy="344415"/>
          </a:xfrm>
        </p:grpSpPr>
        <p:cxnSp>
          <p:nvCxnSpPr>
            <p:cNvPr id="45" name="Straight Connector 44">
              <a:extLst>
                <a:ext uri="{FF2B5EF4-FFF2-40B4-BE49-F238E27FC236}">
                  <a16:creationId xmlns:a16="http://schemas.microsoft.com/office/drawing/2014/main" id="{577275F0-3E4E-4241-9387-AAB373EA5787}"/>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5E95F9-3F44-4B69-8A23-7AEEEB9C7A3A}"/>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FAF3F8-A5C1-455D-BE81-3794D41C5668}"/>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 name="Text Placeholder 36">
            <a:extLst>
              <a:ext uri="{FF2B5EF4-FFF2-40B4-BE49-F238E27FC236}">
                <a16:creationId xmlns:a16="http://schemas.microsoft.com/office/drawing/2014/main" id="{F14FB2AB-9FFF-4CFE-854A-A7FAFA46FCB5}"/>
              </a:ext>
            </a:extLst>
          </p:cNvPr>
          <p:cNvSpPr>
            <a:spLocks noGrp="1"/>
          </p:cNvSpPr>
          <p:nvPr>
            <p:ph type="body" sz="quarter" idx="41"/>
          </p:nvPr>
        </p:nvSpPr>
        <p:spPr>
          <a:xfrm>
            <a:off x="696804" y="2672211"/>
            <a:ext cx="1021001" cy="501726"/>
          </a:xfrm>
        </p:spPr>
        <p:txBody>
          <a:bodyPr/>
          <a:lstStyle/>
          <a:p>
            <a:r>
              <a:rPr lang="en-US"/>
              <a:t>2021</a:t>
            </a:r>
          </a:p>
        </p:txBody>
      </p:sp>
      <p:sp>
        <p:nvSpPr>
          <p:cNvPr id="14" name="Text Placeholder 13">
            <a:extLst>
              <a:ext uri="{FF2B5EF4-FFF2-40B4-BE49-F238E27FC236}">
                <a16:creationId xmlns:a16="http://schemas.microsoft.com/office/drawing/2014/main" id="{6E7570FA-A158-46AA-B42E-A416674A8F7F}"/>
              </a:ext>
            </a:extLst>
          </p:cNvPr>
          <p:cNvSpPr>
            <a:spLocks noGrp="1"/>
          </p:cNvSpPr>
          <p:nvPr>
            <p:ph type="body" sz="quarter" idx="18"/>
          </p:nvPr>
        </p:nvSpPr>
        <p:spPr>
          <a:xfrm>
            <a:off x="2501761" y="3093970"/>
            <a:ext cx="495300" cy="652276"/>
          </a:xfrm>
        </p:spPr>
        <p:txBody>
          <a:bodyPr/>
          <a:lstStyle/>
          <a:p>
            <a:r>
              <a:rPr lang="en-US"/>
              <a:t>Oct</a:t>
            </a:r>
          </a:p>
        </p:txBody>
      </p:sp>
      <p:sp>
        <p:nvSpPr>
          <p:cNvPr id="15" name="Text Placeholder 14">
            <a:extLst>
              <a:ext uri="{FF2B5EF4-FFF2-40B4-BE49-F238E27FC236}">
                <a16:creationId xmlns:a16="http://schemas.microsoft.com/office/drawing/2014/main" id="{4BBE9431-8784-4280-AE8C-CED8DDF9CB72}"/>
              </a:ext>
            </a:extLst>
          </p:cNvPr>
          <p:cNvSpPr>
            <a:spLocks noGrp="1"/>
          </p:cNvSpPr>
          <p:nvPr>
            <p:ph type="body" sz="quarter" idx="19"/>
          </p:nvPr>
        </p:nvSpPr>
        <p:spPr>
          <a:xfrm>
            <a:off x="3291176" y="3093970"/>
            <a:ext cx="495300" cy="652276"/>
          </a:xfrm>
        </p:spPr>
        <p:txBody>
          <a:bodyPr/>
          <a:lstStyle/>
          <a:p>
            <a:r>
              <a:rPr lang="en-US"/>
              <a:t>Nov</a:t>
            </a:r>
          </a:p>
        </p:txBody>
      </p:sp>
      <p:sp>
        <p:nvSpPr>
          <p:cNvPr id="16" name="Text Placeholder 15">
            <a:extLst>
              <a:ext uri="{FF2B5EF4-FFF2-40B4-BE49-F238E27FC236}">
                <a16:creationId xmlns:a16="http://schemas.microsoft.com/office/drawing/2014/main" id="{63CFFFAE-6814-48AE-A8A8-E6A944661DDF}"/>
              </a:ext>
            </a:extLst>
          </p:cNvPr>
          <p:cNvSpPr>
            <a:spLocks noGrp="1"/>
          </p:cNvSpPr>
          <p:nvPr>
            <p:ph type="body" sz="quarter" idx="20"/>
          </p:nvPr>
        </p:nvSpPr>
        <p:spPr>
          <a:xfrm>
            <a:off x="4080591" y="3093970"/>
            <a:ext cx="495300" cy="652276"/>
          </a:xfrm>
        </p:spPr>
        <p:txBody>
          <a:bodyPr/>
          <a:lstStyle/>
          <a:p>
            <a:r>
              <a:rPr lang="en-US"/>
              <a:t>Dec</a:t>
            </a:r>
          </a:p>
        </p:txBody>
      </p:sp>
      <p:sp>
        <p:nvSpPr>
          <p:cNvPr id="17" name="Text Placeholder 16">
            <a:extLst>
              <a:ext uri="{FF2B5EF4-FFF2-40B4-BE49-F238E27FC236}">
                <a16:creationId xmlns:a16="http://schemas.microsoft.com/office/drawing/2014/main" id="{7CFC5663-AFC0-4069-8980-5F1E7706ED73}"/>
              </a:ext>
            </a:extLst>
          </p:cNvPr>
          <p:cNvSpPr>
            <a:spLocks noGrp="1"/>
          </p:cNvSpPr>
          <p:nvPr>
            <p:ph type="body" sz="quarter" idx="21"/>
          </p:nvPr>
        </p:nvSpPr>
        <p:spPr>
          <a:xfrm>
            <a:off x="4810807" y="3093970"/>
            <a:ext cx="615310" cy="652276"/>
          </a:xfrm>
        </p:spPr>
        <p:txBody>
          <a:bodyPr/>
          <a:lstStyle/>
          <a:p>
            <a:r>
              <a:rPr lang="en-US"/>
              <a:t>Jan</a:t>
            </a:r>
          </a:p>
          <a:p>
            <a:r>
              <a:rPr lang="en-US"/>
              <a:t>2022</a:t>
            </a:r>
          </a:p>
        </p:txBody>
      </p:sp>
      <p:sp>
        <p:nvSpPr>
          <p:cNvPr id="18" name="Text Placeholder 17">
            <a:extLst>
              <a:ext uri="{FF2B5EF4-FFF2-40B4-BE49-F238E27FC236}">
                <a16:creationId xmlns:a16="http://schemas.microsoft.com/office/drawing/2014/main" id="{C6EDAB0D-8731-4A3B-8B9A-9AC779BABA4C}"/>
              </a:ext>
            </a:extLst>
          </p:cNvPr>
          <p:cNvSpPr>
            <a:spLocks noGrp="1"/>
          </p:cNvSpPr>
          <p:nvPr>
            <p:ph type="body" sz="quarter" idx="22"/>
          </p:nvPr>
        </p:nvSpPr>
        <p:spPr>
          <a:xfrm>
            <a:off x="5659421" y="3093970"/>
            <a:ext cx="495300" cy="652276"/>
          </a:xfrm>
        </p:spPr>
        <p:txBody>
          <a:bodyPr/>
          <a:lstStyle/>
          <a:p>
            <a:r>
              <a:rPr lang="en-US"/>
              <a:t>Feb</a:t>
            </a:r>
          </a:p>
        </p:txBody>
      </p:sp>
      <p:sp>
        <p:nvSpPr>
          <p:cNvPr id="19" name="Text Placeholder 18">
            <a:extLst>
              <a:ext uri="{FF2B5EF4-FFF2-40B4-BE49-F238E27FC236}">
                <a16:creationId xmlns:a16="http://schemas.microsoft.com/office/drawing/2014/main" id="{DBCBA1AE-49A0-4018-8A1A-B3AABAC8CF3B}"/>
              </a:ext>
            </a:extLst>
          </p:cNvPr>
          <p:cNvSpPr>
            <a:spLocks noGrp="1"/>
          </p:cNvSpPr>
          <p:nvPr>
            <p:ph type="body" sz="quarter" idx="23"/>
          </p:nvPr>
        </p:nvSpPr>
        <p:spPr>
          <a:xfrm>
            <a:off x="6448836" y="3093970"/>
            <a:ext cx="495300" cy="652276"/>
          </a:xfrm>
        </p:spPr>
        <p:txBody>
          <a:bodyPr/>
          <a:lstStyle/>
          <a:p>
            <a:r>
              <a:rPr lang="en-US"/>
              <a:t>Mar</a:t>
            </a:r>
          </a:p>
        </p:txBody>
      </p:sp>
      <p:sp>
        <p:nvSpPr>
          <p:cNvPr id="20" name="Text Placeholder 19">
            <a:extLst>
              <a:ext uri="{FF2B5EF4-FFF2-40B4-BE49-F238E27FC236}">
                <a16:creationId xmlns:a16="http://schemas.microsoft.com/office/drawing/2014/main" id="{313D4B13-FB8B-4D73-A905-26F8A3359059}"/>
              </a:ext>
            </a:extLst>
          </p:cNvPr>
          <p:cNvSpPr>
            <a:spLocks noGrp="1"/>
          </p:cNvSpPr>
          <p:nvPr>
            <p:ph type="body" sz="quarter" idx="24"/>
          </p:nvPr>
        </p:nvSpPr>
        <p:spPr>
          <a:xfrm>
            <a:off x="7238251" y="3093970"/>
            <a:ext cx="495300" cy="652276"/>
          </a:xfrm>
        </p:spPr>
        <p:txBody>
          <a:bodyPr/>
          <a:lstStyle/>
          <a:p>
            <a:r>
              <a:rPr lang="en-US"/>
              <a:t>Apr</a:t>
            </a:r>
          </a:p>
        </p:txBody>
      </p:sp>
      <p:sp>
        <p:nvSpPr>
          <p:cNvPr id="21" name="Text Placeholder 20">
            <a:extLst>
              <a:ext uri="{FF2B5EF4-FFF2-40B4-BE49-F238E27FC236}">
                <a16:creationId xmlns:a16="http://schemas.microsoft.com/office/drawing/2014/main" id="{C084358C-9AD6-4A22-B192-4178166B8766}"/>
              </a:ext>
            </a:extLst>
          </p:cNvPr>
          <p:cNvSpPr>
            <a:spLocks noGrp="1"/>
          </p:cNvSpPr>
          <p:nvPr>
            <p:ph type="body" sz="quarter" idx="25"/>
          </p:nvPr>
        </p:nvSpPr>
        <p:spPr>
          <a:xfrm>
            <a:off x="8027665" y="3093970"/>
            <a:ext cx="529925" cy="652276"/>
          </a:xfrm>
        </p:spPr>
        <p:txBody>
          <a:bodyPr/>
          <a:lstStyle/>
          <a:p>
            <a:r>
              <a:rPr lang="en-US"/>
              <a:t>May</a:t>
            </a:r>
          </a:p>
        </p:txBody>
      </p:sp>
      <p:sp>
        <p:nvSpPr>
          <p:cNvPr id="22" name="Text Placeholder 21">
            <a:extLst>
              <a:ext uri="{FF2B5EF4-FFF2-40B4-BE49-F238E27FC236}">
                <a16:creationId xmlns:a16="http://schemas.microsoft.com/office/drawing/2014/main" id="{0F9305E8-C40A-40BF-8B20-653B54AAFC4E}"/>
              </a:ext>
            </a:extLst>
          </p:cNvPr>
          <p:cNvSpPr>
            <a:spLocks noGrp="1"/>
          </p:cNvSpPr>
          <p:nvPr>
            <p:ph type="body" sz="quarter" idx="26"/>
          </p:nvPr>
        </p:nvSpPr>
        <p:spPr>
          <a:xfrm>
            <a:off x="8817081" y="3093970"/>
            <a:ext cx="495300" cy="652276"/>
          </a:xfrm>
        </p:spPr>
        <p:txBody>
          <a:bodyPr/>
          <a:lstStyle/>
          <a:p>
            <a:r>
              <a:rPr lang="en-US"/>
              <a:t>Jun</a:t>
            </a:r>
          </a:p>
        </p:txBody>
      </p:sp>
      <p:sp>
        <p:nvSpPr>
          <p:cNvPr id="23" name="Text Placeholder 22">
            <a:extLst>
              <a:ext uri="{FF2B5EF4-FFF2-40B4-BE49-F238E27FC236}">
                <a16:creationId xmlns:a16="http://schemas.microsoft.com/office/drawing/2014/main" id="{24E8F3B0-7E31-44F5-BA40-AE06767F32AD}"/>
              </a:ext>
            </a:extLst>
          </p:cNvPr>
          <p:cNvSpPr>
            <a:spLocks noGrp="1"/>
          </p:cNvSpPr>
          <p:nvPr>
            <p:ph type="body" sz="quarter" idx="27"/>
          </p:nvPr>
        </p:nvSpPr>
        <p:spPr>
          <a:xfrm>
            <a:off x="9606496" y="3093970"/>
            <a:ext cx="495300" cy="652276"/>
          </a:xfrm>
        </p:spPr>
        <p:txBody>
          <a:bodyPr/>
          <a:lstStyle/>
          <a:p>
            <a:r>
              <a:rPr lang="en-US"/>
              <a:t>Jul</a:t>
            </a:r>
          </a:p>
        </p:txBody>
      </p:sp>
      <p:sp>
        <p:nvSpPr>
          <p:cNvPr id="154" name="Text Placeholder 153">
            <a:extLst>
              <a:ext uri="{FF2B5EF4-FFF2-40B4-BE49-F238E27FC236}">
                <a16:creationId xmlns:a16="http://schemas.microsoft.com/office/drawing/2014/main" id="{1EFAB460-4C0F-46A4-A33E-D2DC58D67EFD}"/>
              </a:ext>
            </a:extLst>
          </p:cNvPr>
          <p:cNvSpPr>
            <a:spLocks noGrp="1"/>
          </p:cNvSpPr>
          <p:nvPr>
            <p:ph type="body" sz="quarter" idx="46"/>
          </p:nvPr>
        </p:nvSpPr>
        <p:spPr>
          <a:xfrm>
            <a:off x="2029366" y="3539495"/>
            <a:ext cx="1552033" cy="739072"/>
          </a:xfrm>
        </p:spPr>
        <p:txBody>
          <a:bodyPr/>
          <a:lstStyle/>
          <a:p>
            <a:r>
              <a:rPr lang="en-ZA"/>
              <a:t>Last pre-survey collected</a:t>
            </a:r>
            <a:r>
              <a:rPr lang="en-US"/>
              <a:t>​</a:t>
            </a:r>
          </a:p>
        </p:txBody>
      </p:sp>
      <p:sp>
        <p:nvSpPr>
          <p:cNvPr id="155" name="Text Placeholder 154">
            <a:extLst>
              <a:ext uri="{FF2B5EF4-FFF2-40B4-BE49-F238E27FC236}">
                <a16:creationId xmlns:a16="http://schemas.microsoft.com/office/drawing/2014/main" id="{27CC3CD1-FD6C-4BF0-A4C6-B8422B002713}"/>
              </a:ext>
            </a:extLst>
          </p:cNvPr>
          <p:cNvSpPr>
            <a:spLocks noGrp="1"/>
          </p:cNvSpPr>
          <p:nvPr>
            <p:ph type="body" sz="quarter" idx="47"/>
          </p:nvPr>
        </p:nvSpPr>
        <p:spPr>
          <a:xfrm>
            <a:off x="5186626" y="3963805"/>
            <a:ext cx="1440088" cy="408780"/>
          </a:xfrm>
        </p:spPr>
        <p:txBody>
          <a:bodyPr/>
          <a:lstStyle/>
          <a:p>
            <a:r>
              <a:rPr lang="en-ZA"/>
              <a:t>Finish survey collection</a:t>
            </a:r>
            <a:r>
              <a:rPr lang="en-US"/>
              <a:t>​</a:t>
            </a:r>
          </a:p>
        </p:txBody>
      </p:sp>
      <p:sp>
        <p:nvSpPr>
          <p:cNvPr id="192" name="Text Placeholder 191">
            <a:extLst>
              <a:ext uri="{FF2B5EF4-FFF2-40B4-BE49-F238E27FC236}">
                <a16:creationId xmlns:a16="http://schemas.microsoft.com/office/drawing/2014/main" id="{55580E67-FF97-4756-9BB8-EDF3A8FAEA0A}"/>
              </a:ext>
            </a:extLst>
          </p:cNvPr>
          <p:cNvSpPr>
            <a:spLocks noGrp="1"/>
          </p:cNvSpPr>
          <p:nvPr>
            <p:ph type="body" sz="quarter" idx="48"/>
          </p:nvPr>
        </p:nvSpPr>
        <p:spPr>
          <a:xfrm>
            <a:off x="7573448" y="3878594"/>
            <a:ext cx="1615169" cy="408780"/>
          </a:xfrm>
        </p:spPr>
        <p:txBody>
          <a:bodyPr/>
          <a:lstStyle/>
          <a:p>
            <a:r>
              <a:rPr lang="en-ZA"/>
              <a:t>Dissemination of findings</a:t>
            </a:r>
            <a:r>
              <a:rPr lang="en-US"/>
              <a:t>​</a:t>
            </a:r>
          </a:p>
        </p:txBody>
      </p:sp>
      <p:grpSp>
        <p:nvGrpSpPr>
          <p:cNvPr id="40" name="Group 39">
            <a:extLst>
              <a:ext uri="{FF2B5EF4-FFF2-40B4-BE49-F238E27FC236}">
                <a16:creationId xmlns:a16="http://schemas.microsoft.com/office/drawing/2014/main" id="{69E6F441-6050-4EB9-9187-9AE1E6FABFB9}"/>
              </a:ext>
              <a:ext uri="{C183D7F6-B498-43B3-948B-1728B52AA6E4}">
                <adec:decorative xmlns:adec="http://schemas.microsoft.com/office/drawing/2017/decorative" val="1"/>
              </a:ext>
            </a:extLst>
          </p:cNvPr>
          <p:cNvGrpSpPr/>
          <p:nvPr/>
        </p:nvGrpSpPr>
        <p:grpSpPr>
          <a:xfrm>
            <a:off x="2750738" y="4313800"/>
            <a:ext cx="5518192" cy="344415"/>
            <a:chOff x="2749477" y="4411918"/>
            <a:chExt cx="7895340" cy="344415"/>
          </a:xfrm>
        </p:grpSpPr>
        <p:cxnSp>
          <p:nvCxnSpPr>
            <p:cNvPr id="41" name="Straight Connector 40">
              <a:extLst>
                <a:ext uri="{FF2B5EF4-FFF2-40B4-BE49-F238E27FC236}">
                  <a16:creationId xmlns:a16="http://schemas.microsoft.com/office/drawing/2014/main" id="{B68DD4F5-BC37-49CD-A088-6E01D0AE00FD}"/>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50E11F-CA9D-4DE5-922A-4F5C5404699A}"/>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20B9AA-A54B-4C64-A373-BB5BB8CBE90A}"/>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8" name="Text Placeholder 37">
            <a:extLst>
              <a:ext uri="{FF2B5EF4-FFF2-40B4-BE49-F238E27FC236}">
                <a16:creationId xmlns:a16="http://schemas.microsoft.com/office/drawing/2014/main" id="{305D2580-8442-4285-A59A-A404D29405A1}"/>
              </a:ext>
            </a:extLst>
          </p:cNvPr>
          <p:cNvSpPr>
            <a:spLocks noGrp="1"/>
          </p:cNvSpPr>
          <p:nvPr>
            <p:ph type="body" sz="quarter" idx="42"/>
          </p:nvPr>
        </p:nvSpPr>
        <p:spPr>
          <a:xfrm>
            <a:off x="696804" y="4361409"/>
            <a:ext cx="1021001" cy="501726"/>
          </a:xfrm>
        </p:spPr>
        <p:txBody>
          <a:bodyPr/>
          <a:lstStyle/>
          <a:p>
            <a:r>
              <a:rPr lang="en-US"/>
              <a:t>2024</a:t>
            </a:r>
          </a:p>
        </p:txBody>
      </p:sp>
      <p:sp>
        <p:nvSpPr>
          <p:cNvPr id="25" name="Text Placeholder 24">
            <a:extLst>
              <a:ext uri="{FF2B5EF4-FFF2-40B4-BE49-F238E27FC236}">
                <a16:creationId xmlns:a16="http://schemas.microsoft.com/office/drawing/2014/main" id="{81619669-E134-4AC0-A4E3-D377BB6312A8}"/>
              </a:ext>
            </a:extLst>
          </p:cNvPr>
          <p:cNvSpPr>
            <a:spLocks noGrp="1"/>
          </p:cNvSpPr>
          <p:nvPr>
            <p:ph type="body" sz="quarter" idx="29"/>
          </p:nvPr>
        </p:nvSpPr>
        <p:spPr>
          <a:xfrm>
            <a:off x="1712346" y="4795797"/>
            <a:ext cx="495300" cy="652272"/>
          </a:xfrm>
        </p:spPr>
        <p:txBody>
          <a:bodyPr/>
          <a:lstStyle/>
          <a:p>
            <a:r>
              <a:rPr lang="en-US"/>
              <a:t>Jan</a:t>
            </a:r>
          </a:p>
        </p:txBody>
      </p:sp>
      <p:sp>
        <p:nvSpPr>
          <p:cNvPr id="26" name="Text Placeholder 25">
            <a:extLst>
              <a:ext uri="{FF2B5EF4-FFF2-40B4-BE49-F238E27FC236}">
                <a16:creationId xmlns:a16="http://schemas.microsoft.com/office/drawing/2014/main" id="{C3E477F5-5A55-4AB2-A622-896CACFC5F24}"/>
              </a:ext>
            </a:extLst>
          </p:cNvPr>
          <p:cNvSpPr>
            <a:spLocks noGrp="1"/>
          </p:cNvSpPr>
          <p:nvPr>
            <p:ph type="body" sz="quarter" idx="30"/>
          </p:nvPr>
        </p:nvSpPr>
        <p:spPr>
          <a:xfrm>
            <a:off x="2501761" y="4795797"/>
            <a:ext cx="495300" cy="652272"/>
          </a:xfrm>
        </p:spPr>
        <p:txBody>
          <a:bodyPr/>
          <a:lstStyle/>
          <a:p>
            <a:r>
              <a:rPr lang="en-US"/>
              <a:t>Feb</a:t>
            </a:r>
          </a:p>
        </p:txBody>
      </p:sp>
      <p:sp>
        <p:nvSpPr>
          <p:cNvPr id="27" name="Text Placeholder 26">
            <a:extLst>
              <a:ext uri="{FF2B5EF4-FFF2-40B4-BE49-F238E27FC236}">
                <a16:creationId xmlns:a16="http://schemas.microsoft.com/office/drawing/2014/main" id="{8059E716-6659-433E-B7BF-C6A645716D61}"/>
              </a:ext>
            </a:extLst>
          </p:cNvPr>
          <p:cNvSpPr>
            <a:spLocks noGrp="1"/>
          </p:cNvSpPr>
          <p:nvPr>
            <p:ph type="body" sz="quarter" idx="31"/>
          </p:nvPr>
        </p:nvSpPr>
        <p:spPr>
          <a:xfrm>
            <a:off x="3291176" y="4795797"/>
            <a:ext cx="495300" cy="652272"/>
          </a:xfrm>
        </p:spPr>
        <p:txBody>
          <a:bodyPr/>
          <a:lstStyle/>
          <a:p>
            <a:r>
              <a:rPr lang="en-US"/>
              <a:t>Mar</a:t>
            </a:r>
          </a:p>
        </p:txBody>
      </p:sp>
      <p:sp>
        <p:nvSpPr>
          <p:cNvPr id="28" name="Text Placeholder 27">
            <a:extLst>
              <a:ext uri="{FF2B5EF4-FFF2-40B4-BE49-F238E27FC236}">
                <a16:creationId xmlns:a16="http://schemas.microsoft.com/office/drawing/2014/main" id="{28283CDB-34F1-45AC-AE32-7137CCDFB7B9}"/>
              </a:ext>
            </a:extLst>
          </p:cNvPr>
          <p:cNvSpPr>
            <a:spLocks noGrp="1"/>
          </p:cNvSpPr>
          <p:nvPr>
            <p:ph type="body" sz="quarter" idx="32"/>
          </p:nvPr>
        </p:nvSpPr>
        <p:spPr>
          <a:xfrm>
            <a:off x="4080591" y="4795797"/>
            <a:ext cx="495300" cy="652272"/>
          </a:xfrm>
        </p:spPr>
        <p:txBody>
          <a:bodyPr/>
          <a:lstStyle/>
          <a:p>
            <a:r>
              <a:rPr lang="en-US"/>
              <a:t>Apr</a:t>
            </a:r>
          </a:p>
        </p:txBody>
      </p:sp>
      <p:sp>
        <p:nvSpPr>
          <p:cNvPr id="29" name="Text Placeholder 28">
            <a:extLst>
              <a:ext uri="{FF2B5EF4-FFF2-40B4-BE49-F238E27FC236}">
                <a16:creationId xmlns:a16="http://schemas.microsoft.com/office/drawing/2014/main" id="{410A753E-D8C0-470E-B8E9-A900778E0EAF}"/>
              </a:ext>
            </a:extLst>
          </p:cNvPr>
          <p:cNvSpPr>
            <a:spLocks noGrp="1"/>
          </p:cNvSpPr>
          <p:nvPr>
            <p:ph type="body" sz="quarter" idx="33"/>
          </p:nvPr>
        </p:nvSpPr>
        <p:spPr>
          <a:xfrm>
            <a:off x="4810807" y="4795797"/>
            <a:ext cx="615310" cy="652272"/>
          </a:xfrm>
        </p:spPr>
        <p:txBody>
          <a:bodyPr/>
          <a:lstStyle/>
          <a:p>
            <a:r>
              <a:rPr lang="en-US"/>
              <a:t>May</a:t>
            </a:r>
          </a:p>
        </p:txBody>
      </p:sp>
      <p:sp>
        <p:nvSpPr>
          <p:cNvPr id="30" name="Text Placeholder 29">
            <a:extLst>
              <a:ext uri="{FF2B5EF4-FFF2-40B4-BE49-F238E27FC236}">
                <a16:creationId xmlns:a16="http://schemas.microsoft.com/office/drawing/2014/main" id="{48569248-14EC-414F-81CD-1CCF576D9524}"/>
              </a:ext>
            </a:extLst>
          </p:cNvPr>
          <p:cNvSpPr>
            <a:spLocks noGrp="1"/>
          </p:cNvSpPr>
          <p:nvPr>
            <p:ph type="body" sz="quarter" idx="34"/>
          </p:nvPr>
        </p:nvSpPr>
        <p:spPr>
          <a:xfrm>
            <a:off x="5659421" y="4795797"/>
            <a:ext cx="495300" cy="652272"/>
          </a:xfrm>
        </p:spPr>
        <p:txBody>
          <a:bodyPr/>
          <a:lstStyle/>
          <a:p>
            <a:r>
              <a:rPr lang="en-US"/>
              <a:t>Jun</a:t>
            </a:r>
          </a:p>
        </p:txBody>
      </p:sp>
      <p:sp>
        <p:nvSpPr>
          <p:cNvPr id="31" name="Text Placeholder 30">
            <a:extLst>
              <a:ext uri="{FF2B5EF4-FFF2-40B4-BE49-F238E27FC236}">
                <a16:creationId xmlns:a16="http://schemas.microsoft.com/office/drawing/2014/main" id="{77CA94C6-22C1-4A75-AFD3-91E25661D162}"/>
              </a:ext>
            </a:extLst>
          </p:cNvPr>
          <p:cNvSpPr>
            <a:spLocks noGrp="1"/>
          </p:cNvSpPr>
          <p:nvPr>
            <p:ph type="body" sz="quarter" idx="35"/>
          </p:nvPr>
        </p:nvSpPr>
        <p:spPr>
          <a:xfrm>
            <a:off x="6448836" y="4795797"/>
            <a:ext cx="495300" cy="652272"/>
          </a:xfrm>
        </p:spPr>
        <p:txBody>
          <a:bodyPr/>
          <a:lstStyle/>
          <a:p>
            <a:r>
              <a:rPr lang="en-US"/>
              <a:t>Jul</a:t>
            </a:r>
          </a:p>
        </p:txBody>
      </p:sp>
      <p:sp>
        <p:nvSpPr>
          <p:cNvPr id="32" name="Text Placeholder 31">
            <a:extLst>
              <a:ext uri="{FF2B5EF4-FFF2-40B4-BE49-F238E27FC236}">
                <a16:creationId xmlns:a16="http://schemas.microsoft.com/office/drawing/2014/main" id="{C234D704-CB58-45E0-B2E0-E2E21E330E5B}"/>
              </a:ext>
            </a:extLst>
          </p:cNvPr>
          <p:cNvSpPr>
            <a:spLocks noGrp="1"/>
          </p:cNvSpPr>
          <p:nvPr>
            <p:ph type="body" sz="quarter" idx="36"/>
          </p:nvPr>
        </p:nvSpPr>
        <p:spPr>
          <a:xfrm>
            <a:off x="7238251" y="4795797"/>
            <a:ext cx="495300" cy="652272"/>
          </a:xfrm>
        </p:spPr>
        <p:txBody>
          <a:bodyPr/>
          <a:lstStyle/>
          <a:p>
            <a:r>
              <a:rPr lang="en-US"/>
              <a:t>Aug</a:t>
            </a:r>
          </a:p>
        </p:txBody>
      </p:sp>
      <p:sp>
        <p:nvSpPr>
          <p:cNvPr id="33" name="Text Placeholder 32">
            <a:extLst>
              <a:ext uri="{FF2B5EF4-FFF2-40B4-BE49-F238E27FC236}">
                <a16:creationId xmlns:a16="http://schemas.microsoft.com/office/drawing/2014/main" id="{849550E1-3386-43EF-9EC4-9CEFAE24E570}"/>
              </a:ext>
            </a:extLst>
          </p:cNvPr>
          <p:cNvSpPr>
            <a:spLocks noGrp="1"/>
          </p:cNvSpPr>
          <p:nvPr>
            <p:ph type="body" sz="quarter" idx="37"/>
          </p:nvPr>
        </p:nvSpPr>
        <p:spPr>
          <a:xfrm>
            <a:off x="8027666" y="4795797"/>
            <a:ext cx="495300" cy="652272"/>
          </a:xfrm>
        </p:spPr>
        <p:txBody>
          <a:bodyPr/>
          <a:lstStyle/>
          <a:p>
            <a:r>
              <a:rPr lang="en-US"/>
              <a:t>Sep</a:t>
            </a:r>
          </a:p>
        </p:txBody>
      </p:sp>
      <p:grpSp>
        <p:nvGrpSpPr>
          <p:cNvPr id="48" name="Group 47">
            <a:extLst>
              <a:ext uri="{FF2B5EF4-FFF2-40B4-BE49-F238E27FC236}">
                <a16:creationId xmlns:a16="http://schemas.microsoft.com/office/drawing/2014/main" id="{A71623F8-6B94-407F-A2D9-DA486A49613D}"/>
              </a:ext>
              <a:ext uri="{C183D7F6-B498-43B3-948B-1728B52AA6E4}">
                <adec:decorative xmlns:adec="http://schemas.microsoft.com/office/drawing/2017/decorative" val="1"/>
              </a:ext>
            </a:extLst>
          </p:cNvPr>
          <p:cNvGrpSpPr/>
          <p:nvPr/>
        </p:nvGrpSpPr>
        <p:grpSpPr>
          <a:xfrm>
            <a:off x="2047081" y="4599430"/>
            <a:ext cx="6141677" cy="0"/>
            <a:chOff x="1504814" y="2488864"/>
            <a:chExt cx="6141677" cy="0"/>
          </a:xfrm>
        </p:grpSpPr>
        <p:cxnSp>
          <p:nvCxnSpPr>
            <p:cNvPr id="49" name="Straight Connector 48">
              <a:extLst>
                <a:ext uri="{FF2B5EF4-FFF2-40B4-BE49-F238E27FC236}">
                  <a16:creationId xmlns:a16="http://schemas.microsoft.com/office/drawing/2014/main" id="{0DD0B619-5ADE-48B3-8810-EDA2A0E092EC}"/>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308CB1-AAC2-445F-9321-744332C1608F}"/>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497B606-3509-4F1C-8342-39DE1A3803D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35A8637-235A-4ABD-AAD4-EF36C5E82195}"/>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F5EE4E2-B601-4A0D-9BB4-F795C07E2DC1}"/>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93B18B-1819-4F01-B4D8-16BE6F1D6359}"/>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3EC66B-902F-4B85-B6EE-462E20B9B312}"/>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B91716-CD02-4B31-A81B-C3E8EC9DC802}"/>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332AE00A-734F-426E-B9CA-5261C9D2BF86}"/>
              </a:ext>
              <a:ext uri="{C183D7F6-B498-43B3-948B-1728B52AA6E4}">
                <adec:decorative xmlns:adec="http://schemas.microsoft.com/office/drawing/2017/decorative" val="1"/>
              </a:ext>
            </a:extLst>
          </p:cNvPr>
          <p:cNvGrpSpPr/>
          <p:nvPr/>
        </p:nvGrpSpPr>
        <p:grpSpPr>
          <a:xfrm>
            <a:off x="1872910" y="4493465"/>
            <a:ext cx="6490019" cy="185082"/>
            <a:chOff x="1835966" y="4151104"/>
            <a:chExt cx="6490019" cy="185082"/>
          </a:xfrm>
        </p:grpSpPr>
        <p:sp>
          <p:nvSpPr>
            <p:cNvPr id="61" name="Oval 234">
              <a:extLst>
                <a:ext uri="{FF2B5EF4-FFF2-40B4-BE49-F238E27FC236}">
                  <a16:creationId xmlns:a16="http://schemas.microsoft.com/office/drawing/2014/main" id="{ED4F91A3-78ED-4612-97CB-F4C90FB0E0EC}"/>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236">
              <a:extLst>
                <a:ext uri="{FF2B5EF4-FFF2-40B4-BE49-F238E27FC236}">
                  <a16:creationId xmlns:a16="http://schemas.microsoft.com/office/drawing/2014/main" id="{316F6D5C-8077-461E-9536-3ED3D2F9A678}"/>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238">
              <a:extLst>
                <a:ext uri="{FF2B5EF4-FFF2-40B4-BE49-F238E27FC236}">
                  <a16:creationId xmlns:a16="http://schemas.microsoft.com/office/drawing/2014/main" id="{B6A33B9F-DAC5-4B33-A82E-0B3BADC54665}"/>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240">
              <a:extLst>
                <a:ext uri="{FF2B5EF4-FFF2-40B4-BE49-F238E27FC236}">
                  <a16:creationId xmlns:a16="http://schemas.microsoft.com/office/drawing/2014/main" id="{38CEBE86-3F30-429B-A97C-F5553C36D294}"/>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242">
              <a:extLst>
                <a:ext uri="{FF2B5EF4-FFF2-40B4-BE49-F238E27FC236}">
                  <a16:creationId xmlns:a16="http://schemas.microsoft.com/office/drawing/2014/main" id="{EFFF9285-6F20-4391-B850-ED21D5D1D0D0}"/>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244">
              <a:extLst>
                <a:ext uri="{FF2B5EF4-FFF2-40B4-BE49-F238E27FC236}">
                  <a16:creationId xmlns:a16="http://schemas.microsoft.com/office/drawing/2014/main" id="{376682E9-7B6C-4EC3-BBAD-6CB29C9A1DF0}"/>
                </a:ext>
                <a:ext uri="{C183D7F6-B498-43B3-948B-1728B52AA6E4}">
                  <adec:decorative xmlns:adec="http://schemas.microsoft.com/office/drawing/2017/decorative" val="1"/>
                </a:ext>
              </a:extLst>
            </p:cNvPr>
            <p:cNvSpPr/>
            <p:nvPr userDrawn="1"/>
          </p:nvSpPr>
          <p:spPr>
            <a:xfrm>
              <a:off x="6558897" y="4151104"/>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248">
              <a:extLst>
                <a:ext uri="{FF2B5EF4-FFF2-40B4-BE49-F238E27FC236}">
                  <a16:creationId xmlns:a16="http://schemas.microsoft.com/office/drawing/2014/main" id="{1BD8F001-5E0D-465B-9B66-8B01D78662C2}"/>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250">
              <a:extLst>
                <a:ext uri="{FF2B5EF4-FFF2-40B4-BE49-F238E27FC236}">
                  <a16:creationId xmlns:a16="http://schemas.microsoft.com/office/drawing/2014/main" id="{D1762A72-5C48-434C-A525-45260DC1091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C150F9AA-6A16-40C5-9310-94B1EF2AB274}"/>
              </a:ext>
              <a:ext uri="{C183D7F6-B498-43B3-948B-1728B52AA6E4}">
                <adec:decorative xmlns:adec="http://schemas.microsoft.com/office/drawing/2017/decorative" val="1"/>
              </a:ext>
            </a:extLst>
          </p:cNvPr>
          <p:cNvGrpSpPr/>
          <p:nvPr/>
        </p:nvGrpSpPr>
        <p:grpSpPr>
          <a:xfrm>
            <a:off x="2049387" y="2903878"/>
            <a:ext cx="8510121" cy="0"/>
            <a:chOff x="1504814" y="2488864"/>
            <a:chExt cx="8510121" cy="0"/>
          </a:xfrm>
        </p:grpSpPr>
        <p:cxnSp>
          <p:nvCxnSpPr>
            <p:cNvPr id="74" name="Straight Connector 73">
              <a:extLst>
                <a:ext uri="{FF2B5EF4-FFF2-40B4-BE49-F238E27FC236}">
                  <a16:creationId xmlns:a16="http://schemas.microsoft.com/office/drawing/2014/main" id="{7319387A-1E3E-47B7-B40B-E218BAEF7393}"/>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E040253-E7E5-48F6-8077-03B4C18B809B}"/>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F312FB-15A4-4452-9608-84BDFDE76B2F}"/>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6C19E9C-DC05-4AC2-8CC7-36E75590F624}"/>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C097C18-68BF-4A87-8DF2-454A614A7698}"/>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4E76F32-8705-4877-B5A3-8D3CA7E3C5BE}"/>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B343F77-DB67-4809-AD8A-479DF66E7648}"/>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0DE5F8F-8355-4F62-9E83-521405AD6AE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9A8F57-F50F-4A3A-A65C-CA207333D04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B2596FF-265D-472C-92B7-65FFA502975D}"/>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408394A-E928-4D8E-93CE-A0641087CD32}"/>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0432B2F8-7E96-40D2-8917-3F3A9EAB9E36}"/>
              </a:ext>
              <a:ext uri="{C183D7F6-B498-43B3-948B-1728B52AA6E4}">
                <adec:decorative xmlns:adec="http://schemas.microsoft.com/office/drawing/2017/decorative" val="1"/>
              </a:ext>
            </a:extLst>
          </p:cNvPr>
          <p:cNvGrpSpPr/>
          <p:nvPr/>
        </p:nvGrpSpPr>
        <p:grpSpPr>
          <a:xfrm>
            <a:off x="1872910" y="2808151"/>
            <a:ext cx="8068981" cy="174171"/>
            <a:chOff x="1835966" y="4162015"/>
            <a:chExt cx="8068981" cy="174171"/>
          </a:xfrm>
        </p:grpSpPr>
        <p:sp>
          <p:nvSpPr>
            <p:cNvPr id="87" name="Oval 234">
              <a:extLst>
                <a:ext uri="{FF2B5EF4-FFF2-40B4-BE49-F238E27FC236}">
                  <a16:creationId xmlns:a16="http://schemas.microsoft.com/office/drawing/2014/main" id="{133610CE-BAC3-4F9B-A67E-68E4F0DFB25E}"/>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236">
              <a:extLst>
                <a:ext uri="{FF2B5EF4-FFF2-40B4-BE49-F238E27FC236}">
                  <a16:creationId xmlns:a16="http://schemas.microsoft.com/office/drawing/2014/main" id="{40BD6515-0D02-4705-85FC-F9C356B226C5}"/>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238">
              <a:extLst>
                <a:ext uri="{FF2B5EF4-FFF2-40B4-BE49-F238E27FC236}">
                  <a16:creationId xmlns:a16="http://schemas.microsoft.com/office/drawing/2014/main" id="{2CA8D616-A989-4806-980B-28EAC1B381E7}"/>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240">
              <a:extLst>
                <a:ext uri="{FF2B5EF4-FFF2-40B4-BE49-F238E27FC236}">
                  <a16:creationId xmlns:a16="http://schemas.microsoft.com/office/drawing/2014/main" id="{240D86DE-4380-4F08-ABBC-617B49FF2139}"/>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242">
              <a:extLst>
                <a:ext uri="{FF2B5EF4-FFF2-40B4-BE49-F238E27FC236}">
                  <a16:creationId xmlns:a16="http://schemas.microsoft.com/office/drawing/2014/main" id="{398EE22A-C3C3-4467-91CE-DDF1F1DA7C42}"/>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44">
              <a:extLst>
                <a:ext uri="{FF2B5EF4-FFF2-40B4-BE49-F238E27FC236}">
                  <a16:creationId xmlns:a16="http://schemas.microsoft.com/office/drawing/2014/main" id="{28868900-80C8-4859-B7CB-2A75F3178333}"/>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246">
              <a:extLst>
                <a:ext uri="{FF2B5EF4-FFF2-40B4-BE49-F238E27FC236}">
                  <a16:creationId xmlns:a16="http://schemas.microsoft.com/office/drawing/2014/main" id="{88DF167B-B247-45A9-B88A-C1F196E3B3F1}"/>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248">
              <a:extLst>
                <a:ext uri="{FF2B5EF4-FFF2-40B4-BE49-F238E27FC236}">
                  <a16:creationId xmlns:a16="http://schemas.microsoft.com/office/drawing/2014/main" id="{AA95D070-96CA-4C48-83AC-5FCEBBD7968F}"/>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250">
              <a:extLst>
                <a:ext uri="{FF2B5EF4-FFF2-40B4-BE49-F238E27FC236}">
                  <a16:creationId xmlns:a16="http://schemas.microsoft.com/office/drawing/2014/main" id="{F5E376AC-4F77-4141-92D8-3B0651950F7B}"/>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252">
              <a:extLst>
                <a:ext uri="{FF2B5EF4-FFF2-40B4-BE49-F238E27FC236}">
                  <a16:creationId xmlns:a16="http://schemas.microsoft.com/office/drawing/2014/main" id="{B8EF397C-4E18-46D8-81BF-98013DA390E7}"/>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254">
              <a:extLst>
                <a:ext uri="{FF2B5EF4-FFF2-40B4-BE49-F238E27FC236}">
                  <a16:creationId xmlns:a16="http://schemas.microsoft.com/office/drawing/2014/main" id="{58DE5AA1-7E30-4C58-9DBC-71D29D7562EE}"/>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a:extLst>
              <a:ext uri="{FF2B5EF4-FFF2-40B4-BE49-F238E27FC236}">
                <a16:creationId xmlns:a16="http://schemas.microsoft.com/office/drawing/2014/main" id="{82FC81AE-64C7-4CF9-AAC5-6DBC2376201F}"/>
              </a:ext>
            </a:extLst>
          </p:cNvPr>
          <p:cNvSpPr>
            <a:spLocks noGrp="1"/>
          </p:cNvSpPr>
          <p:nvPr>
            <p:ph type="dt" sz="half" idx="10"/>
          </p:nvPr>
        </p:nvSpPr>
        <p:spPr>
          <a:xfrm>
            <a:off x="838200" y="6356350"/>
            <a:ext cx="2743200" cy="365125"/>
          </a:xfrm>
        </p:spPr>
        <p:txBody>
          <a:bodyPr/>
          <a:lstStyle/>
          <a:p>
            <a:r>
              <a:rPr lang="en-US"/>
              <a:t>4/28/2023</a:t>
            </a:r>
          </a:p>
        </p:txBody>
      </p:sp>
      <p:sp>
        <p:nvSpPr>
          <p:cNvPr id="4" name="Footer Placeholder 3">
            <a:extLst>
              <a:ext uri="{FF2B5EF4-FFF2-40B4-BE49-F238E27FC236}">
                <a16:creationId xmlns:a16="http://schemas.microsoft.com/office/drawing/2014/main" id="{84137646-A5C1-4AA8-A950-011F9E0FB91D}"/>
              </a:ext>
            </a:extLst>
          </p:cNvPr>
          <p:cNvSpPr>
            <a:spLocks noGrp="1"/>
          </p:cNvSpPr>
          <p:nvPr>
            <p:ph type="ftr" sz="quarter" idx="11"/>
          </p:nvPr>
        </p:nvSpPr>
        <p:spPr>
          <a:xfrm>
            <a:off x="4038600" y="6356350"/>
            <a:ext cx="4114800" cy="365125"/>
          </a:xfrm>
        </p:spPr>
        <p:txBody>
          <a:bodyPr/>
          <a:lstStyle/>
          <a:p>
            <a:r>
              <a:rPr lang="en-US"/>
              <a:t>Kinnections project</a:t>
            </a:r>
          </a:p>
        </p:txBody>
      </p:sp>
      <p:sp>
        <p:nvSpPr>
          <p:cNvPr id="5" name="Slide Number Placeholder 4">
            <a:extLst>
              <a:ext uri="{FF2B5EF4-FFF2-40B4-BE49-F238E27FC236}">
                <a16:creationId xmlns:a16="http://schemas.microsoft.com/office/drawing/2014/main" id="{B7460463-2898-41E8-BFBE-9A850540F1CD}"/>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14</a:t>
            </a:fld>
            <a:endParaRPr lang="en-US"/>
          </a:p>
        </p:txBody>
      </p:sp>
      <p:sp>
        <p:nvSpPr>
          <p:cNvPr id="2" name="Oval 246">
            <a:extLst>
              <a:ext uri="{FF2B5EF4-FFF2-40B4-BE49-F238E27FC236}">
                <a16:creationId xmlns:a16="http://schemas.microsoft.com/office/drawing/2014/main" id="{EC38BA50-2367-FC86-B8B4-C4FA87A5BECD}"/>
              </a:ext>
              <a:ext uri="{C183D7F6-B498-43B3-948B-1728B52AA6E4}">
                <adec:decorative xmlns:adec="http://schemas.microsoft.com/office/drawing/2017/decorative" val="1"/>
              </a:ext>
            </a:extLst>
          </p:cNvPr>
          <p:cNvSpPr/>
          <p:nvPr/>
        </p:nvSpPr>
        <p:spPr>
          <a:xfrm>
            <a:off x="5819585" y="4512344"/>
            <a:ext cx="174171" cy="174171"/>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36">
            <a:extLst>
              <a:ext uri="{FF2B5EF4-FFF2-40B4-BE49-F238E27FC236}">
                <a16:creationId xmlns:a16="http://schemas.microsoft.com/office/drawing/2014/main" id="{7D75D866-ECE7-80E3-6EAF-BC18107E53E4}"/>
              </a:ext>
              <a:ext uri="{C183D7F6-B498-43B3-948B-1728B52AA6E4}">
                <adec:decorative xmlns:adec="http://schemas.microsoft.com/office/drawing/2017/decorative" val="1"/>
              </a:ext>
            </a:extLst>
          </p:cNvPr>
          <p:cNvSpPr/>
          <p:nvPr/>
        </p:nvSpPr>
        <p:spPr>
          <a:xfrm>
            <a:off x="8202713" y="4508803"/>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44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C78B530-904A-4FFB-B79F-DD0CA2B39D35}"/>
              </a:ext>
            </a:extLst>
          </p:cNvPr>
          <p:cNvSpPr>
            <a:spLocks noGrp="1"/>
          </p:cNvSpPr>
          <p:nvPr>
            <p:ph type="title"/>
          </p:nvPr>
        </p:nvSpPr>
        <p:spPr>
          <a:xfrm>
            <a:off x="7101506" y="1761891"/>
            <a:ext cx="4288971"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a:latin typeface="Univers Light"/>
              </a:rPr>
              <a:t>Title IV-E Clearinghouse</a:t>
            </a:r>
            <a:r>
              <a:rPr lang="en-US" sz="4000" b="1" noProof="0">
                <a:latin typeface="Univers Light"/>
              </a:rPr>
              <a:t> Standards​</a:t>
            </a:r>
          </a:p>
        </p:txBody>
      </p:sp>
      <p:pic>
        <p:nvPicPr>
          <p:cNvPr id="85" name="Picture Placeholder 84" descr="Two people standing facing a crowd of people sitting">
            <a:extLst>
              <a:ext uri="{FF2B5EF4-FFF2-40B4-BE49-F238E27FC236}">
                <a16:creationId xmlns:a16="http://schemas.microsoft.com/office/drawing/2014/main" id="{CC75E66F-ADBD-4E16-81F9-B56DB21933D3}"/>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a:stretch/>
        </p:blipFill>
        <p:spPr>
          <a:xfrm>
            <a:off x="0" y="0"/>
            <a:ext cx="6096000" cy="6858000"/>
          </a:xfrm>
        </p:spPr>
      </p:pic>
      <p:sp>
        <p:nvSpPr>
          <p:cNvPr id="3" name="Date Placeholder 2">
            <a:extLst>
              <a:ext uri="{FF2B5EF4-FFF2-40B4-BE49-F238E27FC236}">
                <a16:creationId xmlns:a16="http://schemas.microsoft.com/office/drawing/2014/main" id="{82DDC72E-F67F-4E02-970F-4AD237BB1B32}"/>
              </a:ext>
            </a:extLst>
          </p:cNvPr>
          <p:cNvSpPr>
            <a:spLocks noGrp="1"/>
          </p:cNvSpPr>
          <p:nvPr>
            <p:ph type="dt" sz="half" idx="10"/>
          </p:nvPr>
        </p:nvSpPr>
        <p:spPr>
          <a:xfrm>
            <a:off x="838200" y="6356350"/>
            <a:ext cx="2743200" cy="365125"/>
          </a:xfrm>
        </p:spPr>
        <p:txBody>
          <a:bodyPr/>
          <a:lstStyle/>
          <a:p>
            <a:r>
              <a:rPr lang="en-US"/>
              <a:t>4/28/2023</a:t>
            </a:r>
          </a:p>
        </p:txBody>
      </p:sp>
      <p:sp>
        <p:nvSpPr>
          <p:cNvPr id="4" name="Footer Placeholder 3">
            <a:extLst>
              <a:ext uri="{FF2B5EF4-FFF2-40B4-BE49-F238E27FC236}">
                <a16:creationId xmlns:a16="http://schemas.microsoft.com/office/drawing/2014/main" id="{93B074B0-90B9-4962-9F78-BF78A1A31434}"/>
              </a:ext>
            </a:extLst>
          </p:cNvPr>
          <p:cNvSpPr>
            <a:spLocks noGrp="1"/>
          </p:cNvSpPr>
          <p:nvPr>
            <p:ph type="ftr" sz="quarter" idx="11"/>
          </p:nvPr>
        </p:nvSpPr>
        <p:spPr>
          <a:xfrm>
            <a:off x="6519230" y="6356350"/>
            <a:ext cx="3152912" cy="365125"/>
          </a:xfrm>
        </p:spPr>
        <p:txBody>
          <a:bodyPr/>
          <a:lstStyle/>
          <a:p>
            <a:r>
              <a:rPr lang="en-US">
                <a:solidFill>
                  <a:srgbClr val="58696B"/>
                </a:solidFill>
                <a:latin typeface="Univers Light"/>
              </a:rPr>
              <a:t>kinnections project</a:t>
            </a:r>
            <a:endParaRPr lang="en-US">
              <a:solidFill>
                <a:srgbClr val="58696B"/>
              </a:solidFill>
            </a:endParaRPr>
          </a:p>
        </p:txBody>
      </p:sp>
      <p:sp>
        <p:nvSpPr>
          <p:cNvPr id="5" name="Slide Number Placehold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solidFill>
                  <a:srgbClr val="58696B"/>
                </a:solidFill>
              </a:rPr>
              <a:pPr/>
              <a:t>15</a:t>
            </a:fld>
            <a:endParaRPr lang="en-US">
              <a:solidFill>
                <a:srgbClr val="58696B"/>
              </a:solidFill>
            </a:endParaRPr>
          </a:p>
        </p:txBody>
      </p:sp>
    </p:spTree>
    <p:extLst>
      <p:ext uri="{BB962C8B-B14F-4D97-AF65-F5344CB8AC3E}">
        <p14:creationId xmlns:p14="http://schemas.microsoft.com/office/powerpoint/2010/main" val="319971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71DD3A4-7B0F-9931-6976-E6C026096B81}"/>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0896796C-C911-EAF8-1B2D-7429BCD6BDB6}"/>
              </a:ext>
            </a:extLst>
          </p:cNvPr>
          <p:cNvSpPr>
            <a:spLocks noGrp="1"/>
          </p:cNvSpPr>
          <p:nvPr>
            <p:ph type="ftr" sz="quarter" idx="11"/>
          </p:nvPr>
        </p:nvSpPr>
        <p:spPr/>
        <p:txBody>
          <a:bodyPr/>
          <a:lstStyle/>
          <a:p>
            <a:r>
              <a:rPr lang="en-US"/>
              <a:t>Kinnections project</a:t>
            </a:r>
          </a:p>
        </p:txBody>
      </p:sp>
      <p:sp>
        <p:nvSpPr>
          <p:cNvPr id="5" name="Slide Number Placeholder 4">
            <a:extLst>
              <a:ext uri="{FF2B5EF4-FFF2-40B4-BE49-F238E27FC236}">
                <a16:creationId xmlns:a16="http://schemas.microsoft.com/office/drawing/2014/main" id="{BD02BF71-57ED-4A0F-4065-AC1570AFA4E5}"/>
              </a:ext>
            </a:extLst>
          </p:cNvPr>
          <p:cNvSpPr>
            <a:spLocks noGrp="1"/>
          </p:cNvSpPr>
          <p:nvPr>
            <p:ph type="sldNum" sz="quarter" idx="12"/>
          </p:nvPr>
        </p:nvSpPr>
        <p:spPr/>
        <p:txBody>
          <a:bodyPr/>
          <a:lstStyle/>
          <a:p>
            <a:fld id="{18D65601-5AE2-46FC-B138-694DDD2B510D}" type="slidenum">
              <a:rPr lang="en-US" smtClean="0"/>
              <a:t>16</a:t>
            </a:fld>
            <a:endParaRPr lang="en-US"/>
          </a:p>
        </p:txBody>
      </p:sp>
      <p:sp>
        <p:nvSpPr>
          <p:cNvPr id="6" name="Content Placeholder 5">
            <a:extLst>
              <a:ext uri="{FF2B5EF4-FFF2-40B4-BE49-F238E27FC236}">
                <a16:creationId xmlns:a16="http://schemas.microsoft.com/office/drawing/2014/main" id="{ABF04B70-568E-3247-D6D0-8C9B92BEFE2A}"/>
              </a:ext>
            </a:extLst>
          </p:cNvPr>
          <p:cNvSpPr>
            <a:spLocks noGrp="1"/>
          </p:cNvSpPr>
          <p:nvPr>
            <p:ph sz="quarter" idx="15"/>
          </p:nvPr>
        </p:nvSpPr>
        <p:spPr>
          <a:xfrm>
            <a:off x="5538786" y="1262608"/>
            <a:ext cx="6477001" cy="4937872"/>
          </a:xfrm>
        </p:spPr>
        <p:txBody>
          <a:bodyPr/>
          <a:lstStyle/>
          <a:p>
            <a:r>
              <a:rPr lang="en-US" sz="2400" b="1"/>
              <a:t>Target outcomes for Kinship Navigator Programs:</a:t>
            </a:r>
          </a:p>
          <a:p>
            <a:pPr marL="285750" indent="-285750">
              <a:buFont typeface="Arial" panose="020B0604020202020204" pitchFamily="34" charset="0"/>
              <a:buChar char="•"/>
            </a:pPr>
            <a:r>
              <a:rPr lang="en-US" sz="2400"/>
              <a:t>Child Safety</a:t>
            </a:r>
          </a:p>
          <a:p>
            <a:pPr marL="285750" indent="-285750">
              <a:buFont typeface="Arial" panose="020B0604020202020204" pitchFamily="34" charset="0"/>
              <a:buChar char="•"/>
            </a:pPr>
            <a:r>
              <a:rPr lang="en-US" sz="2400"/>
              <a:t>Child Permanency</a:t>
            </a:r>
          </a:p>
          <a:p>
            <a:pPr marL="285750" indent="-285750">
              <a:buFont typeface="Arial" panose="020B0604020202020204" pitchFamily="34" charset="0"/>
              <a:buChar char="•"/>
            </a:pPr>
            <a:r>
              <a:rPr lang="en-US" sz="2400"/>
              <a:t>Child Well-being</a:t>
            </a:r>
          </a:p>
          <a:p>
            <a:pPr marL="285750" indent="-285750">
              <a:buFont typeface="Arial" panose="020B0604020202020204" pitchFamily="34" charset="0"/>
              <a:buChar char="•"/>
            </a:pPr>
            <a:r>
              <a:rPr lang="en-US" sz="2400" b="1"/>
              <a:t>Adult Well-being</a:t>
            </a:r>
          </a:p>
          <a:p>
            <a:pPr marL="285750" indent="-285750">
              <a:buFont typeface="Arial" panose="020B0604020202020204" pitchFamily="34" charset="0"/>
              <a:buChar char="•"/>
            </a:pPr>
            <a:r>
              <a:rPr lang="en-US" sz="2400" b="1"/>
              <a:t>Access to Services</a:t>
            </a:r>
          </a:p>
          <a:p>
            <a:pPr marL="285750" indent="-285750">
              <a:buFont typeface="Arial" panose="020B0604020202020204" pitchFamily="34" charset="0"/>
              <a:buChar char="•"/>
            </a:pPr>
            <a:r>
              <a:rPr lang="en-US" sz="2400" b="1"/>
              <a:t>Referral to Services</a:t>
            </a:r>
          </a:p>
          <a:p>
            <a:pPr marL="285750" indent="-285750">
              <a:buFont typeface="Arial" panose="020B0604020202020204" pitchFamily="34" charset="0"/>
              <a:buChar char="•"/>
            </a:pPr>
            <a:r>
              <a:rPr lang="en-US" sz="2400" b="1"/>
              <a:t>Satisfaction with Programs and Services</a:t>
            </a:r>
          </a:p>
        </p:txBody>
      </p:sp>
      <p:sp>
        <p:nvSpPr>
          <p:cNvPr id="7" name="Title 6">
            <a:extLst>
              <a:ext uri="{FF2B5EF4-FFF2-40B4-BE49-F238E27FC236}">
                <a16:creationId xmlns:a16="http://schemas.microsoft.com/office/drawing/2014/main" id="{4A166830-C38B-C304-F3C6-A7DD43E0093B}"/>
              </a:ext>
            </a:extLst>
          </p:cNvPr>
          <p:cNvSpPr>
            <a:spLocks noGrp="1"/>
          </p:cNvSpPr>
          <p:nvPr>
            <p:ph type="title"/>
          </p:nvPr>
        </p:nvSpPr>
        <p:spPr>
          <a:xfrm>
            <a:off x="1660674" y="529793"/>
            <a:ext cx="8885027" cy="366295"/>
          </a:xfrm>
        </p:spPr>
        <p:txBody>
          <a:bodyPr lIns="91440" tIns="45720" rIns="91440" bIns="45720" anchor="ctr"/>
          <a:lstStyle/>
          <a:p>
            <a:r>
              <a:rPr lang="en-US" sz="4000" b="1">
                <a:latin typeface="Univers Light"/>
              </a:rPr>
              <a:t>Title IV-E Clearinghouse Standards</a:t>
            </a:r>
          </a:p>
        </p:txBody>
      </p:sp>
      <p:sp>
        <p:nvSpPr>
          <p:cNvPr id="8" name="TextBox 7">
            <a:extLst>
              <a:ext uri="{FF2B5EF4-FFF2-40B4-BE49-F238E27FC236}">
                <a16:creationId xmlns:a16="http://schemas.microsoft.com/office/drawing/2014/main" id="{914BFFD4-E25E-6F5A-5E6E-8092FCF7E41D}"/>
              </a:ext>
            </a:extLst>
          </p:cNvPr>
          <p:cNvSpPr txBox="1"/>
          <p:nvPr/>
        </p:nvSpPr>
        <p:spPr>
          <a:xfrm>
            <a:off x="838200" y="1262608"/>
            <a:ext cx="4304581" cy="4154984"/>
          </a:xfrm>
          <a:prstGeom prst="rect">
            <a:avLst/>
          </a:prstGeom>
          <a:noFill/>
        </p:spPr>
        <p:txBody>
          <a:bodyPr wrap="square" rtlCol="0">
            <a:spAutoFit/>
          </a:bodyPr>
          <a:lstStyle/>
          <a:p>
            <a:r>
              <a:rPr lang="en-US" sz="2400" b="1"/>
              <a:t>To be eligible for Title IV-E funding a Kinship Navigator Program should be rated as </a:t>
            </a:r>
            <a:r>
              <a:rPr lang="en-US" sz="2400" b="1" u="sng"/>
              <a:t>Promising</a:t>
            </a:r>
            <a:r>
              <a:rPr lang="en-US" sz="2400" b="1"/>
              <a:t>: </a:t>
            </a:r>
          </a:p>
          <a:p>
            <a:pPr marL="342900" indent="-342900">
              <a:buFont typeface="Arial" panose="020B0604020202020204" pitchFamily="34" charset="0"/>
              <a:buChar char="•"/>
            </a:pPr>
            <a:r>
              <a:rPr lang="en-US" sz="2400"/>
              <a:t>Demonstrate at least one contrast in a study that achieves a rating of moderate or high on study design and execution and demonstrates a favorable effect on a target outcome. </a:t>
            </a:r>
          </a:p>
        </p:txBody>
      </p:sp>
    </p:spTree>
    <p:extLst>
      <p:ext uri="{BB962C8B-B14F-4D97-AF65-F5344CB8AC3E}">
        <p14:creationId xmlns:p14="http://schemas.microsoft.com/office/powerpoint/2010/main" val="121732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1871559" y="1352736"/>
            <a:ext cx="3037792" cy="657883"/>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b="1" noProof="0">
                <a:latin typeface="Univers Light"/>
              </a:rPr>
              <a:t>Evaluation Design</a:t>
            </a:r>
            <a:r>
              <a:rPr lang="en-US" b="1" noProof="0"/>
              <a:t>​</a:t>
            </a:r>
          </a:p>
        </p:txBody>
      </p:sp>
      <p:pic>
        <p:nvPicPr>
          <p:cNvPr id="2" name="Picture 5" descr="Logo, company name&#10;&#10;Description automatically generated">
            <a:extLst>
              <a:ext uri="{FF2B5EF4-FFF2-40B4-BE49-F238E27FC236}">
                <a16:creationId xmlns:a16="http://schemas.microsoft.com/office/drawing/2014/main" id="{01FFA275-4C81-DCA5-45EA-5F70589E826D}"/>
              </a:ext>
            </a:extLst>
          </p:cNvPr>
          <p:cNvPicPr>
            <a:picLocks noGrp="1" noChangeAspect="1"/>
          </p:cNvPicPr>
          <p:nvPr>
            <p:ph sz="quarter" idx="15"/>
          </p:nvPr>
        </p:nvPicPr>
        <p:blipFill>
          <a:blip r:embed="rId2"/>
          <a:stretch>
            <a:fillRect/>
          </a:stretch>
        </p:blipFill>
        <p:spPr>
          <a:xfrm>
            <a:off x="6559652" y="999340"/>
            <a:ext cx="2679256" cy="1408770"/>
          </a:xfrm>
        </p:spPr>
      </p:pic>
      <p:pic>
        <p:nvPicPr>
          <p:cNvPr id="101" name="Picture Placeholder 100" descr="A close-up of a table with chairs">
            <a:extLst>
              <a:ext uri="{FF2B5EF4-FFF2-40B4-BE49-F238E27FC236}">
                <a16:creationId xmlns:a16="http://schemas.microsoft.com/office/drawing/2014/main" id="{5D77CEE8-2F2A-4FCD-A3D8-8648DAA4304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2843959"/>
            <a:ext cx="12192000" cy="4062247"/>
          </a:xfrm>
        </p:spPr>
      </p:pic>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E4865AA-CEF3-49DC-A71E-BA01A20A7DBF}"/>
              </a:ext>
            </a:extLst>
          </p:cNvPr>
          <p:cNvSpPr>
            <a:spLocks noGrp="1"/>
          </p:cNvSpPr>
          <p:nvPr>
            <p:ph type="dt" sz="half" idx="10"/>
          </p:nvPr>
        </p:nvSpPr>
        <p:spPr>
          <a:xfrm>
            <a:off x="838200" y="6356350"/>
            <a:ext cx="2743200" cy="365125"/>
          </a:xfrm>
        </p:spPr>
        <p:txBody>
          <a:bodyPr/>
          <a:lstStyle/>
          <a:p>
            <a:r>
              <a:rPr lang="en-US"/>
              <a:t>4/28/2023</a:t>
            </a:r>
          </a:p>
        </p:txBody>
      </p:sp>
      <p:sp>
        <p:nvSpPr>
          <p:cNvPr id="4" name="Footer Placeholder 3">
            <a:extLst>
              <a:ext uri="{FF2B5EF4-FFF2-40B4-BE49-F238E27FC236}">
                <a16:creationId xmlns:a16="http://schemas.microsoft.com/office/drawing/2014/main" id="{BAEE40EF-072C-47F9-BAD4-39FD803AD966}"/>
              </a:ext>
            </a:extLst>
          </p:cNvPr>
          <p:cNvSpPr>
            <a:spLocks noGrp="1"/>
          </p:cNvSpPr>
          <p:nvPr>
            <p:ph type="ftr" sz="quarter" idx="11"/>
          </p:nvPr>
        </p:nvSpPr>
        <p:spPr>
          <a:xfrm>
            <a:off x="4038600" y="6356350"/>
            <a:ext cx="4114800" cy="365125"/>
          </a:xfrm>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17</a:t>
            </a:fld>
            <a:endParaRPr lang="en-US"/>
          </a:p>
        </p:txBody>
      </p:sp>
    </p:spTree>
    <p:extLst>
      <p:ext uri="{BB962C8B-B14F-4D97-AF65-F5344CB8AC3E}">
        <p14:creationId xmlns:p14="http://schemas.microsoft.com/office/powerpoint/2010/main" val="135569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Content Placeholder 7" descr="Table&#10;&#10;Description automatically generated">
            <a:extLst>
              <a:ext uri="{FF2B5EF4-FFF2-40B4-BE49-F238E27FC236}">
                <a16:creationId xmlns:a16="http://schemas.microsoft.com/office/drawing/2014/main" id="{71543A62-CD87-76F0-1A9A-A11C12937ED3}"/>
              </a:ext>
            </a:extLst>
          </p:cNvPr>
          <p:cNvPicPr>
            <a:picLocks noGrp="1" noChangeAspect="1"/>
          </p:cNvPicPr>
          <p:nvPr>
            <p:ph type="pic" sz="quarter" idx="13"/>
          </p:nvPr>
        </p:nvPicPr>
        <p:blipFill rotWithShape="1">
          <a:blip r:embed="rId2"/>
          <a:stretch/>
        </p:blipFill>
        <p:spPr>
          <a:xfrm>
            <a:off x="1769186" y="0"/>
            <a:ext cx="8653628" cy="6858000"/>
          </a:xfrm>
          <a:prstGeom prst="rect">
            <a:avLst/>
          </a:prstGeom>
          <a:noFill/>
        </p:spPr>
      </p:pic>
      <p:sp>
        <p:nvSpPr>
          <p:cNvPr id="3" name="Date Placeholder 2">
            <a:extLst>
              <a:ext uri="{FF2B5EF4-FFF2-40B4-BE49-F238E27FC236}">
                <a16:creationId xmlns:a16="http://schemas.microsoft.com/office/drawing/2014/main" id="{762E7DEA-BF24-BC30-5BA0-25B3DAF0CC8F}"/>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4/28/2023</a:t>
            </a:r>
          </a:p>
        </p:txBody>
      </p:sp>
      <p:sp>
        <p:nvSpPr>
          <p:cNvPr id="5" name="Slide Number Placeholder 4">
            <a:extLst>
              <a:ext uri="{FF2B5EF4-FFF2-40B4-BE49-F238E27FC236}">
                <a16:creationId xmlns:a16="http://schemas.microsoft.com/office/drawing/2014/main" id="{F7E7672A-E034-869F-9D35-62F5D8DE90C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8D65601-5AE2-46FC-B138-694DDD2B510D}" type="slidenum">
              <a:rPr lang="en-US" smtClean="0"/>
              <a:pPr>
                <a:spcAft>
                  <a:spcPts val="600"/>
                </a:spcAft>
              </a:pPr>
              <a:t>18</a:t>
            </a:fld>
            <a:endParaRPr lang="en-US"/>
          </a:p>
        </p:txBody>
      </p:sp>
    </p:spTree>
    <p:extLst>
      <p:ext uri="{BB962C8B-B14F-4D97-AF65-F5344CB8AC3E}">
        <p14:creationId xmlns:p14="http://schemas.microsoft.com/office/powerpoint/2010/main" val="3691655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E12BF8-B665-672A-5FF7-1F500D098748}"/>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1D25879A-8A00-43C8-83A5-EC3667FB4C46}"/>
              </a:ext>
            </a:extLst>
          </p:cNvPr>
          <p:cNvSpPr>
            <a:spLocks noGrp="1"/>
          </p:cNvSpPr>
          <p:nvPr>
            <p:ph type="ftr" sz="quarter" idx="11"/>
          </p:nvPr>
        </p:nvSpPr>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F3818514-8345-F648-8F27-1B840F3B163A}"/>
              </a:ext>
            </a:extLst>
          </p:cNvPr>
          <p:cNvSpPr>
            <a:spLocks noGrp="1"/>
          </p:cNvSpPr>
          <p:nvPr>
            <p:ph type="sldNum" sz="quarter" idx="12"/>
          </p:nvPr>
        </p:nvSpPr>
        <p:spPr/>
        <p:txBody>
          <a:bodyPr/>
          <a:lstStyle/>
          <a:p>
            <a:fld id="{18D65601-5AE2-46FC-B138-694DDD2B510D}" type="slidenum">
              <a:rPr lang="en-US" smtClean="0"/>
              <a:t>19</a:t>
            </a:fld>
            <a:endParaRPr lang="en-US"/>
          </a:p>
        </p:txBody>
      </p:sp>
      <p:sp>
        <p:nvSpPr>
          <p:cNvPr id="6" name="Content Placeholder 5">
            <a:extLst>
              <a:ext uri="{FF2B5EF4-FFF2-40B4-BE49-F238E27FC236}">
                <a16:creationId xmlns:a16="http://schemas.microsoft.com/office/drawing/2014/main" id="{FA60A7E2-90A7-0D47-D85B-D8DF11B4F216}"/>
              </a:ext>
            </a:extLst>
          </p:cNvPr>
          <p:cNvSpPr>
            <a:spLocks noGrp="1"/>
          </p:cNvSpPr>
          <p:nvPr>
            <p:ph sz="quarter" idx="15"/>
          </p:nvPr>
        </p:nvSpPr>
        <p:spPr>
          <a:xfrm>
            <a:off x="1497820" y="1450668"/>
            <a:ext cx="10089129" cy="4120398"/>
          </a:xfrm>
        </p:spPr>
        <p:txBody>
          <a:bodyPr lIns="91440" tIns="45720" rIns="91440" bIns="45720" anchor="t"/>
          <a:lstStyle/>
          <a:p>
            <a:r>
              <a:rPr lang="en-US" sz="2400" b="1"/>
              <a:t>Quasi-experimental, prospective evaluation</a:t>
            </a:r>
          </a:p>
          <a:p>
            <a:pPr marL="285750" indent="-285750">
              <a:buFont typeface="Arial" panose="020B0604020202020204" pitchFamily="34" charset="0"/>
              <a:buChar char="•"/>
            </a:pPr>
            <a:r>
              <a:rPr lang="en-US" sz="2400"/>
              <a:t>Treatment group receive Kinnections services in 5 counties</a:t>
            </a:r>
          </a:p>
          <a:p>
            <a:pPr marL="285750" indent="-285750">
              <a:buFont typeface="Arial" panose="020B0604020202020204" pitchFamily="34" charset="0"/>
              <a:buChar char="•"/>
            </a:pPr>
            <a:r>
              <a:rPr lang="en-US" sz="2400"/>
              <a:t>Comparison group receive services as usual in 9 counties </a:t>
            </a:r>
            <a:endParaRPr lang="en-US" spc="0"/>
          </a:p>
          <a:p>
            <a:endParaRPr lang="en-US" sz="2400">
              <a:ea typeface="Times New Roman" panose="02020603050405020304" pitchFamily="18" charset="0"/>
            </a:endParaRPr>
          </a:p>
          <a:p>
            <a:r>
              <a:rPr lang="en-US" sz="2400" b="1">
                <a:ea typeface="Times New Roman" panose="02020603050405020304" pitchFamily="18" charset="0"/>
              </a:rPr>
              <a:t>Groups matched on</a:t>
            </a:r>
            <a:endParaRPr lang="en-US" b="1" spc="0">
              <a:ea typeface="Times New Roman" panose="02020603050405020304" pitchFamily="18" charset="0"/>
            </a:endParaRPr>
          </a:p>
          <a:p>
            <a:pPr marL="342900" indent="-342900">
              <a:buChar char="•"/>
            </a:pPr>
            <a:r>
              <a:rPr lang="en-US" sz="2400" spc="0">
                <a:ea typeface="Times New Roman" panose="02020603050405020304" pitchFamily="18" charset="0"/>
              </a:rPr>
              <a:t>Zip</a:t>
            </a:r>
            <a:r>
              <a:rPr lang="en-US" sz="2400" spc="0">
                <a:effectLst/>
                <a:ea typeface="Times New Roman" panose="02020603050405020304" pitchFamily="18" charset="0"/>
              </a:rPr>
              <a:t> code level characteristics (e.g., urbanicity and median income)</a:t>
            </a:r>
            <a:r>
              <a:rPr lang="en-US" sz="2400" spc="0">
                <a:ea typeface="Times New Roman" panose="02020603050405020304" pitchFamily="18" charset="0"/>
              </a:rPr>
              <a:t> </a:t>
            </a:r>
            <a:endParaRPr lang="en-US" spc="0">
              <a:ea typeface="Times New Roman" panose="02020603050405020304" pitchFamily="18" charset="0"/>
            </a:endParaRPr>
          </a:p>
          <a:p>
            <a:pPr marL="342900" indent="-342900">
              <a:buChar char="•"/>
            </a:pPr>
            <a:r>
              <a:rPr lang="en-US" sz="2400">
                <a:ea typeface="Times New Roman" panose="02020603050405020304" pitchFamily="18" charset="0"/>
              </a:rPr>
              <a:t>F</a:t>
            </a:r>
            <a:r>
              <a:rPr lang="en-US" sz="2400">
                <a:effectLst/>
                <a:ea typeface="Times New Roman" panose="02020603050405020304" pitchFamily="18" charset="0"/>
              </a:rPr>
              <a:t>amily demographics</a:t>
            </a:r>
            <a:endParaRPr lang="en-US"/>
          </a:p>
        </p:txBody>
      </p:sp>
      <p:sp>
        <p:nvSpPr>
          <p:cNvPr id="7" name="Title 6">
            <a:extLst>
              <a:ext uri="{FF2B5EF4-FFF2-40B4-BE49-F238E27FC236}">
                <a16:creationId xmlns:a16="http://schemas.microsoft.com/office/drawing/2014/main" id="{67C5D258-1F01-CB1A-8843-0C7EC5BF47EE}"/>
              </a:ext>
            </a:extLst>
          </p:cNvPr>
          <p:cNvSpPr>
            <a:spLocks noGrp="1"/>
          </p:cNvSpPr>
          <p:nvPr>
            <p:ph type="title"/>
          </p:nvPr>
        </p:nvSpPr>
        <p:spPr>
          <a:xfrm>
            <a:off x="913671" y="592045"/>
            <a:ext cx="7835480" cy="639464"/>
          </a:xfrm>
        </p:spPr>
        <p:txBody>
          <a:bodyPr lIns="91440" tIns="45720" rIns="91440" bIns="45720" anchor="ctr"/>
          <a:lstStyle/>
          <a:p>
            <a:r>
              <a:rPr lang="en-US" sz="2600" b="1">
                <a:latin typeface="Univers Light"/>
              </a:rPr>
              <a:t>                                     </a:t>
            </a:r>
            <a:r>
              <a:rPr lang="en-US" sz="4000" b="1">
                <a:latin typeface="Univers Light"/>
              </a:rPr>
              <a:t>Study Design</a:t>
            </a:r>
          </a:p>
        </p:txBody>
      </p:sp>
    </p:spTree>
    <p:extLst>
      <p:ext uri="{BB962C8B-B14F-4D97-AF65-F5344CB8AC3E}">
        <p14:creationId xmlns:p14="http://schemas.microsoft.com/office/powerpoint/2010/main" val="414294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4" y="2123768"/>
            <a:ext cx="7514313" cy="4204105"/>
          </a:xfrm>
        </p:spPr>
        <p:txBody>
          <a:bodyPr lIns="91440" tIns="45720" rIns="91440" bIns="45720" anchor="ctr"/>
          <a:lstStyle/>
          <a:p>
            <a:r>
              <a:rPr lang="en-US" sz="2400" dirty="0">
                <a:ea typeface="+mj-lt"/>
                <a:cs typeface="+mj-lt"/>
              </a:rPr>
              <a:t>This project is supported by the Children's Bureau (CB), Administration for Children and Families (ACF) of the U.S. Department of Health and Human Services (HHS) as part of a 3-year financial assistance award totaling 1.8 million funded by CB/ACF/HHS and $600,000 funded by non-government source(s). </a:t>
            </a:r>
            <a:br>
              <a:rPr lang="en-US" sz="2400" dirty="0">
                <a:ea typeface="+mj-lt"/>
                <a:cs typeface="+mj-lt"/>
              </a:rPr>
            </a:br>
            <a:br>
              <a:rPr lang="en-US" sz="2400" dirty="0">
                <a:ea typeface="+mj-lt"/>
                <a:cs typeface="+mj-lt"/>
              </a:rPr>
            </a:br>
            <a:r>
              <a:rPr lang="en-US" sz="2400" dirty="0">
                <a:ea typeface="+mj-lt"/>
                <a:cs typeface="+mj-lt"/>
              </a:rPr>
              <a:t>The contents are those of the author(s) and do not necessarily represent the official views of, nor an endorsement by, CB/ACF/HHS, or the U.S. Government. </a:t>
            </a:r>
            <a:endParaRPr lang="en-US" sz="2400" dirty="0"/>
          </a:p>
        </p:txBody>
      </p:sp>
      <p:pic>
        <p:nvPicPr>
          <p:cNvPr id="5" name="Picture 4">
            <a:extLst>
              <a:ext uri="{FF2B5EF4-FFF2-40B4-BE49-F238E27FC236}">
                <a16:creationId xmlns:a16="http://schemas.microsoft.com/office/drawing/2014/main" id="{D6C59A68-659D-06A3-E395-93C78AD91AAF}"/>
              </a:ext>
            </a:extLst>
          </p:cNvPr>
          <p:cNvPicPr>
            <a:picLocks noChangeAspect="1"/>
          </p:cNvPicPr>
          <p:nvPr/>
        </p:nvPicPr>
        <p:blipFill>
          <a:blip r:embed="rId3"/>
          <a:stretch>
            <a:fillRect/>
          </a:stretch>
        </p:blipFill>
        <p:spPr>
          <a:xfrm>
            <a:off x="3518630" y="271948"/>
            <a:ext cx="2057578" cy="1851820"/>
          </a:xfrm>
          <a:prstGeom prst="rect">
            <a:avLst/>
          </a:prstGeom>
        </p:spPr>
      </p:pic>
    </p:spTree>
    <p:extLst>
      <p:ext uri="{BB962C8B-B14F-4D97-AF65-F5344CB8AC3E}">
        <p14:creationId xmlns:p14="http://schemas.microsoft.com/office/powerpoint/2010/main" val="1587715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C04BFA-6A94-A49E-484F-748EB4FC2C43}"/>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B32FAD13-78B5-7AC4-8EAF-CEC9D2FD8227}"/>
              </a:ext>
            </a:extLst>
          </p:cNvPr>
          <p:cNvSpPr>
            <a:spLocks noGrp="1"/>
          </p:cNvSpPr>
          <p:nvPr>
            <p:ph type="ftr" sz="quarter" idx="11"/>
          </p:nvPr>
        </p:nvSpPr>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62036DC0-9D70-A023-E1B8-B11193C0AE9B}"/>
              </a:ext>
            </a:extLst>
          </p:cNvPr>
          <p:cNvSpPr>
            <a:spLocks noGrp="1"/>
          </p:cNvSpPr>
          <p:nvPr>
            <p:ph type="sldNum" sz="quarter" idx="12"/>
          </p:nvPr>
        </p:nvSpPr>
        <p:spPr/>
        <p:txBody>
          <a:bodyPr/>
          <a:lstStyle/>
          <a:p>
            <a:fld id="{18D65601-5AE2-46FC-B138-694DDD2B510D}" type="slidenum">
              <a:rPr lang="en-US" smtClean="0"/>
              <a:pPr/>
              <a:t>20</a:t>
            </a:fld>
            <a:endParaRPr lang="en-US"/>
          </a:p>
        </p:txBody>
      </p:sp>
      <p:sp>
        <p:nvSpPr>
          <p:cNvPr id="8" name="Title 7">
            <a:extLst>
              <a:ext uri="{FF2B5EF4-FFF2-40B4-BE49-F238E27FC236}">
                <a16:creationId xmlns:a16="http://schemas.microsoft.com/office/drawing/2014/main" id="{57843606-5375-FFC9-6A3F-56656792E1F2}"/>
              </a:ext>
            </a:extLst>
          </p:cNvPr>
          <p:cNvSpPr>
            <a:spLocks noGrp="1"/>
          </p:cNvSpPr>
          <p:nvPr>
            <p:ph type="title"/>
          </p:nvPr>
        </p:nvSpPr>
        <p:spPr>
          <a:xfrm>
            <a:off x="2103488" y="136525"/>
            <a:ext cx="7985022" cy="859130"/>
          </a:xfrm>
        </p:spPr>
        <p:txBody>
          <a:bodyPr lIns="91440" tIns="45720" rIns="91440" bIns="45720" anchor="ctr"/>
          <a:lstStyle/>
          <a:p>
            <a:pPr algn="ctr"/>
            <a:r>
              <a:rPr lang="en-US"/>
              <a:t>  </a:t>
            </a:r>
            <a:r>
              <a:rPr lang="en-US" sz="4000" b="1">
                <a:latin typeface="Univers Light"/>
              </a:rPr>
              <a:t>Outcomes evaluation </a:t>
            </a:r>
            <a:br>
              <a:rPr lang="en-US" sz="2600" b="1">
                <a:latin typeface="Univers Light"/>
              </a:rPr>
            </a:br>
            <a:r>
              <a:rPr lang="en-US" sz="2600" b="1">
                <a:latin typeface="Univers Light"/>
              </a:rPr>
              <a:t>difference between treatment &amp; comparison </a:t>
            </a:r>
          </a:p>
        </p:txBody>
      </p:sp>
      <p:pic>
        <p:nvPicPr>
          <p:cNvPr id="11" name="Picture 10">
            <a:extLst>
              <a:ext uri="{FF2B5EF4-FFF2-40B4-BE49-F238E27FC236}">
                <a16:creationId xmlns:a16="http://schemas.microsoft.com/office/drawing/2014/main" id="{352A80EE-9EDB-DB2A-B639-2B3B4FBE28E6}"/>
              </a:ext>
            </a:extLst>
          </p:cNvPr>
          <p:cNvPicPr>
            <a:picLocks noChangeAspect="1"/>
          </p:cNvPicPr>
          <p:nvPr/>
        </p:nvPicPr>
        <p:blipFill>
          <a:blip r:embed="rId3"/>
          <a:stretch>
            <a:fillRect/>
          </a:stretch>
        </p:blipFill>
        <p:spPr>
          <a:xfrm>
            <a:off x="2247566" y="1215198"/>
            <a:ext cx="7696867" cy="4427604"/>
          </a:xfrm>
          <a:prstGeom prst="rect">
            <a:avLst/>
          </a:prstGeom>
        </p:spPr>
      </p:pic>
    </p:spTree>
    <p:extLst>
      <p:ext uri="{BB962C8B-B14F-4D97-AF65-F5344CB8AC3E}">
        <p14:creationId xmlns:p14="http://schemas.microsoft.com/office/powerpoint/2010/main" val="213079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C04BFA-6A94-A49E-484F-748EB4FC2C43}"/>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B32FAD13-78B5-7AC4-8EAF-CEC9D2FD8227}"/>
              </a:ext>
            </a:extLst>
          </p:cNvPr>
          <p:cNvSpPr>
            <a:spLocks noGrp="1"/>
          </p:cNvSpPr>
          <p:nvPr>
            <p:ph type="ftr" sz="quarter" idx="11"/>
          </p:nvPr>
        </p:nvSpPr>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62036DC0-9D70-A023-E1B8-B11193C0AE9B}"/>
              </a:ext>
            </a:extLst>
          </p:cNvPr>
          <p:cNvSpPr>
            <a:spLocks noGrp="1"/>
          </p:cNvSpPr>
          <p:nvPr>
            <p:ph type="sldNum" sz="quarter" idx="12"/>
          </p:nvPr>
        </p:nvSpPr>
        <p:spPr/>
        <p:txBody>
          <a:bodyPr/>
          <a:lstStyle/>
          <a:p>
            <a:fld id="{18D65601-5AE2-46FC-B138-694DDD2B510D}" type="slidenum">
              <a:rPr lang="en-US" smtClean="0"/>
              <a:pPr/>
              <a:t>21</a:t>
            </a:fld>
            <a:endParaRPr lang="en-US"/>
          </a:p>
        </p:txBody>
      </p:sp>
      <p:sp>
        <p:nvSpPr>
          <p:cNvPr id="8" name="Title 7">
            <a:extLst>
              <a:ext uri="{FF2B5EF4-FFF2-40B4-BE49-F238E27FC236}">
                <a16:creationId xmlns:a16="http://schemas.microsoft.com/office/drawing/2014/main" id="{57843606-5375-FFC9-6A3F-56656792E1F2}"/>
              </a:ext>
            </a:extLst>
          </p:cNvPr>
          <p:cNvSpPr>
            <a:spLocks noGrp="1"/>
          </p:cNvSpPr>
          <p:nvPr>
            <p:ph type="title"/>
          </p:nvPr>
        </p:nvSpPr>
        <p:spPr>
          <a:xfrm>
            <a:off x="155276" y="232286"/>
            <a:ext cx="11458754" cy="1030427"/>
          </a:xfrm>
        </p:spPr>
        <p:txBody>
          <a:bodyPr lIns="91440" tIns="45720" rIns="91440" bIns="45720" anchor="ctr"/>
          <a:lstStyle/>
          <a:p>
            <a:pPr algn="ctr"/>
            <a:r>
              <a:rPr lang="en-US"/>
              <a:t> </a:t>
            </a:r>
            <a:r>
              <a:rPr lang="en-US" sz="4000" b="1">
                <a:latin typeface="Univers Light"/>
              </a:rPr>
              <a:t>Outcomes Evaluation </a:t>
            </a:r>
            <a:br>
              <a:rPr lang="en-US" sz="4000" b="1">
                <a:latin typeface="Univers Light"/>
              </a:rPr>
            </a:br>
            <a:r>
              <a:rPr lang="en-US" sz="2600" b="1">
                <a:latin typeface="Univers Light"/>
              </a:rPr>
              <a:t>difference between treatment &amp; comparison</a:t>
            </a:r>
            <a:r>
              <a:rPr lang="en-US" sz="4000" b="1">
                <a:latin typeface="Univers Light"/>
              </a:rPr>
              <a:t> </a:t>
            </a:r>
            <a:endParaRPr lang="en-US"/>
          </a:p>
        </p:txBody>
      </p:sp>
      <p:graphicFrame>
        <p:nvGraphicFramePr>
          <p:cNvPr id="2" name="Table 5">
            <a:extLst>
              <a:ext uri="{FF2B5EF4-FFF2-40B4-BE49-F238E27FC236}">
                <a16:creationId xmlns:a16="http://schemas.microsoft.com/office/drawing/2014/main" id="{C76E6D9F-6975-BE98-0CE1-0F1752EB6FC2}"/>
              </a:ext>
            </a:extLst>
          </p:cNvPr>
          <p:cNvGraphicFramePr>
            <a:graphicFrameLocks noGrp="1"/>
          </p:cNvGraphicFramePr>
          <p:nvPr>
            <p:extLst>
              <p:ext uri="{D42A27DB-BD31-4B8C-83A1-F6EECF244321}">
                <p14:modId xmlns:p14="http://schemas.microsoft.com/office/powerpoint/2010/main" val="3201122196"/>
              </p:ext>
            </p:extLst>
          </p:nvPr>
        </p:nvGraphicFramePr>
        <p:xfrm>
          <a:off x="1012083" y="1558084"/>
          <a:ext cx="10194569" cy="4276567"/>
        </p:xfrm>
        <a:graphic>
          <a:graphicData uri="http://schemas.openxmlformats.org/drawingml/2006/table">
            <a:tbl>
              <a:tblPr firstRow="1" bandRow="1">
                <a:tableStyleId>{5C22544A-7EE6-4342-B048-85BDC9FD1C3A}</a:tableStyleId>
              </a:tblPr>
              <a:tblGrid>
                <a:gridCol w="2702257">
                  <a:extLst>
                    <a:ext uri="{9D8B030D-6E8A-4147-A177-3AD203B41FA5}">
                      <a16:colId xmlns:a16="http://schemas.microsoft.com/office/drawing/2014/main" val="419710281"/>
                    </a:ext>
                  </a:extLst>
                </a:gridCol>
                <a:gridCol w="7492312">
                  <a:extLst>
                    <a:ext uri="{9D8B030D-6E8A-4147-A177-3AD203B41FA5}">
                      <a16:colId xmlns:a16="http://schemas.microsoft.com/office/drawing/2014/main" val="1275010865"/>
                    </a:ext>
                  </a:extLst>
                </a:gridCol>
              </a:tblGrid>
              <a:tr h="370840">
                <a:tc>
                  <a:txBody>
                    <a:bodyPr/>
                    <a:lstStyle/>
                    <a:p>
                      <a:pPr marL="0" marR="0">
                        <a:lnSpc>
                          <a:spcPct val="107000"/>
                        </a:lnSpc>
                        <a:spcBef>
                          <a:spcPts val="0"/>
                        </a:spcBef>
                        <a:spcAft>
                          <a:spcPts val="0"/>
                        </a:spcAft>
                      </a:pPr>
                      <a:r>
                        <a:rPr lang="en-US" sz="2400" b="1">
                          <a:effectLst/>
                        </a:rPr>
                        <a:t>Outcome</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a:lnSpc>
                          <a:spcPct val="107000"/>
                        </a:lnSpc>
                        <a:spcBef>
                          <a:spcPts val="0"/>
                        </a:spcBef>
                        <a:spcAft>
                          <a:spcPts val="0"/>
                        </a:spcAft>
                      </a:pPr>
                      <a:r>
                        <a:rPr lang="en-US" sz="2400" b="1">
                          <a:effectLst/>
                        </a:rPr>
                        <a:t>Description</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4283641997"/>
                  </a:ext>
                </a:extLst>
              </a:tr>
              <a:tr h="370840">
                <a:tc>
                  <a:txBody>
                    <a:bodyPr/>
                    <a:lstStyle/>
                    <a:p>
                      <a:pPr marL="0" marR="0">
                        <a:lnSpc>
                          <a:spcPct val="107000"/>
                        </a:lnSpc>
                        <a:spcBef>
                          <a:spcPts val="0"/>
                        </a:spcBef>
                        <a:spcAft>
                          <a:spcPts val="0"/>
                        </a:spcAft>
                      </a:pPr>
                      <a:r>
                        <a:rPr lang="en-US" sz="2400" b="1">
                          <a:effectLst/>
                        </a:rPr>
                        <a:t>Referral to services</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lvl="0" indent="0">
                        <a:lnSpc>
                          <a:spcPct val="107000"/>
                        </a:lnSpc>
                        <a:spcBef>
                          <a:spcPts val="0"/>
                        </a:spcBef>
                        <a:spcAft>
                          <a:spcPts val="0"/>
                        </a:spcAft>
                        <a:buFont typeface="Symbol" panose="05050102010706020507" pitchFamily="18" charset="2"/>
                        <a:buNone/>
                      </a:pPr>
                      <a:r>
                        <a:rPr lang="en-US" sz="2400" b="0" kern="1200">
                          <a:solidFill>
                            <a:schemeClr val="tx1"/>
                          </a:solidFill>
                          <a:effectLst/>
                          <a:latin typeface="+mn-lt"/>
                          <a:ea typeface="+mn-ea"/>
                          <a:cs typeface="+mn-cs"/>
                        </a:rPr>
                        <a:t>Do kinship caregivers who interact with Kinnections staff gain more knowledge (receive project information) about self-identified needed services?</a:t>
                      </a:r>
                      <a:endParaRPr lang="en-US" sz="2400" b="0">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611150336"/>
                  </a:ext>
                </a:extLst>
              </a:tr>
              <a:tr h="370840">
                <a:tc>
                  <a:txBody>
                    <a:bodyPr/>
                    <a:lstStyle/>
                    <a:p>
                      <a:pPr marL="0" marR="0">
                        <a:lnSpc>
                          <a:spcPct val="107000"/>
                        </a:lnSpc>
                        <a:spcBef>
                          <a:spcPts val="0"/>
                        </a:spcBef>
                        <a:spcAft>
                          <a:spcPts val="0"/>
                        </a:spcAft>
                      </a:pPr>
                      <a:r>
                        <a:rPr lang="en-US" sz="2400" b="1">
                          <a:effectLst/>
                        </a:rPr>
                        <a:t>Satisfaction with programs and services</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a:lnSpc>
                          <a:spcPct val="107000"/>
                        </a:lnSpc>
                        <a:spcBef>
                          <a:spcPts val="0"/>
                        </a:spcBef>
                        <a:spcAft>
                          <a:spcPts val="0"/>
                        </a:spcAft>
                      </a:pPr>
                      <a:r>
                        <a:rPr lang="en-US" sz="2400" b="0" kern="1200">
                          <a:solidFill>
                            <a:schemeClr val="tx1"/>
                          </a:solidFill>
                          <a:effectLst/>
                          <a:latin typeface="+mn-lt"/>
                          <a:ea typeface="+mn-ea"/>
                          <a:cs typeface="+mn-cs"/>
                        </a:rPr>
                        <a:t>Are kinship caregivers who interact with Kinnections staff more satisfied with the services they access and receive?</a:t>
                      </a:r>
                      <a:endParaRPr lang="en-US" sz="2400" b="0">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3438997436"/>
                  </a:ext>
                </a:extLst>
              </a:tr>
              <a:tr h="370840">
                <a:tc>
                  <a:txBody>
                    <a:bodyPr/>
                    <a:lstStyle/>
                    <a:p>
                      <a:pPr marL="0" marR="0">
                        <a:lnSpc>
                          <a:spcPct val="107000"/>
                        </a:lnSpc>
                        <a:spcBef>
                          <a:spcPts val="0"/>
                        </a:spcBef>
                        <a:spcAft>
                          <a:spcPts val="0"/>
                        </a:spcAft>
                      </a:pPr>
                      <a:r>
                        <a:rPr lang="en-US" sz="2400" b="1">
                          <a:effectLst/>
                        </a:rPr>
                        <a:t>Placement stability</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a:lnSpc>
                          <a:spcPct val="107000"/>
                        </a:lnSpc>
                        <a:spcBef>
                          <a:spcPts val="0"/>
                        </a:spcBef>
                        <a:spcAft>
                          <a:spcPts val="0"/>
                        </a:spcAft>
                      </a:pPr>
                      <a:r>
                        <a:rPr lang="en-US" sz="2400" kern="1200">
                          <a:solidFill>
                            <a:schemeClr val="tx1"/>
                          </a:solidFill>
                          <a:effectLst/>
                          <a:latin typeface="+mn-lt"/>
                          <a:ea typeface="+mn-ea"/>
                          <a:cs typeface="+mn-cs"/>
                        </a:rPr>
                        <a:t>Are children living with kinship caregivers who interact with Kinnections staff more likely to remain in the caregivers’ home or reunify with their family of origin?</a:t>
                      </a:r>
                      <a:endParaRPr lang="en-US" sz="2400" b="1">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2454627879"/>
                  </a:ext>
                </a:extLst>
              </a:tr>
            </a:tbl>
          </a:graphicData>
        </a:graphic>
      </p:graphicFrame>
    </p:spTree>
    <p:extLst>
      <p:ext uri="{BB962C8B-B14F-4D97-AF65-F5344CB8AC3E}">
        <p14:creationId xmlns:p14="http://schemas.microsoft.com/office/powerpoint/2010/main" val="271162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C04BFA-6A94-A49E-484F-748EB4FC2C43}"/>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B32FAD13-78B5-7AC4-8EAF-CEC9D2FD8227}"/>
              </a:ext>
            </a:extLst>
          </p:cNvPr>
          <p:cNvSpPr>
            <a:spLocks noGrp="1"/>
          </p:cNvSpPr>
          <p:nvPr>
            <p:ph type="ftr" sz="quarter" idx="11"/>
          </p:nvPr>
        </p:nvSpPr>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62036DC0-9D70-A023-E1B8-B11193C0AE9B}"/>
              </a:ext>
            </a:extLst>
          </p:cNvPr>
          <p:cNvSpPr>
            <a:spLocks noGrp="1"/>
          </p:cNvSpPr>
          <p:nvPr>
            <p:ph type="sldNum" sz="quarter" idx="12"/>
          </p:nvPr>
        </p:nvSpPr>
        <p:spPr/>
        <p:txBody>
          <a:bodyPr/>
          <a:lstStyle/>
          <a:p>
            <a:fld id="{18D65601-5AE2-46FC-B138-694DDD2B510D}" type="slidenum">
              <a:rPr lang="en-US" smtClean="0"/>
              <a:pPr/>
              <a:t>22</a:t>
            </a:fld>
            <a:endParaRPr lang="en-US"/>
          </a:p>
        </p:txBody>
      </p:sp>
      <p:sp>
        <p:nvSpPr>
          <p:cNvPr id="8" name="Title 7">
            <a:extLst>
              <a:ext uri="{FF2B5EF4-FFF2-40B4-BE49-F238E27FC236}">
                <a16:creationId xmlns:a16="http://schemas.microsoft.com/office/drawing/2014/main" id="{57843606-5375-FFC9-6A3F-56656792E1F2}"/>
              </a:ext>
            </a:extLst>
          </p:cNvPr>
          <p:cNvSpPr>
            <a:spLocks noGrp="1"/>
          </p:cNvSpPr>
          <p:nvPr>
            <p:ph type="title"/>
          </p:nvPr>
        </p:nvSpPr>
        <p:spPr>
          <a:xfrm>
            <a:off x="3082594" y="474913"/>
            <a:ext cx="6036395" cy="495691"/>
          </a:xfrm>
        </p:spPr>
        <p:txBody>
          <a:bodyPr lIns="91440" tIns="45720" rIns="91440" bIns="45720" anchor="ctr"/>
          <a:lstStyle/>
          <a:p>
            <a:r>
              <a:rPr lang="en-US" sz="4000" b="1">
                <a:latin typeface="Univers Light"/>
              </a:rPr>
              <a:t>        Process Evaluation</a:t>
            </a:r>
          </a:p>
        </p:txBody>
      </p:sp>
      <p:graphicFrame>
        <p:nvGraphicFramePr>
          <p:cNvPr id="2" name="Table 5">
            <a:extLst>
              <a:ext uri="{FF2B5EF4-FFF2-40B4-BE49-F238E27FC236}">
                <a16:creationId xmlns:a16="http://schemas.microsoft.com/office/drawing/2014/main" id="{C6214162-CC99-FF10-F197-80C584628223}"/>
              </a:ext>
            </a:extLst>
          </p:cNvPr>
          <p:cNvGraphicFramePr>
            <a:graphicFrameLocks noGrp="1"/>
          </p:cNvGraphicFramePr>
          <p:nvPr>
            <p:extLst>
              <p:ext uri="{D42A27DB-BD31-4B8C-83A1-F6EECF244321}">
                <p14:modId xmlns:p14="http://schemas.microsoft.com/office/powerpoint/2010/main" val="4164704392"/>
              </p:ext>
            </p:extLst>
          </p:nvPr>
        </p:nvGraphicFramePr>
        <p:xfrm>
          <a:off x="1241713" y="1770808"/>
          <a:ext cx="9708574" cy="3316384"/>
        </p:xfrm>
        <a:graphic>
          <a:graphicData uri="http://schemas.openxmlformats.org/drawingml/2006/table">
            <a:tbl>
              <a:tblPr firstRow="1" bandRow="1">
                <a:tableStyleId>{5C22544A-7EE6-4342-B048-85BDC9FD1C3A}</a:tableStyleId>
              </a:tblPr>
              <a:tblGrid>
                <a:gridCol w="3518107">
                  <a:extLst>
                    <a:ext uri="{9D8B030D-6E8A-4147-A177-3AD203B41FA5}">
                      <a16:colId xmlns:a16="http://schemas.microsoft.com/office/drawing/2014/main" val="2552123893"/>
                    </a:ext>
                  </a:extLst>
                </a:gridCol>
                <a:gridCol w="6190467">
                  <a:extLst>
                    <a:ext uri="{9D8B030D-6E8A-4147-A177-3AD203B41FA5}">
                      <a16:colId xmlns:a16="http://schemas.microsoft.com/office/drawing/2014/main" val="289244273"/>
                    </a:ext>
                  </a:extLst>
                </a:gridCol>
              </a:tblGrid>
              <a:tr h="542360">
                <a:tc>
                  <a:txBody>
                    <a:bodyPr/>
                    <a:lstStyle/>
                    <a:p>
                      <a:pPr marL="0" marR="0">
                        <a:lnSpc>
                          <a:spcPct val="107000"/>
                        </a:lnSpc>
                        <a:spcBef>
                          <a:spcPts val="0"/>
                        </a:spcBef>
                        <a:spcAft>
                          <a:spcPts val="0"/>
                        </a:spcAft>
                      </a:pPr>
                      <a:r>
                        <a:rPr lang="en-US" sz="2400" b="1">
                          <a:effectLst/>
                        </a:rPr>
                        <a:t>Process</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a:lnSpc>
                          <a:spcPct val="107000"/>
                        </a:lnSpc>
                        <a:spcBef>
                          <a:spcPts val="0"/>
                        </a:spcBef>
                        <a:spcAft>
                          <a:spcPts val="0"/>
                        </a:spcAft>
                      </a:pPr>
                      <a:r>
                        <a:rPr lang="en-US" sz="2400" b="1">
                          <a:effectLst/>
                        </a:rPr>
                        <a:t>Description</a:t>
                      </a:r>
                      <a:endParaRPr lang="en-US" sz="2400" b="1">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2798147590"/>
                  </a:ext>
                </a:extLst>
              </a:tr>
              <a:tr h="917945">
                <a:tc>
                  <a:txBody>
                    <a:bodyPr/>
                    <a:lstStyle/>
                    <a:p>
                      <a:pPr marL="0" marR="0">
                        <a:lnSpc>
                          <a:spcPct val="107000"/>
                        </a:lnSpc>
                        <a:spcBef>
                          <a:spcPts val="0"/>
                        </a:spcBef>
                        <a:spcAft>
                          <a:spcPts val="0"/>
                        </a:spcAft>
                      </a:pPr>
                      <a:r>
                        <a:rPr lang="en-US" sz="2400" b="1">
                          <a:solidFill>
                            <a:schemeClr val="tx1"/>
                          </a:solidFill>
                          <a:effectLst/>
                        </a:rPr>
                        <a:t>Service Fidelity</a:t>
                      </a:r>
                      <a:endParaRPr lang="en-US" sz="2400" b="1">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lvl="0" indent="0">
                        <a:lnSpc>
                          <a:spcPct val="107000"/>
                        </a:lnSpc>
                        <a:spcBef>
                          <a:spcPts val="0"/>
                        </a:spcBef>
                        <a:spcAft>
                          <a:spcPts val="0"/>
                        </a:spcAft>
                        <a:buFont typeface="Symbol" panose="05050102010706020507" pitchFamily="18" charset="2"/>
                        <a:buNone/>
                      </a:pPr>
                      <a:r>
                        <a:rPr lang="en-US" sz="2400" kern="1200">
                          <a:solidFill>
                            <a:schemeClr val="tx1"/>
                          </a:solidFill>
                          <a:effectLst/>
                          <a:latin typeface="+mn-lt"/>
                          <a:ea typeface="+mn-ea"/>
                          <a:cs typeface="+mn-cs"/>
                        </a:rPr>
                        <a:t>Are Kinnections staff implementing services as intended at the service level?</a:t>
                      </a:r>
                      <a:endParaRPr lang="en-US" sz="2400" b="1">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2124126498"/>
                  </a:ext>
                </a:extLst>
              </a:tr>
              <a:tr h="836085">
                <a:tc>
                  <a:txBody>
                    <a:bodyPr/>
                    <a:lstStyle/>
                    <a:p>
                      <a:pPr marL="0" marR="0">
                        <a:lnSpc>
                          <a:spcPct val="107000"/>
                        </a:lnSpc>
                        <a:spcBef>
                          <a:spcPts val="0"/>
                        </a:spcBef>
                        <a:spcAft>
                          <a:spcPts val="0"/>
                        </a:spcAft>
                      </a:pPr>
                      <a:r>
                        <a:rPr lang="en-US" sz="2400" b="1" kern="1200">
                          <a:solidFill>
                            <a:schemeClr val="tx1"/>
                          </a:solidFill>
                          <a:effectLst/>
                          <a:latin typeface="+mn-lt"/>
                          <a:ea typeface="+mn-ea"/>
                          <a:cs typeface="+mn-cs"/>
                        </a:rPr>
                        <a:t>Organizational Fidelity</a:t>
                      </a:r>
                    </a:p>
                  </a:txBody>
                  <a:tcPr marL="57384" marR="57384" marT="57384" marB="57384"/>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u="none" strike="noStrike" kern="1200">
                          <a:solidFill>
                            <a:schemeClr val="tx1"/>
                          </a:solidFill>
                          <a:effectLst/>
                          <a:latin typeface="+mn-lt"/>
                          <a:ea typeface="+mn-ea"/>
                          <a:cs typeface="+mn-cs"/>
                        </a:rPr>
                        <a:t>Is the Kinnections model being implemented as intended at the organizational level?</a:t>
                      </a:r>
                    </a:p>
                  </a:txBody>
                  <a:tcPr marL="57384" marR="57384" marT="57384" marB="57384"/>
                </a:tc>
                <a:extLst>
                  <a:ext uri="{0D108BD9-81ED-4DB2-BD59-A6C34878D82A}">
                    <a16:rowId xmlns:a16="http://schemas.microsoft.com/office/drawing/2014/main" val="3453742892"/>
                  </a:ext>
                </a:extLst>
              </a:tr>
              <a:tr h="982613">
                <a:tc>
                  <a:txBody>
                    <a:bodyPr/>
                    <a:lstStyle/>
                    <a:p>
                      <a:pPr marL="0" marR="0">
                        <a:lnSpc>
                          <a:spcPct val="107000"/>
                        </a:lnSpc>
                        <a:spcBef>
                          <a:spcPts val="0"/>
                        </a:spcBef>
                        <a:spcAft>
                          <a:spcPts val="0"/>
                        </a:spcAft>
                      </a:pPr>
                      <a:r>
                        <a:rPr lang="en-US" sz="2400" b="1">
                          <a:solidFill>
                            <a:schemeClr val="tx1"/>
                          </a:solidFill>
                          <a:effectLst/>
                        </a:rPr>
                        <a:t>Context</a:t>
                      </a:r>
                      <a:endParaRPr lang="en-US" sz="2400" b="1">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tc>
                  <a:txBody>
                    <a:bodyPr/>
                    <a:lstStyle/>
                    <a:p>
                      <a:pPr marL="0" marR="0" lvl="0" indent="0">
                        <a:lnSpc>
                          <a:spcPct val="107000"/>
                        </a:lnSpc>
                        <a:spcBef>
                          <a:spcPts val="0"/>
                        </a:spcBef>
                        <a:spcAft>
                          <a:spcPts val="0"/>
                        </a:spcAft>
                        <a:buFont typeface="Symbol" panose="05050102010706020507" pitchFamily="18" charset="2"/>
                        <a:buNone/>
                      </a:pPr>
                      <a:r>
                        <a:rPr lang="en-US" sz="2400" kern="1200">
                          <a:solidFill>
                            <a:schemeClr val="tx1"/>
                          </a:solidFill>
                          <a:effectLst/>
                          <a:latin typeface="+mn-lt"/>
                          <a:ea typeface="+mn-ea"/>
                          <a:cs typeface="+mn-cs"/>
                        </a:rPr>
                        <a:t>What is the context in which Kinnections is implemented? </a:t>
                      </a:r>
                      <a:endParaRPr lang="en-US" sz="2400" b="1">
                        <a:solidFill>
                          <a:schemeClr val="tx1"/>
                        </a:solidFill>
                        <a:effectLst/>
                        <a:latin typeface="+mn-lt"/>
                        <a:ea typeface="Calibri" panose="020F0502020204030204" pitchFamily="34" charset="0"/>
                        <a:cs typeface="Arial" panose="020B0604020202020204" pitchFamily="34" charset="0"/>
                      </a:endParaRPr>
                    </a:p>
                  </a:txBody>
                  <a:tcPr marL="57384" marR="57384" marT="57384" marB="57384"/>
                </a:tc>
                <a:extLst>
                  <a:ext uri="{0D108BD9-81ED-4DB2-BD59-A6C34878D82A}">
                    <a16:rowId xmlns:a16="http://schemas.microsoft.com/office/drawing/2014/main" val="268784718"/>
                  </a:ext>
                </a:extLst>
              </a:tr>
            </a:tbl>
          </a:graphicData>
        </a:graphic>
      </p:graphicFrame>
    </p:spTree>
    <p:extLst>
      <p:ext uri="{BB962C8B-B14F-4D97-AF65-F5344CB8AC3E}">
        <p14:creationId xmlns:p14="http://schemas.microsoft.com/office/powerpoint/2010/main" val="242046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F82DDF-2085-3727-F1FA-BD1C13CD385F}"/>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4B46C835-7D20-D0DA-C584-DC85CC2CBD3B}"/>
              </a:ext>
            </a:extLst>
          </p:cNvPr>
          <p:cNvSpPr>
            <a:spLocks noGrp="1"/>
          </p:cNvSpPr>
          <p:nvPr>
            <p:ph type="ftr" sz="quarter" idx="11"/>
          </p:nvPr>
        </p:nvSpPr>
        <p:spPr/>
        <p:txBody>
          <a:bodyPr/>
          <a:lstStyle/>
          <a:p>
            <a:r>
              <a:rPr lang="en-US">
                <a:latin typeface="Univers Light"/>
              </a:rPr>
              <a:t>Kinnections project</a:t>
            </a:r>
            <a:endParaRPr lang="en-US"/>
          </a:p>
        </p:txBody>
      </p:sp>
      <p:sp>
        <p:nvSpPr>
          <p:cNvPr id="5" name="Slide Number Placeholder 4">
            <a:extLst>
              <a:ext uri="{FF2B5EF4-FFF2-40B4-BE49-F238E27FC236}">
                <a16:creationId xmlns:a16="http://schemas.microsoft.com/office/drawing/2014/main" id="{7D21930E-A00E-24F0-A7E5-F63BD321671C}"/>
              </a:ext>
            </a:extLst>
          </p:cNvPr>
          <p:cNvSpPr>
            <a:spLocks noGrp="1"/>
          </p:cNvSpPr>
          <p:nvPr>
            <p:ph type="sldNum" sz="quarter" idx="12"/>
          </p:nvPr>
        </p:nvSpPr>
        <p:spPr/>
        <p:txBody>
          <a:bodyPr/>
          <a:lstStyle/>
          <a:p>
            <a:fld id="{18D65601-5AE2-46FC-B138-694DDD2B510D}" type="slidenum">
              <a:rPr lang="en-US" smtClean="0"/>
              <a:pPr/>
              <a:t>23</a:t>
            </a:fld>
            <a:endParaRPr lang="en-US"/>
          </a:p>
        </p:txBody>
      </p:sp>
      <p:graphicFrame>
        <p:nvGraphicFramePr>
          <p:cNvPr id="8" name="Content Placeholder 7">
            <a:extLst>
              <a:ext uri="{FF2B5EF4-FFF2-40B4-BE49-F238E27FC236}">
                <a16:creationId xmlns:a16="http://schemas.microsoft.com/office/drawing/2014/main" id="{883C1593-E6A2-BDE1-72C4-F93A337862A4}"/>
              </a:ext>
            </a:extLst>
          </p:cNvPr>
          <p:cNvGraphicFramePr>
            <a:graphicFrameLocks noGrp="1"/>
          </p:cNvGraphicFramePr>
          <p:nvPr>
            <p:ph sz="quarter" idx="15"/>
            <p:extLst>
              <p:ext uri="{D42A27DB-BD31-4B8C-83A1-F6EECF244321}">
                <p14:modId xmlns:p14="http://schemas.microsoft.com/office/powerpoint/2010/main" val="2185811654"/>
              </p:ext>
            </p:extLst>
          </p:nvPr>
        </p:nvGraphicFramePr>
        <p:xfrm>
          <a:off x="1195592" y="1242294"/>
          <a:ext cx="9800814" cy="4699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9C3A3F92-C691-0E17-5616-CE4B8CDA7BEF}"/>
              </a:ext>
            </a:extLst>
          </p:cNvPr>
          <p:cNvSpPr>
            <a:spLocks noGrp="1"/>
          </p:cNvSpPr>
          <p:nvPr>
            <p:ph type="title"/>
          </p:nvPr>
        </p:nvSpPr>
        <p:spPr>
          <a:xfrm>
            <a:off x="2995532" y="344589"/>
            <a:ext cx="6193872" cy="687899"/>
          </a:xfrm>
        </p:spPr>
        <p:txBody>
          <a:bodyPr lIns="91440" tIns="45720" rIns="91440" bIns="45720" anchor="ctr"/>
          <a:lstStyle/>
          <a:p>
            <a:r>
              <a:rPr lang="en-US" sz="2600" b="1">
                <a:latin typeface="Univers Light"/>
              </a:rPr>
              <a:t>    </a:t>
            </a:r>
            <a:r>
              <a:rPr lang="en-US" sz="4000" b="1">
                <a:latin typeface="Univers Light"/>
              </a:rPr>
              <a:t>  Evaluation Activities</a:t>
            </a:r>
          </a:p>
        </p:txBody>
      </p:sp>
    </p:spTree>
    <p:extLst>
      <p:ext uri="{BB962C8B-B14F-4D97-AF65-F5344CB8AC3E}">
        <p14:creationId xmlns:p14="http://schemas.microsoft.com/office/powerpoint/2010/main" val="837879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B9B61A-752F-ABF1-D924-859520C187DF}"/>
              </a:ext>
            </a:extLst>
          </p:cNvPr>
          <p:cNvSpPr>
            <a:spLocks noGrp="1"/>
          </p:cNvSpPr>
          <p:nvPr>
            <p:ph type="dt" sz="half" idx="10"/>
          </p:nvPr>
        </p:nvSpPr>
        <p:spPr/>
        <p:txBody>
          <a:bodyPr/>
          <a:lstStyle/>
          <a:p>
            <a:r>
              <a:rPr lang="en-US"/>
              <a:t>4/28/2023</a:t>
            </a:r>
          </a:p>
        </p:txBody>
      </p:sp>
      <p:sp>
        <p:nvSpPr>
          <p:cNvPr id="5" name="Slide Number Placeholder 4">
            <a:extLst>
              <a:ext uri="{FF2B5EF4-FFF2-40B4-BE49-F238E27FC236}">
                <a16:creationId xmlns:a16="http://schemas.microsoft.com/office/drawing/2014/main" id="{44ED191B-0BC3-6C12-1C0F-63B7C0AE467B}"/>
              </a:ext>
            </a:extLst>
          </p:cNvPr>
          <p:cNvSpPr>
            <a:spLocks noGrp="1"/>
          </p:cNvSpPr>
          <p:nvPr>
            <p:ph type="sldNum" sz="quarter" idx="12"/>
          </p:nvPr>
        </p:nvSpPr>
        <p:spPr/>
        <p:txBody>
          <a:bodyPr/>
          <a:lstStyle/>
          <a:p>
            <a:fld id="{18D65601-5AE2-46FC-B138-694DDD2B510D}" type="slidenum">
              <a:rPr lang="en-US" smtClean="0"/>
              <a:pPr/>
              <a:t>24</a:t>
            </a:fld>
            <a:endParaRPr lang="en-US"/>
          </a:p>
        </p:txBody>
      </p:sp>
      <p:sp>
        <p:nvSpPr>
          <p:cNvPr id="8" name="Title 7">
            <a:extLst>
              <a:ext uri="{FF2B5EF4-FFF2-40B4-BE49-F238E27FC236}">
                <a16:creationId xmlns:a16="http://schemas.microsoft.com/office/drawing/2014/main" id="{5DBFB312-6DBB-9BBD-E410-1E911657C4FE}"/>
              </a:ext>
            </a:extLst>
          </p:cNvPr>
          <p:cNvSpPr>
            <a:spLocks noGrp="1"/>
          </p:cNvSpPr>
          <p:nvPr>
            <p:ph type="title"/>
          </p:nvPr>
        </p:nvSpPr>
        <p:spPr>
          <a:xfrm>
            <a:off x="1377414" y="678954"/>
            <a:ext cx="8900635" cy="1268810"/>
          </a:xfrm>
        </p:spPr>
        <p:txBody>
          <a:bodyPr lIns="91440" tIns="45720" rIns="91440" bIns="45720" anchor="ctr"/>
          <a:lstStyle/>
          <a:p>
            <a:pPr algn="ctr"/>
            <a:r>
              <a:rPr lang="en-US" sz="4000" b="1">
                <a:latin typeface="Univers Light"/>
              </a:rPr>
              <a:t>Survey Collection and Completion</a:t>
            </a:r>
          </a:p>
        </p:txBody>
      </p:sp>
      <p:sp>
        <p:nvSpPr>
          <p:cNvPr id="4" name="Footer Placeholder 3">
            <a:extLst>
              <a:ext uri="{FF2B5EF4-FFF2-40B4-BE49-F238E27FC236}">
                <a16:creationId xmlns:a16="http://schemas.microsoft.com/office/drawing/2014/main" id="{B46540E0-12CE-3BF7-67C1-14C529CA2826}"/>
              </a:ext>
            </a:extLst>
          </p:cNvPr>
          <p:cNvSpPr>
            <a:spLocks noGrp="1"/>
          </p:cNvSpPr>
          <p:nvPr>
            <p:ph type="ftr" sz="quarter" idx="4294967295"/>
          </p:nvPr>
        </p:nvSpPr>
        <p:spPr>
          <a:xfrm>
            <a:off x="0" y="6356350"/>
            <a:ext cx="11671300" cy="365125"/>
          </a:xfrm>
        </p:spPr>
        <p:txBody>
          <a:bodyPr/>
          <a:lstStyle/>
          <a:p>
            <a:r>
              <a:rPr lang="en-US">
                <a:latin typeface="Univers Light"/>
              </a:rPr>
              <a:t>Kinnections project</a:t>
            </a:r>
            <a:endParaRPr lang="en-US"/>
          </a:p>
        </p:txBody>
      </p:sp>
      <p:graphicFrame>
        <p:nvGraphicFramePr>
          <p:cNvPr id="2" name="Table 8">
            <a:extLst>
              <a:ext uri="{FF2B5EF4-FFF2-40B4-BE49-F238E27FC236}">
                <a16:creationId xmlns:a16="http://schemas.microsoft.com/office/drawing/2014/main" id="{3B8C829B-70C2-FFF6-B71D-52B695057A44}"/>
              </a:ext>
            </a:extLst>
          </p:cNvPr>
          <p:cNvGraphicFramePr>
            <a:graphicFrameLocks/>
          </p:cNvGraphicFramePr>
          <p:nvPr>
            <p:extLst>
              <p:ext uri="{D42A27DB-BD31-4B8C-83A1-F6EECF244321}">
                <p14:modId xmlns:p14="http://schemas.microsoft.com/office/powerpoint/2010/main" val="1120421698"/>
              </p:ext>
            </p:extLst>
          </p:nvPr>
        </p:nvGraphicFramePr>
        <p:xfrm>
          <a:off x="2545773" y="3728628"/>
          <a:ext cx="6469928" cy="1501140"/>
        </p:xfrm>
        <a:graphic>
          <a:graphicData uri="http://schemas.openxmlformats.org/drawingml/2006/table">
            <a:tbl>
              <a:tblPr firstRow="1" bandRow="1">
                <a:tableStyleId>{5C22544A-7EE6-4342-B048-85BDC9FD1C3A}</a:tableStyleId>
              </a:tblPr>
              <a:tblGrid>
                <a:gridCol w="2392170">
                  <a:extLst>
                    <a:ext uri="{9D8B030D-6E8A-4147-A177-3AD203B41FA5}">
                      <a16:colId xmlns:a16="http://schemas.microsoft.com/office/drawing/2014/main" val="3440864520"/>
                    </a:ext>
                  </a:extLst>
                </a:gridCol>
                <a:gridCol w="2038879">
                  <a:extLst>
                    <a:ext uri="{9D8B030D-6E8A-4147-A177-3AD203B41FA5}">
                      <a16:colId xmlns:a16="http://schemas.microsoft.com/office/drawing/2014/main" val="2067607303"/>
                    </a:ext>
                  </a:extLst>
                </a:gridCol>
                <a:gridCol w="2038879">
                  <a:extLst>
                    <a:ext uri="{9D8B030D-6E8A-4147-A177-3AD203B41FA5}">
                      <a16:colId xmlns:a16="http://schemas.microsoft.com/office/drawing/2014/main" val="3422119044"/>
                    </a:ext>
                  </a:extLst>
                </a:gridCol>
              </a:tblGrid>
              <a:tr h="370840">
                <a:tc rowSpan="2">
                  <a:txBody>
                    <a:bodyPr/>
                    <a:lstStyle/>
                    <a:p>
                      <a:pPr algn="l" fontAlgn="b"/>
                      <a:r>
                        <a:rPr lang="en-US" sz="2400" b="0" i="0" u="none" strike="noStrike">
                          <a:solidFill>
                            <a:schemeClr val="bg1"/>
                          </a:solidFill>
                          <a:effectLst/>
                          <a:latin typeface="Calibri" panose="020F0502020204030204" pitchFamily="34" charset="0"/>
                        </a:rPr>
                        <a:t>Group (Target #)</a:t>
                      </a:r>
                    </a:p>
                  </a:txBody>
                  <a:tcPr marL="9525" marR="9525" marT="9525" marB="0" anchor="b"/>
                </a:tc>
                <a:tc gridSpan="2">
                  <a:txBody>
                    <a:bodyPr/>
                    <a:lstStyle/>
                    <a:p>
                      <a:pPr algn="ctr" fontAlgn="b"/>
                      <a:r>
                        <a:rPr lang="en-US" sz="2400" b="0" i="0" u="none" strike="noStrike">
                          <a:solidFill>
                            <a:schemeClr val="bg1"/>
                          </a:solidFill>
                          <a:effectLst/>
                          <a:latin typeface="Calibri" panose="020F0502020204030204" pitchFamily="34" charset="0"/>
                        </a:rPr>
                        <a:t>Collected </a:t>
                      </a:r>
                    </a:p>
                  </a:txBody>
                  <a:tcPr marL="9525" marR="9525" marT="9525" marB="0" anchor="b"/>
                </a:tc>
                <a:tc hMerge="1">
                  <a:txBody>
                    <a:bodyPr/>
                    <a:lstStyle/>
                    <a:p>
                      <a:endParaRPr lang="en-US"/>
                    </a:p>
                  </a:txBody>
                  <a:tcPr/>
                </a:tc>
                <a:extLst>
                  <a:ext uri="{0D108BD9-81ED-4DB2-BD59-A6C34878D82A}">
                    <a16:rowId xmlns:a16="http://schemas.microsoft.com/office/drawing/2014/main" val="2921429935"/>
                  </a:ext>
                </a:extLst>
              </a:tr>
              <a:tr h="370840">
                <a:tc vMerge="1">
                  <a:txBody>
                    <a:bodyPr/>
                    <a:lstStyle/>
                    <a:p>
                      <a:endParaRPr lang="en-US"/>
                    </a:p>
                  </a:txBody>
                  <a:tcPr/>
                </a:tc>
                <a:tc>
                  <a:txBody>
                    <a:bodyPr/>
                    <a:lstStyle/>
                    <a:p>
                      <a:pPr marL="0" algn="ctr" defTabSz="914400" rtl="0" eaLnBrk="1" fontAlgn="b" latinLnBrk="0" hangingPunct="1"/>
                      <a:r>
                        <a:rPr lang="en-US" sz="2400" b="0" i="0" u="none" strike="noStrike" kern="1200">
                          <a:solidFill>
                            <a:schemeClr val="bg1"/>
                          </a:solidFill>
                          <a:effectLst/>
                          <a:latin typeface="Calibri" panose="020F0502020204030204" pitchFamily="34" charset="0"/>
                          <a:ea typeface="+mn-ea"/>
                          <a:cs typeface="+mn-cs"/>
                        </a:rPr>
                        <a:t>Baseline</a:t>
                      </a:r>
                    </a:p>
                  </a:txBody>
                  <a:tcPr marL="9525" marR="9525" marT="9525" marB="0" anchor="b">
                    <a:solidFill>
                      <a:srgbClr val="58696B"/>
                    </a:solidFill>
                  </a:tcPr>
                </a:tc>
                <a:tc>
                  <a:txBody>
                    <a:bodyPr/>
                    <a:lstStyle/>
                    <a:p>
                      <a:pPr marL="0" algn="ctr" defTabSz="914400" rtl="0" eaLnBrk="1" fontAlgn="b" latinLnBrk="0" hangingPunct="1"/>
                      <a:r>
                        <a:rPr lang="en-US" sz="2400" b="0" i="0" u="none" strike="noStrike" kern="1200">
                          <a:solidFill>
                            <a:schemeClr val="bg1"/>
                          </a:solidFill>
                          <a:effectLst/>
                          <a:latin typeface="Calibri" panose="020F0502020204030204" pitchFamily="34" charset="0"/>
                          <a:ea typeface="+mn-ea"/>
                          <a:cs typeface="+mn-cs"/>
                        </a:rPr>
                        <a:t>Follow Up </a:t>
                      </a:r>
                    </a:p>
                  </a:txBody>
                  <a:tcPr marL="9525" marR="9525" marT="9525" marB="0" anchor="b">
                    <a:solidFill>
                      <a:srgbClr val="58696B"/>
                    </a:solidFill>
                  </a:tcPr>
                </a:tc>
                <a:extLst>
                  <a:ext uri="{0D108BD9-81ED-4DB2-BD59-A6C34878D82A}">
                    <a16:rowId xmlns:a16="http://schemas.microsoft.com/office/drawing/2014/main" val="3648018966"/>
                  </a:ext>
                </a:extLst>
              </a:tr>
              <a:tr h="370840">
                <a:tc>
                  <a:txBody>
                    <a:bodyPr/>
                    <a:lstStyle/>
                    <a:p>
                      <a:pPr algn="l" fontAlgn="b"/>
                      <a:r>
                        <a:rPr lang="en-US" sz="2400" b="0" i="0" u="none" strike="noStrike">
                          <a:solidFill>
                            <a:srgbClr val="000000"/>
                          </a:solidFill>
                          <a:effectLst/>
                          <a:latin typeface="Calibri" panose="020F0502020204030204" pitchFamily="34" charset="0"/>
                        </a:rPr>
                        <a:t>Treatment (350)</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110</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2323380271"/>
                  </a:ext>
                </a:extLst>
              </a:tr>
              <a:tr h="370840">
                <a:tc>
                  <a:txBody>
                    <a:bodyPr/>
                    <a:lstStyle/>
                    <a:p>
                      <a:pPr algn="l" fontAlgn="b"/>
                      <a:r>
                        <a:rPr lang="en-US" sz="2400" b="0" i="0" u="none" strike="noStrike">
                          <a:solidFill>
                            <a:srgbClr val="000000"/>
                          </a:solidFill>
                          <a:effectLst/>
                          <a:latin typeface="Calibri" panose="020F0502020204030204" pitchFamily="34" charset="0"/>
                        </a:rPr>
                        <a:t>Comparison (425)</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107</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26</a:t>
                      </a:r>
                    </a:p>
                  </a:txBody>
                  <a:tcPr marL="9525" marR="9525" marT="9525" marB="0" anchor="b"/>
                </a:tc>
                <a:extLst>
                  <a:ext uri="{0D108BD9-81ED-4DB2-BD59-A6C34878D82A}">
                    <a16:rowId xmlns:a16="http://schemas.microsoft.com/office/drawing/2014/main" val="158061911"/>
                  </a:ext>
                </a:extLst>
              </a:tr>
            </a:tbl>
          </a:graphicData>
        </a:graphic>
      </p:graphicFrame>
      <p:sp>
        <p:nvSpPr>
          <p:cNvPr id="6" name="TextBox 5">
            <a:extLst>
              <a:ext uri="{FF2B5EF4-FFF2-40B4-BE49-F238E27FC236}">
                <a16:creationId xmlns:a16="http://schemas.microsoft.com/office/drawing/2014/main" id="{96E021A2-D685-DADE-61A5-8AD5E9942F18}"/>
              </a:ext>
            </a:extLst>
          </p:cNvPr>
          <p:cNvSpPr txBox="1"/>
          <p:nvPr/>
        </p:nvSpPr>
        <p:spPr>
          <a:xfrm>
            <a:off x="2691427" y="2492360"/>
            <a:ext cx="5808519" cy="923330"/>
          </a:xfrm>
          <a:prstGeom prst="rect">
            <a:avLst/>
          </a:prstGeom>
          <a:noFill/>
        </p:spPr>
        <p:txBody>
          <a:bodyPr wrap="square" lIns="91440" tIns="45720" rIns="91440" bIns="45720" rtlCol="0" anchor="t">
            <a:spAutoFit/>
          </a:bodyPr>
          <a:lstStyle/>
          <a:p>
            <a:pPr algn="ctr"/>
            <a:r>
              <a:rPr lang="en-US"/>
              <a:t>Data collection from June 2022 – January 2024</a:t>
            </a:r>
          </a:p>
          <a:p>
            <a:pPr algn="ctr"/>
            <a:r>
              <a:rPr lang="en-US"/>
              <a:t>Current report through the end of February 2023</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1603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9F95D4-F561-696F-20A5-61D5B59C21E1}"/>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05B942FE-FEC8-C549-342E-38392634F277}"/>
              </a:ext>
            </a:extLst>
          </p:cNvPr>
          <p:cNvSpPr>
            <a:spLocks noGrp="1"/>
          </p:cNvSpPr>
          <p:nvPr>
            <p:ph type="ftr" sz="quarter" idx="11"/>
          </p:nvPr>
        </p:nvSpPr>
        <p:spPr/>
        <p:txBody>
          <a:bodyPr/>
          <a:lstStyle/>
          <a:p>
            <a:r>
              <a:rPr lang="en-US"/>
              <a:t>Kinnections project</a:t>
            </a:r>
          </a:p>
        </p:txBody>
      </p:sp>
      <p:sp>
        <p:nvSpPr>
          <p:cNvPr id="5" name="Slide Number Placeholder 4">
            <a:extLst>
              <a:ext uri="{FF2B5EF4-FFF2-40B4-BE49-F238E27FC236}">
                <a16:creationId xmlns:a16="http://schemas.microsoft.com/office/drawing/2014/main" id="{5FE1C109-20B7-E084-E86B-13C1E3C7AF7E}"/>
              </a:ext>
            </a:extLst>
          </p:cNvPr>
          <p:cNvSpPr>
            <a:spLocks noGrp="1"/>
          </p:cNvSpPr>
          <p:nvPr>
            <p:ph type="sldNum" sz="quarter" idx="12"/>
          </p:nvPr>
        </p:nvSpPr>
        <p:spPr/>
        <p:txBody>
          <a:bodyPr/>
          <a:lstStyle/>
          <a:p>
            <a:fld id="{18D65601-5AE2-46FC-B138-694DDD2B510D}" type="slidenum">
              <a:rPr lang="en-US" smtClean="0"/>
              <a:pPr/>
              <a:t>25</a:t>
            </a:fld>
            <a:endParaRPr lang="en-US"/>
          </a:p>
        </p:txBody>
      </p:sp>
      <p:sp>
        <p:nvSpPr>
          <p:cNvPr id="7" name="Title 6">
            <a:extLst>
              <a:ext uri="{FF2B5EF4-FFF2-40B4-BE49-F238E27FC236}">
                <a16:creationId xmlns:a16="http://schemas.microsoft.com/office/drawing/2014/main" id="{F9A0F95B-4458-9973-1BEB-0BB800C253A0}"/>
              </a:ext>
            </a:extLst>
          </p:cNvPr>
          <p:cNvSpPr>
            <a:spLocks noGrp="1"/>
          </p:cNvSpPr>
          <p:nvPr>
            <p:ph type="title"/>
          </p:nvPr>
        </p:nvSpPr>
        <p:spPr>
          <a:xfrm>
            <a:off x="2567889" y="545236"/>
            <a:ext cx="7056222" cy="665921"/>
          </a:xfrm>
        </p:spPr>
        <p:txBody>
          <a:bodyPr lIns="91440" tIns="45720" rIns="91440" bIns="45720" anchor="ctr"/>
          <a:lstStyle/>
          <a:p>
            <a:r>
              <a:rPr lang="en-US" sz="2600" b="1">
                <a:latin typeface="Univers Light"/>
              </a:rPr>
              <a:t>      </a:t>
            </a:r>
            <a:r>
              <a:rPr lang="en-US" sz="4000" b="1">
                <a:latin typeface="Univers Light"/>
              </a:rPr>
              <a:t> Site Visit – January 2023</a:t>
            </a:r>
          </a:p>
        </p:txBody>
      </p:sp>
      <p:sp>
        <p:nvSpPr>
          <p:cNvPr id="9" name="TextBox 8">
            <a:extLst>
              <a:ext uri="{FF2B5EF4-FFF2-40B4-BE49-F238E27FC236}">
                <a16:creationId xmlns:a16="http://schemas.microsoft.com/office/drawing/2014/main" id="{F1CF61BA-F284-D84B-7D4F-8F0E1FD68BB9}"/>
              </a:ext>
            </a:extLst>
          </p:cNvPr>
          <p:cNvSpPr txBox="1"/>
          <p:nvPr/>
        </p:nvSpPr>
        <p:spPr>
          <a:xfrm>
            <a:off x="1423555" y="1687418"/>
            <a:ext cx="7297947" cy="523220"/>
          </a:xfrm>
          <a:prstGeom prst="rect">
            <a:avLst/>
          </a:prstGeom>
          <a:noFill/>
        </p:spPr>
        <p:txBody>
          <a:bodyPr wrap="square" rtlCol="0">
            <a:spAutoFit/>
          </a:bodyPr>
          <a:lstStyle/>
          <a:p>
            <a:r>
              <a:rPr lang="en-US" sz="2800"/>
              <a:t>Visited 4 counties over a 5-day period</a:t>
            </a:r>
          </a:p>
        </p:txBody>
      </p:sp>
      <p:graphicFrame>
        <p:nvGraphicFramePr>
          <p:cNvPr id="2" name="Table 5">
            <a:extLst>
              <a:ext uri="{FF2B5EF4-FFF2-40B4-BE49-F238E27FC236}">
                <a16:creationId xmlns:a16="http://schemas.microsoft.com/office/drawing/2014/main" id="{B5717585-299E-E7DB-6250-4AB0A7F3F2C4}"/>
              </a:ext>
            </a:extLst>
          </p:cNvPr>
          <p:cNvGraphicFramePr>
            <a:graphicFrameLocks noGrp="1"/>
          </p:cNvGraphicFramePr>
          <p:nvPr>
            <p:extLst>
              <p:ext uri="{D42A27DB-BD31-4B8C-83A1-F6EECF244321}">
                <p14:modId xmlns:p14="http://schemas.microsoft.com/office/powerpoint/2010/main" val="2661471539"/>
              </p:ext>
            </p:extLst>
          </p:nvPr>
        </p:nvGraphicFramePr>
        <p:xfrm>
          <a:off x="1423555" y="2303144"/>
          <a:ext cx="9268690" cy="2632771"/>
        </p:xfrm>
        <a:graphic>
          <a:graphicData uri="http://schemas.openxmlformats.org/drawingml/2006/table">
            <a:tbl>
              <a:tblPr firstRow="1" bandRow="1">
                <a:tableStyleId>{5C22544A-7EE6-4342-B048-85BDC9FD1C3A}</a:tableStyleId>
              </a:tblPr>
              <a:tblGrid>
                <a:gridCol w="5143500">
                  <a:extLst>
                    <a:ext uri="{9D8B030D-6E8A-4147-A177-3AD203B41FA5}">
                      <a16:colId xmlns:a16="http://schemas.microsoft.com/office/drawing/2014/main" val="1383483180"/>
                    </a:ext>
                  </a:extLst>
                </a:gridCol>
                <a:gridCol w="2310152">
                  <a:extLst>
                    <a:ext uri="{9D8B030D-6E8A-4147-A177-3AD203B41FA5}">
                      <a16:colId xmlns:a16="http://schemas.microsoft.com/office/drawing/2014/main" val="2157462267"/>
                    </a:ext>
                  </a:extLst>
                </a:gridCol>
                <a:gridCol w="1815038">
                  <a:extLst>
                    <a:ext uri="{9D8B030D-6E8A-4147-A177-3AD203B41FA5}">
                      <a16:colId xmlns:a16="http://schemas.microsoft.com/office/drawing/2014/main" val="1247614962"/>
                    </a:ext>
                  </a:extLst>
                </a:gridCol>
              </a:tblGrid>
              <a:tr h="745376">
                <a:tc>
                  <a:txBody>
                    <a:bodyPr/>
                    <a:lstStyle/>
                    <a:p>
                      <a:pPr algn="l" fontAlgn="b"/>
                      <a:endParaRPr lang="en-US" sz="2400" b="0" i="0" u="none" strike="noStrike">
                        <a:solidFill>
                          <a:srgbClr val="000000"/>
                        </a:solidFill>
                        <a:effectLst/>
                        <a:latin typeface="+mn-lt"/>
                      </a:endParaRPr>
                    </a:p>
                  </a:txBody>
                  <a:tcPr marL="9525" marR="9525" marT="9525" marB="0" anchor="b"/>
                </a:tc>
                <a:tc>
                  <a:txBody>
                    <a:bodyPr/>
                    <a:lstStyle/>
                    <a:p>
                      <a:pPr algn="ctr" fontAlgn="b"/>
                      <a:r>
                        <a:rPr lang="en-US" sz="2400" b="1" u="none" strike="noStrike">
                          <a:effectLst/>
                          <a:latin typeface="+mn-lt"/>
                        </a:rPr>
                        <a:t># Interviews/ focus groups</a:t>
                      </a:r>
                      <a:endParaRPr lang="en-US" sz="2400" b="1" i="0" u="none" strike="noStrike">
                        <a:solidFill>
                          <a:srgbClr val="000000"/>
                        </a:solidFill>
                        <a:effectLst/>
                        <a:latin typeface="+mn-lt"/>
                      </a:endParaRPr>
                    </a:p>
                  </a:txBody>
                  <a:tcPr marL="9525" marR="9525" marT="9525" marB="0" anchor="b"/>
                </a:tc>
                <a:tc>
                  <a:txBody>
                    <a:bodyPr/>
                    <a:lstStyle/>
                    <a:p>
                      <a:pPr algn="ctr" fontAlgn="b"/>
                      <a:r>
                        <a:rPr lang="en-US" sz="2400" b="1" u="none" strike="noStrike">
                          <a:effectLst/>
                          <a:latin typeface="+mn-lt"/>
                        </a:rPr>
                        <a:t># People</a:t>
                      </a:r>
                      <a:endParaRPr lang="en-US" sz="2400" b="1"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1176471095"/>
                  </a:ext>
                </a:extLst>
              </a:tr>
              <a:tr h="377479">
                <a:tc>
                  <a:txBody>
                    <a:bodyPr/>
                    <a:lstStyle/>
                    <a:p>
                      <a:pPr algn="l" fontAlgn="b"/>
                      <a:r>
                        <a:rPr lang="en-US" sz="2400" u="none" strike="noStrike">
                          <a:effectLst/>
                          <a:latin typeface="+mn-lt"/>
                        </a:rPr>
                        <a:t>Kinship Caregivers</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5</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24</a:t>
                      </a:r>
                      <a:endParaRPr lang="en-US" sz="2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681702568"/>
                  </a:ext>
                </a:extLst>
              </a:tr>
              <a:tr h="377479">
                <a:tc>
                  <a:txBody>
                    <a:bodyPr/>
                    <a:lstStyle/>
                    <a:p>
                      <a:pPr algn="l" fontAlgn="b"/>
                      <a:r>
                        <a:rPr lang="en-US" sz="2400" u="none" strike="noStrike">
                          <a:effectLst/>
                          <a:latin typeface="+mn-lt"/>
                        </a:rPr>
                        <a:t>Comparison County Staff</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1</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2</a:t>
                      </a:r>
                      <a:endParaRPr lang="en-US" sz="2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678139345"/>
                  </a:ext>
                </a:extLst>
              </a:tr>
              <a:tr h="377479">
                <a:tc>
                  <a:txBody>
                    <a:bodyPr/>
                    <a:lstStyle/>
                    <a:p>
                      <a:pPr algn="l" fontAlgn="b"/>
                      <a:r>
                        <a:rPr lang="en-US" sz="2400" u="none" strike="noStrike">
                          <a:effectLst/>
                          <a:latin typeface="+mn-lt"/>
                        </a:rPr>
                        <a:t>Treatment County Staff</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2</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5</a:t>
                      </a:r>
                      <a:endParaRPr lang="en-US" sz="2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315352232"/>
                  </a:ext>
                </a:extLst>
              </a:tr>
              <a:tr h="377479">
                <a:tc>
                  <a:txBody>
                    <a:bodyPr/>
                    <a:lstStyle/>
                    <a:p>
                      <a:pPr algn="l" fontAlgn="b"/>
                      <a:r>
                        <a:rPr lang="en-US" sz="2400" u="none" strike="noStrike">
                          <a:effectLst/>
                          <a:latin typeface="+mn-lt"/>
                        </a:rPr>
                        <a:t>Wayfinder staff</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10</a:t>
                      </a:r>
                      <a:endParaRPr lang="en-US" sz="2400" b="0" i="0" u="none" strike="noStrike">
                        <a:solidFill>
                          <a:srgbClr val="000000"/>
                        </a:solidFill>
                        <a:effectLst/>
                        <a:latin typeface="+mn-lt"/>
                      </a:endParaRPr>
                    </a:p>
                  </a:txBody>
                  <a:tcPr marL="9525" marR="9525" marT="9525" marB="0" anchor="b"/>
                </a:tc>
                <a:tc>
                  <a:txBody>
                    <a:bodyPr/>
                    <a:lstStyle/>
                    <a:p>
                      <a:pPr algn="r" fontAlgn="b"/>
                      <a:r>
                        <a:rPr lang="en-US" sz="2400" u="none" strike="noStrike">
                          <a:effectLst/>
                          <a:latin typeface="+mn-lt"/>
                        </a:rPr>
                        <a:t>25</a:t>
                      </a:r>
                      <a:endParaRPr lang="en-US" sz="24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570609540"/>
                  </a:ext>
                </a:extLst>
              </a:tr>
              <a:tr h="377479">
                <a:tc>
                  <a:txBody>
                    <a:bodyPr/>
                    <a:lstStyle/>
                    <a:p>
                      <a:pPr algn="l" fontAlgn="b"/>
                      <a:r>
                        <a:rPr lang="en-US" sz="2400" b="1" u="none" strike="noStrike">
                          <a:effectLst/>
                          <a:latin typeface="+mn-lt"/>
                        </a:rPr>
                        <a:t>Total</a:t>
                      </a:r>
                      <a:endParaRPr lang="en-US" sz="2400" b="1" i="0" u="none" strike="noStrike">
                        <a:solidFill>
                          <a:srgbClr val="000000"/>
                        </a:solidFill>
                        <a:effectLst/>
                        <a:latin typeface="+mn-lt"/>
                      </a:endParaRPr>
                    </a:p>
                  </a:txBody>
                  <a:tcPr marL="9525" marR="9525" marT="9525" marB="0" anchor="b"/>
                </a:tc>
                <a:tc>
                  <a:txBody>
                    <a:bodyPr/>
                    <a:lstStyle/>
                    <a:p>
                      <a:pPr algn="r" fontAlgn="b"/>
                      <a:r>
                        <a:rPr lang="en-US" sz="2400" b="1" u="none" strike="noStrike">
                          <a:effectLst/>
                          <a:latin typeface="+mn-lt"/>
                        </a:rPr>
                        <a:t>18</a:t>
                      </a:r>
                      <a:endParaRPr lang="en-US" sz="2400" b="1" i="0" u="none" strike="noStrike">
                        <a:solidFill>
                          <a:srgbClr val="000000"/>
                        </a:solidFill>
                        <a:effectLst/>
                        <a:latin typeface="+mn-lt"/>
                      </a:endParaRPr>
                    </a:p>
                  </a:txBody>
                  <a:tcPr marL="9525" marR="9525" marT="9525" marB="0" anchor="b"/>
                </a:tc>
                <a:tc>
                  <a:txBody>
                    <a:bodyPr/>
                    <a:lstStyle/>
                    <a:p>
                      <a:pPr algn="r" fontAlgn="b"/>
                      <a:r>
                        <a:rPr lang="en-US" sz="2400" b="1" u="none" strike="noStrike">
                          <a:effectLst/>
                          <a:latin typeface="+mn-lt"/>
                        </a:rPr>
                        <a:t>56</a:t>
                      </a:r>
                      <a:endParaRPr lang="en-US" sz="2400" b="1"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3513544828"/>
                  </a:ext>
                </a:extLst>
              </a:tr>
            </a:tbl>
          </a:graphicData>
        </a:graphic>
      </p:graphicFrame>
    </p:spTree>
    <p:extLst>
      <p:ext uri="{BB962C8B-B14F-4D97-AF65-F5344CB8AC3E}">
        <p14:creationId xmlns:p14="http://schemas.microsoft.com/office/powerpoint/2010/main" val="188003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AE227D-FE47-A69C-1D68-B551A4509BF0}"/>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DFA6A167-E4D1-4947-EE40-CF11D66F9D5C}"/>
              </a:ext>
            </a:extLst>
          </p:cNvPr>
          <p:cNvSpPr>
            <a:spLocks noGrp="1"/>
          </p:cNvSpPr>
          <p:nvPr>
            <p:ph type="ftr" sz="quarter" idx="11"/>
          </p:nvPr>
        </p:nvSpPr>
        <p:spPr/>
        <p:txBody>
          <a:bodyPr/>
          <a:lstStyle/>
          <a:p>
            <a:r>
              <a:rPr lang="en-US"/>
              <a:t>Kinnections project</a:t>
            </a:r>
          </a:p>
        </p:txBody>
      </p:sp>
      <p:sp>
        <p:nvSpPr>
          <p:cNvPr id="5" name="Slide Number Placeholder 4">
            <a:extLst>
              <a:ext uri="{FF2B5EF4-FFF2-40B4-BE49-F238E27FC236}">
                <a16:creationId xmlns:a16="http://schemas.microsoft.com/office/drawing/2014/main" id="{A24CF4F7-61E4-59AB-3ED9-8C8CEA714817}"/>
              </a:ext>
            </a:extLst>
          </p:cNvPr>
          <p:cNvSpPr>
            <a:spLocks noGrp="1"/>
          </p:cNvSpPr>
          <p:nvPr>
            <p:ph type="sldNum" sz="quarter" idx="12"/>
          </p:nvPr>
        </p:nvSpPr>
        <p:spPr/>
        <p:txBody>
          <a:bodyPr/>
          <a:lstStyle/>
          <a:p>
            <a:fld id="{18D65601-5AE2-46FC-B138-694DDD2B510D}" type="slidenum">
              <a:rPr lang="en-US" smtClean="0"/>
              <a:pPr/>
              <a:t>26</a:t>
            </a:fld>
            <a:endParaRPr lang="en-US"/>
          </a:p>
        </p:txBody>
      </p:sp>
      <p:sp>
        <p:nvSpPr>
          <p:cNvPr id="7" name="Title 6">
            <a:extLst>
              <a:ext uri="{FF2B5EF4-FFF2-40B4-BE49-F238E27FC236}">
                <a16:creationId xmlns:a16="http://schemas.microsoft.com/office/drawing/2014/main" id="{DB559803-AC23-8F60-B4D2-A1ABA0213CD6}"/>
              </a:ext>
            </a:extLst>
          </p:cNvPr>
          <p:cNvSpPr>
            <a:spLocks noGrp="1"/>
          </p:cNvSpPr>
          <p:nvPr>
            <p:ph type="title"/>
          </p:nvPr>
        </p:nvSpPr>
        <p:spPr>
          <a:xfrm>
            <a:off x="583074" y="908664"/>
            <a:ext cx="3253452" cy="744147"/>
          </a:xfrm>
        </p:spPr>
        <p:txBody>
          <a:bodyPr lIns="91440" tIns="45720" rIns="91440" bIns="45720" anchor="ctr"/>
          <a:lstStyle/>
          <a:p>
            <a:r>
              <a:rPr lang="en-US" sz="4000" b="1">
                <a:latin typeface="Univers Light"/>
              </a:rPr>
              <a:t>Time Study</a:t>
            </a:r>
          </a:p>
        </p:txBody>
      </p:sp>
      <p:graphicFrame>
        <p:nvGraphicFramePr>
          <p:cNvPr id="9" name="Table 8">
            <a:extLst>
              <a:ext uri="{FF2B5EF4-FFF2-40B4-BE49-F238E27FC236}">
                <a16:creationId xmlns:a16="http://schemas.microsoft.com/office/drawing/2014/main" id="{865D24F8-0756-8A54-3B36-C46445065C0B}"/>
              </a:ext>
            </a:extLst>
          </p:cNvPr>
          <p:cNvGraphicFramePr>
            <a:graphicFrameLocks noGrp="1"/>
          </p:cNvGraphicFramePr>
          <p:nvPr>
            <p:extLst>
              <p:ext uri="{D42A27DB-BD31-4B8C-83A1-F6EECF244321}">
                <p14:modId xmlns:p14="http://schemas.microsoft.com/office/powerpoint/2010/main" val="2483774246"/>
              </p:ext>
            </p:extLst>
          </p:nvPr>
        </p:nvGraphicFramePr>
        <p:xfrm>
          <a:off x="3776203" y="736424"/>
          <a:ext cx="8204201" cy="5165852"/>
        </p:xfrm>
        <a:graphic>
          <a:graphicData uri="http://schemas.openxmlformats.org/drawingml/2006/table">
            <a:tbl>
              <a:tblPr firstRow="1" bandRow="1">
                <a:tableStyleId>{5C22544A-7EE6-4342-B048-85BDC9FD1C3A}</a:tableStyleId>
              </a:tblPr>
              <a:tblGrid>
                <a:gridCol w="1782980">
                  <a:extLst>
                    <a:ext uri="{9D8B030D-6E8A-4147-A177-3AD203B41FA5}">
                      <a16:colId xmlns:a16="http://schemas.microsoft.com/office/drawing/2014/main" val="3479377408"/>
                    </a:ext>
                  </a:extLst>
                </a:gridCol>
                <a:gridCol w="1620891">
                  <a:extLst>
                    <a:ext uri="{9D8B030D-6E8A-4147-A177-3AD203B41FA5}">
                      <a16:colId xmlns:a16="http://schemas.microsoft.com/office/drawing/2014/main" val="1871960727"/>
                    </a:ext>
                  </a:extLst>
                </a:gridCol>
                <a:gridCol w="1670764">
                  <a:extLst>
                    <a:ext uri="{9D8B030D-6E8A-4147-A177-3AD203B41FA5}">
                      <a16:colId xmlns:a16="http://schemas.microsoft.com/office/drawing/2014/main" val="616681927"/>
                    </a:ext>
                  </a:extLst>
                </a:gridCol>
                <a:gridCol w="1670764">
                  <a:extLst>
                    <a:ext uri="{9D8B030D-6E8A-4147-A177-3AD203B41FA5}">
                      <a16:colId xmlns:a16="http://schemas.microsoft.com/office/drawing/2014/main" val="676154521"/>
                    </a:ext>
                  </a:extLst>
                </a:gridCol>
                <a:gridCol w="1458802">
                  <a:extLst>
                    <a:ext uri="{9D8B030D-6E8A-4147-A177-3AD203B41FA5}">
                      <a16:colId xmlns:a16="http://schemas.microsoft.com/office/drawing/2014/main" val="3525860342"/>
                    </a:ext>
                  </a:extLst>
                </a:gridCol>
              </a:tblGrid>
              <a:tr h="369824">
                <a:tc rowSpan="2">
                  <a:txBody>
                    <a:bodyPr/>
                    <a:lstStyle/>
                    <a:p>
                      <a:pPr marL="0" algn="ctr" rtl="0" eaLnBrk="1" latinLnBrk="0" hangingPunct="1">
                        <a:spcBef>
                          <a:spcPts val="0"/>
                        </a:spcBef>
                        <a:spcAft>
                          <a:spcPts val="0"/>
                        </a:spcAft>
                      </a:pPr>
                      <a:r>
                        <a:rPr lang="en-US" sz="1100" kern="1200">
                          <a:effectLst/>
                        </a:rPr>
                        <a:t>Types of client focused activities</a:t>
                      </a:r>
                      <a:endParaRPr lang="en-US">
                        <a:effectLst/>
                      </a:endParaRPr>
                    </a:p>
                  </a:txBody>
                  <a:tcPr marL="0" marR="0" marT="0" marB="0" anchor="ctr"/>
                </a:tc>
                <a:tc gridSpan="2">
                  <a:txBody>
                    <a:bodyPr/>
                    <a:lstStyle/>
                    <a:p>
                      <a:pPr marL="0" marR="0" indent="0" algn="ctr" rtl="0" eaLnBrk="1" fontAlgn="auto" latinLnBrk="0" hangingPunct="1">
                        <a:spcBef>
                          <a:spcPts val="0"/>
                        </a:spcBef>
                        <a:spcAft>
                          <a:spcPts val="0"/>
                        </a:spcAft>
                      </a:pPr>
                      <a:r>
                        <a:rPr lang="en-US" sz="1100" kern="1200">
                          <a:effectLst/>
                        </a:rPr>
                        <a:t>Week 1</a:t>
                      </a:r>
                      <a:endParaRPr lang="en-US">
                        <a:effectLst/>
                      </a:endParaRPr>
                    </a:p>
                  </a:txBody>
                  <a:tcPr marL="0" marR="0" marT="0" marB="0" anchor="ctr"/>
                </a:tc>
                <a:tc hMerge="1">
                  <a:txBody>
                    <a:bodyPr/>
                    <a:lstStyle/>
                    <a:p>
                      <a:endParaRPr lang="en-US"/>
                    </a:p>
                  </a:txBody>
                  <a:tcPr/>
                </a:tc>
                <a:tc gridSpan="2">
                  <a:txBody>
                    <a:bodyPr/>
                    <a:lstStyle/>
                    <a:p>
                      <a:pPr marL="0" algn="ctr" rtl="0" eaLnBrk="1" latinLnBrk="0" hangingPunct="1">
                        <a:spcBef>
                          <a:spcPts val="0"/>
                        </a:spcBef>
                        <a:spcAft>
                          <a:spcPts val="0"/>
                        </a:spcAft>
                      </a:pPr>
                      <a:r>
                        <a:rPr lang="en-US" sz="1100" kern="1200">
                          <a:effectLst/>
                        </a:rPr>
                        <a:t>Week 2</a:t>
                      </a:r>
                      <a:endParaRPr lang="en-US">
                        <a:effectLst/>
                      </a:endParaRPr>
                    </a:p>
                  </a:txBody>
                  <a:tcPr marL="0" marR="0" marT="0" marB="0" anchor="ctr"/>
                </a:tc>
                <a:tc hMerge="1">
                  <a:txBody>
                    <a:bodyPr/>
                    <a:lstStyle/>
                    <a:p>
                      <a:endParaRPr lang="en-US"/>
                    </a:p>
                  </a:txBody>
                  <a:tcPr/>
                </a:tc>
                <a:extLst>
                  <a:ext uri="{0D108BD9-81ED-4DB2-BD59-A6C34878D82A}">
                    <a16:rowId xmlns:a16="http://schemas.microsoft.com/office/drawing/2014/main" val="2984538328"/>
                  </a:ext>
                </a:extLst>
              </a:tr>
              <a:tr h="785368">
                <a:tc vMerge="1">
                  <a:txBody>
                    <a:bodyPr/>
                    <a:lstStyle/>
                    <a:p>
                      <a:endParaRPr lang="en-US"/>
                    </a:p>
                  </a:txBody>
                  <a:tcPr/>
                </a:tc>
                <a:tc>
                  <a:txBody>
                    <a:bodyPr/>
                    <a:lstStyle/>
                    <a:p>
                      <a:pPr marL="0" algn="ctr" rtl="0" eaLnBrk="1" latinLnBrk="0" hangingPunct="1">
                        <a:spcBef>
                          <a:spcPts val="0"/>
                        </a:spcBef>
                        <a:spcAft>
                          <a:spcPts val="0"/>
                        </a:spcAft>
                      </a:pPr>
                      <a:r>
                        <a:rPr lang="en-US" sz="1100" kern="1200">
                          <a:solidFill>
                            <a:schemeClr val="bg1"/>
                          </a:solidFill>
                          <a:effectLst/>
                        </a:rPr>
                        <a:t>Total number of clients by activity type</a:t>
                      </a:r>
                      <a:endParaRPr lang="en-US">
                        <a:solidFill>
                          <a:schemeClr val="bg1"/>
                        </a:solidFill>
                        <a:effectLst/>
                      </a:endParaRPr>
                    </a:p>
                  </a:txBody>
                  <a:tcPr marL="0" marR="0" marT="0" marB="0" anchor="ctr">
                    <a:solidFill>
                      <a:srgbClr val="58696B"/>
                    </a:solidFill>
                  </a:tcPr>
                </a:tc>
                <a:tc>
                  <a:txBody>
                    <a:bodyPr/>
                    <a:lstStyle/>
                    <a:p>
                      <a:pPr marL="0" algn="ctr" rtl="0" eaLnBrk="1" latinLnBrk="0" hangingPunct="1">
                        <a:spcBef>
                          <a:spcPts val="0"/>
                        </a:spcBef>
                        <a:spcAft>
                          <a:spcPts val="0"/>
                        </a:spcAft>
                      </a:pPr>
                      <a:r>
                        <a:rPr lang="en-US" sz="1100" kern="1200">
                          <a:solidFill>
                            <a:schemeClr val="bg1"/>
                          </a:solidFill>
                          <a:effectLst/>
                        </a:rPr>
                        <a:t>Average number of minutes spent with each client</a:t>
                      </a:r>
                    </a:p>
                  </a:txBody>
                  <a:tcPr marL="0" marR="0" marT="0" marB="0" anchor="ctr">
                    <a:solidFill>
                      <a:srgbClr val="58696B"/>
                    </a:solidFill>
                  </a:tcPr>
                </a:tc>
                <a:tc>
                  <a:txBody>
                    <a:bodyPr/>
                    <a:lstStyle/>
                    <a:p>
                      <a:pPr marL="0" algn="ctr" rtl="0" eaLnBrk="1" latinLnBrk="0" hangingPunct="1">
                        <a:spcBef>
                          <a:spcPts val="0"/>
                        </a:spcBef>
                        <a:spcAft>
                          <a:spcPts val="0"/>
                        </a:spcAft>
                      </a:pPr>
                      <a:r>
                        <a:rPr lang="en-US" sz="1100" kern="1200">
                          <a:solidFill>
                            <a:schemeClr val="bg1"/>
                          </a:solidFill>
                          <a:effectLst/>
                        </a:rPr>
                        <a:t>Total number of clients by activity type</a:t>
                      </a:r>
                      <a:endParaRPr lang="en-US">
                        <a:solidFill>
                          <a:schemeClr val="bg1"/>
                        </a:solidFill>
                        <a:effectLst/>
                      </a:endParaRPr>
                    </a:p>
                  </a:txBody>
                  <a:tcPr marL="0" marR="0" marT="0" marB="0" anchor="ctr">
                    <a:solidFill>
                      <a:srgbClr val="58696B"/>
                    </a:solidFill>
                  </a:tcPr>
                </a:tc>
                <a:tc>
                  <a:txBody>
                    <a:bodyPr/>
                    <a:lstStyle/>
                    <a:p>
                      <a:pPr marL="0" algn="ctr" rtl="0" eaLnBrk="1" latinLnBrk="0" hangingPunct="1">
                        <a:spcBef>
                          <a:spcPts val="0"/>
                        </a:spcBef>
                        <a:spcAft>
                          <a:spcPts val="0"/>
                        </a:spcAft>
                      </a:pPr>
                      <a:r>
                        <a:rPr lang="en-US" sz="1100" kern="1200">
                          <a:solidFill>
                            <a:schemeClr val="bg1"/>
                          </a:solidFill>
                          <a:effectLst/>
                        </a:rPr>
                        <a:t>Average number of minutes spent with each client</a:t>
                      </a:r>
                      <a:endParaRPr lang="en-US">
                        <a:solidFill>
                          <a:schemeClr val="bg1"/>
                        </a:solidFill>
                        <a:effectLst/>
                      </a:endParaRPr>
                    </a:p>
                  </a:txBody>
                  <a:tcPr marL="0" marR="0" marT="0" marB="0" anchor="ctr">
                    <a:solidFill>
                      <a:srgbClr val="58696B"/>
                    </a:solidFill>
                  </a:tcPr>
                </a:tc>
                <a:extLst>
                  <a:ext uri="{0D108BD9-81ED-4DB2-BD59-A6C34878D82A}">
                    <a16:rowId xmlns:a16="http://schemas.microsoft.com/office/drawing/2014/main" val="431685009"/>
                  </a:ext>
                </a:extLst>
              </a:tr>
              <a:tr h="400685">
                <a:tc>
                  <a:txBody>
                    <a:bodyPr/>
                    <a:lstStyle/>
                    <a:p>
                      <a:pPr marL="0" algn="ctr" rtl="0" eaLnBrk="1" latinLnBrk="0" hangingPunct="1">
                        <a:spcBef>
                          <a:spcPts val="0"/>
                        </a:spcBef>
                        <a:spcAft>
                          <a:spcPts val="0"/>
                        </a:spcAft>
                      </a:pPr>
                      <a:r>
                        <a:rPr lang="en-US" sz="1100" kern="1200">
                          <a:effectLst/>
                        </a:rPr>
                        <a:t>Screening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78</a:t>
                      </a:r>
                    </a:p>
                  </a:txBody>
                  <a:tcPr marL="0" marR="0" marT="0" marB="0" anchor="ctr"/>
                </a:tc>
                <a:tc>
                  <a:txBody>
                    <a:bodyPr/>
                    <a:lstStyle/>
                    <a:p>
                      <a:pPr marL="0" algn="ctr" rtl="0" eaLnBrk="1" latinLnBrk="0" hangingPunct="1">
                        <a:spcBef>
                          <a:spcPts val="0"/>
                        </a:spcBef>
                        <a:spcAft>
                          <a:spcPts val="0"/>
                        </a:spcAft>
                      </a:pPr>
                      <a:r>
                        <a:rPr lang="en-US" sz="1100" kern="1200">
                          <a:effectLst/>
                        </a:rPr>
                        <a:t>20</a:t>
                      </a:r>
                    </a:p>
                  </a:txBody>
                  <a:tcPr marL="0" marR="0" marT="0" marB="0" anchor="ctr"/>
                </a:tc>
                <a:tc>
                  <a:txBody>
                    <a:bodyPr/>
                    <a:lstStyle/>
                    <a:p>
                      <a:pPr marL="0" algn="ctr" rtl="0" eaLnBrk="1" latinLnBrk="0" hangingPunct="1">
                        <a:spcBef>
                          <a:spcPts val="0"/>
                        </a:spcBef>
                        <a:spcAft>
                          <a:spcPts val="0"/>
                        </a:spcAft>
                      </a:pPr>
                      <a:r>
                        <a:rPr lang="en-US" sz="1100" kern="1200">
                          <a:effectLst/>
                        </a:rPr>
                        <a:t>56</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32</a:t>
                      </a:r>
                    </a:p>
                  </a:txBody>
                  <a:tcPr marL="0" marR="0" marT="0" marB="0" anchor="ctr"/>
                </a:tc>
                <a:extLst>
                  <a:ext uri="{0D108BD9-81ED-4DB2-BD59-A6C34878D82A}">
                    <a16:rowId xmlns:a16="http://schemas.microsoft.com/office/drawing/2014/main" val="1859743658"/>
                  </a:ext>
                </a:extLst>
              </a:tr>
              <a:tr h="400685">
                <a:tc>
                  <a:txBody>
                    <a:bodyPr/>
                    <a:lstStyle/>
                    <a:p>
                      <a:pPr marL="0" algn="ctr" rtl="0" eaLnBrk="1" latinLnBrk="0" hangingPunct="1">
                        <a:spcBef>
                          <a:spcPts val="0"/>
                        </a:spcBef>
                        <a:spcAft>
                          <a:spcPts val="0"/>
                        </a:spcAft>
                      </a:pPr>
                      <a:r>
                        <a:rPr lang="en-US" sz="1100" kern="1200">
                          <a:effectLst/>
                        </a:rPr>
                        <a:t>Assisting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15</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10</a:t>
                      </a:r>
                      <a:endParaRPr lang="en-US">
                        <a:effectLst/>
                      </a:endParaRPr>
                    </a:p>
                  </a:txBody>
                  <a:tcPr marL="0" marR="0" marT="0" marB="0" anchor="ctr"/>
                </a:tc>
                <a:extLst>
                  <a:ext uri="{0D108BD9-81ED-4DB2-BD59-A6C34878D82A}">
                    <a16:rowId xmlns:a16="http://schemas.microsoft.com/office/drawing/2014/main" val="175240451"/>
                  </a:ext>
                </a:extLst>
              </a:tr>
              <a:tr h="400685">
                <a:tc>
                  <a:txBody>
                    <a:bodyPr/>
                    <a:lstStyle/>
                    <a:p>
                      <a:pPr marL="0" algn="ctr" rtl="0" eaLnBrk="1" latinLnBrk="0" hangingPunct="1">
                        <a:spcBef>
                          <a:spcPts val="0"/>
                        </a:spcBef>
                        <a:spcAft>
                          <a:spcPts val="0"/>
                        </a:spcAft>
                      </a:pPr>
                      <a:r>
                        <a:rPr lang="en-US" sz="1100" kern="1200">
                          <a:effectLst/>
                        </a:rPr>
                        <a:t>Session Planning</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107</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8</a:t>
                      </a:r>
                    </a:p>
                  </a:txBody>
                  <a:tcPr marL="0" marR="0" marT="0" marB="0" anchor="ctr"/>
                </a:tc>
                <a:tc>
                  <a:txBody>
                    <a:bodyPr/>
                    <a:lstStyle/>
                    <a:p>
                      <a:pPr marL="0" algn="ctr" rtl="0" eaLnBrk="1" latinLnBrk="0" hangingPunct="1">
                        <a:spcBef>
                          <a:spcPts val="0"/>
                        </a:spcBef>
                        <a:spcAft>
                          <a:spcPts val="0"/>
                        </a:spcAft>
                      </a:pPr>
                      <a:r>
                        <a:rPr lang="en-US" sz="1100" kern="1200">
                          <a:effectLst/>
                        </a:rPr>
                        <a:t>21</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38</a:t>
                      </a:r>
                    </a:p>
                  </a:txBody>
                  <a:tcPr marL="0" marR="0" marT="0" marB="0" anchor="ctr"/>
                </a:tc>
                <a:extLst>
                  <a:ext uri="{0D108BD9-81ED-4DB2-BD59-A6C34878D82A}">
                    <a16:rowId xmlns:a16="http://schemas.microsoft.com/office/drawing/2014/main" val="322190134"/>
                  </a:ext>
                </a:extLst>
              </a:tr>
              <a:tr h="555117">
                <a:tc>
                  <a:txBody>
                    <a:bodyPr/>
                    <a:lstStyle/>
                    <a:p>
                      <a:pPr marL="0" algn="ctr" rtl="0" eaLnBrk="1" latinLnBrk="0" hangingPunct="1">
                        <a:spcBef>
                          <a:spcPts val="0"/>
                        </a:spcBef>
                        <a:spcAft>
                          <a:spcPts val="0"/>
                        </a:spcAft>
                      </a:pPr>
                      <a:r>
                        <a:rPr lang="en-US" sz="1100" kern="1200">
                          <a:effectLst/>
                        </a:rPr>
                        <a:t>KSSP service delivery (non-case managed)</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34</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23</a:t>
                      </a:r>
                    </a:p>
                  </a:txBody>
                  <a:tcPr marL="0" marR="0" marT="0" marB="0" anchor="ctr"/>
                </a:tc>
                <a:tc>
                  <a:txBody>
                    <a:bodyPr/>
                    <a:lstStyle/>
                    <a:p>
                      <a:pPr marL="0" algn="ctr" rtl="0" eaLnBrk="1" latinLnBrk="0" hangingPunct="1">
                        <a:spcBef>
                          <a:spcPts val="0"/>
                        </a:spcBef>
                        <a:spcAft>
                          <a:spcPts val="0"/>
                        </a:spcAft>
                      </a:pPr>
                      <a:r>
                        <a:rPr lang="en-US" sz="1100" kern="1200">
                          <a:effectLst/>
                        </a:rPr>
                        <a:t>18</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22</a:t>
                      </a:r>
                      <a:endParaRPr lang="en-US">
                        <a:effectLst/>
                      </a:endParaRPr>
                    </a:p>
                  </a:txBody>
                  <a:tcPr marL="0" marR="0" marT="0" marB="0" anchor="ctr"/>
                </a:tc>
                <a:extLst>
                  <a:ext uri="{0D108BD9-81ED-4DB2-BD59-A6C34878D82A}">
                    <a16:rowId xmlns:a16="http://schemas.microsoft.com/office/drawing/2014/main" val="4222100102"/>
                  </a:ext>
                </a:extLst>
              </a:tr>
              <a:tr h="398272">
                <a:tc>
                  <a:txBody>
                    <a:bodyPr/>
                    <a:lstStyle/>
                    <a:p>
                      <a:pPr marL="0" algn="ctr" rtl="0" eaLnBrk="1" latinLnBrk="0" hangingPunct="1">
                        <a:spcBef>
                          <a:spcPts val="0"/>
                        </a:spcBef>
                        <a:spcAft>
                          <a:spcPts val="0"/>
                        </a:spcAft>
                      </a:pPr>
                      <a:r>
                        <a:rPr lang="en-US" sz="1100" kern="1200">
                          <a:effectLst/>
                        </a:rPr>
                        <a:t>KSSP service case management in home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113</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a:t>
                      </a:r>
                    </a:p>
                  </a:txBody>
                  <a:tcPr marL="0" marR="0" marT="0" marB="0" anchor="ctr"/>
                </a:tc>
                <a:tc>
                  <a:txBody>
                    <a:bodyPr/>
                    <a:lstStyle/>
                    <a:p>
                      <a:pPr marL="0" algn="ctr" rtl="0" eaLnBrk="1" latinLnBrk="0" hangingPunct="1">
                        <a:spcBef>
                          <a:spcPts val="0"/>
                        </a:spcBef>
                        <a:spcAft>
                          <a:spcPts val="0"/>
                        </a:spcAft>
                      </a:pPr>
                      <a:r>
                        <a:rPr lang="en-US" sz="1100" kern="1200">
                          <a:effectLst/>
                        </a:rPr>
                        <a:t>60</a:t>
                      </a:r>
                    </a:p>
                  </a:txBody>
                  <a:tcPr marL="0" marR="0" marT="0" marB="0" anchor="ctr"/>
                </a:tc>
                <a:extLst>
                  <a:ext uri="{0D108BD9-81ED-4DB2-BD59-A6C34878D82A}">
                    <a16:rowId xmlns:a16="http://schemas.microsoft.com/office/drawing/2014/main" val="124906579"/>
                  </a:ext>
                </a:extLst>
              </a:tr>
              <a:tr h="427863">
                <a:tc>
                  <a:txBody>
                    <a:bodyPr/>
                    <a:lstStyle/>
                    <a:p>
                      <a:pPr marL="0" algn="ctr" rtl="0" eaLnBrk="1" latinLnBrk="0" hangingPunct="1">
                        <a:spcBef>
                          <a:spcPts val="0"/>
                        </a:spcBef>
                        <a:spcAft>
                          <a:spcPts val="0"/>
                        </a:spcAft>
                      </a:pPr>
                      <a:r>
                        <a:rPr lang="en-US" sz="1100" kern="1200">
                          <a:effectLst/>
                        </a:rPr>
                        <a:t>KSSP service case management virtual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26</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33</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33</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30</a:t>
                      </a:r>
                      <a:endParaRPr lang="en-US">
                        <a:effectLst/>
                      </a:endParaRPr>
                    </a:p>
                  </a:txBody>
                  <a:tcPr marL="0" marR="0" marT="0" marB="0" anchor="ctr"/>
                </a:tc>
                <a:extLst>
                  <a:ext uri="{0D108BD9-81ED-4DB2-BD59-A6C34878D82A}">
                    <a16:rowId xmlns:a16="http://schemas.microsoft.com/office/drawing/2014/main" val="2677119490"/>
                  </a:ext>
                </a:extLst>
              </a:tr>
              <a:tr h="314198">
                <a:tc>
                  <a:txBody>
                    <a:bodyPr/>
                    <a:lstStyle/>
                    <a:p>
                      <a:pPr marL="0" algn="ctr" rtl="0" eaLnBrk="1" latinLnBrk="0" hangingPunct="1">
                        <a:spcBef>
                          <a:spcPts val="0"/>
                        </a:spcBef>
                        <a:spcAft>
                          <a:spcPts val="0"/>
                        </a:spcAft>
                      </a:pPr>
                      <a:r>
                        <a:rPr lang="en-US" sz="1100" kern="1200">
                          <a:effectLst/>
                        </a:rPr>
                        <a:t>KSSP service case management office</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4</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88</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6</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110</a:t>
                      </a:r>
                      <a:endParaRPr lang="en-US">
                        <a:effectLst/>
                      </a:endParaRPr>
                    </a:p>
                  </a:txBody>
                  <a:tcPr marL="0" marR="0" marT="0" marB="0" anchor="ctr"/>
                </a:tc>
                <a:extLst>
                  <a:ext uri="{0D108BD9-81ED-4DB2-BD59-A6C34878D82A}">
                    <a16:rowId xmlns:a16="http://schemas.microsoft.com/office/drawing/2014/main" val="3710097752"/>
                  </a:ext>
                </a:extLst>
              </a:tr>
              <a:tr h="296037">
                <a:tc>
                  <a:txBody>
                    <a:bodyPr/>
                    <a:lstStyle/>
                    <a:p>
                      <a:pPr marL="0" algn="ctr" rtl="0" eaLnBrk="1" latinLnBrk="0" hangingPunct="1">
                        <a:spcBef>
                          <a:spcPts val="0"/>
                        </a:spcBef>
                        <a:spcAft>
                          <a:spcPts val="0"/>
                        </a:spcAft>
                      </a:pPr>
                      <a:r>
                        <a:rPr lang="en-US" sz="1100" kern="1200">
                          <a:effectLst/>
                        </a:rPr>
                        <a:t>Case Documentation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27</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23</a:t>
                      </a:r>
                    </a:p>
                  </a:txBody>
                  <a:tcPr marL="0" marR="0" marT="0" marB="0" anchor="ctr"/>
                </a:tc>
                <a:tc>
                  <a:txBody>
                    <a:bodyPr/>
                    <a:lstStyle/>
                    <a:p>
                      <a:pPr marL="0" algn="ctr" rtl="0" eaLnBrk="1" latinLnBrk="0" hangingPunct="1">
                        <a:spcBef>
                          <a:spcPts val="0"/>
                        </a:spcBef>
                        <a:spcAft>
                          <a:spcPts val="0"/>
                        </a:spcAft>
                      </a:pPr>
                      <a:r>
                        <a:rPr lang="en-US" sz="1100" kern="1200">
                          <a:effectLst/>
                        </a:rPr>
                        <a:t>35</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23</a:t>
                      </a:r>
                    </a:p>
                  </a:txBody>
                  <a:tcPr marL="0" marR="0" marT="0" marB="0" anchor="ctr"/>
                </a:tc>
                <a:extLst>
                  <a:ext uri="{0D108BD9-81ED-4DB2-BD59-A6C34878D82A}">
                    <a16:rowId xmlns:a16="http://schemas.microsoft.com/office/drawing/2014/main" val="3396946975"/>
                  </a:ext>
                </a:extLst>
              </a:tr>
              <a:tr h="314198">
                <a:tc>
                  <a:txBody>
                    <a:bodyPr/>
                    <a:lstStyle/>
                    <a:p>
                      <a:pPr marL="0" algn="ctr" rtl="0" eaLnBrk="1" latinLnBrk="0" hangingPunct="1">
                        <a:spcBef>
                          <a:spcPts val="0"/>
                        </a:spcBef>
                        <a:spcAft>
                          <a:spcPts val="0"/>
                        </a:spcAft>
                      </a:pPr>
                      <a:r>
                        <a:rPr lang="en-US" sz="1100" kern="1200">
                          <a:effectLst/>
                        </a:rPr>
                        <a:t>Leading Support Groups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59</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15</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1</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240</a:t>
                      </a:r>
                    </a:p>
                  </a:txBody>
                  <a:tcPr marL="0" marR="0" marT="0" marB="0" anchor="ctr"/>
                </a:tc>
                <a:extLst>
                  <a:ext uri="{0D108BD9-81ED-4DB2-BD59-A6C34878D82A}">
                    <a16:rowId xmlns:a16="http://schemas.microsoft.com/office/drawing/2014/main" val="2893579201"/>
                  </a:ext>
                </a:extLst>
              </a:tr>
              <a:tr h="157099">
                <a:tc>
                  <a:txBody>
                    <a:bodyPr/>
                    <a:lstStyle/>
                    <a:p>
                      <a:pPr marL="0" algn="ctr" rtl="0" eaLnBrk="1" latinLnBrk="0" hangingPunct="1">
                        <a:spcBef>
                          <a:spcPts val="0"/>
                        </a:spcBef>
                        <a:spcAft>
                          <a:spcPts val="0"/>
                        </a:spcAft>
                      </a:pPr>
                      <a:r>
                        <a:rPr lang="en-US" sz="1100" kern="1200">
                          <a:effectLst/>
                        </a:rPr>
                        <a:t>Advisory boards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9</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29</a:t>
                      </a:r>
                    </a:p>
                  </a:txBody>
                  <a:tcPr marL="0" marR="0" marT="0" marB="0" anchor="ctr"/>
                </a:tc>
                <a:tc>
                  <a:txBody>
                    <a:bodyPr/>
                    <a:lstStyle/>
                    <a:p>
                      <a:pPr marL="0" algn="ctr" rtl="0" eaLnBrk="1" latinLnBrk="0" hangingPunct="1">
                        <a:spcBef>
                          <a:spcPts val="0"/>
                        </a:spcBef>
                        <a:spcAft>
                          <a:spcPts val="0"/>
                        </a:spcAft>
                      </a:pPr>
                      <a:r>
                        <a:rPr lang="en-US" sz="1100" kern="1200">
                          <a:effectLst/>
                        </a:rPr>
                        <a:t>1</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50</a:t>
                      </a:r>
                      <a:endParaRPr lang="en-US">
                        <a:effectLst/>
                      </a:endParaRPr>
                    </a:p>
                  </a:txBody>
                  <a:tcPr marL="0" marR="0" marT="0" marB="0" anchor="ctr"/>
                </a:tc>
                <a:extLst>
                  <a:ext uri="{0D108BD9-81ED-4DB2-BD59-A6C34878D82A}">
                    <a16:rowId xmlns:a16="http://schemas.microsoft.com/office/drawing/2014/main" val="2326943847"/>
                  </a:ext>
                </a:extLst>
              </a:tr>
              <a:tr h="314198">
                <a:tc>
                  <a:txBody>
                    <a:bodyPr/>
                    <a:lstStyle/>
                    <a:p>
                      <a:pPr marL="0" algn="ctr" rtl="0" eaLnBrk="1" latinLnBrk="0" hangingPunct="1">
                        <a:spcBef>
                          <a:spcPts val="0"/>
                        </a:spcBef>
                        <a:spcAft>
                          <a:spcPts val="0"/>
                        </a:spcAft>
                      </a:pPr>
                      <a:r>
                        <a:rPr lang="en-US" sz="1100" kern="1200">
                          <a:effectLst/>
                        </a:rPr>
                        <a:t>Travel to and from visits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3</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60</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5</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100" kern="1200">
                          <a:effectLst/>
                        </a:rPr>
                        <a:t>60</a:t>
                      </a:r>
                      <a:endParaRPr lang="en-US">
                        <a:effectLst/>
                      </a:endParaRPr>
                    </a:p>
                  </a:txBody>
                  <a:tcPr marL="0" marR="0" marT="0" marB="0" anchor="ctr"/>
                </a:tc>
                <a:extLst>
                  <a:ext uri="{0D108BD9-81ED-4DB2-BD59-A6C34878D82A}">
                    <a16:rowId xmlns:a16="http://schemas.microsoft.com/office/drawing/2014/main" val="2428082295"/>
                  </a:ext>
                </a:extLst>
              </a:tr>
            </a:tbl>
          </a:graphicData>
        </a:graphic>
      </p:graphicFrame>
      <p:sp>
        <p:nvSpPr>
          <p:cNvPr id="2" name="TextBox 1">
            <a:extLst>
              <a:ext uri="{FF2B5EF4-FFF2-40B4-BE49-F238E27FC236}">
                <a16:creationId xmlns:a16="http://schemas.microsoft.com/office/drawing/2014/main" id="{DEAF2B2F-2167-EB92-C796-75B861A863A5}"/>
              </a:ext>
            </a:extLst>
          </p:cNvPr>
          <p:cNvSpPr txBox="1"/>
          <p:nvPr/>
        </p:nvSpPr>
        <p:spPr>
          <a:xfrm>
            <a:off x="492512" y="2072268"/>
            <a:ext cx="27524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Family Specialist: 3</a:t>
            </a:r>
            <a:endParaRPr lang="en-US"/>
          </a:p>
          <a:p>
            <a:pPr marL="285750" indent="-285750">
              <a:buFont typeface="Arial"/>
              <a:buChar char="•"/>
            </a:pPr>
            <a:r>
              <a:rPr lang="en-US">
                <a:ea typeface="+mn-lt"/>
                <a:cs typeface="+mn-lt"/>
              </a:rPr>
              <a:t>Program Assistant: 4</a:t>
            </a:r>
            <a:endParaRPr lang="en-US"/>
          </a:p>
          <a:p>
            <a:pPr marL="285750" indent="-285750">
              <a:buFont typeface="Arial"/>
              <a:buChar char="•"/>
            </a:pPr>
            <a:r>
              <a:rPr lang="en-US">
                <a:ea typeface="+mn-lt"/>
                <a:cs typeface="+mn-lt"/>
              </a:rPr>
              <a:t>Program Director: 1</a:t>
            </a:r>
            <a:endParaRPr lang="en-US"/>
          </a:p>
          <a:p>
            <a:pPr marL="285750" indent="-285750">
              <a:buFont typeface="Arial"/>
              <a:buChar char="•"/>
            </a:pPr>
            <a:r>
              <a:rPr lang="en-US">
                <a:ea typeface="+mn-lt"/>
                <a:cs typeface="+mn-lt"/>
              </a:rPr>
              <a:t>Program Supervisor: 5</a:t>
            </a:r>
            <a:endParaRPr lang="en-US"/>
          </a:p>
          <a:p>
            <a:pPr marL="285750" indent="-285750">
              <a:buFont typeface="Arial"/>
              <a:buChar char="•"/>
            </a:pPr>
            <a:r>
              <a:rPr lang="en-US">
                <a:ea typeface="+mn-lt"/>
                <a:cs typeface="+mn-lt"/>
              </a:rPr>
              <a:t>Social Worker: 2</a:t>
            </a:r>
            <a:endParaRPr lang="en-US"/>
          </a:p>
          <a:p>
            <a:pPr marL="285750" indent="-285750">
              <a:buFont typeface="Arial"/>
              <a:buChar char="•"/>
            </a:pPr>
            <a:endParaRPr lang="en-US"/>
          </a:p>
          <a:p>
            <a:r>
              <a:rPr lang="en-US">
                <a:ea typeface="+mn-lt"/>
                <a:cs typeface="+mn-lt"/>
              </a:rPr>
              <a:t>Total Sample: 15</a:t>
            </a:r>
            <a:endParaRPr lang="en-US"/>
          </a:p>
          <a:p>
            <a:endParaRPr lang="en-US"/>
          </a:p>
        </p:txBody>
      </p:sp>
    </p:spTree>
    <p:extLst>
      <p:ext uri="{BB962C8B-B14F-4D97-AF65-F5344CB8AC3E}">
        <p14:creationId xmlns:p14="http://schemas.microsoft.com/office/powerpoint/2010/main" val="60069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B9B61A-752F-ABF1-D924-859520C187DF}"/>
              </a:ext>
            </a:extLst>
          </p:cNvPr>
          <p:cNvSpPr>
            <a:spLocks noGrp="1"/>
          </p:cNvSpPr>
          <p:nvPr>
            <p:ph type="dt" sz="half" idx="10"/>
          </p:nvPr>
        </p:nvSpPr>
        <p:spPr>
          <a:xfrm>
            <a:off x="838200" y="6356350"/>
            <a:ext cx="27432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150" normalizeH="0" baseline="0" noProof="0">
                <a:ln>
                  <a:noFill/>
                </a:ln>
                <a:solidFill>
                  <a:srgbClr val="E7E6E6">
                    <a:lumMod val="50000"/>
                  </a:srgbClr>
                </a:solidFill>
                <a:effectLst/>
                <a:uLnTx/>
                <a:uFillTx/>
                <a:latin typeface="Univers Light" panose="020B0403020202020204" pitchFamily="34" charset="0"/>
                <a:ea typeface="+mn-ea"/>
                <a:cs typeface="+mn-cs"/>
              </a:rPr>
              <a:t>4/28/2023</a:t>
            </a:r>
          </a:p>
        </p:txBody>
      </p:sp>
      <p:sp>
        <p:nvSpPr>
          <p:cNvPr id="5" name="Slide Number Placeholder 4">
            <a:extLst>
              <a:ext uri="{FF2B5EF4-FFF2-40B4-BE49-F238E27FC236}">
                <a16:creationId xmlns:a16="http://schemas.microsoft.com/office/drawing/2014/main" id="{44ED191B-0BC3-6C12-1C0F-63B7C0AE467B}"/>
              </a:ext>
            </a:extLst>
          </p:cNvPr>
          <p:cNvSpPr>
            <a:spLocks noGrp="1"/>
          </p:cNvSpPr>
          <p:nvPr>
            <p:ph type="sldNum" sz="quarter" idx="12"/>
          </p:nvPr>
        </p:nvSpPr>
        <p:spPr>
          <a:xfrm>
            <a:off x="10510344" y="6356350"/>
            <a:ext cx="843455"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900" b="0" i="0" u="none" strike="noStrike" kern="1200" cap="none" spc="150" normalizeH="0" baseline="0" noProof="0" smtClean="0">
                <a:ln>
                  <a:noFill/>
                </a:ln>
                <a:solidFill>
                  <a:prstClr val="white"/>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900" b="0" i="0" u="none" strike="noStrike" kern="1200" cap="none" spc="150" normalizeH="0" baseline="0" noProof="0">
              <a:ln>
                <a:noFill/>
              </a:ln>
              <a:solidFill>
                <a:prstClr val="white"/>
              </a:solidFill>
              <a:effectLst/>
              <a:uLnTx/>
              <a:uFillTx/>
              <a:latin typeface="Univers Light" panose="020B0403020202020204" pitchFamily="34" charset="0"/>
              <a:ea typeface="+mn-ea"/>
              <a:cs typeface="+mn-cs"/>
            </a:endParaRPr>
          </a:p>
        </p:txBody>
      </p:sp>
      <p:sp>
        <p:nvSpPr>
          <p:cNvPr id="7" name="Title 6">
            <a:extLst>
              <a:ext uri="{FF2B5EF4-FFF2-40B4-BE49-F238E27FC236}">
                <a16:creationId xmlns:a16="http://schemas.microsoft.com/office/drawing/2014/main" id="{41F9C373-B056-61A2-B085-004DFFCA0B87}"/>
              </a:ext>
            </a:extLst>
          </p:cNvPr>
          <p:cNvSpPr>
            <a:spLocks noGrp="1"/>
          </p:cNvSpPr>
          <p:nvPr>
            <p:ph type="title"/>
          </p:nvPr>
        </p:nvSpPr>
        <p:spPr>
          <a:xfrm>
            <a:off x="838200" y="2545167"/>
            <a:ext cx="4607268" cy="469476"/>
          </a:xfrm>
        </p:spPr>
        <p:txBody>
          <a:bodyPr lIns="91440" tIns="45720" rIns="91440" bIns="45720" anchor="ctr">
            <a:noAutofit/>
          </a:bodyPr>
          <a:lstStyle/>
          <a:p>
            <a:pPr algn="ctr"/>
            <a:r>
              <a:rPr lang="en-US" sz="3200" b="1">
                <a:latin typeface="+mn-lt"/>
              </a:rPr>
              <a:t>    Overall, Collaboration is Strong</a:t>
            </a:r>
          </a:p>
        </p:txBody>
      </p:sp>
      <p:sp>
        <p:nvSpPr>
          <p:cNvPr id="20" name="AutoShape 3">
            <a:extLst>
              <a:ext uri="{FF2B5EF4-FFF2-40B4-BE49-F238E27FC236}">
                <a16:creationId xmlns:a16="http://schemas.microsoft.com/office/drawing/2014/main" id="{85C6F4C5-AD8B-3451-4737-5E28B4DD6EBC}"/>
              </a:ext>
            </a:extLst>
          </p:cNvPr>
          <p:cNvSpPr>
            <a:spLocks noChangeAspect="1" noChangeArrowheads="1" noTextEdit="1"/>
          </p:cNvSpPr>
          <p:nvPr/>
        </p:nvSpPr>
        <p:spPr bwMode="auto">
          <a:xfrm>
            <a:off x="6154755" y="-1"/>
            <a:ext cx="5594293" cy="692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pic>
        <p:nvPicPr>
          <p:cNvPr id="1029" name="Picture 5">
            <a:extLst>
              <a:ext uri="{FF2B5EF4-FFF2-40B4-BE49-F238E27FC236}">
                <a16:creationId xmlns:a16="http://schemas.microsoft.com/office/drawing/2014/main" id="{7F74F2A0-9829-988E-6A92-896DECCC8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56" y="0"/>
            <a:ext cx="5603913" cy="69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3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79BED06-B619-EF03-6152-9AB3A4107367}"/>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893E016F-EB50-3904-DB4D-45A26BA206E7}"/>
              </a:ext>
            </a:extLst>
          </p:cNvPr>
          <p:cNvSpPr>
            <a:spLocks noGrp="1"/>
          </p:cNvSpPr>
          <p:nvPr>
            <p:ph type="ftr" sz="quarter" idx="11"/>
          </p:nvPr>
        </p:nvSpPr>
        <p:spPr/>
        <p:txBody>
          <a:bodyPr/>
          <a:lstStyle/>
          <a:p>
            <a:r>
              <a:rPr lang="en-US"/>
              <a:t>Kinnections project</a:t>
            </a:r>
          </a:p>
        </p:txBody>
      </p:sp>
      <p:sp>
        <p:nvSpPr>
          <p:cNvPr id="5" name="Slide Number Placeholder 4">
            <a:extLst>
              <a:ext uri="{FF2B5EF4-FFF2-40B4-BE49-F238E27FC236}">
                <a16:creationId xmlns:a16="http://schemas.microsoft.com/office/drawing/2014/main" id="{5668B149-43B2-627A-4633-0AC560F40F41}"/>
              </a:ext>
            </a:extLst>
          </p:cNvPr>
          <p:cNvSpPr>
            <a:spLocks noGrp="1"/>
          </p:cNvSpPr>
          <p:nvPr>
            <p:ph type="sldNum" sz="quarter" idx="12"/>
          </p:nvPr>
        </p:nvSpPr>
        <p:spPr/>
        <p:txBody>
          <a:bodyPr/>
          <a:lstStyle/>
          <a:p>
            <a:fld id="{18D65601-5AE2-46FC-B138-694DDD2B510D}" type="slidenum">
              <a:rPr lang="en-US" smtClean="0"/>
              <a:pPr/>
              <a:t>28</a:t>
            </a:fld>
            <a:endParaRPr lang="en-US"/>
          </a:p>
        </p:txBody>
      </p:sp>
      <p:sp>
        <p:nvSpPr>
          <p:cNvPr id="6" name="Content Placeholder 5">
            <a:extLst>
              <a:ext uri="{FF2B5EF4-FFF2-40B4-BE49-F238E27FC236}">
                <a16:creationId xmlns:a16="http://schemas.microsoft.com/office/drawing/2014/main" id="{2A35E811-BD86-60D1-90E2-5E2B3357540B}"/>
              </a:ext>
            </a:extLst>
          </p:cNvPr>
          <p:cNvSpPr>
            <a:spLocks noGrp="1"/>
          </p:cNvSpPr>
          <p:nvPr>
            <p:ph sz="quarter" idx="15"/>
          </p:nvPr>
        </p:nvSpPr>
        <p:spPr>
          <a:xfrm>
            <a:off x="1016000" y="1701800"/>
            <a:ext cx="10337800" cy="4654550"/>
          </a:xfrm>
        </p:spPr>
        <p:txBody>
          <a:bodyPr/>
          <a:lstStyle/>
          <a:p>
            <a:pPr marL="285750" indent="-285750">
              <a:buFont typeface="Arial" panose="020B0604020202020204" pitchFamily="34" charset="0"/>
              <a:buChar char="•"/>
            </a:pPr>
            <a:r>
              <a:rPr lang="en-US" sz="2800"/>
              <a:t>Continue recruiting and surveying kinship caregivers</a:t>
            </a:r>
          </a:p>
          <a:p>
            <a:pPr marL="285750" indent="-285750">
              <a:buFont typeface="Arial" panose="020B0604020202020204" pitchFamily="34" charset="0"/>
              <a:buChar char="•"/>
            </a:pPr>
            <a:r>
              <a:rPr lang="en-US" sz="2800"/>
              <a:t>Conduct second round of interviews and focus groups</a:t>
            </a:r>
          </a:p>
          <a:p>
            <a:pPr marL="285750" indent="-285750">
              <a:buFont typeface="Arial" panose="020B0604020202020204" pitchFamily="34" charset="0"/>
              <a:buChar char="•"/>
            </a:pPr>
            <a:r>
              <a:rPr lang="en-US" sz="2800"/>
              <a:t>Conduct additional rounds of time-tracking study</a:t>
            </a:r>
          </a:p>
          <a:p>
            <a:pPr marL="285750" indent="-285750">
              <a:buFont typeface="Arial" panose="020B0604020202020204" pitchFamily="34" charset="0"/>
              <a:buChar char="•"/>
            </a:pPr>
            <a:r>
              <a:rPr lang="en-US" sz="2800"/>
              <a:t>Review meeting notes</a:t>
            </a:r>
          </a:p>
          <a:p>
            <a:pPr marL="285750" indent="-285750">
              <a:buFont typeface="Arial" panose="020B0604020202020204" pitchFamily="34" charset="0"/>
              <a:buChar char="•"/>
            </a:pPr>
            <a:r>
              <a:rPr lang="en-US" sz="2800"/>
              <a:t>Analyze data</a:t>
            </a:r>
          </a:p>
          <a:p>
            <a:pPr marL="285750" indent="-285750">
              <a:buFont typeface="Arial" panose="020B0604020202020204" pitchFamily="34" charset="0"/>
              <a:buChar char="•"/>
            </a:pPr>
            <a:r>
              <a:rPr lang="en-US" sz="2800"/>
              <a:t>Report on findings</a:t>
            </a:r>
          </a:p>
          <a:p>
            <a:pPr marL="285750" indent="-285750">
              <a:buFont typeface="Arial" panose="020B0604020202020204" pitchFamily="34" charset="0"/>
              <a:buChar char="•"/>
            </a:pPr>
            <a:endParaRPr lang="en-US" sz="2800"/>
          </a:p>
          <a:p>
            <a:endParaRPr lang="en-US"/>
          </a:p>
        </p:txBody>
      </p:sp>
      <p:sp>
        <p:nvSpPr>
          <p:cNvPr id="7" name="Title 6">
            <a:extLst>
              <a:ext uri="{FF2B5EF4-FFF2-40B4-BE49-F238E27FC236}">
                <a16:creationId xmlns:a16="http://schemas.microsoft.com/office/drawing/2014/main" id="{89037FC7-671A-46A4-0177-4693F54E3CC9}"/>
              </a:ext>
            </a:extLst>
          </p:cNvPr>
          <p:cNvSpPr>
            <a:spLocks noGrp="1"/>
          </p:cNvSpPr>
          <p:nvPr>
            <p:ph type="title"/>
          </p:nvPr>
        </p:nvSpPr>
        <p:spPr>
          <a:xfrm>
            <a:off x="3021681" y="282990"/>
            <a:ext cx="6148637" cy="1200150"/>
          </a:xfrm>
        </p:spPr>
        <p:txBody>
          <a:bodyPr lIns="91440" tIns="45720" rIns="91440" bIns="45720" anchor="ctr"/>
          <a:lstStyle/>
          <a:p>
            <a:r>
              <a:rPr lang="en-US" sz="4000" b="1">
                <a:latin typeface="Univers Light"/>
              </a:rPr>
              <a:t>    Evaluation Next Steps</a:t>
            </a:r>
          </a:p>
        </p:txBody>
      </p:sp>
    </p:spTree>
    <p:extLst>
      <p:ext uri="{BB962C8B-B14F-4D97-AF65-F5344CB8AC3E}">
        <p14:creationId xmlns:p14="http://schemas.microsoft.com/office/powerpoint/2010/main" val="301883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7" name="Picture Placeholder 86" descr="A person of a person clapping">
            <a:extLst>
              <a:ext uri="{FF2B5EF4-FFF2-40B4-BE49-F238E27FC236}">
                <a16:creationId xmlns:a16="http://schemas.microsoft.com/office/drawing/2014/main" id="{5B66E087-615D-4B7F-9491-E7B61FCBE483}"/>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tretch/>
        </p:blipFill>
        <p:spPr>
          <a:xfrm>
            <a:off x="2941319" y="0"/>
            <a:ext cx="6309362"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a:noFill/>
        </p:spPr>
      </p:pic>
      <p:sp>
        <p:nvSpPr>
          <p:cNvPr id="3" name="Date Placeholder 2">
            <a:extLst>
              <a:ext uri="{FF2B5EF4-FFF2-40B4-BE49-F238E27FC236}">
                <a16:creationId xmlns:a16="http://schemas.microsoft.com/office/drawing/2014/main" id="{91C3EE37-CF09-4F5B-9420-2F83F2DEF2AF}"/>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solidFill>
                  <a:srgbClr val="58696B"/>
                </a:solidFill>
              </a:rPr>
              <a:t>4/28/2023</a:t>
            </a:r>
          </a:p>
        </p:txBody>
      </p:sp>
      <p:sp>
        <p:nvSpPr>
          <p:cNvPr id="4" name="Footer Placeholder 3">
            <a:extLst>
              <a:ext uri="{FF2B5EF4-FFF2-40B4-BE49-F238E27FC236}">
                <a16:creationId xmlns:a16="http://schemas.microsoft.com/office/drawing/2014/main" id="{516AB2AE-A34B-483D-9A3B-6FF8FDB8B5FB}"/>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err="1">
                <a:solidFill>
                  <a:schemeClr val="bg1"/>
                </a:solidFill>
                <a:latin typeface="Univers Light"/>
              </a:rPr>
              <a:t>Kinnections</a:t>
            </a:r>
            <a:r>
              <a:rPr lang="en-US">
                <a:solidFill>
                  <a:schemeClr val="bg1"/>
                </a:solidFill>
                <a:latin typeface="Univers Light"/>
              </a:rPr>
              <a:t> project</a:t>
            </a:r>
          </a:p>
        </p:txBody>
      </p:sp>
      <p:sp>
        <p:nvSpPr>
          <p:cNvPr id="5" name="Slide Number Placeholder 4">
            <a:extLst>
              <a:ext uri="{FF2B5EF4-FFF2-40B4-BE49-F238E27FC236}">
                <a16:creationId xmlns:a16="http://schemas.microsoft.com/office/drawing/2014/main" id="{E5969419-8F34-4DA7-AE42-353928399E8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8D65601-5AE2-46FC-B138-694DDD2B510D}" type="slidenum">
              <a:rPr lang="en-US" smtClean="0">
                <a:solidFill>
                  <a:srgbClr val="58696B"/>
                </a:solidFill>
              </a:rPr>
              <a:pPr>
                <a:spcAft>
                  <a:spcPts val="600"/>
                </a:spcAft>
              </a:pPr>
              <a:t>29</a:t>
            </a:fld>
            <a:endParaRPr lang="en-US">
              <a:solidFill>
                <a:srgbClr val="58696B"/>
              </a:solidFill>
            </a:endParaRPr>
          </a:p>
        </p:txBody>
      </p:sp>
      <p:sp>
        <p:nvSpPr>
          <p:cNvPr id="32" name="Content Placeholder 31">
            <a:extLst>
              <a:ext uri="{FF2B5EF4-FFF2-40B4-BE49-F238E27FC236}">
                <a16:creationId xmlns:a16="http://schemas.microsoft.com/office/drawing/2014/main" id="{92C11CD2-BF1E-4CC9-83F6-2C46282A584F}"/>
              </a:ext>
            </a:extLst>
          </p:cNvPr>
          <p:cNvSpPr>
            <a:spLocks noGrp="1"/>
          </p:cNvSpPr>
          <p:nvPr>
            <p:ph sz="quarter" idx="16"/>
          </p:nvPr>
        </p:nvSpPr>
        <p:spPr>
          <a:xfrm>
            <a:off x="8486269" y="3548271"/>
            <a:ext cx="3193926" cy="928962"/>
          </a:xfrm>
        </p:spPr>
        <p:txBody>
          <a:bodyPr lIns="91440" tIns="45720" rIns="91440" bIns="45720">
            <a:normAutofit fontScale="47500" lnSpcReduction="20000"/>
          </a:bodyPr>
          <a:lstStyle/>
          <a:p>
            <a:r>
              <a:rPr lang="en-US" sz="3400"/>
              <a:t>And how we overcame them</a:t>
            </a:r>
          </a:p>
          <a:p>
            <a:r>
              <a:rPr lang="en-US"/>
              <a:t>​</a:t>
            </a:r>
          </a:p>
          <a:p>
            <a:r>
              <a:rPr lang="en-US"/>
              <a:t>​</a:t>
            </a:r>
          </a:p>
        </p:txBody>
      </p:sp>
      <p:sp>
        <p:nvSpPr>
          <p:cNvPr id="31" name="Text Placeholder 30">
            <a:extLst>
              <a:ext uri="{FF2B5EF4-FFF2-40B4-BE49-F238E27FC236}">
                <a16:creationId xmlns:a16="http://schemas.microsoft.com/office/drawing/2014/main" id="{4D4D4E20-249C-406C-BD90-01BEC46489C6}"/>
              </a:ext>
            </a:extLst>
          </p:cNvPr>
          <p:cNvSpPr>
            <a:spLocks noGrp="1"/>
          </p:cNvSpPr>
          <p:nvPr>
            <p:ph type="title"/>
          </p:nvPr>
        </p:nvSpPr>
        <p:spPr>
          <a:xfrm>
            <a:off x="8486269" y="2325535"/>
            <a:ext cx="3193926" cy="999451"/>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lvl="0"/>
            <a:r>
              <a:rPr lang="en-US" sz="4000" b="1" noProof="0">
                <a:latin typeface="+mn-lt"/>
              </a:rPr>
              <a:t>Project Challenges</a:t>
            </a:r>
          </a:p>
        </p:txBody>
      </p:sp>
    </p:spTree>
    <p:extLst>
      <p:ext uri="{BB962C8B-B14F-4D97-AF65-F5344CB8AC3E}">
        <p14:creationId xmlns:p14="http://schemas.microsoft.com/office/powerpoint/2010/main" val="1281836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18" name="Picture Placeholder 117">
            <a:extLst>
              <a:ext uri="{FF2B5EF4-FFF2-40B4-BE49-F238E27FC236}">
                <a16:creationId xmlns:a16="http://schemas.microsoft.com/office/drawing/2014/main" id="{60DBABF2-8CCB-48D8-AFE6-06039507FDF4}"/>
              </a:ext>
            </a:extLst>
          </p:cNvPr>
          <p:cNvPicPr>
            <a:picLocks noGrp="1" noChangeAspect="1"/>
          </p:cNvPicPr>
          <p:nvPr>
            <p:ph type="pic" sz="quarter" idx="13"/>
          </p:nvPr>
        </p:nvPicPr>
        <p:blipFill>
          <a:blip r:embed="rId3"/>
          <a:srcRect t="7812" b="7812"/>
          <a:stretch/>
        </p:blipFill>
        <p:spPr/>
      </p:pic>
      <p:sp>
        <p:nvSpPr>
          <p:cNvPr id="3" name="Date Placeholder 2">
            <a:extLst>
              <a:ext uri="{FF2B5EF4-FFF2-40B4-BE49-F238E27FC236}">
                <a16:creationId xmlns:a16="http://schemas.microsoft.com/office/drawing/2014/main" id="{7C7F794E-8D8D-4E1B-9A9D-F5A6A9E31FF9}"/>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97DA5921-BFDC-41F2-85DA-24C802F282CD}"/>
              </a:ext>
            </a:extLst>
          </p:cNvPr>
          <p:cNvSpPr>
            <a:spLocks noGrp="1"/>
          </p:cNvSpPr>
          <p:nvPr>
            <p:ph type="ftr" sz="quarter" idx="11"/>
          </p:nvPr>
        </p:nvSpPr>
        <p:spPr/>
        <p:txBody>
          <a:bodyPr/>
          <a:lstStyle/>
          <a:p>
            <a:r>
              <a:rPr lang="en-US"/>
              <a:t>Kinnections project</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p:txBody>
          <a:bodyPr/>
          <a:lstStyle/>
          <a:p>
            <a:fld id="{18D65601-5AE2-46FC-B138-694DDD2B510D}" type="slidenum">
              <a:rPr lang="en-US" smtClean="0"/>
              <a:pPr/>
              <a:t>3</a:t>
            </a:fld>
            <a:endParaRPr lang="en-US"/>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4517331" y="1632622"/>
            <a:ext cx="6712597" cy="4242198"/>
          </a:xfrm>
        </p:spPr>
        <p:txBody>
          <a:bodyPr lIns="91440" tIns="45720" rIns="91440" bIns="45720" anchor="t"/>
          <a:lstStyle/>
          <a:p>
            <a:pPr algn="r"/>
            <a:r>
              <a:rPr lang="en-US" sz="1800" b="1"/>
              <a:t>Meet the Presenters​</a:t>
            </a:r>
          </a:p>
          <a:p>
            <a:pPr algn="r"/>
            <a:r>
              <a:rPr lang="en-US" sz="1800" b="1"/>
              <a:t>Welcome/ Who's in the Room</a:t>
            </a:r>
          </a:p>
          <a:p>
            <a:pPr algn="r"/>
            <a:r>
              <a:rPr lang="en-US" sz="1800" b="1"/>
              <a:t>Kinship Care</a:t>
            </a:r>
          </a:p>
          <a:p>
            <a:pPr algn="r"/>
            <a:r>
              <a:rPr lang="en-US" sz="1800" b="1"/>
              <a:t>Group Activity</a:t>
            </a:r>
          </a:p>
          <a:p>
            <a:pPr algn="r"/>
            <a:r>
              <a:rPr lang="en-US" sz="1800" b="1"/>
              <a:t>The Need for Kinship Navigation Programs</a:t>
            </a:r>
          </a:p>
          <a:p>
            <a:pPr algn="r"/>
            <a:r>
              <a:rPr lang="en-US" sz="1800" b="1"/>
              <a:t>The Road to </a:t>
            </a:r>
            <a:r>
              <a:rPr lang="en-US" sz="1800" b="1" err="1"/>
              <a:t>Kinnections</a:t>
            </a:r>
            <a:endParaRPr lang="en-US" sz="1800" b="1"/>
          </a:p>
          <a:p>
            <a:pPr algn="r"/>
            <a:r>
              <a:rPr lang="en-US" sz="1800" b="1"/>
              <a:t>ACF Grant (award and requirements)</a:t>
            </a:r>
          </a:p>
          <a:p>
            <a:pPr algn="r"/>
            <a:r>
              <a:rPr lang="en-US" sz="1800" b="1"/>
              <a:t>Project Goals/Clearinghouse Standards</a:t>
            </a:r>
          </a:p>
          <a:p>
            <a:pPr algn="r"/>
            <a:r>
              <a:rPr lang="en-US" sz="1800" b="1"/>
              <a:t>Child Trends: Evaluation Design​ &amp; Current Progress </a:t>
            </a:r>
          </a:p>
          <a:p>
            <a:pPr algn="r"/>
            <a:r>
              <a:rPr lang="en-US" sz="1800" b="1"/>
              <a:t>Project Challenges and How We’ve Overcome Them</a:t>
            </a:r>
          </a:p>
        </p:txBody>
      </p: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6671561" y="859728"/>
            <a:ext cx="4693962" cy="73015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noProof="0">
                <a:solidFill>
                  <a:schemeClr val="tx1"/>
                </a:solidFill>
              </a:rPr>
              <a:t>Agenda</a:t>
            </a:r>
          </a:p>
        </p:txBody>
      </p:sp>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07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Placeholder 5" descr="A family posing for a photo&#10;&#10;Description automatically generated with medium confidence">
            <a:extLst>
              <a:ext uri="{FF2B5EF4-FFF2-40B4-BE49-F238E27FC236}">
                <a16:creationId xmlns:a16="http://schemas.microsoft.com/office/drawing/2014/main" id="{205D6E75-343D-DB7A-3E79-E6F0539397F6}"/>
              </a:ext>
            </a:extLst>
          </p:cNvPr>
          <p:cNvPicPr>
            <a:picLocks noGrp="1" noChangeAspect="1"/>
          </p:cNvPicPr>
          <p:nvPr>
            <p:ph type="pic" sz="quarter" idx="13"/>
          </p:nvPr>
        </p:nvPicPr>
        <p:blipFill rotWithShape="1">
          <a:blip r:embed="rId2"/>
          <a:srcRect r="1" b="18213"/>
          <a:stretch/>
        </p:blipFill>
        <p:spPr>
          <a:xfrm>
            <a:off x="4582510" y="10"/>
            <a:ext cx="7609489" cy="6857990"/>
          </a:xfrm>
          <a:prstGeom prst="rect">
            <a:avLst/>
          </a:prstGeom>
          <a:noFill/>
        </p:spPr>
      </p:pic>
      <p:sp>
        <p:nvSpPr>
          <p:cNvPr id="3" name="Date Placeholder 2">
            <a:extLst>
              <a:ext uri="{FF2B5EF4-FFF2-40B4-BE49-F238E27FC236}">
                <a16:creationId xmlns:a16="http://schemas.microsoft.com/office/drawing/2014/main" id="{7695AF70-0644-0BB5-D9B8-CB69A95BAAAE}"/>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solidFill>
                  <a:srgbClr val="58696B"/>
                </a:solidFill>
              </a:rPr>
              <a:t>4/28/2023</a:t>
            </a:r>
          </a:p>
        </p:txBody>
      </p:sp>
      <p:sp>
        <p:nvSpPr>
          <p:cNvPr id="8" name="Content Placeholder 7">
            <a:extLst>
              <a:ext uri="{FF2B5EF4-FFF2-40B4-BE49-F238E27FC236}">
                <a16:creationId xmlns:a16="http://schemas.microsoft.com/office/drawing/2014/main" id="{495AC5A3-0F90-CAA2-77C1-DA77F54B045F}"/>
              </a:ext>
            </a:extLst>
          </p:cNvPr>
          <p:cNvSpPr>
            <a:spLocks noGrp="1"/>
          </p:cNvSpPr>
          <p:nvPr>
            <p:ph sz="quarter" idx="15"/>
          </p:nvPr>
        </p:nvSpPr>
        <p:spPr>
          <a:xfrm>
            <a:off x="997320" y="2679285"/>
            <a:ext cx="3458545" cy="3383152"/>
          </a:xfrm>
        </p:spPr>
        <p:txBody>
          <a:bodyPr lIns="91440" tIns="45720" rIns="91440" bIns="45720" anchor="t">
            <a:noAutofit/>
          </a:bodyPr>
          <a:lstStyle/>
          <a:p>
            <a:pPr marL="285750" indent="-285750">
              <a:buFont typeface="Courier New" panose="020B0604020202020204" pitchFamily="34" charset="0"/>
              <a:buChar char="o"/>
            </a:pPr>
            <a:r>
              <a:rPr lang="en-US" sz="1800" b="1"/>
              <a:t>Evaluation plan that meets Clearinghouse standards</a:t>
            </a:r>
            <a:endParaRPr lang="en-US"/>
          </a:p>
          <a:p>
            <a:pPr marL="285750" indent="-285750">
              <a:buFont typeface="Courier New" panose="020B0604020202020204" pitchFamily="34" charset="0"/>
              <a:buChar char="o"/>
            </a:pPr>
            <a:r>
              <a:rPr lang="en-US" sz="1800" b="1"/>
              <a:t>Training and buy-in of staff</a:t>
            </a:r>
          </a:p>
          <a:p>
            <a:pPr marL="285750" indent="-285750">
              <a:buFont typeface="Courier New" panose="020B0604020202020204" pitchFamily="34" charset="0"/>
              <a:buChar char="o"/>
            </a:pPr>
            <a:r>
              <a:rPr lang="en-US" sz="1800" b="1"/>
              <a:t>Recruitment challenges </a:t>
            </a:r>
            <a:endParaRPr lang="en-US" sz="1800" b="1" spc="0"/>
          </a:p>
          <a:p>
            <a:pPr marL="1028700" lvl="1" indent="-285750">
              <a:buFont typeface="Wingdings" panose="020B0604020202020204" pitchFamily="34" charset="0"/>
              <a:buChar char="v"/>
            </a:pPr>
            <a:r>
              <a:rPr lang="en-US" sz="1800" b="1" spc="0"/>
              <a:t>Bots</a:t>
            </a:r>
            <a:r>
              <a:rPr lang="en-US" sz="1800" b="1"/>
              <a:t> and scammers</a:t>
            </a:r>
            <a:endParaRPr lang="en-US" sz="1800" b="1" spc="0"/>
          </a:p>
          <a:p>
            <a:pPr marL="971550" lvl="1" indent="-285750">
              <a:lnSpc>
                <a:spcPct val="100000"/>
              </a:lnSpc>
              <a:buFont typeface="Courier New" panose="020B0604020202020204" pitchFamily="34" charset="0"/>
              <a:buChar char="o"/>
            </a:pPr>
            <a:endParaRPr lang="en-US" sz="1800" b="1"/>
          </a:p>
          <a:p>
            <a:pPr marL="342900" indent="-342900">
              <a:buFont typeface="Courier New" panose="020B0604020202020204" pitchFamily="34" charset="0"/>
              <a:buChar char="o"/>
            </a:pPr>
            <a:r>
              <a:rPr lang="en-US" sz="1800" b="1"/>
              <a:t>Attrition rates</a:t>
            </a:r>
          </a:p>
          <a:p>
            <a:pPr marL="285750" indent="-285750">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076E6D97-3025-D129-A07B-31954F6D49F2}"/>
              </a:ext>
            </a:extLst>
          </p:cNvPr>
          <p:cNvSpPr>
            <a:spLocks noGrp="1"/>
          </p:cNvSpPr>
          <p:nvPr>
            <p:ph type="ftr" sz="quarter" idx="11"/>
          </p:nvPr>
        </p:nvSpPr>
        <p:spPr>
          <a:xfrm>
            <a:off x="6519230" y="6356350"/>
            <a:ext cx="3152912" cy="365125"/>
          </a:xfrm>
        </p:spPr>
        <p:txBody>
          <a:bodyPr anchor="ctr">
            <a:normAutofit/>
          </a:bodyPr>
          <a:lstStyle/>
          <a:p>
            <a:pPr>
              <a:spcAft>
                <a:spcPts val="600"/>
              </a:spcAft>
            </a:pPr>
            <a:r>
              <a:rPr lang="en-US">
                <a:solidFill>
                  <a:srgbClr val="58696B"/>
                </a:solidFill>
              </a:rPr>
              <a:t>Kinnections project</a:t>
            </a:r>
          </a:p>
        </p:txBody>
      </p:sp>
      <p:sp>
        <p:nvSpPr>
          <p:cNvPr id="5" name="Slide Number Placeholder 4">
            <a:extLst>
              <a:ext uri="{FF2B5EF4-FFF2-40B4-BE49-F238E27FC236}">
                <a16:creationId xmlns:a16="http://schemas.microsoft.com/office/drawing/2014/main" id="{ABCE5EC5-2E69-134B-2D64-CF3D9A1D5E28}"/>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30</a:t>
            </a:fld>
            <a:endParaRPr lang="en-US"/>
          </a:p>
        </p:txBody>
      </p:sp>
      <p:sp>
        <p:nvSpPr>
          <p:cNvPr id="7" name="Title 6">
            <a:extLst>
              <a:ext uri="{FF2B5EF4-FFF2-40B4-BE49-F238E27FC236}">
                <a16:creationId xmlns:a16="http://schemas.microsoft.com/office/drawing/2014/main" id="{A20E6365-8002-1B4D-D89B-FF1CFC7FF2EE}"/>
              </a:ext>
            </a:extLst>
          </p:cNvPr>
          <p:cNvSpPr>
            <a:spLocks noGrp="1"/>
          </p:cNvSpPr>
          <p:nvPr>
            <p:ph type="title"/>
          </p:nvPr>
        </p:nvSpPr>
        <p:spPr>
          <a:xfrm>
            <a:off x="779429" y="1478940"/>
            <a:ext cx="3903152" cy="1295382"/>
          </a:xfrm>
        </p:spPr>
        <p:txBody>
          <a:bodyPr lIns="91440" tIns="45720" rIns="91440" bIns="45720" anchor="ctr">
            <a:noAutofit/>
          </a:bodyPr>
          <a:lstStyle/>
          <a:p>
            <a:r>
              <a:rPr lang="en-US" sz="2600" b="1">
                <a:latin typeface="+mn-lt"/>
              </a:rPr>
              <a:t>Evaluation Challenges and Opportunities</a:t>
            </a:r>
          </a:p>
        </p:txBody>
      </p:sp>
    </p:spTree>
    <p:extLst>
      <p:ext uri="{BB962C8B-B14F-4D97-AF65-F5344CB8AC3E}">
        <p14:creationId xmlns:p14="http://schemas.microsoft.com/office/powerpoint/2010/main" val="758014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Placeholder 52">
            <a:extLst>
              <a:ext uri="{FF2B5EF4-FFF2-40B4-BE49-F238E27FC236}">
                <a16:creationId xmlns:a16="http://schemas.microsoft.com/office/drawing/2014/main" id="{0DA54412-8469-4051-A52D-3729F2410ADF}"/>
              </a:ext>
            </a:extLst>
          </p:cNvPr>
          <p:cNvPicPr>
            <a:picLocks noGrp="1" noChangeAspect="1"/>
          </p:cNvPicPr>
          <p:nvPr>
            <p:ph type="pic" sz="quarter" idx="13"/>
          </p:nvPr>
        </p:nvPicPr>
        <p:blipFill>
          <a:blip r:embed="rId2"/>
          <a:srcRect l="20754" r="20754"/>
          <a:stretch/>
        </p:blipFill>
        <p:spPr/>
      </p:pic>
      <p:sp>
        <p:nvSpPr>
          <p:cNvPr id="3" name="Date Placeholder 2">
            <a:extLst>
              <a:ext uri="{FF2B5EF4-FFF2-40B4-BE49-F238E27FC236}">
                <a16:creationId xmlns:a16="http://schemas.microsoft.com/office/drawing/2014/main" id="{AF71F7A7-FCB0-4470-8152-34B616A9BD11}"/>
              </a:ext>
            </a:extLst>
          </p:cNvPr>
          <p:cNvSpPr>
            <a:spLocks noGrp="1"/>
          </p:cNvSpPr>
          <p:nvPr>
            <p:ph type="dt" sz="half" idx="10"/>
          </p:nvPr>
        </p:nvSpPr>
        <p:spPr/>
        <p:txBody>
          <a:bodyPr/>
          <a:lstStyle/>
          <a:p>
            <a:r>
              <a:rPr lang="en-US"/>
              <a:t>4/28/2023</a:t>
            </a:r>
          </a:p>
        </p:txBody>
      </p:sp>
      <p:sp>
        <p:nvSpPr>
          <p:cNvPr id="4" name="Footer Placeholder 3">
            <a:extLst>
              <a:ext uri="{FF2B5EF4-FFF2-40B4-BE49-F238E27FC236}">
                <a16:creationId xmlns:a16="http://schemas.microsoft.com/office/drawing/2014/main" id="{65613933-5920-45A7-9855-27C887FBCCDA}"/>
              </a:ext>
            </a:extLst>
          </p:cNvPr>
          <p:cNvSpPr>
            <a:spLocks noGrp="1"/>
          </p:cNvSpPr>
          <p:nvPr>
            <p:ph type="ftr" sz="quarter" idx="11"/>
          </p:nvPr>
        </p:nvSpPr>
        <p:spPr/>
        <p:txBody>
          <a:bodyPr/>
          <a:lstStyle/>
          <a:p>
            <a:r>
              <a:rPr lang="en-US">
                <a:solidFill>
                  <a:srgbClr val="58696B"/>
                </a:solidFill>
              </a:rPr>
              <a:t>Kinnections project</a:t>
            </a:r>
          </a:p>
        </p:txBody>
      </p:sp>
      <p:sp>
        <p:nvSpPr>
          <p:cNvPr id="5" name="Slide Number Placeholder 4">
            <a:extLst>
              <a:ext uri="{FF2B5EF4-FFF2-40B4-BE49-F238E27FC236}">
                <a16:creationId xmlns:a16="http://schemas.microsoft.com/office/drawing/2014/main" id="{D635C0AD-B05B-4C54-AD82-229A2A3920AB}"/>
              </a:ext>
            </a:extLst>
          </p:cNvPr>
          <p:cNvSpPr>
            <a:spLocks noGrp="1"/>
          </p:cNvSpPr>
          <p:nvPr>
            <p:ph type="sldNum" sz="quarter" idx="12"/>
          </p:nvPr>
        </p:nvSpPr>
        <p:spPr/>
        <p:txBody>
          <a:bodyPr/>
          <a:lstStyle/>
          <a:p>
            <a:fld id="{18D65601-5AE2-46FC-B138-694DDD2B510D}" type="slidenum">
              <a:rPr lang="en-US" smtClean="0">
                <a:solidFill>
                  <a:srgbClr val="58696B"/>
                </a:solidFill>
              </a:rPr>
              <a:pPr/>
              <a:t>31</a:t>
            </a:fld>
            <a:endParaRPr lang="en-US">
              <a:solidFill>
                <a:srgbClr val="58696B"/>
              </a:solidFill>
            </a:endParaRPr>
          </a:p>
        </p:txBody>
      </p:sp>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5"/>
          </p:nvPr>
        </p:nvSpPr>
        <p:spPr>
          <a:xfrm>
            <a:off x="6719254" y="3012150"/>
            <a:ext cx="2743292" cy="2991173"/>
          </a:xfrm>
        </p:spPr>
        <p:txBody>
          <a:bodyPr/>
          <a:lstStyle/>
          <a:p>
            <a:r>
              <a:rPr lang="en-US"/>
              <a:t>Jasmine Nutt, MSW</a:t>
            </a:r>
          </a:p>
          <a:p>
            <a:r>
              <a:rPr lang="en-US">
                <a:hlinkClick r:id="rId3"/>
              </a:rPr>
              <a:t>jnutt@wayfinderfamily.org</a:t>
            </a:r>
            <a:endParaRPr lang="en-US"/>
          </a:p>
          <a:p>
            <a:endParaRPr lang="en-US"/>
          </a:p>
          <a:p>
            <a:endParaRPr lang="en-US"/>
          </a:p>
          <a:p>
            <a:r>
              <a:rPr lang="en-US"/>
              <a:t>Berenice Rushovich, MSW</a:t>
            </a:r>
          </a:p>
          <a:p>
            <a:r>
              <a:rPr lang="en-US">
                <a:hlinkClick r:id="rId4"/>
              </a:rPr>
              <a:t>brushovich@childtrends.org</a:t>
            </a:r>
            <a:endParaRPr lang="en-US"/>
          </a:p>
          <a:p>
            <a:endParaRPr lang="en-US"/>
          </a:p>
        </p:txBody>
      </p:sp>
      <p:sp>
        <p:nvSpPr>
          <p:cNvPr id="9" name="Text Placeholder 8">
            <a:extLst>
              <a:ext uri="{FF2B5EF4-FFF2-40B4-BE49-F238E27FC236}">
                <a16:creationId xmlns:a16="http://schemas.microsoft.com/office/drawing/2014/main" id="{E8948999-3956-4D11-B059-3699485A1E22}"/>
              </a:ext>
            </a:extLst>
          </p:cNvPr>
          <p:cNvSpPr>
            <a:spLocks noGrp="1"/>
          </p:cNvSpPr>
          <p:nvPr>
            <p:ph type="title"/>
          </p:nvPr>
        </p:nvSpPr>
        <p:spPr>
          <a:xfrm rot="16200000">
            <a:off x="-574049" y="4207933"/>
            <a:ext cx="3121302" cy="46947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noProof="0">
                <a:latin typeface="+mn-lt"/>
              </a:rPr>
              <a:t>Thank you!</a:t>
            </a:r>
          </a:p>
        </p:txBody>
      </p:sp>
      <p:sp>
        <p:nvSpPr>
          <p:cNvPr id="45" name="Rectangle 44">
            <a:extLst>
              <a:ext uri="{FF2B5EF4-FFF2-40B4-BE49-F238E27FC236}">
                <a16:creationId xmlns:a16="http://schemas.microsoft.com/office/drawing/2014/main" id="{194AB131-F9C1-48DB-AD3A-5C074FBC4665}"/>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6AE9ED3E-A3FD-4FE3-BD8B-BC4B8C020562}"/>
              </a:ext>
              <a:ext uri="{C183D7F6-B498-43B3-948B-1728B52AA6E4}">
                <adec:decorative xmlns:adec="http://schemas.microsoft.com/office/drawing/2017/decorative" val="1"/>
              </a:ext>
            </a:extLst>
          </p:cNvPr>
          <p:cNvCxnSpPr>
            <a:cxnSpLocks/>
          </p:cNvCxnSpPr>
          <p:nvPr/>
        </p:nvCxnSpPr>
        <p:spPr>
          <a:xfrm>
            <a:off x="7803075" y="0"/>
            <a:ext cx="0" cy="29911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16B75D3E-A9BB-AE24-E507-E37EB36CD8B8}"/>
              </a:ext>
            </a:extLst>
          </p:cNvPr>
          <p:cNvPicPr>
            <a:picLocks noChangeAspect="1"/>
          </p:cNvPicPr>
          <p:nvPr/>
        </p:nvPicPr>
        <p:blipFill>
          <a:blip r:embed="rId5"/>
          <a:stretch>
            <a:fillRect/>
          </a:stretch>
        </p:blipFill>
        <p:spPr>
          <a:xfrm>
            <a:off x="9536159" y="4713107"/>
            <a:ext cx="1817640" cy="955727"/>
          </a:xfrm>
          <a:prstGeom prst="rect">
            <a:avLst/>
          </a:prstGeom>
        </p:spPr>
      </p:pic>
      <p:pic>
        <p:nvPicPr>
          <p:cNvPr id="12" name="Picture 11" descr="Logo&#10;&#10;Description automatically generated">
            <a:extLst>
              <a:ext uri="{FF2B5EF4-FFF2-40B4-BE49-F238E27FC236}">
                <a16:creationId xmlns:a16="http://schemas.microsoft.com/office/drawing/2014/main" id="{1BB5A26D-0D9D-2201-C402-D01FA0E6F2CD}"/>
              </a:ext>
            </a:extLst>
          </p:cNvPr>
          <p:cNvPicPr>
            <a:picLocks noChangeAspect="1"/>
          </p:cNvPicPr>
          <p:nvPr/>
        </p:nvPicPr>
        <p:blipFill>
          <a:blip r:embed="rId6"/>
          <a:stretch>
            <a:fillRect/>
          </a:stretch>
        </p:blipFill>
        <p:spPr>
          <a:xfrm>
            <a:off x="9561432" y="3273665"/>
            <a:ext cx="1767093" cy="467633"/>
          </a:xfrm>
          <a:prstGeom prst="rect">
            <a:avLst/>
          </a:prstGeom>
        </p:spPr>
      </p:pic>
    </p:spTree>
    <p:extLst>
      <p:ext uri="{BB962C8B-B14F-4D97-AF65-F5344CB8AC3E}">
        <p14:creationId xmlns:p14="http://schemas.microsoft.com/office/powerpoint/2010/main" val="32606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5885421" cy="844787"/>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a:latin typeface="Univers Light"/>
              </a:rPr>
              <a:t>Who's in the room?</a:t>
            </a:r>
            <a:endParaRPr lang="en-US" sz="4000" b="1" noProof="0">
              <a:latin typeface="Univers Light"/>
            </a:endParaRP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5109845" y="1075509"/>
            <a:ext cx="5293260" cy="1408770"/>
          </a:xfrm>
        </p:spPr>
        <p:txBody>
          <a:bodyPr lIns="91440" tIns="45720" rIns="91440" bIns="45720" anchor="ctr"/>
          <a:lstStyle/>
          <a:p>
            <a:endParaRPr lang="en-US"/>
          </a:p>
          <a:p>
            <a:r>
              <a:rPr lang="en-US"/>
              <a:t>​</a:t>
            </a:r>
          </a:p>
        </p:txBody>
      </p:sp>
      <p:pic>
        <p:nvPicPr>
          <p:cNvPr id="150" name="Picture Placeholder 149" descr="Two people talking in front of a window and a laptop">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0" y="2795752"/>
            <a:ext cx="12192000" cy="4062247"/>
          </a:xfrm>
        </p:spPr>
      </p:pic>
      <p:sp>
        <p:nvSpPr>
          <p:cNvPr id="3" name="Date Placeholder 2">
            <a:extLst>
              <a:ext uri="{FF2B5EF4-FFF2-40B4-BE49-F238E27FC236}">
                <a16:creationId xmlns:a16="http://schemas.microsoft.com/office/drawing/2014/main" id="{13185E29-C32E-49F4-9417-C2C1934B29B3}"/>
              </a:ext>
            </a:extLst>
          </p:cNvPr>
          <p:cNvSpPr>
            <a:spLocks noGrp="1"/>
          </p:cNvSpPr>
          <p:nvPr>
            <p:ph type="dt" sz="half" idx="10"/>
          </p:nvPr>
        </p:nvSpPr>
        <p:spPr>
          <a:xfrm>
            <a:off x="838200" y="6356350"/>
            <a:ext cx="2743200" cy="365125"/>
          </a:xfrm>
        </p:spPr>
        <p:txBody>
          <a:bodyPr/>
          <a:lstStyle/>
          <a:p>
            <a:r>
              <a:rPr lang="en-US">
                <a:solidFill>
                  <a:srgbClr val="58696B"/>
                </a:solidFill>
              </a:rPr>
              <a:t>4/28/2023</a:t>
            </a:r>
          </a:p>
        </p:txBody>
      </p:sp>
      <p:sp>
        <p:nvSpPr>
          <p:cNvPr id="4" name="Footer Placeholder 3">
            <a:extLst>
              <a:ext uri="{FF2B5EF4-FFF2-40B4-BE49-F238E27FC236}">
                <a16:creationId xmlns:a16="http://schemas.microsoft.com/office/drawing/2014/main" id="{24BCFDDC-0123-4F38-A130-41DA14797549}"/>
              </a:ext>
            </a:extLst>
          </p:cNvPr>
          <p:cNvSpPr>
            <a:spLocks noGrp="1"/>
          </p:cNvSpPr>
          <p:nvPr>
            <p:ph type="ftr" sz="quarter" idx="11"/>
          </p:nvPr>
        </p:nvSpPr>
        <p:spPr>
          <a:xfrm>
            <a:off x="4038600" y="6356350"/>
            <a:ext cx="4114800" cy="365125"/>
          </a:xfrm>
        </p:spPr>
        <p:txBody>
          <a:bodyPr/>
          <a:lstStyle/>
          <a:p>
            <a:r>
              <a:rPr lang="en-US" b="1">
                <a:solidFill>
                  <a:srgbClr val="58696B"/>
                </a:solidFill>
                <a:latin typeface="Univers Light"/>
              </a:rPr>
              <a:t>Kinnections project</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4</a:t>
            </a:fld>
            <a:endParaRPr lang="en-US"/>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90BEDF-5E49-DB3F-D466-9B7A0EFF92EC}"/>
              </a:ext>
            </a:extLst>
          </p:cNvPr>
          <p:cNvSpPr txBox="1"/>
          <p:nvPr/>
        </p:nvSpPr>
        <p:spPr>
          <a:xfrm>
            <a:off x="3798850" y="3099935"/>
            <a:ext cx="4712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a:p>
          <a:p>
            <a:pPr marL="285750" indent="-285750">
              <a:buFont typeface="Arial"/>
              <a:buChar char="•"/>
            </a:pPr>
            <a:endParaRPr lang="en-US"/>
          </a:p>
        </p:txBody>
      </p:sp>
    </p:spTree>
    <p:extLst>
      <p:ext uri="{BB962C8B-B14F-4D97-AF65-F5344CB8AC3E}">
        <p14:creationId xmlns:p14="http://schemas.microsoft.com/office/powerpoint/2010/main" val="186197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9C91385-08B1-6DCF-DB91-6DE823B0C255}"/>
              </a:ext>
            </a:extLst>
          </p:cNvPr>
          <p:cNvSpPr>
            <a:spLocks noGrp="1"/>
          </p:cNvSpPr>
          <p:nvPr>
            <p:ph type="dt" sz="half" idx="10"/>
          </p:nvPr>
        </p:nvSpPr>
        <p:spPr/>
        <p:txBody>
          <a:bodyPr/>
          <a:lstStyle/>
          <a:p>
            <a:r>
              <a:rPr lang="en-US"/>
              <a:t>8/05/20XX</a:t>
            </a:r>
          </a:p>
        </p:txBody>
      </p:sp>
      <p:sp>
        <p:nvSpPr>
          <p:cNvPr id="4" name="Content Placeholder 3">
            <a:extLst>
              <a:ext uri="{FF2B5EF4-FFF2-40B4-BE49-F238E27FC236}">
                <a16:creationId xmlns:a16="http://schemas.microsoft.com/office/drawing/2014/main" id="{16B2E344-6A08-27E2-BDC4-30CD86FAF0AA}"/>
              </a:ext>
            </a:extLst>
          </p:cNvPr>
          <p:cNvSpPr>
            <a:spLocks noGrp="1"/>
          </p:cNvSpPr>
          <p:nvPr>
            <p:ph sz="quarter" idx="16"/>
          </p:nvPr>
        </p:nvSpPr>
        <p:spPr>
          <a:xfrm>
            <a:off x="6698943" y="2431279"/>
            <a:ext cx="4777801" cy="3917762"/>
          </a:xfrm>
        </p:spPr>
        <p:txBody>
          <a:bodyPr lIns="91440" tIns="45720" rIns="91440" bIns="45720" anchor="t"/>
          <a:lstStyle/>
          <a:p>
            <a:r>
              <a:rPr lang="en-US" sz="1800" b="0" i="0" u="none" strike="noStrike">
                <a:solidFill>
                  <a:srgbClr val="58696B"/>
                </a:solidFill>
                <a:effectLst/>
              </a:rPr>
              <a:t>Sometimes grandparents, other relatives, or family friends care for children when their parents are unable to care for them. This arrangement, known as kinship care,</a:t>
            </a:r>
            <a:r>
              <a:rPr lang="en-US" sz="1800">
                <a:solidFill>
                  <a:srgbClr val="58696B"/>
                </a:solidFill>
              </a:rPr>
              <a:t> </a:t>
            </a:r>
            <a:r>
              <a:rPr lang="en-US" sz="1800" b="0" i="0" u="none" strike="noStrike">
                <a:solidFill>
                  <a:srgbClr val="58696B"/>
                </a:solidFill>
                <a:effectLst/>
              </a:rPr>
              <a:t>can occur with or without the involvement of a child welfare agency, depending on the situation.</a:t>
            </a:r>
            <a:r>
              <a:rPr lang="en-US" sz="1800">
                <a:solidFill>
                  <a:srgbClr val="58696B"/>
                </a:solidFill>
              </a:rPr>
              <a:t> </a:t>
            </a:r>
            <a:endParaRPr lang="en-US">
              <a:solidFill>
                <a:srgbClr val="58696B"/>
              </a:solidFill>
            </a:endParaRPr>
          </a:p>
          <a:p>
            <a:endParaRPr lang="en-US"/>
          </a:p>
        </p:txBody>
      </p:sp>
      <p:sp>
        <p:nvSpPr>
          <p:cNvPr id="5" name="Footer Placeholder 4">
            <a:extLst>
              <a:ext uri="{FF2B5EF4-FFF2-40B4-BE49-F238E27FC236}">
                <a16:creationId xmlns:a16="http://schemas.microsoft.com/office/drawing/2014/main" id="{C41EC8B2-3784-6879-E671-465377F6832B}"/>
              </a:ext>
            </a:extLst>
          </p:cNvPr>
          <p:cNvSpPr>
            <a:spLocks noGrp="1"/>
          </p:cNvSpPr>
          <p:nvPr>
            <p:ph type="ftr" sz="quarter" idx="11"/>
          </p:nvPr>
        </p:nvSpPr>
        <p:spPr/>
        <p:txBody>
          <a:bodyPr/>
          <a:lstStyle/>
          <a:p>
            <a:r>
              <a:rPr lang="en-US">
                <a:solidFill>
                  <a:srgbClr val="58696B"/>
                </a:solidFill>
              </a:rPr>
              <a:t>Kinnections project</a:t>
            </a:r>
          </a:p>
        </p:txBody>
      </p:sp>
      <p:sp>
        <p:nvSpPr>
          <p:cNvPr id="6" name="Slide Number Placeholder 5">
            <a:extLst>
              <a:ext uri="{FF2B5EF4-FFF2-40B4-BE49-F238E27FC236}">
                <a16:creationId xmlns:a16="http://schemas.microsoft.com/office/drawing/2014/main" id="{B07DBEAC-5024-938B-C0E5-C96F6A48DDC3}"/>
              </a:ext>
            </a:extLst>
          </p:cNvPr>
          <p:cNvSpPr>
            <a:spLocks noGrp="1"/>
          </p:cNvSpPr>
          <p:nvPr>
            <p:ph type="sldNum" sz="quarter" idx="12"/>
          </p:nvPr>
        </p:nvSpPr>
        <p:spPr/>
        <p:txBody>
          <a:bodyPr/>
          <a:lstStyle/>
          <a:p>
            <a:fld id="{18D65601-5AE2-46FC-B138-694DDD2B510D}" type="slidenum">
              <a:rPr lang="en-US" smtClean="0">
                <a:solidFill>
                  <a:srgbClr val="58696B"/>
                </a:solidFill>
              </a:rPr>
              <a:pPr/>
              <a:t>5</a:t>
            </a:fld>
            <a:endParaRPr lang="en-US">
              <a:solidFill>
                <a:srgbClr val="58696B"/>
              </a:solidFill>
            </a:endParaRPr>
          </a:p>
        </p:txBody>
      </p:sp>
      <p:sp>
        <p:nvSpPr>
          <p:cNvPr id="7" name="Title 6">
            <a:extLst>
              <a:ext uri="{FF2B5EF4-FFF2-40B4-BE49-F238E27FC236}">
                <a16:creationId xmlns:a16="http://schemas.microsoft.com/office/drawing/2014/main" id="{40490E67-2032-346F-1256-7710BCE8EAA0}"/>
              </a:ext>
            </a:extLst>
          </p:cNvPr>
          <p:cNvSpPr>
            <a:spLocks noGrp="1"/>
          </p:cNvSpPr>
          <p:nvPr>
            <p:ph type="title"/>
          </p:nvPr>
        </p:nvSpPr>
        <p:spPr>
          <a:xfrm>
            <a:off x="7072751" y="1445589"/>
            <a:ext cx="4288971" cy="532862"/>
          </a:xfrm>
        </p:spPr>
        <p:txBody>
          <a:bodyPr lIns="91440" tIns="45720" rIns="91440" bIns="45720" anchor="ctr"/>
          <a:lstStyle/>
          <a:p>
            <a:r>
              <a:rPr lang="en-US" sz="4000" b="1">
                <a:latin typeface="Univers Light"/>
              </a:rPr>
              <a:t>Kinship Care</a:t>
            </a:r>
          </a:p>
        </p:txBody>
      </p:sp>
      <p:pic>
        <p:nvPicPr>
          <p:cNvPr id="13" name="Picture 2">
            <a:extLst>
              <a:ext uri="{FF2B5EF4-FFF2-40B4-BE49-F238E27FC236}">
                <a16:creationId xmlns:a16="http://schemas.microsoft.com/office/drawing/2014/main" id="{7FAEF149-4EED-A4ED-2398-D19F832E0ADB}"/>
              </a:ext>
            </a:extLst>
          </p:cNvPr>
          <p:cNvPicPr preferRelativeResize="0">
            <a:picLocks noGrp="1" noChangeArrowheads="1"/>
          </p:cNvPicPr>
          <p:nvPr>
            <p:ph type="pic" sz="quarter" idx="17"/>
          </p:nvPr>
        </p:nvPicPr>
        <p:blipFill rotWithShape="1">
          <a:blip r:embed="rId3">
            <a:extLst>
              <a:ext uri="{28A0092B-C50C-407E-A947-70E740481C1C}">
                <a14:useLocalDpi xmlns:a14="http://schemas.microsoft.com/office/drawing/2010/main" val="0"/>
              </a:ext>
            </a:extLst>
          </a:blip>
          <a:srcRect t="-1287" b="-562"/>
          <a:stretch/>
        </p:blipFill>
        <p:spPr bwMode="auto">
          <a:xfrm>
            <a:off x="267629" y="-78059"/>
            <a:ext cx="5910147" cy="693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1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Diagram&#10;&#10;Description automatically generated">
            <a:extLst>
              <a:ext uri="{FF2B5EF4-FFF2-40B4-BE49-F238E27FC236}">
                <a16:creationId xmlns:a16="http://schemas.microsoft.com/office/drawing/2014/main" id="{68424891-604A-337B-944A-6AB558449DA5}"/>
              </a:ext>
            </a:extLst>
          </p:cNvPr>
          <p:cNvPicPr>
            <a:picLocks noGrp="1" noChangeAspect="1"/>
          </p:cNvPicPr>
          <p:nvPr>
            <p:ph type="pic" sz="quarter" idx="17"/>
          </p:nvPr>
        </p:nvPicPr>
        <p:blipFill rotWithShape="1">
          <a:blip r:embed="rId2"/>
          <a:srcRect l="4762" r="4762"/>
          <a:stretch/>
        </p:blipFill>
        <p:spPr>
          <a:xfrm>
            <a:off x="648195" y="724271"/>
            <a:ext cx="5212739" cy="5397053"/>
          </a:xfrm>
        </p:spPr>
      </p:pic>
      <p:sp>
        <p:nvSpPr>
          <p:cNvPr id="3" name="Date Placeholder 2">
            <a:extLst>
              <a:ext uri="{FF2B5EF4-FFF2-40B4-BE49-F238E27FC236}">
                <a16:creationId xmlns:a16="http://schemas.microsoft.com/office/drawing/2014/main" id="{D04B8B80-3142-BD92-D16F-89B67E1DC643}"/>
              </a:ext>
            </a:extLst>
          </p:cNvPr>
          <p:cNvSpPr>
            <a:spLocks noGrp="1"/>
          </p:cNvSpPr>
          <p:nvPr>
            <p:ph type="dt" sz="half" idx="10"/>
          </p:nvPr>
        </p:nvSpPr>
        <p:spPr/>
        <p:txBody>
          <a:bodyPr/>
          <a:lstStyle/>
          <a:p>
            <a:r>
              <a:rPr lang="en-US">
                <a:solidFill>
                  <a:srgbClr val="58696B"/>
                </a:solidFill>
              </a:rPr>
              <a:t>4/28/2023</a:t>
            </a:r>
          </a:p>
        </p:txBody>
      </p:sp>
      <p:sp>
        <p:nvSpPr>
          <p:cNvPr id="4" name="Content Placeholder 3">
            <a:extLst>
              <a:ext uri="{FF2B5EF4-FFF2-40B4-BE49-F238E27FC236}">
                <a16:creationId xmlns:a16="http://schemas.microsoft.com/office/drawing/2014/main" id="{7EB644A7-F53A-14FE-A88F-0D027F50927F}"/>
              </a:ext>
            </a:extLst>
          </p:cNvPr>
          <p:cNvSpPr>
            <a:spLocks noGrp="1"/>
          </p:cNvSpPr>
          <p:nvPr>
            <p:ph sz="quarter" idx="16"/>
          </p:nvPr>
        </p:nvSpPr>
        <p:spPr>
          <a:xfrm>
            <a:off x="7101509" y="2421447"/>
            <a:ext cx="4288971" cy="3055121"/>
          </a:xfrm>
        </p:spPr>
        <p:txBody>
          <a:bodyPr lIns="91440" tIns="45720" rIns="91440" bIns="45720" anchor="t"/>
          <a:lstStyle/>
          <a:p>
            <a:pPr algn="ctr"/>
            <a:r>
              <a:rPr lang="en-US" sz="1800" b="1">
                <a:solidFill>
                  <a:schemeClr val="accent6"/>
                </a:solidFill>
              </a:rPr>
              <a:t>235,657</a:t>
            </a:r>
            <a:r>
              <a:rPr lang="en-US" sz="1800" b="1"/>
              <a:t> Grandparents raising their grandchildren in California</a:t>
            </a:r>
          </a:p>
          <a:p>
            <a:pPr algn="ctr"/>
            <a:endParaRPr lang="en-US" sz="1800" b="1"/>
          </a:p>
          <a:p>
            <a:pPr algn="ctr"/>
            <a:r>
              <a:rPr lang="en-US" sz="1800" b="1"/>
              <a:t>For every </a:t>
            </a:r>
            <a:r>
              <a:rPr lang="en-US" sz="1800" b="1">
                <a:solidFill>
                  <a:schemeClr val="accent6"/>
                </a:solidFill>
              </a:rPr>
              <a:t>1</a:t>
            </a:r>
            <a:r>
              <a:rPr lang="en-US" sz="1800" b="1"/>
              <a:t> child raised by kin in foster care, there are </a:t>
            </a:r>
            <a:r>
              <a:rPr lang="en-US" sz="1800" b="1">
                <a:solidFill>
                  <a:schemeClr val="accent6"/>
                </a:solidFill>
              </a:rPr>
              <a:t>14</a:t>
            </a:r>
            <a:r>
              <a:rPr lang="en-US" sz="1800" b="1"/>
              <a:t> being raised by kin outside of foster care</a:t>
            </a:r>
          </a:p>
        </p:txBody>
      </p:sp>
      <p:sp>
        <p:nvSpPr>
          <p:cNvPr id="5" name="Footer Placeholder 4">
            <a:extLst>
              <a:ext uri="{FF2B5EF4-FFF2-40B4-BE49-F238E27FC236}">
                <a16:creationId xmlns:a16="http://schemas.microsoft.com/office/drawing/2014/main" id="{5883EB0B-E931-89A6-F4BC-7D4297E219EF}"/>
              </a:ext>
            </a:extLst>
          </p:cNvPr>
          <p:cNvSpPr>
            <a:spLocks noGrp="1"/>
          </p:cNvSpPr>
          <p:nvPr>
            <p:ph type="ftr" sz="quarter" idx="11"/>
          </p:nvPr>
        </p:nvSpPr>
        <p:spPr>
          <a:xfrm>
            <a:off x="6826009" y="6356350"/>
            <a:ext cx="3984184" cy="365125"/>
          </a:xfrm>
        </p:spPr>
        <p:txBody>
          <a:bodyPr/>
          <a:lstStyle/>
          <a:p>
            <a:r>
              <a:rPr lang="en-US">
                <a:solidFill>
                  <a:srgbClr val="58696B"/>
                </a:solidFill>
                <a:latin typeface="Univers Light"/>
              </a:rPr>
              <a:t>Kinnections Project</a:t>
            </a:r>
          </a:p>
        </p:txBody>
      </p:sp>
      <p:sp>
        <p:nvSpPr>
          <p:cNvPr id="6" name="Slide Number Placeholder 5">
            <a:extLst>
              <a:ext uri="{FF2B5EF4-FFF2-40B4-BE49-F238E27FC236}">
                <a16:creationId xmlns:a16="http://schemas.microsoft.com/office/drawing/2014/main" id="{B84CFD97-1161-137A-AC2B-4E4CEF177D1C}"/>
              </a:ext>
            </a:extLst>
          </p:cNvPr>
          <p:cNvSpPr>
            <a:spLocks noGrp="1"/>
          </p:cNvSpPr>
          <p:nvPr>
            <p:ph type="sldNum" sz="quarter" idx="12"/>
          </p:nvPr>
        </p:nvSpPr>
        <p:spPr/>
        <p:txBody>
          <a:bodyPr/>
          <a:lstStyle/>
          <a:p>
            <a:fld id="{18D65601-5AE2-46FC-B138-694DDD2B510D}" type="slidenum">
              <a:rPr lang="en-US" smtClean="0">
                <a:solidFill>
                  <a:srgbClr val="58696B"/>
                </a:solidFill>
              </a:rPr>
              <a:pPr/>
              <a:t>6</a:t>
            </a:fld>
            <a:endParaRPr lang="en-US">
              <a:solidFill>
                <a:srgbClr val="58696B"/>
              </a:solidFill>
            </a:endParaRPr>
          </a:p>
        </p:txBody>
      </p:sp>
      <p:sp>
        <p:nvSpPr>
          <p:cNvPr id="7" name="Title 6">
            <a:extLst>
              <a:ext uri="{FF2B5EF4-FFF2-40B4-BE49-F238E27FC236}">
                <a16:creationId xmlns:a16="http://schemas.microsoft.com/office/drawing/2014/main" id="{A9794619-253D-D04A-822B-2B718A955D4F}"/>
              </a:ext>
            </a:extLst>
          </p:cNvPr>
          <p:cNvSpPr>
            <a:spLocks noGrp="1"/>
          </p:cNvSpPr>
          <p:nvPr>
            <p:ph type="title"/>
          </p:nvPr>
        </p:nvSpPr>
        <p:spPr>
          <a:xfrm>
            <a:off x="7101506" y="252269"/>
            <a:ext cx="4288971" cy="2186257"/>
          </a:xfrm>
        </p:spPr>
        <p:txBody>
          <a:bodyPr lIns="91440" tIns="45720" rIns="91440" bIns="45720" anchor="ctr"/>
          <a:lstStyle/>
          <a:p>
            <a:pPr algn="ctr"/>
            <a:r>
              <a:rPr lang="en-US" sz="4000" b="1">
                <a:latin typeface="Univers Light"/>
              </a:rPr>
              <a:t>California Kinship Care Facts</a:t>
            </a:r>
            <a:endParaRPr lang="en-US">
              <a:latin typeface="Univers Light"/>
            </a:endParaRPr>
          </a:p>
        </p:txBody>
      </p:sp>
    </p:spTree>
    <p:extLst>
      <p:ext uri="{BB962C8B-B14F-4D97-AF65-F5344CB8AC3E}">
        <p14:creationId xmlns:p14="http://schemas.microsoft.com/office/powerpoint/2010/main" val="45037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Graphical user interface, text, application, email&#10;&#10;Description automatically generated">
            <a:extLst>
              <a:ext uri="{FF2B5EF4-FFF2-40B4-BE49-F238E27FC236}">
                <a16:creationId xmlns:a16="http://schemas.microsoft.com/office/drawing/2014/main" id="{89123DDF-6BF8-9279-C654-1AFDE37A685B}"/>
              </a:ext>
            </a:extLst>
          </p:cNvPr>
          <p:cNvPicPr>
            <a:picLocks noGrp="1" noChangeAspect="1"/>
          </p:cNvPicPr>
          <p:nvPr>
            <p:ph type="pic" sz="quarter" idx="17"/>
          </p:nvPr>
        </p:nvPicPr>
        <p:blipFill rotWithShape="1">
          <a:blip r:embed="rId3"/>
          <a:srcRect t="-9766" b="-4152"/>
          <a:stretch/>
        </p:blipFill>
        <p:spPr>
          <a:xfrm>
            <a:off x="5300341" y="1570759"/>
            <a:ext cx="6685471" cy="3457687"/>
          </a:xfrm>
        </p:spPr>
      </p:pic>
      <p:sp>
        <p:nvSpPr>
          <p:cNvPr id="3" name="Date Placeholder 2">
            <a:extLst>
              <a:ext uri="{FF2B5EF4-FFF2-40B4-BE49-F238E27FC236}">
                <a16:creationId xmlns:a16="http://schemas.microsoft.com/office/drawing/2014/main" id="{CE60A2A2-46E9-AEE4-F645-19AC9D9B4302}"/>
              </a:ext>
            </a:extLst>
          </p:cNvPr>
          <p:cNvSpPr>
            <a:spLocks noGrp="1"/>
          </p:cNvSpPr>
          <p:nvPr>
            <p:ph type="dt" sz="half" idx="10"/>
          </p:nvPr>
        </p:nvSpPr>
        <p:spPr/>
        <p:txBody>
          <a:bodyPr/>
          <a:lstStyle/>
          <a:p>
            <a:r>
              <a:rPr lang="en-US">
                <a:solidFill>
                  <a:srgbClr val="58696B"/>
                </a:solidFill>
              </a:rPr>
              <a:t>4/28/2023</a:t>
            </a:r>
          </a:p>
        </p:txBody>
      </p:sp>
      <p:sp>
        <p:nvSpPr>
          <p:cNvPr id="4" name="Content Placeholder 3">
            <a:extLst>
              <a:ext uri="{FF2B5EF4-FFF2-40B4-BE49-F238E27FC236}">
                <a16:creationId xmlns:a16="http://schemas.microsoft.com/office/drawing/2014/main" id="{DF2C0524-9333-BCFB-5166-3596096CDB29}"/>
              </a:ext>
            </a:extLst>
          </p:cNvPr>
          <p:cNvSpPr>
            <a:spLocks noGrp="1"/>
          </p:cNvSpPr>
          <p:nvPr>
            <p:ph sz="quarter" idx="16"/>
          </p:nvPr>
        </p:nvSpPr>
        <p:spPr>
          <a:xfrm>
            <a:off x="838200" y="2052706"/>
            <a:ext cx="4288971" cy="2903854"/>
          </a:xfrm>
        </p:spPr>
        <p:txBody>
          <a:bodyPr lIns="91440" tIns="45720" rIns="91440" bIns="45720" anchor="t"/>
          <a:lstStyle/>
          <a:p>
            <a:r>
              <a:rPr lang="en-US" sz="2400" b="1"/>
              <a:t>As of Sept 30, 2019, there were 423,997 children in out-of-home placements.</a:t>
            </a:r>
          </a:p>
        </p:txBody>
      </p:sp>
      <p:sp>
        <p:nvSpPr>
          <p:cNvPr id="5" name="Footer Placeholder 4">
            <a:extLst>
              <a:ext uri="{FF2B5EF4-FFF2-40B4-BE49-F238E27FC236}">
                <a16:creationId xmlns:a16="http://schemas.microsoft.com/office/drawing/2014/main" id="{FE9CC81E-CA7B-E11C-14CE-9B8AF1E4856D}"/>
              </a:ext>
            </a:extLst>
          </p:cNvPr>
          <p:cNvSpPr>
            <a:spLocks noGrp="1"/>
          </p:cNvSpPr>
          <p:nvPr>
            <p:ph type="ftr" sz="quarter" idx="11"/>
          </p:nvPr>
        </p:nvSpPr>
        <p:spPr/>
        <p:txBody>
          <a:bodyPr/>
          <a:lstStyle/>
          <a:p>
            <a:r>
              <a:rPr lang="en-US">
                <a:solidFill>
                  <a:srgbClr val="58696B"/>
                </a:solidFill>
              </a:rPr>
              <a:t>Kinnections project</a:t>
            </a:r>
          </a:p>
        </p:txBody>
      </p:sp>
      <p:sp>
        <p:nvSpPr>
          <p:cNvPr id="6" name="Slide Number Placeholder 5">
            <a:extLst>
              <a:ext uri="{FF2B5EF4-FFF2-40B4-BE49-F238E27FC236}">
                <a16:creationId xmlns:a16="http://schemas.microsoft.com/office/drawing/2014/main" id="{981E24E9-4F09-6339-387B-36E0F840644F}"/>
              </a:ext>
            </a:extLst>
          </p:cNvPr>
          <p:cNvSpPr>
            <a:spLocks noGrp="1"/>
          </p:cNvSpPr>
          <p:nvPr>
            <p:ph type="sldNum" sz="quarter" idx="12"/>
          </p:nvPr>
        </p:nvSpPr>
        <p:spPr/>
        <p:txBody>
          <a:bodyPr/>
          <a:lstStyle/>
          <a:p>
            <a:fld id="{18D65601-5AE2-46FC-B138-694DDD2B510D}" type="slidenum">
              <a:rPr lang="en-US" smtClean="0">
                <a:solidFill>
                  <a:srgbClr val="58696B"/>
                </a:solidFill>
              </a:rPr>
              <a:pPr/>
              <a:t>7</a:t>
            </a:fld>
            <a:endParaRPr lang="en-US">
              <a:solidFill>
                <a:srgbClr val="58696B"/>
              </a:solidFill>
            </a:endParaRPr>
          </a:p>
        </p:txBody>
      </p:sp>
      <p:sp>
        <p:nvSpPr>
          <p:cNvPr id="7" name="Title 6">
            <a:extLst>
              <a:ext uri="{FF2B5EF4-FFF2-40B4-BE49-F238E27FC236}">
                <a16:creationId xmlns:a16="http://schemas.microsoft.com/office/drawing/2014/main" id="{E4491B58-6D41-63AF-0166-5AA0924B4E41}"/>
              </a:ext>
            </a:extLst>
          </p:cNvPr>
          <p:cNvSpPr>
            <a:spLocks noGrp="1"/>
          </p:cNvSpPr>
          <p:nvPr>
            <p:ph type="title"/>
          </p:nvPr>
        </p:nvSpPr>
        <p:spPr>
          <a:xfrm>
            <a:off x="6981317" y="312147"/>
            <a:ext cx="4288971" cy="1323616"/>
          </a:xfrm>
        </p:spPr>
        <p:txBody>
          <a:bodyPr lIns="91440" tIns="45720" rIns="91440" bIns="45720" anchor="ctr"/>
          <a:lstStyle/>
          <a:p>
            <a:r>
              <a:rPr lang="en-US" sz="4000" b="1">
                <a:latin typeface="Univers Light"/>
              </a:rPr>
              <a:t>Children in care</a:t>
            </a:r>
            <a:br>
              <a:rPr lang="en-US" sz="4000" b="1">
                <a:latin typeface="Univers Light"/>
              </a:rPr>
            </a:br>
            <a:r>
              <a:rPr lang="en-US" sz="4000" b="1">
                <a:latin typeface="Univers Light"/>
              </a:rPr>
              <a:t>(national)</a:t>
            </a:r>
          </a:p>
        </p:txBody>
      </p:sp>
      <p:sp>
        <p:nvSpPr>
          <p:cNvPr id="13" name="TextBox 12">
            <a:extLst>
              <a:ext uri="{FF2B5EF4-FFF2-40B4-BE49-F238E27FC236}">
                <a16:creationId xmlns:a16="http://schemas.microsoft.com/office/drawing/2014/main" id="{826D4C54-CC88-535E-4B47-659BBF9DB8F6}"/>
              </a:ext>
            </a:extLst>
          </p:cNvPr>
          <p:cNvSpPr txBox="1"/>
          <p:nvPr/>
        </p:nvSpPr>
        <p:spPr>
          <a:xfrm>
            <a:off x="2860863" y="5987017"/>
            <a:ext cx="8802220" cy="369332"/>
          </a:xfrm>
          <a:prstGeom prst="rect">
            <a:avLst/>
          </a:prstGeom>
          <a:noFill/>
        </p:spPr>
        <p:txBody>
          <a:bodyPr wrap="square">
            <a:spAutoFit/>
          </a:bodyPr>
          <a:lstStyle/>
          <a:p>
            <a:r>
              <a:rPr lang="en-US">
                <a:hlinkClick r:id="rId4"/>
              </a:rPr>
              <a:t>https://www.acf.hhs.gov/sites/default/files/documents/cb/afcarsreport27.pdf</a:t>
            </a:r>
            <a:r>
              <a:rPr lang="en-US"/>
              <a:t>  </a:t>
            </a:r>
          </a:p>
        </p:txBody>
      </p:sp>
    </p:spTree>
    <p:extLst>
      <p:ext uri="{BB962C8B-B14F-4D97-AF65-F5344CB8AC3E}">
        <p14:creationId xmlns:p14="http://schemas.microsoft.com/office/powerpoint/2010/main" val="312291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929738" y="1981263"/>
            <a:ext cx="4607268"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b="1" noProof="0">
                <a:latin typeface="Univers Light"/>
              </a:rPr>
              <a:t>Group Activity</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214667" y="3993451"/>
            <a:ext cx="2757604" cy="1939069"/>
          </a:xfrm>
        </p:spPr>
        <p:txBody>
          <a:bodyPr lIns="91440" tIns="45720" rIns="91440" bIns="45720" anchor="t"/>
          <a:lstStyle/>
          <a:p>
            <a:pPr algn="ctr"/>
            <a:r>
              <a:rPr lang="en-US" sz="1800"/>
              <a:t>Groups of 3 or more</a:t>
            </a:r>
            <a:endParaRPr lang="en-US"/>
          </a:p>
          <a:p>
            <a:pPr algn="ctr"/>
            <a:r>
              <a:rPr lang="en-US" sz="1800"/>
              <a:t>Challenge question</a:t>
            </a:r>
          </a:p>
          <a:p>
            <a:pPr algn="ctr"/>
            <a:r>
              <a:rPr lang="en-US" sz="1800"/>
              <a:t>Worst ideas only!</a:t>
            </a:r>
          </a:p>
          <a:p>
            <a:endParaRPr lang="en-US"/>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lstStyle/>
          <a:p>
            <a:r>
              <a:rPr lang="en-US"/>
              <a:t>4/28/2023</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a:lstStyle/>
          <a:p>
            <a:r>
              <a:rPr lang="en-US" err="1">
                <a:solidFill>
                  <a:srgbClr val="58696B"/>
                </a:solidFill>
                <a:latin typeface="Univers Light"/>
              </a:rPr>
              <a:t>Kinnections</a:t>
            </a:r>
            <a:r>
              <a:rPr lang="en-US">
                <a:solidFill>
                  <a:srgbClr val="58696B"/>
                </a:solidFill>
                <a:latin typeface="Univers Light"/>
              </a:rPr>
              <a:t> project</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a:lstStyle/>
          <a:p>
            <a:fld id="{18D65601-5AE2-46FC-B138-694DDD2B510D}" type="slidenum">
              <a:rPr lang="en-US" dirty="0" smtClean="0">
                <a:solidFill>
                  <a:srgbClr val="58696B"/>
                </a:solidFill>
                <a:latin typeface="Univers Light"/>
              </a:rPr>
              <a:pPr/>
              <a:t>8</a:t>
            </a:fld>
            <a:endParaRPr lang="en-US">
              <a:solidFill>
                <a:srgbClr val="58696B"/>
              </a:solidFill>
              <a:latin typeface="Univers Light"/>
            </a:endParaRPr>
          </a:p>
        </p:txBody>
      </p:sp>
      <p:pic>
        <p:nvPicPr>
          <p:cNvPr id="9" name="Picture Placeholder 8" descr="A person and person smiling&#10;&#10;Description automatically generated with medium confidence">
            <a:extLst>
              <a:ext uri="{FF2B5EF4-FFF2-40B4-BE49-F238E27FC236}">
                <a16:creationId xmlns:a16="http://schemas.microsoft.com/office/drawing/2014/main" id="{A7087098-DD32-B01B-0B49-E6996B23A19E}"/>
              </a:ext>
            </a:extLst>
          </p:cNvPr>
          <p:cNvPicPr>
            <a:picLocks noGrp="1" noChangeAspect="1"/>
          </p:cNvPicPr>
          <p:nvPr>
            <p:ph type="pic" sz="quarter" idx="13"/>
          </p:nvPr>
        </p:nvPicPr>
        <p:blipFill>
          <a:blip r:embed="rId3"/>
          <a:srcRect l="12999" r="12999"/>
          <a:stretch>
            <a:fillRect/>
          </a:stretch>
        </p:blipFill>
        <p:spPr>
          <a:xfrm>
            <a:off x="5534370" y="664388"/>
            <a:ext cx="6106454" cy="5531624"/>
          </a:xfrm>
        </p:spPr>
      </p:pic>
      <p:pic>
        <p:nvPicPr>
          <p:cNvPr id="2" name="Graphic 5" descr="Chinese Knot outline">
            <a:extLst>
              <a:ext uri="{FF2B5EF4-FFF2-40B4-BE49-F238E27FC236}">
                <a16:creationId xmlns:a16="http://schemas.microsoft.com/office/drawing/2014/main" id="{6CB3C74F-74B0-A639-1E3A-8A4DF8DCC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9244" y="2774244"/>
            <a:ext cx="914400" cy="914400"/>
          </a:xfrm>
          <a:prstGeom prst="rect">
            <a:avLst/>
          </a:prstGeom>
        </p:spPr>
      </p:pic>
    </p:spTree>
    <p:extLst>
      <p:ext uri="{BB962C8B-B14F-4D97-AF65-F5344CB8AC3E}">
        <p14:creationId xmlns:p14="http://schemas.microsoft.com/office/powerpoint/2010/main" val="303726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F1944A9-FD87-4ADB-BC13-44BB7AD0FDF4}"/>
              </a:ext>
            </a:extLst>
          </p:cNvPr>
          <p:cNvSpPr>
            <a:spLocks noGrp="1"/>
          </p:cNvSpPr>
          <p:nvPr>
            <p:ph type="title"/>
          </p:nvPr>
        </p:nvSpPr>
        <p:spPr>
          <a:xfrm rot="16200000">
            <a:off x="-741365" y="2859963"/>
            <a:ext cx="5331969" cy="1011294"/>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b="1" noProof="0">
                <a:latin typeface="Univers Light"/>
              </a:rPr>
              <a:t>Research </a:t>
            </a:r>
            <a:r>
              <a:rPr lang="en-US" sz="4000" b="1">
                <a:latin typeface="Univers Light"/>
              </a:rPr>
              <a:t>Suggests</a:t>
            </a:r>
            <a:endParaRPr lang="en-US" sz="4000" b="1" noProof="0">
              <a:latin typeface="Univers Light"/>
            </a:endParaRPr>
          </a:p>
        </p:txBody>
      </p:sp>
      <p:sp>
        <p:nvSpPr>
          <p:cNvPr id="18" name="Content Placeholder 17">
            <a:extLst>
              <a:ext uri="{FF2B5EF4-FFF2-40B4-BE49-F238E27FC236}">
                <a16:creationId xmlns:a16="http://schemas.microsoft.com/office/drawing/2014/main" id="{FA3B8B57-53E4-4533-98FE-DA8FC4A5684C}"/>
              </a:ext>
            </a:extLst>
          </p:cNvPr>
          <p:cNvSpPr>
            <a:spLocks noGrp="1"/>
          </p:cNvSpPr>
          <p:nvPr>
            <p:ph sz="quarter" idx="15"/>
          </p:nvPr>
        </p:nvSpPr>
        <p:spPr>
          <a:xfrm>
            <a:off x="6747641" y="1193612"/>
            <a:ext cx="3513083" cy="1400506"/>
          </a:xfrm>
        </p:spPr>
        <p:txBody>
          <a:bodyPr lIns="91440" tIns="45720" rIns="91440" bIns="45720" anchor="ctr"/>
          <a:lstStyle/>
          <a:p>
            <a:r>
              <a:rPr lang="en-US" sz="1800" b="1"/>
              <a:t>Kinship Navigation services are very important</a:t>
            </a:r>
          </a:p>
        </p:txBody>
      </p:sp>
      <p:sp>
        <p:nvSpPr>
          <p:cNvPr id="59" name="Content Placeholder 58">
            <a:extLst>
              <a:ext uri="{FF2B5EF4-FFF2-40B4-BE49-F238E27FC236}">
                <a16:creationId xmlns:a16="http://schemas.microsoft.com/office/drawing/2014/main" id="{B9E9DD8A-3636-40F3-B90A-638534A1C5F7}"/>
              </a:ext>
            </a:extLst>
          </p:cNvPr>
          <p:cNvSpPr>
            <a:spLocks noGrp="1"/>
          </p:cNvSpPr>
          <p:nvPr>
            <p:ph sz="quarter" idx="16"/>
          </p:nvPr>
        </p:nvSpPr>
        <p:spPr>
          <a:xfrm>
            <a:off x="6442186" y="3663258"/>
            <a:ext cx="4221609" cy="1910004"/>
          </a:xfrm>
        </p:spPr>
        <p:txBody>
          <a:bodyPr lIns="91440" tIns="45720" rIns="91440" bIns="45720" anchor="ctr"/>
          <a:lstStyle/>
          <a:p>
            <a:r>
              <a:rPr lang="en-US" sz="1800" b="1"/>
              <a:t>Families can have many  resources available to them, and not know how to navigate them, where to start, etc. </a:t>
            </a:r>
            <a:endParaRPr lang="en-US" sz="1800"/>
          </a:p>
        </p:txBody>
      </p:sp>
      <p:sp>
        <p:nvSpPr>
          <p:cNvPr id="3" name="Date Placeholder 2">
            <a:extLst>
              <a:ext uri="{FF2B5EF4-FFF2-40B4-BE49-F238E27FC236}">
                <a16:creationId xmlns:a16="http://schemas.microsoft.com/office/drawing/2014/main" id="{A11DECE2-F5B0-4F58-B516-6473B15D9B23}"/>
              </a:ext>
            </a:extLst>
          </p:cNvPr>
          <p:cNvSpPr>
            <a:spLocks noGrp="1"/>
          </p:cNvSpPr>
          <p:nvPr>
            <p:ph type="dt" sz="half" idx="10"/>
          </p:nvPr>
        </p:nvSpPr>
        <p:spPr>
          <a:xfrm>
            <a:off x="838200" y="6356350"/>
            <a:ext cx="2743200" cy="365125"/>
          </a:xfrm>
        </p:spPr>
        <p:txBody>
          <a:bodyPr/>
          <a:lstStyle/>
          <a:p>
            <a:r>
              <a:rPr lang="en-US">
                <a:solidFill>
                  <a:srgbClr val="58696B"/>
                </a:solidFill>
              </a:rPr>
              <a:t>4/28/2023</a:t>
            </a:r>
          </a:p>
        </p:txBody>
      </p:sp>
      <p:sp>
        <p:nvSpPr>
          <p:cNvPr id="4" name="Footer Placeholder 3">
            <a:extLst>
              <a:ext uri="{FF2B5EF4-FFF2-40B4-BE49-F238E27FC236}">
                <a16:creationId xmlns:a16="http://schemas.microsoft.com/office/drawing/2014/main" id="{838D41EE-C782-4F2D-90DF-C2FD4A0BC872}"/>
              </a:ext>
            </a:extLst>
          </p:cNvPr>
          <p:cNvSpPr>
            <a:spLocks noGrp="1"/>
          </p:cNvSpPr>
          <p:nvPr>
            <p:ph type="ftr" sz="quarter" idx="11"/>
          </p:nvPr>
        </p:nvSpPr>
        <p:spPr>
          <a:xfrm>
            <a:off x="4038600" y="6356350"/>
            <a:ext cx="4114800" cy="365125"/>
          </a:xfrm>
        </p:spPr>
        <p:txBody>
          <a:bodyPr/>
          <a:lstStyle/>
          <a:p>
            <a:r>
              <a:rPr lang="en-US">
                <a:solidFill>
                  <a:srgbClr val="58696B"/>
                </a:solidFill>
              </a:rPr>
              <a:t>Kinnections project</a:t>
            </a:r>
          </a:p>
        </p:txBody>
      </p:sp>
      <p:sp>
        <p:nvSpPr>
          <p:cNvPr id="5" name="Slide Number Placeholder 4">
            <a:extLst>
              <a:ext uri="{FF2B5EF4-FFF2-40B4-BE49-F238E27FC236}">
                <a16:creationId xmlns:a16="http://schemas.microsoft.com/office/drawing/2014/main" id="{DD5F5660-F6B8-485C-94CC-0A88685068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solidFill>
                  <a:srgbClr val="58696B"/>
                </a:solidFill>
              </a:rPr>
              <a:pPr/>
              <a:t>9</a:t>
            </a:fld>
            <a:endParaRPr lang="en-US">
              <a:solidFill>
                <a:srgbClr val="58696B"/>
              </a:solidFill>
            </a:endParaRPr>
          </a:p>
        </p:txBody>
      </p:sp>
    </p:spTree>
    <p:extLst>
      <p:ext uri="{BB962C8B-B14F-4D97-AF65-F5344CB8AC3E}">
        <p14:creationId xmlns:p14="http://schemas.microsoft.com/office/powerpoint/2010/main" val="2507141644"/>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1_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DCB8F10A8E144282342C138CD3EC36" ma:contentTypeVersion="4" ma:contentTypeDescription="Create a new document." ma:contentTypeScope="" ma:versionID="2b9107fa8be63108571395767ad19673">
  <xsd:schema xmlns:xsd="http://www.w3.org/2001/XMLSchema" xmlns:xs="http://www.w3.org/2001/XMLSchema" xmlns:p="http://schemas.microsoft.com/office/2006/metadata/properties" xmlns:ns2="1e0f713d-8708-4f2a-b061-c46e00334e9d" targetNamespace="http://schemas.microsoft.com/office/2006/metadata/properties" ma:root="true" ma:fieldsID="ca2b25c8a9c5ed70f968ef11fc90dee6" ns2:_="">
    <xsd:import namespace="1e0f713d-8708-4f2a-b061-c46e00334e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f713d-8708-4f2a-b061-c46e00334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e0f713d-8708-4f2a-b061-c46e00334e9d" xsi:nil="true"/>
  </documentManagement>
</p:properties>
</file>

<file path=customXml/itemProps1.xml><?xml version="1.0" encoding="utf-8"?>
<ds:datastoreItem xmlns:ds="http://schemas.openxmlformats.org/officeDocument/2006/customXml" ds:itemID="{79D5D49F-9991-4AFC-B509-36D9B195AC06}">
  <ds:schemaRefs>
    <ds:schemaRef ds:uri="1e0f713d-8708-4f2a-b061-c46e00334e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http://purl.org/dc/term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1e0f713d-8708-4f2a-b061-c46e00334e9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10</TotalTime>
  <Words>3163</Words>
  <Application>Microsoft Office PowerPoint</Application>
  <PresentationFormat>Widescreen</PresentationFormat>
  <Paragraphs>452</Paragraphs>
  <Slides>31</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vt:lpstr>
      <vt:lpstr>Arial,Sans-Serif</vt:lpstr>
      <vt:lpstr>Calibri</vt:lpstr>
      <vt:lpstr>Courier New</vt:lpstr>
      <vt:lpstr>Open Sans</vt:lpstr>
      <vt:lpstr>Publico</vt:lpstr>
      <vt:lpstr>Symbol</vt:lpstr>
      <vt:lpstr>Tisa Offc Serif Pro</vt:lpstr>
      <vt:lpstr>Univers Light</vt:lpstr>
      <vt:lpstr>Univers LT Std 45 Light</vt:lpstr>
      <vt:lpstr>Wingdings</vt:lpstr>
      <vt:lpstr>Office Theme</vt:lpstr>
      <vt:lpstr>1_Office Theme</vt:lpstr>
      <vt:lpstr>Kinnections Project: On the Road to Becoming an Evidence-Based Practice</vt:lpstr>
      <vt:lpstr>This project is supported by the Children's Bureau (CB), Administration for Children and Families (ACF) of the U.S. Department of Health and Human Services (HHS) as part of a 3-year financial assistance award totaling 1.8 million funded by CB/ACF/HHS and $600,000 funded by non-government source(s).   The contents are those of the author(s) and do not necessarily represent the official views of, nor an endorsement by, CB/ACF/HHS, or the U.S. Government. </vt:lpstr>
      <vt:lpstr>Agenda</vt:lpstr>
      <vt:lpstr>Who's in the room?</vt:lpstr>
      <vt:lpstr>Kinship Care</vt:lpstr>
      <vt:lpstr>California Kinship Care Facts</vt:lpstr>
      <vt:lpstr>Children in care (national)</vt:lpstr>
      <vt:lpstr>Group Activity</vt:lpstr>
      <vt:lpstr>Research Suggests</vt:lpstr>
      <vt:lpstr>Kinnections program at Wayfinder Family Services</vt:lpstr>
      <vt:lpstr>Kinnections </vt:lpstr>
      <vt:lpstr>Funded through the Depart of Health &amp; Human Services Administration of Children &amp; Families   Family Connection Grants     Multi-agency partnership with CA DSS, 5 CA county child welfare agencies &amp; Children's Bureau  Kinnections services being evaluated were developed through 2009 Fostering Concections grant &amp; are offered through existing contracts with partners agencies  </vt:lpstr>
      <vt:lpstr>Kinnections  ACF Grant Goals</vt:lpstr>
      <vt:lpstr>Kinnections Project Timeline</vt:lpstr>
      <vt:lpstr>Title IV-E Clearinghouse Standards​</vt:lpstr>
      <vt:lpstr>Title IV-E Clearinghouse Standards</vt:lpstr>
      <vt:lpstr>Evaluation Design​</vt:lpstr>
      <vt:lpstr>PowerPoint Presentation</vt:lpstr>
      <vt:lpstr>                                     Study Design</vt:lpstr>
      <vt:lpstr>  Outcomes evaluation  difference between treatment &amp; comparison </vt:lpstr>
      <vt:lpstr> Outcomes Evaluation  difference between treatment &amp; comparison </vt:lpstr>
      <vt:lpstr>        Process Evaluation</vt:lpstr>
      <vt:lpstr>      Evaluation Activities</vt:lpstr>
      <vt:lpstr>Survey Collection and Completion</vt:lpstr>
      <vt:lpstr>       Site Visit – January 2023</vt:lpstr>
      <vt:lpstr>Time Study</vt:lpstr>
      <vt:lpstr>    Overall, Collaboration is Strong</vt:lpstr>
      <vt:lpstr>    Evaluation Next Steps</vt:lpstr>
      <vt:lpstr>Project Challenges</vt:lpstr>
      <vt:lpstr>Evaluation Challenges and Opportunities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Kinnections Project: On the Road to Becoming an Evidence-Based Practice</dc:title>
  <dc:creator>Jasmine Nutt, MSW</dc:creator>
  <cp:lastModifiedBy>Jasmine Nutt, MSW</cp:lastModifiedBy>
  <cp:revision>7</cp:revision>
  <dcterms:created xsi:type="dcterms:W3CDTF">2023-03-08T18:15:22Z</dcterms:created>
  <dcterms:modified xsi:type="dcterms:W3CDTF">2023-04-05T00:02:46Z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0x01010096DCB8F10A8E144282342C138CD3EC36</vt:lpwstr>
  </property>
  <property fmtid="{D5CDD505-2E9C-101B-9397-08002B2CF9AE}" pid="3" name="MediaServiceImageTags">
    <vt:lpwstr/>
  </property>
</Properties>
</file>