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71" r:id="rId2"/>
  </p:sldMasterIdLst>
  <p:notesMasterIdLst>
    <p:notesMasterId r:id="rId30"/>
  </p:notesMasterIdLst>
  <p:handoutMasterIdLst>
    <p:handoutMasterId r:id="rId31"/>
  </p:handoutMasterIdLst>
  <p:sldIdLst>
    <p:sldId id="349" r:id="rId3"/>
    <p:sldId id="350" r:id="rId4"/>
    <p:sldId id="370" r:id="rId5"/>
    <p:sldId id="351" r:id="rId6"/>
    <p:sldId id="259" r:id="rId7"/>
    <p:sldId id="261" r:id="rId8"/>
    <p:sldId id="288" r:id="rId9"/>
    <p:sldId id="352" r:id="rId10"/>
    <p:sldId id="353" r:id="rId11"/>
    <p:sldId id="372" r:id="rId12"/>
    <p:sldId id="354" r:id="rId13"/>
    <p:sldId id="374" r:id="rId14"/>
    <p:sldId id="377" r:id="rId15"/>
    <p:sldId id="357" r:id="rId16"/>
    <p:sldId id="359" r:id="rId17"/>
    <p:sldId id="360" r:id="rId18"/>
    <p:sldId id="363" r:id="rId19"/>
    <p:sldId id="361" r:id="rId20"/>
    <p:sldId id="368" r:id="rId21"/>
    <p:sldId id="362" r:id="rId22"/>
    <p:sldId id="364" r:id="rId23"/>
    <p:sldId id="365" r:id="rId24"/>
    <p:sldId id="366" r:id="rId25"/>
    <p:sldId id="367" r:id="rId26"/>
    <p:sldId id="380" r:id="rId27"/>
    <p:sldId id="285" r:id="rId28"/>
    <p:sldId id="286" r:id="rId29"/>
  </p:sldIdLst>
  <p:sldSz cx="9144000" cy="6858000" type="overhead"/>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55"/>
    <a:srgbClr val="B3985A"/>
    <a:srgbClr val="C5B081"/>
    <a:srgbClr val="DE6614"/>
    <a:srgbClr val="1BC79A"/>
    <a:srgbClr val="EB7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8" autoAdjust="0"/>
    <p:restoredTop sz="79295" autoAdjust="0"/>
  </p:normalViewPr>
  <p:slideViewPr>
    <p:cSldViewPr snapToGrid="0">
      <p:cViewPr varScale="1">
        <p:scale>
          <a:sx n="69" d="100"/>
          <a:sy n="69" d="100"/>
        </p:scale>
        <p:origin x="2064"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1" Type="http://schemas.openxmlformats.org/officeDocument/2006/relationships/hyperlink" Target="https://www.childwelfare.gov/topics/preventing/overview/framework/"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1" Type="http://schemas.openxmlformats.org/officeDocument/2006/relationships/hyperlink" Target="https://www.childwelfare.gov/topics/preventing/overview/framewor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C9D4F-0B07-44A2-90F4-BEEF77413F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32AB186-6CD3-4D35-A867-FBF9ED5E9C66}">
      <dgm:prSet/>
      <dgm:spPr/>
      <dgm:t>
        <a:bodyPr/>
        <a:lstStyle/>
        <a:p>
          <a:r>
            <a:rPr lang="en-US"/>
            <a:t>Serving youth and families since 1999</a:t>
          </a:r>
        </a:p>
      </dgm:t>
    </dgm:pt>
    <dgm:pt modelId="{18BADA8B-F34E-4083-8CED-9AD8565C139A}" type="parTrans" cxnId="{15653381-8BB5-448E-BCD8-D108CA7E8165}">
      <dgm:prSet/>
      <dgm:spPr/>
      <dgm:t>
        <a:bodyPr/>
        <a:lstStyle/>
        <a:p>
          <a:endParaRPr lang="en-US"/>
        </a:p>
      </dgm:t>
    </dgm:pt>
    <dgm:pt modelId="{6CC85AAA-FCD0-4E39-8EBE-268AABAE1721}" type="sibTrans" cxnId="{15653381-8BB5-448E-BCD8-D108CA7E8165}">
      <dgm:prSet/>
      <dgm:spPr/>
      <dgm:t>
        <a:bodyPr/>
        <a:lstStyle/>
        <a:p>
          <a:endParaRPr lang="en-US"/>
        </a:p>
      </dgm:t>
    </dgm:pt>
    <dgm:pt modelId="{CE52668A-0D59-48BC-9941-3DC37580EA0C}">
      <dgm:prSet/>
      <dgm:spPr/>
      <dgm:t>
        <a:bodyPr/>
        <a:lstStyle/>
        <a:p>
          <a:r>
            <a:rPr lang="en-US" dirty="0"/>
            <a:t>Serving CO, PA, OH, SC, MD, FL</a:t>
          </a:r>
        </a:p>
      </dgm:t>
    </dgm:pt>
    <dgm:pt modelId="{C624ED73-EBA3-40FD-8605-7DF881C0E2C6}" type="parTrans" cxnId="{8F37F68E-9385-42E2-A785-7ABBC4196682}">
      <dgm:prSet/>
      <dgm:spPr/>
      <dgm:t>
        <a:bodyPr/>
        <a:lstStyle/>
        <a:p>
          <a:endParaRPr lang="en-US"/>
        </a:p>
      </dgm:t>
    </dgm:pt>
    <dgm:pt modelId="{BB0A4108-B860-4FA7-A09E-F926D78729B9}" type="sibTrans" cxnId="{8F37F68E-9385-42E2-A785-7ABBC4196682}">
      <dgm:prSet/>
      <dgm:spPr/>
      <dgm:t>
        <a:bodyPr/>
        <a:lstStyle/>
        <a:p>
          <a:endParaRPr lang="en-US"/>
        </a:p>
      </dgm:t>
    </dgm:pt>
    <dgm:pt modelId="{4261377D-937A-45D3-941D-BCF2311ACC26}">
      <dgm:prSet/>
      <dgm:spPr/>
      <dgm:t>
        <a:bodyPr/>
        <a:lstStyle/>
        <a:p>
          <a:r>
            <a:rPr lang="en-US" dirty="0"/>
            <a:t>Headquarters in Allegheny County, PA</a:t>
          </a:r>
        </a:p>
      </dgm:t>
    </dgm:pt>
    <dgm:pt modelId="{9972DA86-B7D6-4098-9F47-5FAEE4F63BD0}" type="parTrans" cxnId="{3F00ACB7-442C-4521-B324-69544809E729}">
      <dgm:prSet/>
      <dgm:spPr/>
      <dgm:t>
        <a:bodyPr/>
        <a:lstStyle/>
        <a:p>
          <a:endParaRPr lang="en-US"/>
        </a:p>
      </dgm:t>
    </dgm:pt>
    <dgm:pt modelId="{DD4A4989-EE6E-457C-8AA3-721D159A4C1F}" type="sibTrans" cxnId="{3F00ACB7-442C-4521-B324-69544809E729}">
      <dgm:prSet/>
      <dgm:spPr/>
      <dgm:t>
        <a:bodyPr/>
        <a:lstStyle/>
        <a:p>
          <a:endParaRPr lang="en-US"/>
        </a:p>
      </dgm:t>
    </dgm:pt>
    <dgm:pt modelId="{D4918B28-BD9D-4FA7-A70B-26304670E4DE}" type="pres">
      <dgm:prSet presAssocID="{8B8C9D4F-0B07-44A2-90F4-BEEF77413F75}" presName="hierChild1" presStyleCnt="0">
        <dgm:presLayoutVars>
          <dgm:chPref val="1"/>
          <dgm:dir/>
          <dgm:animOne val="branch"/>
          <dgm:animLvl val="lvl"/>
          <dgm:resizeHandles/>
        </dgm:presLayoutVars>
      </dgm:prSet>
      <dgm:spPr/>
    </dgm:pt>
    <dgm:pt modelId="{847C87C9-9D15-4A7C-8C6F-080D5198514B}" type="pres">
      <dgm:prSet presAssocID="{932AB186-6CD3-4D35-A867-FBF9ED5E9C66}" presName="hierRoot1" presStyleCnt="0"/>
      <dgm:spPr/>
    </dgm:pt>
    <dgm:pt modelId="{22E86C80-95D3-41E5-8E6C-8FEBDAC0B52A}" type="pres">
      <dgm:prSet presAssocID="{932AB186-6CD3-4D35-A867-FBF9ED5E9C66}" presName="composite" presStyleCnt="0"/>
      <dgm:spPr/>
    </dgm:pt>
    <dgm:pt modelId="{F33078CC-3A21-4C71-B904-2A15A2BEDFD7}" type="pres">
      <dgm:prSet presAssocID="{932AB186-6CD3-4D35-A867-FBF9ED5E9C66}" presName="background" presStyleLbl="node0" presStyleIdx="0" presStyleCnt="3"/>
      <dgm:spPr>
        <a:solidFill>
          <a:schemeClr val="accent2"/>
        </a:solidFill>
      </dgm:spPr>
    </dgm:pt>
    <dgm:pt modelId="{E5267748-B7B7-4F64-8016-0DC8F4FBF3ED}" type="pres">
      <dgm:prSet presAssocID="{932AB186-6CD3-4D35-A867-FBF9ED5E9C66}" presName="text" presStyleLbl="fgAcc0" presStyleIdx="0" presStyleCnt="3">
        <dgm:presLayoutVars>
          <dgm:chPref val="3"/>
        </dgm:presLayoutVars>
      </dgm:prSet>
      <dgm:spPr/>
    </dgm:pt>
    <dgm:pt modelId="{FC305AFA-F99A-4D37-BDDD-4D1500796AC3}" type="pres">
      <dgm:prSet presAssocID="{932AB186-6CD3-4D35-A867-FBF9ED5E9C66}" presName="hierChild2" presStyleCnt="0"/>
      <dgm:spPr/>
    </dgm:pt>
    <dgm:pt modelId="{14130050-1660-45A0-BA55-298CCBDACB0F}" type="pres">
      <dgm:prSet presAssocID="{CE52668A-0D59-48BC-9941-3DC37580EA0C}" presName="hierRoot1" presStyleCnt="0"/>
      <dgm:spPr/>
    </dgm:pt>
    <dgm:pt modelId="{B5AC5F35-EC56-49CE-BDCA-F55CE200A2CA}" type="pres">
      <dgm:prSet presAssocID="{CE52668A-0D59-48BC-9941-3DC37580EA0C}" presName="composite" presStyleCnt="0"/>
      <dgm:spPr/>
    </dgm:pt>
    <dgm:pt modelId="{9CD6490D-CA69-454C-A4B6-4E1B1E09EC13}" type="pres">
      <dgm:prSet presAssocID="{CE52668A-0D59-48BC-9941-3DC37580EA0C}" presName="background" presStyleLbl="node0" presStyleIdx="1" presStyleCnt="3"/>
      <dgm:spPr>
        <a:solidFill>
          <a:srgbClr val="0F6F55"/>
        </a:solidFill>
      </dgm:spPr>
    </dgm:pt>
    <dgm:pt modelId="{2D96F915-E0F8-487E-9839-6878D1FF802A}" type="pres">
      <dgm:prSet presAssocID="{CE52668A-0D59-48BC-9941-3DC37580EA0C}" presName="text" presStyleLbl="fgAcc0" presStyleIdx="1" presStyleCnt="3">
        <dgm:presLayoutVars>
          <dgm:chPref val="3"/>
        </dgm:presLayoutVars>
      </dgm:prSet>
      <dgm:spPr/>
    </dgm:pt>
    <dgm:pt modelId="{6EEAF4CE-DBBB-4475-9D9B-D5D41386BFD3}" type="pres">
      <dgm:prSet presAssocID="{CE52668A-0D59-48BC-9941-3DC37580EA0C}" presName="hierChild2" presStyleCnt="0"/>
      <dgm:spPr/>
    </dgm:pt>
    <dgm:pt modelId="{2B3C3CF7-21D4-4DC9-8A89-BEC9F58116FD}" type="pres">
      <dgm:prSet presAssocID="{4261377D-937A-45D3-941D-BCF2311ACC26}" presName="hierRoot1" presStyleCnt="0"/>
      <dgm:spPr/>
    </dgm:pt>
    <dgm:pt modelId="{47ACF7BD-98FA-4136-AE76-B861F63092DF}" type="pres">
      <dgm:prSet presAssocID="{4261377D-937A-45D3-941D-BCF2311ACC26}" presName="composite" presStyleCnt="0"/>
      <dgm:spPr/>
    </dgm:pt>
    <dgm:pt modelId="{5F61B1B7-CA3A-4E33-A035-A02BA6062DBD}" type="pres">
      <dgm:prSet presAssocID="{4261377D-937A-45D3-941D-BCF2311ACC26}" presName="background" presStyleLbl="node0" presStyleIdx="2" presStyleCnt="3"/>
      <dgm:spPr>
        <a:solidFill>
          <a:srgbClr val="0F6F55"/>
        </a:solidFill>
      </dgm:spPr>
    </dgm:pt>
    <dgm:pt modelId="{9AFFD7AA-D3EE-4D6A-B2E2-986F7783BAA0}" type="pres">
      <dgm:prSet presAssocID="{4261377D-937A-45D3-941D-BCF2311ACC26}" presName="text" presStyleLbl="fgAcc0" presStyleIdx="2" presStyleCnt="3">
        <dgm:presLayoutVars>
          <dgm:chPref val="3"/>
        </dgm:presLayoutVars>
      </dgm:prSet>
      <dgm:spPr/>
    </dgm:pt>
    <dgm:pt modelId="{7F10C549-1A36-428C-A450-17A4E7DD5BE5}" type="pres">
      <dgm:prSet presAssocID="{4261377D-937A-45D3-941D-BCF2311ACC26}" presName="hierChild2" presStyleCnt="0"/>
      <dgm:spPr/>
    </dgm:pt>
  </dgm:ptLst>
  <dgm:cxnLst>
    <dgm:cxn modelId="{EB408A21-BED4-478E-B611-88036E5AE5BB}" type="presOf" srcId="{932AB186-6CD3-4D35-A867-FBF9ED5E9C66}" destId="{E5267748-B7B7-4F64-8016-0DC8F4FBF3ED}" srcOrd="0" destOrd="0" presId="urn:microsoft.com/office/officeart/2005/8/layout/hierarchy1"/>
    <dgm:cxn modelId="{2E980C34-2277-43EB-8C3E-B8C61352DD86}" type="presOf" srcId="{8B8C9D4F-0B07-44A2-90F4-BEEF77413F75}" destId="{D4918B28-BD9D-4FA7-A70B-26304670E4DE}" srcOrd="0" destOrd="0" presId="urn:microsoft.com/office/officeart/2005/8/layout/hierarchy1"/>
    <dgm:cxn modelId="{96867938-0694-4ECD-9D5B-94750CF44E13}" type="presOf" srcId="{4261377D-937A-45D3-941D-BCF2311ACC26}" destId="{9AFFD7AA-D3EE-4D6A-B2E2-986F7783BAA0}" srcOrd="0" destOrd="0" presId="urn:microsoft.com/office/officeart/2005/8/layout/hierarchy1"/>
    <dgm:cxn modelId="{15653381-8BB5-448E-BCD8-D108CA7E8165}" srcId="{8B8C9D4F-0B07-44A2-90F4-BEEF77413F75}" destId="{932AB186-6CD3-4D35-A867-FBF9ED5E9C66}" srcOrd="0" destOrd="0" parTransId="{18BADA8B-F34E-4083-8CED-9AD8565C139A}" sibTransId="{6CC85AAA-FCD0-4E39-8EBE-268AABAE1721}"/>
    <dgm:cxn modelId="{8F37F68E-9385-42E2-A785-7ABBC4196682}" srcId="{8B8C9D4F-0B07-44A2-90F4-BEEF77413F75}" destId="{CE52668A-0D59-48BC-9941-3DC37580EA0C}" srcOrd="1" destOrd="0" parTransId="{C624ED73-EBA3-40FD-8605-7DF881C0E2C6}" sibTransId="{BB0A4108-B860-4FA7-A09E-F926D78729B9}"/>
    <dgm:cxn modelId="{3F00ACB7-442C-4521-B324-69544809E729}" srcId="{8B8C9D4F-0B07-44A2-90F4-BEEF77413F75}" destId="{4261377D-937A-45D3-941D-BCF2311ACC26}" srcOrd="2" destOrd="0" parTransId="{9972DA86-B7D6-4098-9F47-5FAEE4F63BD0}" sibTransId="{DD4A4989-EE6E-457C-8AA3-721D159A4C1F}"/>
    <dgm:cxn modelId="{062EFDEE-EB29-4566-B6CC-531494333FA3}" type="presOf" srcId="{CE52668A-0D59-48BC-9941-3DC37580EA0C}" destId="{2D96F915-E0F8-487E-9839-6878D1FF802A}" srcOrd="0" destOrd="0" presId="urn:microsoft.com/office/officeart/2005/8/layout/hierarchy1"/>
    <dgm:cxn modelId="{2C69A78C-F798-4FFE-8A2A-0D109722D902}" type="presParOf" srcId="{D4918B28-BD9D-4FA7-A70B-26304670E4DE}" destId="{847C87C9-9D15-4A7C-8C6F-080D5198514B}" srcOrd="0" destOrd="0" presId="urn:microsoft.com/office/officeart/2005/8/layout/hierarchy1"/>
    <dgm:cxn modelId="{4B21784B-B765-47DB-85C2-7B1B63FAEB3D}" type="presParOf" srcId="{847C87C9-9D15-4A7C-8C6F-080D5198514B}" destId="{22E86C80-95D3-41E5-8E6C-8FEBDAC0B52A}" srcOrd="0" destOrd="0" presId="urn:microsoft.com/office/officeart/2005/8/layout/hierarchy1"/>
    <dgm:cxn modelId="{3B1D7018-01F2-4B56-A520-6947B10C28E0}" type="presParOf" srcId="{22E86C80-95D3-41E5-8E6C-8FEBDAC0B52A}" destId="{F33078CC-3A21-4C71-B904-2A15A2BEDFD7}" srcOrd="0" destOrd="0" presId="urn:microsoft.com/office/officeart/2005/8/layout/hierarchy1"/>
    <dgm:cxn modelId="{AC211E64-CA83-48E1-8D49-522C3232F97B}" type="presParOf" srcId="{22E86C80-95D3-41E5-8E6C-8FEBDAC0B52A}" destId="{E5267748-B7B7-4F64-8016-0DC8F4FBF3ED}" srcOrd="1" destOrd="0" presId="urn:microsoft.com/office/officeart/2005/8/layout/hierarchy1"/>
    <dgm:cxn modelId="{D35940E4-CEB4-4B39-B75A-419540DF48D0}" type="presParOf" srcId="{847C87C9-9D15-4A7C-8C6F-080D5198514B}" destId="{FC305AFA-F99A-4D37-BDDD-4D1500796AC3}" srcOrd="1" destOrd="0" presId="urn:microsoft.com/office/officeart/2005/8/layout/hierarchy1"/>
    <dgm:cxn modelId="{B1CDF747-6892-4050-A4B2-F3B9EE2B4164}" type="presParOf" srcId="{D4918B28-BD9D-4FA7-A70B-26304670E4DE}" destId="{14130050-1660-45A0-BA55-298CCBDACB0F}" srcOrd="1" destOrd="0" presId="urn:microsoft.com/office/officeart/2005/8/layout/hierarchy1"/>
    <dgm:cxn modelId="{A2F5DE8C-316F-4B7D-A701-4F6811AA78EC}" type="presParOf" srcId="{14130050-1660-45A0-BA55-298CCBDACB0F}" destId="{B5AC5F35-EC56-49CE-BDCA-F55CE200A2CA}" srcOrd="0" destOrd="0" presId="urn:microsoft.com/office/officeart/2005/8/layout/hierarchy1"/>
    <dgm:cxn modelId="{C05C6E52-6BCA-45F8-A474-83253DDD75E6}" type="presParOf" srcId="{B5AC5F35-EC56-49CE-BDCA-F55CE200A2CA}" destId="{9CD6490D-CA69-454C-A4B6-4E1B1E09EC13}" srcOrd="0" destOrd="0" presId="urn:microsoft.com/office/officeart/2005/8/layout/hierarchy1"/>
    <dgm:cxn modelId="{41AB4C12-42EF-4FAB-BC30-D297B72D6624}" type="presParOf" srcId="{B5AC5F35-EC56-49CE-BDCA-F55CE200A2CA}" destId="{2D96F915-E0F8-487E-9839-6878D1FF802A}" srcOrd="1" destOrd="0" presId="urn:microsoft.com/office/officeart/2005/8/layout/hierarchy1"/>
    <dgm:cxn modelId="{3D682AED-D661-4BB0-9BBD-561B9F4C12C1}" type="presParOf" srcId="{14130050-1660-45A0-BA55-298CCBDACB0F}" destId="{6EEAF4CE-DBBB-4475-9D9B-D5D41386BFD3}" srcOrd="1" destOrd="0" presId="urn:microsoft.com/office/officeart/2005/8/layout/hierarchy1"/>
    <dgm:cxn modelId="{3996BC9E-A922-4FE6-A64D-721627580398}" type="presParOf" srcId="{D4918B28-BD9D-4FA7-A70B-26304670E4DE}" destId="{2B3C3CF7-21D4-4DC9-8A89-BEC9F58116FD}" srcOrd="2" destOrd="0" presId="urn:microsoft.com/office/officeart/2005/8/layout/hierarchy1"/>
    <dgm:cxn modelId="{38B462E1-15BB-48B5-9B41-05F56AE8F1AD}" type="presParOf" srcId="{2B3C3CF7-21D4-4DC9-8A89-BEC9F58116FD}" destId="{47ACF7BD-98FA-4136-AE76-B861F63092DF}" srcOrd="0" destOrd="0" presId="urn:microsoft.com/office/officeart/2005/8/layout/hierarchy1"/>
    <dgm:cxn modelId="{EA3ECA19-D40A-4FC2-AC15-6E48E6C915A4}" type="presParOf" srcId="{47ACF7BD-98FA-4136-AE76-B861F63092DF}" destId="{5F61B1B7-CA3A-4E33-A035-A02BA6062DBD}" srcOrd="0" destOrd="0" presId="urn:microsoft.com/office/officeart/2005/8/layout/hierarchy1"/>
    <dgm:cxn modelId="{528E802E-FD82-4BDC-9B5B-EB9843A06079}" type="presParOf" srcId="{47ACF7BD-98FA-4136-AE76-B861F63092DF}" destId="{9AFFD7AA-D3EE-4D6A-B2E2-986F7783BAA0}" srcOrd="1" destOrd="0" presId="urn:microsoft.com/office/officeart/2005/8/layout/hierarchy1"/>
    <dgm:cxn modelId="{E5227004-A99C-44A9-875B-F536A641794E}" type="presParOf" srcId="{2B3C3CF7-21D4-4DC9-8A89-BEC9F58116FD}" destId="{7F10C549-1A36-428C-A450-17A4E7DD5BE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029AF-A858-424B-8CE6-A31397956483}"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82023B29-492E-4E32-89CF-FF05262F9A38}">
      <dgm:prSet/>
      <dgm:spPr/>
      <dgm:t>
        <a:bodyPr/>
        <a:lstStyle/>
        <a:p>
          <a:r>
            <a:rPr lang="en-US"/>
            <a:t>“Do Whatever it Takes” ideology </a:t>
          </a:r>
        </a:p>
      </dgm:t>
    </dgm:pt>
    <dgm:pt modelId="{3968F5A2-03A9-4A2F-98C2-15440A01392B}" type="parTrans" cxnId="{217442FD-2238-4ACB-B32C-0AD9866C09DF}">
      <dgm:prSet/>
      <dgm:spPr/>
      <dgm:t>
        <a:bodyPr/>
        <a:lstStyle/>
        <a:p>
          <a:endParaRPr lang="en-US"/>
        </a:p>
      </dgm:t>
    </dgm:pt>
    <dgm:pt modelId="{1727F0FB-A27F-4944-985F-96E11FFA1536}" type="sibTrans" cxnId="{217442FD-2238-4ACB-B32C-0AD9866C09DF}">
      <dgm:prSet/>
      <dgm:spPr/>
      <dgm:t>
        <a:bodyPr/>
        <a:lstStyle/>
        <a:p>
          <a:endParaRPr lang="en-US"/>
        </a:p>
      </dgm:t>
    </dgm:pt>
    <dgm:pt modelId="{6DA2A719-F1BE-4285-93BD-A6C874C4AC35}">
      <dgm:prSet/>
      <dgm:spPr/>
      <dgm:t>
        <a:bodyPr/>
        <a:lstStyle/>
        <a:p>
          <a:r>
            <a:rPr lang="en-US" dirty="0"/>
            <a:t>Family-centered    --  Ecology Focused</a:t>
          </a:r>
        </a:p>
      </dgm:t>
    </dgm:pt>
    <dgm:pt modelId="{13302633-8716-4FBC-8E7E-219C6DFFB6CF}" type="parTrans" cxnId="{1B9DCACD-D03A-4C5E-82ED-C55687854BBC}">
      <dgm:prSet/>
      <dgm:spPr/>
      <dgm:t>
        <a:bodyPr/>
        <a:lstStyle/>
        <a:p>
          <a:endParaRPr lang="en-US"/>
        </a:p>
      </dgm:t>
    </dgm:pt>
    <dgm:pt modelId="{B0909FF8-827B-4A83-BBD3-614CE67A7CE6}" type="sibTrans" cxnId="{1B9DCACD-D03A-4C5E-82ED-C55687854BBC}">
      <dgm:prSet/>
      <dgm:spPr/>
      <dgm:t>
        <a:bodyPr/>
        <a:lstStyle/>
        <a:p>
          <a:endParaRPr lang="en-US"/>
        </a:p>
      </dgm:t>
    </dgm:pt>
    <dgm:pt modelId="{5E33B556-76C1-4B6C-B990-6AFF352570B9}">
      <dgm:prSet/>
      <dgm:spPr/>
      <dgm:t>
        <a:bodyPr/>
        <a:lstStyle/>
        <a:p>
          <a:r>
            <a:rPr lang="en-US"/>
            <a:t>Strength-based</a:t>
          </a:r>
        </a:p>
      </dgm:t>
    </dgm:pt>
    <dgm:pt modelId="{13A759BA-4886-4A92-A937-D6DCBBC97921}" type="parTrans" cxnId="{2A23EDFC-C9A3-4885-8714-E0EB7E871A48}">
      <dgm:prSet/>
      <dgm:spPr/>
      <dgm:t>
        <a:bodyPr/>
        <a:lstStyle/>
        <a:p>
          <a:endParaRPr lang="en-US"/>
        </a:p>
      </dgm:t>
    </dgm:pt>
    <dgm:pt modelId="{6D25A81B-F871-446B-8271-220AF4753408}" type="sibTrans" cxnId="{2A23EDFC-C9A3-4885-8714-E0EB7E871A48}">
      <dgm:prSet/>
      <dgm:spPr/>
      <dgm:t>
        <a:bodyPr/>
        <a:lstStyle/>
        <a:p>
          <a:endParaRPr lang="en-US"/>
        </a:p>
      </dgm:t>
    </dgm:pt>
    <dgm:pt modelId="{BB20960F-09F9-406A-9DD5-54671F17385F}">
      <dgm:prSet/>
      <dgm:spPr/>
      <dgm:t>
        <a:bodyPr/>
        <a:lstStyle/>
        <a:p>
          <a:r>
            <a:rPr lang="en-US"/>
            <a:t>Solution-focused</a:t>
          </a:r>
        </a:p>
      </dgm:t>
    </dgm:pt>
    <dgm:pt modelId="{CE089E58-88F2-48F9-B007-580EC1278C1E}" type="parTrans" cxnId="{88A87522-A9CA-4E84-BFE7-FD0DD35E9BA2}">
      <dgm:prSet/>
      <dgm:spPr/>
      <dgm:t>
        <a:bodyPr/>
        <a:lstStyle/>
        <a:p>
          <a:endParaRPr lang="en-US"/>
        </a:p>
      </dgm:t>
    </dgm:pt>
    <dgm:pt modelId="{A59E57FF-138A-46F7-AD26-037E259630DC}" type="sibTrans" cxnId="{88A87522-A9CA-4E84-BFE7-FD0DD35E9BA2}">
      <dgm:prSet/>
      <dgm:spPr/>
      <dgm:t>
        <a:bodyPr/>
        <a:lstStyle/>
        <a:p>
          <a:endParaRPr lang="en-US"/>
        </a:p>
      </dgm:t>
    </dgm:pt>
    <dgm:pt modelId="{911D4D00-A99E-4B5A-B95D-FD44BE6FC9D0}">
      <dgm:prSet/>
      <dgm:spPr/>
      <dgm:t>
        <a:bodyPr/>
        <a:lstStyle/>
        <a:p>
          <a:r>
            <a:rPr lang="en-US"/>
            <a:t>Trauma-informed</a:t>
          </a:r>
        </a:p>
      </dgm:t>
    </dgm:pt>
    <dgm:pt modelId="{9B93960F-9FE7-4A2B-8FF8-C12B61DB3840}" type="parTrans" cxnId="{09856641-470A-4281-BF5F-C169ADD2B153}">
      <dgm:prSet/>
      <dgm:spPr/>
      <dgm:t>
        <a:bodyPr/>
        <a:lstStyle/>
        <a:p>
          <a:endParaRPr lang="en-US"/>
        </a:p>
      </dgm:t>
    </dgm:pt>
    <dgm:pt modelId="{0EC7E4C9-797E-4155-8E6E-D225EFDD76E5}" type="sibTrans" cxnId="{09856641-470A-4281-BF5F-C169ADD2B153}">
      <dgm:prSet/>
      <dgm:spPr/>
      <dgm:t>
        <a:bodyPr/>
        <a:lstStyle/>
        <a:p>
          <a:endParaRPr lang="en-US"/>
        </a:p>
      </dgm:t>
    </dgm:pt>
    <dgm:pt modelId="{269AE655-4E7B-43A8-820E-8CDD109A95D0}" type="pres">
      <dgm:prSet presAssocID="{3CB029AF-A858-424B-8CE6-A31397956483}" presName="diagram" presStyleCnt="0">
        <dgm:presLayoutVars>
          <dgm:dir/>
          <dgm:resizeHandles val="exact"/>
        </dgm:presLayoutVars>
      </dgm:prSet>
      <dgm:spPr/>
    </dgm:pt>
    <dgm:pt modelId="{17B7A0D1-529F-4DD5-873C-EC1FCEE7F98F}" type="pres">
      <dgm:prSet presAssocID="{82023B29-492E-4E32-89CF-FF05262F9A38}" presName="node" presStyleLbl="node1" presStyleIdx="0" presStyleCnt="5">
        <dgm:presLayoutVars>
          <dgm:bulletEnabled val="1"/>
        </dgm:presLayoutVars>
      </dgm:prSet>
      <dgm:spPr/>
    </dgm:pt>
    <dgm:pt modelId="{3034F149-1780-4D04-82C0-8164E5F5AD48}" type="pres">
      <dgm:prSet presAssocID="{1727F0FB-A27F-4944-985F-96E11FFA1536}" presName="sibTrans" presStyleCnt="0"/>
      <dgm:spPr/>
    </dgm:pt>
    <dgm:pt modelId="{228D862D-F66C-4EA8-9012-C6F90C3570C4}" type="pres">
      <dgm:prSet presAssocID="{6DA2A719-F1BE-4285-93BD-A6C874C4AC35}" presName="node" presStyleLbl="node1" presStyleIdx="1" presStyleCnt="5">
        <dgm:presLayoutVars>
          <dgm:bulletEnabled val="1"/>
        </dgm:presLayoutVars>
      </dgm:prSet>
      <dgm:spPr/>
    </dgm:pt>
    <dgm:pt modelId="{E53FDE50-9558-41D2-939B-4890A2DA1D98}" type="pres">
      <dgm:prSet presAssocID="{B0909FF8-827B-4A83-BBD3-614CE67A7CE6}" presName="sibTrans" presStyleCnt="0"/>
      <dgm:spPr/>
    </dgm:pt>
    <dgm:pt modelId="{6AD805B7-3757-407E-8F8B-2A1A37C2DEF0}" type="pres">
      <dgm:prSet presAssocID="{5E33B556-76C1-4B6C-B990-6AFF352570B9}" presName="node" presStyleLbl="node1" presStyleIdx="2" presStyleCnt="5">
        <dgm:presLayoutVars>
          <dgm:bulletEnabled val="1"/>
        </dgm:presLayoutVars>
      </dgm:prSet>
      <dgm:spPr/>
    </dgm:pt>
    <dgm:pt modelId="{A3CD2C77-CC23-4058-A52C-4D5022A307C5}" type="pres">
      <dgm:prSet presAssocID="{6D25A81B-F871-446B-8271-220AF4753408}" presName="sibTrans" presStyleCnt="0"/>
      <dgm:spPr/>
    </dgm:pt>
    <dgm:pt modelId="{E362E2BF-4531-420C-805C-B1DBE7C350C5}" type="pres">
      <dgm:prSet presAssocID="{BB20960F-09F9-406A-9DD5-54671F17385F}" presName="node" presStyleLbl="node1" presStyleIdx="3" presStyleCnt="5">
        <dgm:presLayoutVars>
          <dgm:bulletEnabled val="1"/>
        </dgm:presLayoutVars>
      </dgm:prSet>
      <dgm:spPr/>
    </dgm:pt>
    <dgm:pt modelId="{21EC3710-E244-4DA6-A495-2E2EE3C4004B}" type="pres">
      <dgm:prSet presAssocID="{A59E57FF-138A-46F7-AD26-037E259630DC}" presName="sibTrans" presStyleCnt="0"/>
      <dgm:spPr/>
    </dgm:pt>
    <dgm:pt modelId="{94A2696B-04D1-4CCF-A1C8-3174EA4B9A0B}" type="pres">
      <dgm:prSet presAssocID="{911D4D00-A99E-4B5A-B95D-FD44BE6FC9D0}" presName="node" presStyleLbl="node1" presStyleIdx="4" presStyleCnt="5">
        <dgm:presLayoutVars>
          <dgm:bulletEnabled val="1"/>
        </dgm:presLayoutVars>
      </dgm:prSet>
      <dgm:spPr/>
    </dgm:pt>
  </dgm:ptLst>
  <dgm:cxnLst>
    <dgm:cxn modelId="{88A87522-A9CA-4E84-BFE7-FD0DD35E9BA2}" srcId="{3CB029AF-A858-424B-8CE6-A31397956483}" destId="{BB20960F-09F9-406A-9DD5-54671F17385F}" srcOrd="3" destOrd="0" parTransId="{CE089E58-88F2-48F9-B007-580EC1278C1E}" sibTransId="{A59E57FF-138A-46F7-AD26-037E259630DC}"/>
    <dgm:cxn modelId="{6E458138-EEDB-47B0-85CF-398350CF288D}" type="presOf" srcId="{82023B29-492E-4E32-89CF-FF05262F9A38}" destId="{17B7A0D1-529F-4DD5-873C-EC1FCEE7F98F}" srcOrd="0" destOrd="0" presId="urn:microsoft.com/office/officeart/2005/8/layout/default"/>
    <dgm:cxn modelId="{50960739-8301-4967-8540-7413DD81411E}" type="presOf" srcId="{BB20960F-09F9-406A-9DD5-54671F17385F}" destId="{E362E2BF-4531-420C-805C-B1DBE7C350C5}" srcOrd="0" destOrd="0" presId="urn:microsoft.com/office/officeart/2005/8/layout/default"/>
    <dgm:cxn modelId="{09856641-470A-4281-BF5F-C169ADD2B153}" srcId="{3CB029AF-A858-424B-8CE6-A31397956483}" destId="{911D4D00-A99E-4B5A-B95D-FD44BE6FC9D0}" srcOrd="4" destOrd="0" parTransId="{9B93960F-9FE7-4A2B-8FF8-C12B61DB3840}" sibTransId="{0EC7E4C9-797E-4155-8E6E-D225EFDD76E5}"/>
    <dgm:cxn modelId="{5311B144-CAE7-4FD8-996C-8643A526F537}" type="presOf" srcId="{911D4D00-A99E-4B5A-B95D-FD44BE6FC9D0}" destId="{94A2696B-04D1-4CCF-A1C8-3174EA4B9A0B}" srcOrd="0" destOrd="0" presId="urn:microsoft.com/office/officeart/2005/8/layout/default"/>
    <dgm:cxn modelId="{FA0807B4-DDF0-4E68-B7EA-34E42A64BEE2}" type="presOf" srcId="{3CB029AF-A858-424B-8CE6-A31397956483}" destId="{269AE655-4E7B-43A8-820E-8CDD109A95D0}" srcOrd="0" destOrd="0" presId="urn:microsoft.com/office/officeart/2005/8/layout/default"/>
    <dgm:cxn modelId="{D76BDBC8-1EC6-4B78-9CCD-D5D56E55B973}" type="presOf" srcId="{5E33B556-76C1-4B6C-B990-6AFF352570B9}" destId="{6AD805B7-3757-407E-8F8B-2A1A37C2DEF0}" srcOrd="0" destOrd="0" presId="urn:microsoft.com/office/officeart/2005/8/layout/default"/>
    <dgm:cxn modelId="{1B9DCACD-D03A-4C5E-82ED-C55687854BBC}" srcId="{3CB029AF-A858-424B-8CE6-A31397956483}" destId="{6DA2A719-F1BE-4285-93BD-A6C874C4AC35}" srcOrd="1" destOrd="0" parTransId="{13302633-8716-4FBC-8E7E-219C6DFFB6CF}" sibTransId="{B0909FF8-827B-4A83-BBD3-614CE67A7CE6}"/>
    <dgm:cxn modelId="{2A23EDFC-C9A3-4885-8714-E0EB7E871A48}" srcId="{3CB029AF-A858-424B-8CE6-A31397956483}" destId="{5E33B556-76C1-4B6C-B990-6AFF352570B9}" srcOrd="2" destOrd="0" parTransId="{13A759BA-4886-4A92-A937-D6DCBBC97921}" sibTransId="{6D25A81B-F871-446B-8271-220AF4753408}"/>
    <dgm:cxn modelId="{217442FD-2238-4ACB-B32C-0AD9866C09DF}" srcId="{3CB029AF-A858-424B-8CE6-A31397956483}" destId="{82023B29-492E-4E32-89CF-FF05262F9A38}" srcOrd="0" destOrd="0" parTransId="{3968F5A2-03A9-4A2F-98C2-15440A01392B}" sibTransId="{1727F0FB-A27F-4944-985F-96E11FFA1536}"/>
    <dgm:cxn modelId="{72DC9EFF-B42D-4167-AA58-1F794A547342}" type="presOf" srcId="{6DA2A719-F1BE-4285-93BD-A6C874C4AC35}" destId="{228D862D-F66C-4EA8-9012-C6F90C3570C4}" srcOrd="0" destOrd="0" presId="urn:microsoft.com/office/officeart/2005/8/layout/default"/>
    <dgm:cxn modelId="{A4B2F017-AF39-4D26-B693-2F144B4A338D}" type="presParOf" srcId="{269AE655-4E7B-43A8-820E-8CDD109A95D0}" destId="{17B7A0D1-529F-4DD5-873C-EC1FCEE7F98F}" srcOrd="0" destOrd="0" presId="urn:microsoft.com/office/officeart/2005/8/layout/default"/>
    <dgm:cxn modelId="{0BAB95B9-3347-4706-BCB1-A30390102D8F}" type="presParOf" srcId="{269AE655-4E7B-43A8-820E-8CDD109A95D0}" destId="{3034F149-1780-4D04-82C0-8164E5F5AD48}" srcOrd="1" destOrd="0" presId="urn:microsoft.com/office/officeart/2005/8/layout/default"/>
    <dgm:cxn modelId="{CCA0174D-2817-4533-90D6-1DA549A13CC1}" type="presParOf" srcId="{269AE655-4E7B-43A8-820E-8CDD109A95D0}" destId="{228D862D-F66C-4EA8-9012-C6F90C3570C4}" srcOrd="2" destOrd="0" presId="urn:microsoft.com/office/officeart/2005/8/layout/default"/>
    <dgm:cxn modelId="{97146A87-1FE8-4253-ADF6-0FA96298DF91}" type="presParOf" srcId="{269AE655-4E7B-43A8-820E-8CDD109A95D0}" destId="{E53FDE50-9558-41D2-939B-4890A2DA1D98}" srcOrd="3" destOrd="0" presId="urn:microsoft.com/office/officeart/2005/8/layout/default"/>
    <dgm:cxn modelId="{FC8ED7DD-879F-469B-B137-0DF18D13ACEA}" type="presParOf" srcId="{269AE655-4E7B-43A8-820E-8CDD109A95D0}" destId="{6AD805B7-3757-407E-8F8B-2A1A37C2DEF0}" srcOrd="4" destOrd="0" presId="urn:microsoft.com/office/officeart/2005/8/layout/default"/>
    <dgm:cxn modelId="{3EFC6256-F338-41A5-A722-CB8A46EAC080}" type="presParOf" srcId="{269AE655-4E7B-43A8-820E-8CDD109A95D0}" destId="{A3CD2C77-CC23-4058-A52C-4D5022A307C5}" srcOrd="5" destOrd="0" presId="urn:microsoft.com/office/officeart/2005/8/layout/default"/>
    <dgm:cxn modelId="{C370AE14-9B58-41C8-AE07-F8556CB26D43}" type="presParOf" srcId="{269AE655-4E7B-43A8-820E-8CDD109A95D0}" destId="{E362E2BF-4531-420C-805C-B1DBE7C350C5}" srcOrd="6" destOrd="0" presId="urn:microsoft.com/office/officeart/2005/8/layout/default"/>
    <dgm:cxn modelId="{5179F586-A723-400D-981C-A224FC483239}" type="presParOf" srcId="{269AE655-4E7B-43A8-820E-8CDD109A95D0}" destId="{21EC3710-E244-4DA6-A495-2E2EE3C4004B}" srcOrd="7" destOrd="0" presId="urn:microsoft.com/office/officeart/2005/8/layout/default"/>
    <dgm:cxn modelId="{79D137DB-9E25-40E4-8F13-9CF56BC76867}" type="presParOf" srcId="{269AE655-4E7B-43A8-820E-8CDD109A95D0}" destId="{94A2696B-04D1-4CCF-A1C8-3174EA4B9A0B}"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DF876-5F13-4AA4-A8CD-11BA2FB8E7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CA066B-B0C0-4134-A788-758DA4C9257D}">
      <dgm:prSet custT="1"/>
      <dgm:spPr/>
      <dgm:t>
        <a:bodyPr/>
        <a:lstStyle/>
        <a:p>
          <a:pPr>
            <a:lnSpc>
              <a:spcPct val="100000"/>
            </a:lnSpc>
          </a:pPr>
          <a:r>
            <a:rPr lang="en-US" sz="3200" dirty="0"/>
            <a:t>Client success</a:t>
          </a:r>
        </a:p>
      </dgm:t>
    </dgm:pt>
    <dgm:pt modelId="{A8E71186-8DC6-4B6C-A83D-69AFBBF5A082}" type="parTrans" cxnId="{4607A8A8-D160-491D-8B60-F0AFDB654CB9}">
      <dgm:prSet/>
      <dgm:spPr/>
      <dgm:t>
        <a:bodyPr/>
        <a:lstStyle/>
        <a:p>
          <a:endParaRPr lang="en-US"/>
        </a:p>
      </dgm:t>
    </dgm:pt>
    <dgm:pt modelId="{5DE9B4EB-065B-465F-9B0D-EC09ECE8F646}" type="sibTrans" cxnId="{4607A8A8-D160-491D-8B60-F0AFDB654CB9}">
      <dgm:prSet/>
      <dgm:spPr/>
      <dgm:t>
        <a:bodyPr/>
        <a:lstStyle/>
        <a:p>
          <a:endParaRPr lang="en-US"/>
        </a:p>
      </dgm:t>
    </dgm:pt>
    <dgm:pt modelId="{21855E88-DF03-48FE-ACEA-B923B4C0EA18}">
      <dgm:prSet custT="1"/>
      <dgm:spPr/>
      <dgm:t>
        <a:bodyPr/>
        <a:lstStyle/>
        <a:p>
          <a:pPr>
            <a:lnSpc>
              <a:spcPct val="100000"/>
            </a:lnSpc>
          </a:pPr>
          <a:r>
            <a:rPr lang="en-US" sz="3200" dirty="0"/>
            <a:t>Organization success</a:t>
          </a:r>
        </a:p>
      </dgm:t>
    </dgm:pt>
    <dgm:pt modelId="{1373DF1C-002F-4FB8-ACF5-74D89446D39C}" type="parTrans" cxnId="{90DF2478-D572-4BCC-A30A-9B7253F03B6A}">
      <dgm:prSet/>
      <dgm:spPr/>
      <dgm:t>
        <a:bodyPr/>
        <a:lstStyle/>
        <a:p>
          <a:endParaRPr lang="en-US"/>
        </a:p>
      </dgm:t>
    </dgm:pt>
    <dgm:pt modelId="{2DB6403D-DCFA-49AF-8898-C68F64295738}" type="sibTrans" cxnId="{90DF2478-D572-4BCC-A30A-9B7253F03B6A}">
      <dgm:prSet/>
      <dgm:spPr/>
      <dgm:t>
        <a:bodyPr/>
        <a:lstStyle/>
        <a:p>
          <a:endParaRPr lang="en-US"/>
        </a:p>
      </dgm:t>
    </dgm:pt>
    <dgm:pt modelId="{B6DBD63C-E860-42A1-ADFD-804FEA4D5DDB}" type="pres">
      <dgm:prSet presAssocID="{983DF876-5F13-4AA4-A8CD-11BA2FB8E7A3}" presName="root" presStyleCnt="0">
        <dgm:presLayoutVars>
          <dgm:dir/>
          <dgm:resizeHandles val="exact"/>
        </dgm:presLayoutVars>
      </dgm:prSet>
      <dgm:spPr/>
    </dgm:pt>
    <dgm:pt modelId="{C16724A1-A570-4ECA-A584-2438A1A72B1F}" type="pres">
      <dgm:prSet presAssocID="{5DCA066B-B0C0-4134-A788-758DA4C9257D}" presName="compNode" presStyleCnt="0"/>
      <dgm:spPr/>
    </dgm:pt>
    <dgm:pt modelId="{BE7EA4F7-41C9-4CC0-BBFC-2D39978D9F8D}" type="pres">
      <dgm:prSet presAssocID="{5DCA066B-B0C0-4134-A788-758DA4C9257D}" presName="bgRect" presStyleLbl="bgShp" presStyleIdx="0" presStyleCnt="2"/>
      <dgm:spPr>
        <a:solidFill>
          <a:srgbClr val="C5B081"/>
        </a:solidFill>
      </dgm:spPr>
    </dgm:pt>
    <dgm:pt modelId="{8198CF15-F293-404A-BE1B-CB306AC81876}" type="pres">
      <dgm:prSet presAssocID="{5DCA066B-B0C0-4134-A788-758DA4C9257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0F6F55"/>
          </a:solidFill>
        </a:ln>
      </dgm:spPr>
      <dgm:extLst>
        <a:ext uri="{E40237B7-FDA0-4F09-8148-C483321AD2D9}">
          <dgm14:cNvPr xmlns:dgm14="http://schemas.microsoft.com/office/drawing/2010/diagram" id="0" name="" descr="Handshake"/>
        </a:ext>
      </dgm:extLst>
    </dgm:pt>
    <dgm:pt modelId="{F6F91A49-1613-418E-8DC4-663CFF463723}" type="pres">
      <dgm:prSet presAssocID="{5DCA066B-B0C0-4134-A788-758DA4C9257D}" presName="spaceRect" presStyleCnt="0"/>
      <dgm:spPr/>
    </dgm:pt>
    <dgm:pt modelId="{07BD220A-B1AF-4CE7-A577-40E8F590C292}" type="pres">
      <dgm:prSet presAssocID="{5DCA066B-B0C0-4134-A788-758DA4C9257D}" presName="parTx" presStyleLbl="revTx" presStyleIdx="0" presStyleCnt="2">
        <dgm:presLayoutVars>
          <dgm:chMax val="0"/>
          <dgm:chPref val="0"/>
        </dgm:presLayoutVars>
      </dgm:prSet>
      <dgm:spPr/>
    </dgm:pt>
    <dgm:pt modelId="{3E71BFDC-82CD-4C17-AC3C-1E3F3D871B54}" type="pres">
      <dgm:prSet presAssocID="{5DE9B4EB-065B-465F-9B0D-EC09ECE8F646}" presName="sibTrans" presStyleCnt="0"/>
      <dgm:spPr/>
    </dgm:pt>
    <dgm:pt modelId="{8732C1A9-C7B5-4233-BE8F-C1BDC54BD79C}" type="pres">
      <dgm:prSet presAssocID="{21855E88-DF03-48FE-ACEA-B923B4C0EA18}" presName="compNode" presStyleCnt="0"/>
      <dgm:spPr/>
    </dgm:pt>
    <dgm:pt modelId="{C24018B2-5C0A-4C11-9577-638D78227026}" type="pres">
      <dgm:prSet presAssocID="{21855E88-DF03-48FE-ACEA-B923B4C0EA18}" presName="bgRect" presStyleLbl="bgShp" presStyleIdx="1" presStyleCnt="2"/>
      <dgm:spPr>
        <a:solidFill>
          <a:schemeClr val="bg1">
            <a:lumMod val="75000"/>
          </a:schemeClr>
        </a:solidFill>
      </dgm:spPr>
    </dgm:pt>
    <dgm:pt modelId="{54A5AEBC-B4B5-47FE-BD35-4ED8775EAE0C}" type="pres">
      <dgm:prSet presAssocID="{21855E88-DF03-48FE-ACEA-B923B4C0EA18}" presName="iconRect" presStyleLbl="node1" presStyleIdx="1" presStyleCnt="2" custLinFactNeighborX="-1896"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rgbClr val="0F6F55"/>
          </a:solidFill>
        </a:ln>
      </dgm:spPr>
      <dgm:extLst>
        <a:ext uri="{E40237B7-FDA0-4F09-8148-C483321AD2D9}">
          <dgm14:cNvPr xmlns:dgm14="http://schemas.microsoft.com/office/drawing/2010/diagram" id="0" name="" descr="Hierarchy"/>
        </a:ext>
      </dgm:extLst>
    </dgm:pt>
    <dgm:pt modelId="{2C1773CB-3281-4559-9CCF-6C370F80F29A}" type="pres">
      <dgm:prSet presAssocID="{21855E88-DF03-48FE-ACEA-B923B4C0EA18}" presName="spaceRect" presStyleCnt="0"/>
      <dgm:spPr/>
    </dgm:pt>
    <dgm:pt modelId="{63407AC5-887C-4765-B9A6-A2C380CC9B1D}" type="pres">
      <dgm:prSet presAssocID="{21855E88-DF03-48FE-ACEA-B923B4C0EA18}" presName="parTx" presStyleLbl="revTx" presStyleIdx="1" presStyleCnt="2">
        <dgm:presLayoutVars>
          <dgm:chMax val="0"/>
          <dgm:chPref val="0"/>
        </dgm:presLayoutVars>
      </dgm:prSet>
      <dgm:spPr/>
    </dgm:pt>
  </dgm:ptLst>
  <dgm:cxnLst>
    <dgm:cxn modelId="{AA420531-A84D-472D-AF6E-7094ED738B6B}" type="presOf" srcId="{983DF876-5F13-4AA4-A8CD-11BA2FB8E7A3}" destId="{B6DBD63C-E860-42A1-ADFD-804FEA4D5DDB}" srcOrd="0" destOrd="0" presId="urn:microsoft.com/office/officeart/2018/2/layout/IconVerticalSolidList"/>
    <dgm:cxn modelId="{4615034C-536E-4424-BCE8-F3A2A7AD14D1}" type="presOf" srcId="{5DCA066B-B0C0-4134-A788-758DA4C9257D}" destId="{07BD220A-B1AF-4CE7-A577-40E8F590C292}" srcOrd="0" destOrd="0" presId="urn:microsoft.com/office/officeart/2018/2/layout/IconVerticalSolidList"/>
    <dgm:cxn modelId="{90DF2478-D572-4BCC-A30A-9B7253F03B6A}" srcId="{983DF876-5F13-4AA4-A8CD-11BA2FB8E7A3}" destId="{21855E88-DF03-48FE-ACEA-B923B4C0EA18}" srcOrd="1" destOrd="0" parTransId="{1373DF1C-002F-4FB8-ACF5-74D89446D39C}" sibTransId="{2DB6403D-DCFA-49AF-8898-C68F64295738}"/>
    <dgm:cxn modelId="{4607A8A8-D160-491D-8B60-F0AFDB654CB9}" srcId="{983DF876-5F13-4AA4-A8CD-11BA2FB8E7A3}" destId="{5DCA066B-B0C0-4134-A788-758DA4C9257D}" srcOrd="0" destOrd="0" parTransId="{A8E71186-8DC6-4B6C-A83D-69AFBBF5A082}" sibTransId="{5DE9B4EB-065B-465F-9B0D-EC09ECE8F646}"/>
    <dgm:cxn modelId="{3B8345A9-A9F9-4B09-A58D-53EA20830E7D}" type="presOf" srcId="{21855E88-DF03-48FE-ACEA-B923B4C0EA18}" destId="{63407AC5-887C-4765-B9A6-A2C380CC9B1D}" srcOrd="0" destOrd="0" presId="urn:microsoft.com/office/officeart/2018/2/layout/IconVerticalSolidList"/>
    <dgm:cxn modelId="{4F939680-33D6-4344-8A65-45A6FA81741A}" type="presParOf" srcId="{B6DBD63C-E860-42A1-ADFD-804FEA4D5DDB}" destId="{C16724A1-A570-4ECA-A584-2438A1A72B1F}" srcOrd="0" destOrd="0" presId="urn:microsoft.com/office/officeart/2018/2/layout/IconVerticalSolidList"/>
    <dgm:cxn modelId="{A998CB87-6F6A-4300-8197-2A131BD93CA6}" type="presParOf" srcId="{C16724A1-A570-4ECA-A584-2438A1A72B1F}" destId="{BE7EA4F7-41C9-4CC0-BBFC-2D39978D9F8D}" srcOrd="0" destOrd="0" presId="urn:microsoft.com/office/officeart/2018/2/layout/IconVerticalSolidList"/>
    <dgm:cxn modelId="{04F864C1-0BE2-4971-81DA-4E51DB061029}" type="presParOf" srcId="{C16724A1-A570-4ECA-A584-2438A1A72B1F}" destId="{8198CF15-F293-404A-BE1B-CB306AC81876}" srcOrd="1" destOrd="0" presId="urn:microsoft.com/office/officeart/2018/2/layout/IconVerticalSolidList"/>
    <dgm:cxn modelId="{39B4D5D7-1C04-43C5-A1CC-09BC62FC8A97}" type="presParOf" srcId="{C16724A1-A570-4ECA-A584-2438A1A72B1F}" destId="{F6F91A49-1613-418E-8DC4-663CFF463723}" srcOrd="2" destOrd="0" presId="urn:microsoft.com/office/officeart/2018/2/layout/IconVerticalSolidList"/>
    <dgm:cxn modelId="{134E7C70-96A2-4873-AB0D-D7B5FA8FF092}" type="presParOf" srcId="{C16724A1-A570-4ECA-A584-2438A1A72B1F}" destId="{07BD220A-B1AF-4CE7-A577-40E8F590C292}" srcOrd="3" destOrd="0" presId="urn:microsoft.com/office/officeart/2018/2/layout/IconVerticalSolidList"/>
    <dgm:cxn modelId="{DA39EBC3-497E-44DC-BBB1-F5FF8DE7CD75}" type="presParOf" srcId="{B6DBD63C-E860-42A1-ADFD-804FEA4D5DDB}" destId="{3E71BFDC-82CD-4C17-AC3C-1E3F3D871B54}" srcOrd="1" destOrd="0" presId="urn:microsoft.com/office/officeart/2018/2/layout/IconVerticalSolidList"/>
    <dgm:cxn modelId="{B87B9EF8-B131-49B9-A615-38923FF598BD}" type="presParOf" srcId="{B6DBD63C-E860-42A1-ADFD-804FEA4D5DDB}" destId="{8732C1A9-C7B5-4233-BE8F-C1BDC54BD79C}" srcOrd="2" destOrd="0" presId="urn:microsoft.com/office/officeart/2018/2/layout/IconVerticalSolidList"/>
    <dgm:cxn modelId="{CB33A1B0-1388-42BB-BE55-C499BFF51F5A}" type="presParOf" srcId="{8732C1A9-C7B5-4233-BE8F-C1BDC54BD79C}" destId="{C24018B2-5C0A-4C11-9577-638D78227026}" srcOrd="0" destOrd="0" presId="urn:microsoft.com/office/officeart/2018/2/layout/IconVerticalSolidList"/>
    <dgm:cxn modelId="{01167996-FCF6-4AB1-89CD-3954333669DD}" type="presParOf" srcId="{8732C1A9-C7B5-4233-BE8F-C1BDC54BD79C}" destId="{54A5AEBC-B4B5-47FE-BD35-4ED8775EAE0C}" srcOrd="1" destOrd="0" presId="urn:microsoft.com/office/officeart/2018/2/layout/IconVerticalSolidList"/>
    <dgm:cxn modelId="{B8C4A43F-5BB3-48DC-9E5E-7419684F77BF}" type="presParOf" srcId="{8732C1A9-C7B5-4233-BE8F-C1BDC54BD79C}" destId="{2C1773CB-3281-4559-9CCF-6C370F80F29A}" srcOrd="2" destOrd="0" presId="urn:microsoft.com/office/officeart/2018/2/layout/IconVerticalSolidList"/>
    <dgm:cxn modelId="{12EF462B-68F2-4C58-964A-0281CD711D9F}" type="presParOf" srcId="{8732C1A9-C7B5-4233-BE8F-C1BDC54BD79C}" destId="{63407AC5-887C-4765-B9A6-A2C380CC9B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EA08F-1622-41C8-A954-18E9C8DB2E90}"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EC084875-B9AB-46F4-849E-B3AAC616DCF6}">
      <dgm:prSet/>
      <dgm:spPr/>
      <dgm:t>
        <a:bodyPr/>
        <a:lstStyle/>
        <a:p>
          <a:r>
            <a:rPr lang="en-US"/>
            <a:t>Family First ACT</a:t>
          </a:r>
        </a:p>
      </dgm:t>
    </dgm:pt>
    <dgm:pt modelId="{4B8D3D13-FC95-4134-A1B3-7041F0C5E607}" type="parTrans" cxnId="{C5B9F258-5D94-4989-9C99-09F65E6798C7}">
      <dgm:prSet/>
      <dgm:spPr/>
      <dgm:t>
        <a:bodyPr/>
        <a:lstStyle/>
        <a:p>
          <a:endParaRPr lang="en-US"/>
        </a:p>
      </dgm:t>
    </dgm:pt>
    <dgm:pt modelId="{199150B8-35B8-436A-A563-E2B7ACD52FB9}" type="sibTrans" cxnId="{C5B9F258-5D94-4989-9C99-09F65E6798C7}">
      <dgm:prSet/>
      <dgm:spPr/>
      <dgm:t>
        <a:bodyPr/>
        <a:lstStyle/>
        <a:p>
          <a:endParaRPr lang="en-US"/>
        </a:p>
      </dgm:t>
    </dgm:pt>
    <dgm:pt modelId="{8B91216A-2C7E-4E1B-862F-0EB58F3083BC}">
      <dgm:prSet custT="1"/>
      <dgm:spPr/>
      <dgm:t>
        <a:bodyPr/>
        <a:lstStyle/>
        <a:p>
          <a:r>
            <a:rPr lang="en-US" sz="1800" b="0" i="0" dirty="0"/>
            <a:t>Long-overdue historic reforms to help keep children safely with their families and avoid the traumatic experience of entering foster care, emphasizes the importance of children growing up in families, and helps ensure children are placed in the least restrictive, most family-like setting</a:t>
          </a:r>
          <a:endParaRPr lang="en-US" sz="1800" dirty="0"/>
        </a:p>
      </dgm:t>
    </dgm:pt>
    <dgm:pt modelId="{803880B6-8866-4A69-BF4B-609FDBB54469}" type="parTrans" cxnId="{2CF6A91B-E8B2-4B82-A0BE-C6B75D850C72}">
      <dgm:prSet/>
      <dgm:spPr/>
      <dgm:t>
        <a:bodyPr/>
        <a:lstStyle/>
        <a:p>
          <a:endParaRPr lang="en-US"/>
        </a:p>
      </dgm:t>
    </dgm:pt>
    <dgm:pt modelId="{B83432D2-3034-418A-8FF3-8F10A7CFF3C1}" type="sibTrans" cxnId="{2CF6A91B-E8B2-4B82-A0BE-C6B75D850C72}">
      <dgm:prSet/>
      <dgm:spPr/>
      <dgm:t>
        <a:bodyPr/>
        <a:lstStyle/>
        <a:p>
          <a:endParaRPr lang="en-US"/>
        </a:p>
      </dgm:t>
    </dgm:pt>
    <dgm:pt modelId="{9208418E-EEB1-4FD6-B3FD-32781473DEFD}" type="pres">
      <dgm:prSet presAssocID="{FCDEA08F-1622-41C8-A954-18E9C8DB2E90}" presName="Name0" presStyleCnt="0">
        <dgm:presLayoutVars>
          <dgm:dir/>
          <dgm:animLvl val="lvl"/>
          <dgm:resizeHandles val="exact"/>
        </dgm:presLayoutVars>
      </dgm:prSet>
      <dgm:spPr/>
    </dgm:pt>
    <dgm:pt modelId="{57900963-FA12-4EA0-8C24-A2869285AA91}" type="pres">
      <dgm:prSet presAssocID="{8B91216A-2C7E-4E1B-862F-0EB58F3083BC}" presName="boxAndChildren" presStyleCnt="0"/>
      <dgm:spPr/>
    </dgm:pt>
    <dgm:pt modelId="{9AEEB149-DA37-4B4E-9F16-D8D397DEE599}" type="pres">
      <dgm:prSet presAssocID="{8B91216A-2C7E-4E1B-862F-0EB58F3083BC}" presName="parentTextBox" presStyleLbl="node1" presStyleIdx="0" presStyleCnt="2"/>
      <dgm:spPr/>
    </dgm:pt>
    <dgm:pt modelId="{6A8A390A-F54E-44F4-98C6-858D39CA4D8A}" type="pres">
      <dgm:prSet presAssocID="{199150B8-35B8-436A-A563-E2B7ACD52FB9}" presName="sp" presStyleCnt="0"/>
      <dgm:spPr/>
    </dgm:pt>
    <dgm:pt modelId="{BE0E7A24-2CF9-4B77-895F-F699C026AF48}" type="pres">
      <dgm:prSet presAssocID="{EC084875-B9AB-46F4-849E-B3AAC616DCF6}" presName="arrowAndChildren" presStyleCnt="0"/>
      <dgm:spPr/>
    </dgm:pt>
    <dgm:pt modelId="{13383E16-D9C3-42D7-833E-37A8F694B443}" type="pres">
      <dgm:prSet presAssocID="{EC084875-B9AB-46F4-849E-B3AAC616DCF6}" presName="parentTextArrow" presStyleLbl="node1" presStyleIdx="1" presStyleCnt="2"/>
      <dgm:spPr/>
    </dgm:pt>
  </dgm:ptLst>
  <dgm:cxnLst>
    <dgm:cxn modelId="{2CF6A91B-E8B2-4B82-A0BE-C6B75D850C72}" srcId="{FCDEA08F-1622-41C8-A954-18E9C8DB2E90}" destId="{8B91216A-2C7E-4E1B-862F-0EB58F3083BC}" srcOrd="1" destOrd="0" parTransId="{803880B6-8866-4A69-BF4B-609FDBB54469}" sibTransId="{B83432D2-3034-418A-8FF3-8F10A7CFF3C1}"/>
    <dgm:cxn modelId="{3B11431C-210C-4DA2-BCD7-1E2E2AC31A97}" type="presOf" srcId="{8B91216A-2C7E-4E1B-862F-0EB58F3083BC}" destId="{9AEEB149-DA37-4B4E-9F16-D8D397DEE599}" srcOrd="0" destOrd="0" presId="urn:microsoft.com/office/officeart/2005/8/layout/process4"/>
    <dgm:cxn modelId="{75201667-61A1-4CC9-B1B9-3345CEACB911}" type="presOf" srcId="{FCDEA08F-1622-41C8-A954-18E9C8DB2E90}" destId="{9208418E-EEB1-4FD6-B3FD-32781473DEFD}" srcOrd="0" destOrd="0" presId="urn:microsoft.com/office/officeart/2005/8/layout/process4"/>
    <dgm:cxn modelId="{C5B9F258-5D94-4989-9C99-09F65E6798C7}" srcId="{FCDEA08F-1622-41C8-A954-18E9C8DB2E90}" destId="{EC084875-B9AB-46F4-849E-B3AAC616DCF6}" srcOrd="0" destOrd="0" parTransId="{4B8D3D13-FC95-4134-A1B3-7041F0C5E607}" sibTransId="{199150B8-35B8-436A-A563-E2B7ACD52FB9}"/>
    <dgm:cxn modelId="{85F9BCD8-1343-49D6-8B53-79562E6ED836}" type="presOf" srcId="{EC084875-B9AB-46F4-849E-B3AAC616DCF6}" destId="{13383E16-D9C3-42D7-833E-37A8F694B443}" srcOrd="0" destOrd="0" presId="urn:microsoft.com/office/officeart/2005/8/layout/process4"/>
    <dgm:cxn modelId="{7AF62162-4D0E-4B7E-BAC1-560B37CB1EB6}" type="presParOf" srcId="{9208418E-EEB1-4FD6-B3FD-32781473DEFD}" destId="{57900963-FA12-4EA0-8C24-A2869285AA91}" srcOrd="0" destOrd="0" presId="urn:microsoft.com/office/officeart/2005/8/layout/process4"/>
    <dgm:cxn modelId="{28000C8E-17C2-4688-959D-52033845A859}" type="presParOf" srcId="{57900963-FA12-4EA0-8C24-A2869285AA91}" destId="{9AEEB149-DA37-4B4E-9F16-D8D397DEE599}" srcOrd="0" destOrd="0" presId="urn:microsoft.com/office/officeart/2005/8/layout/process4"/>
    <dgm:cxn modelId="{EB48D9AC-0709-4257-960F-BE4735916E52}" type="presParOf" srcId="{9208418E-EEB1-4FD6-B3FD-32781473DEFD}" destId="{6A8A390A-F54E-44F4-98C6-858D39CA4D8A}" srcOrd="1" destOrd="0" presId="urn:microsoft.com/office/officeart/2005/8/layout/process4"/>
    <dgm:cxn modelId="{AE7F7454-ED05-4780-870E-0057BF7B130B}" type="presParOf" srcId="{9208418E-EEB1-4FD6-B3FD-32781473DEFD}" destId="{BE0E7A24-2CF9-4B77-895F-F699C026AF48}" srcOrd="2" destOrd="0" presId="urn:microsoft.com/office/officeart/2005/8/layout/process4"/>
    <dgm:cxn modelId="{C7FE6F1D-6B45-46CB-922B-4CFE95F29184}" type="presParOf" srcId="{BE0E7A24-2CF9-4B77-895F-F699C026AF48}" destId="{13383E16-D9C3-42D7-833E-37A8F694B44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81C367-31E3-4FBC-8FAC-7BC6E65980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9CD707-6E17-4197-872B-FB82211EC499}">
      <dgm:prSet/>
      <dgm:spPr/>
      <dgm:t>
        <a:bodyPr/>
        <a:lstStyle/>
        <a:p>
          <a:r>
            <a:rPr lang="en-US"/>
            <a:t>People don’t change their behavior when they feel shame or judged.  </a:t>
          </a:r>
        </a:p>
      </dgm:t>
    </dgm:pt>
    <dgm:pt modelId="{2F410A2C-6369-4885-B4EA-0230230A3C3C}" type="parTrans" cxnId="{6AEEEE44-EFF1-410E-B0BD-BA3C63CC4076}">
      <dgm:prSet/>
      <dgm:spPr/>
      <dgm:t>
        <a:bodyPr/>
        <a:lstStyle/>
        <a:p>
          <a:endParaRPr lang="en-US"/>
        </a:p>
      </dgm:t>
    </dgm:pt>
    <dgm:pt modelId="{554D3CCA-F716-4575-BB10-1AD4E54EE2AA}" type="sibTrans" cxnId="{6AEEEE44-EFF1-410E-B0BD-BA3C63CC4076}">
      <dgm:prSet/>
      <dgm:spPr/>
      <dgm:t>
        <a:bodyPr/>
        <a:lstStyle/>
        <a:p>
          <a:endParaRPr lang="en-US"/>
        </a:p>
      </dgm:t>
    </dgm:pt>
    <dgm:pt modelId="{5B7DD625-A12C-4E2C-B924-0C5F3FCC9672}">
      <dgm:prSet/>
      <dgm:spPr/>
      <dgm:t>
        <a:bodyPr/>
        <a:lstStyle/>
        <a:p>
          <a:r>
            <a:rPr lang="en-US"/>
            <a:t>“People change their behavior when they feel heard and understood.  </a:t>
          </a:r>
        </a:p>
      </dgm:t>
    </dgm:pt>
    <dgm:pt modelId="{F21AD4C6-701A-49C3-B0DD-2CAF45AE0A01}" type="parTrans" cxnId="{9CFC65D6-0F42-4F45-A020-581C682F794E}">
      <dgm:prSet/>
      <dgm:spPr/>
      <dgm:t>
        <a:bodyPr/>
        <a:lstStyle/>
        <a:p>
          <a:endParaRPr lang="en-US"/>
        </a:p>
      </dgm:t>
    </dgm:pt>
    <dgm:pt modelId="{D6732DB4-6339-4D5A-9037-5C716BC9F5C2}" type="sibTrans" cxnId="{9CFC65D6-0F42-4F45-A020-581C682F794E}">
      <dgm:prSet/>
      <dgm:spPr/>
      <dgm:t>
        <a:bodyPr/>
        <a:lstStyle/>
        <a:p>
          <a:endParaRPr lang="en-US"/>
        </a:p>
      </dgm:t>
    </dgm:pt>
    <dgm:pt modelId="{C3977441-6005-46B1-A188-C3D0725BE4D9}">
      <dgm:prSet/>
      <dgm:spPr/>
      <dgm:t>
        <a:bodyPr/>
        <a:lstStyle/>
        <a:p>
          <a:r>
            <a:rPr lang="en-US"/>
            <a:t>Growth and change require connection and compassion.”  </a:t>
          </a:r>
        </a:p>
      </dgm:t>
    </dgm:pt>
    <dgm:pt modelId="{90FC4A5F-A26E-4537-A097-14F5115C3F4D}" type="parTrans" cxnId="{D7DF271A-AC4B-47B9-B8A7-4E895982598B}">
      <dgm:prSet/>
      <dgm:spPr/>
      <dgm:t>
        <a:bodyPr/>
        <a:lstStyle/>
        <a:p>
          <a:endParaRPr lang="en-US"/>
        </a:p>
      </dgm:t>
    </dgm:pt>
    <dgm:pt modelId="{F9CB2AC0-176C-4FA7-8FD9-B8882221DEA9}" type="sibTrans" cxnId="{D7DF271A-AC4B-47B9-B8A7-4E895982598B}">
      <dgm:prSet/>
      <dgm:spPr/>
      <dgm:t>
        <a:bodyPr/>
        <a:lstStyle/>
        <a:p>
          <a:endParaRPr lang="en-US"/>
        </a:p>
      </dgm:t>
    </dgm:pt>
    <dgm:pt modelId="{088D4A88-55FE-49A4-A36F-E4B7FA943955}" type="pres">
      <dgm:prSet presAssocID="{9F81C367-31E3-4FBC-8FAC-7BC6E6598033}" presName="root" presStyleCnt="0">
        <dgm:presLayoutVars>
          <dgm:dir/>
          <dgm:resizeHandles val="exact"/>
        </dgm:presLayoutVars>
      </dgm:prSet>
      <dgm:spPr/>
    </dgm:pt>
    <dgm:pt modelId="{C89E9BDD-1609-44CE-8D4B-E2D969148A5C}" type="pres">
      <dgm:prSet presAssocID="{5D9CD707-6E17-4197-872B-FB82211EC499}" presName="compNode" presStyleCnt="0"/>
      <dgm:spPr/>
    </dgm:pt>
    <dgm:pt modelId="{7F3E435D-3DC5-4E6D-89B9-FE9040E3C4A5}" type="pres">
      <dgm:prSet presAssocID="{5D9CD707-6E17-4197-872B-FB82211EC499}" presName="bgRect" presStyleLbl="bgShp" presStyleIdx="0" presStyleCnt="3"/>
      <dgm:spPr/>
    </dgm:pt>
    <dgm:pt modelId="{4D0A3547-53C7-4D2F-8F03-6702E6CEE28F}" type="pres">
      <dgm:prSet presAssocID="{5D9CD707-6E17-4197-872B-FB82211EC4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D108FC0E-7CDD-4C1D-ADEF-7423052B575A}" type="pres">
      <dgm:prSet presAssocID="{5D9CD707-6E17-4197-872B-FB82211EC499}" presName="spaceRect" presStyleCnt="0"/>
      <dgm:spPr/>
    </dgm:pt>
    <dgm:pt modelId="{C70352AB-DCB2-4FF1-A510-893197797EEB}" type="pres">
      <dgm:prSet presAssocID="{5D9CD707-6E17-4197-872B-FB82211EC499}" presName="parTx" presStyleLbl="revTx" presStyleIdx="0" presStyleCnt="3">
        <dgm:presLayoutVars>
          <dgm:chMax val="0"/>
          <dgm:chPref val="0"/>
        </dgm:presLayoutVars>
      </dgm:prSet>
      <dgm:spPr/>
    </dgm:pt>
    <dgm:pt modelId="{77E93AD9-E570-45B0-8673-A36BCD496915}" type="pres">
      <dgm:prSet presAssocID="{554D3CCA-F716-4575-BB10-1AD4E54EE2AA}" presName="sibTrans" presStyleCnt="0"/>
      <dgm:spPr/>
    </dgm:pt>
    <dgm:pt modelId="{10799903-71FF-4D02-A932-320C7A00235E}" type="pres">
      <dgm:prSet presAssocID="{5B7DD625-A12C-4E2C-B924-0C5F3FCC9672}" presName="compNode" presStyleCnt="0"/>
      <dgm:spPr/>
    </dgm:pt>
    <dgm:pt modelId="{8526757B-42FD-4055-AC32-A4F3711960F2}" type="pres">
      <dgm:prSet presAssocID="{5B7DD625-A12C-4E2C-B924-0C5F3FCC9672}" presName="bgRect" presStyleLbl="bgShp" presStyleIdx="1" presStyleCnt="3"/>
      <dgm:spPr/>
    </dgm:pt>
    <dgm:pt modelId="{E12FAD28-5A96-4CAF-9483-0B4B89E89A6F}" type="pres">
      <dgm:prSet presAssocID="{5B7DD625-A12C-4E2C-B924-0C5F3FCC96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8B7B1640-0D4D-44FD-80AD-36E92AA67846}" type="pres">
      <dgm:prSet presAssocID="{5B7DD625-A12C-4E2C-B924-0C5F3FCC9672}" presName="spaceRect" presStyleCnt="0"/>
      <dgm:spPr/>
    </dgm:pt>
    <dgm:pt modelId="{BBF7069C-EF4B-448E-9A3E-D7BB14B460FA}" type="pres">
      <dgm:prSet presAssocID="{5B7DD625-A12C-4E2C-B924-0C5F3FCC9672}" presName="parTx" presStyleLbl="revTx" presStyleIdx="1" presStyleCnt="3">
        <dgm:presLayoutVars>
          <dgm:chMax val="0"/>
          <dgm:chPref val="0"/>
        </dgm:presLayoutVars>
      </dgm:prSet>
      <dgm:spPr/>
    </dgm:pt>
    <dgm:pt modelId="{58125DC1-233C-423F-8CD5-083213ED2ED8}" type="pres">
      <dgm:prSet presAssocID="{D6732DB4-6339-4D5A-9037-5C716BC9F5C2}" presName="sibTrans" presStyleCnt="0"/>
      <dgm:spPr/>
    </dgm:pt>
    <dgm:pt modelId="{7385E0F6-258F-4C47-8AEB-7A9617C02C4F}" type="pres">
      <dgm:prSet presAssocID="{C3977441-6005-46B1-A188-C3D0725BE4D9}" presName="compNode" presStyleCnt="0"/>
      <dgm:spPr/>
    </dgm:pt>
    <dgm:pt modelId="{B7D21602-4031-426D-9C2D-E089FB2B0E6C}" type="pres">
      <dgm:prSet presAssocID="{C3977441-6005-46B1-A188-C3D0725BE4D9}" presName="bgRect" presStyleLbl="bgShp" presStyleIdx="2" presStyleCnt="3"/>
      <dgm:spPr/>
    </dgm:pt>
    <dgm:pt modelId="{6BD7E5C9-AC50-4C59-91D3-DB327296041B}" type="pres">
      <dgm:prSet presAssocID="{C3977441-6005-46B1-A188-C3D0725BE4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Lock"/>
        </a:ext>
      </dgm:extLst>
    </dgm:pt>
    <dgm:pt modelId="{DB41824C-B91F-4318-A4FA-5D50E7B63B0C}" type="pres">
      <dgm:prSet presAssocID="{C3977441-6005-46B1-A188-C3D0725BE4D9}" presName="spaceRect" presStyleCnt="0"/>
      <dgm:spPr/>
    </dgm:pt>
    <dgm:pt modelId="{049771C5-689E-4739-BB2F-B440860A7851}" type="pres">
      <dgm:prSet presAssocID="{C3977441-6005-46B1-A188-C3D0725BE4D9}" presName="parTx" presStyleLbl="revTx" presStyleIdx="2" presStyleCnt="3">
        <dgm:presLayoutVars>
          <dgm:chMax val="0"/>
          <dgm:chPref val="0"/>
        </dgm:presLayoutVars>
      </dgm:prSet>
      <dgm:spPr/>
    </dgm:pt>
  </dgm:ptLst>
  <dgm:cxnLst>
    <dgm:cxn modelId="{D7DF271A-AC4B-47B9-B8A7-4E895982598B}" srcId="{9F81C367-31E3-4FBC-8FAC-7BC6E6598033}" destId="{C3977441-6005-46B1-A188-C3D0725BE4D9}" srcOrd="2" destOrd="0" parTransId="{90FC4A5F-A26E-4537-A097-14F5115C3F4D}" sibTransId="{F9CB2AC0-176C-4FA7-8FD9-B8882221DEA9}"/>
    <dgm:cxn modelId="{6AEEEE44-EFF1-410E-B0BD-BA3C63CC4076}" srcId="{9F81C367-31E3-4FBC-8FAC-7BC6E6598033}" destId="{5D9CD707-6E17-4197-872B-FB82211EC499}" srcOrd="0" destOrd="0" parTransId="{2F410A2C-6369-4885-B4EA-0230230A3C3C}" sibTransId="{554D3CCA-F716-4575-BB10-1AD4E54EE2AA}"/>
    <dgm:cxn modelId="{35F684A3-0F08-4CBB-B0B4-797F37703892}" type="presOf" srcId="{5D9CD707-6E17-4197-872B-FB82211EC499}" destId="{C70352AB-DCB2-4FF1-A510-893197797EEB}" srcOrd="0" destOrd="0" presId="urn:microsoft.com/office/officeart/2018/2/layout/IconVerticalSolidList"/>
    <dgm:cxn modelId="{BAAA26A6-DFA0-4F22-BC1F-EFF756CA0CE1}" type="presOf" srcId="{C3977441-6005-46B1-A188-C3D0725BE4D9}" destId="{049771C5-689E-4739-BB2F-B440860A7851}" srcOrd="0" destOrd="0" presId="urn:microsoft.com/office/officeart/2018/2/layout/IconVerticalSolidList"/>
    <dgm:cxn modelId="{9B9E72C4-AE70-45B2-B62C-4AC646A9B2E4}" type="presOf" srcId="{5B7DD625-A12C-4E2C-B924-0C5F3FCC9672}" destId="{BBF7069C-EF4B-448E-9A3E-D7BB14B460FA}" srcOrd="0" destOrd="0" presId="urn:microsoft.com/office/officeart/2018/2/layout/IconVerticalSolidList"/>
    <dgm:cxn modelId="{9CFC65D6-0F42-4F45-A020-581C682F794E}" srcId="{9F81C367-31E3-4FBC-8FAC-7BC6E6598033}" destId="{5B7DD625-A12C-4E2C-B924-0C5F3FCC9672}" srcOrd="1" destOrd="0" parTransId="{F21AD4C6-701A-49C3-B0DD-2CAF45AE0A01}" sibTransId="{D6732DB4-6339-4D5A-9037-5C716BC9F5C2}"/>
    <dgm:cxn modelId="{F393B7E2-EA14-46B9-A4E7-48AA06E749DF}" type="presOf" srcId="{9F81C367-31E3-4FBC-8FAC-7BC6E6598033}" destId="{088D4A88-55FE-49A4-A36F-E4B7FA943955}" srcOrd="0" destOrd="0" presId="urn:microsoft.com/office/officeart/2018/2/layout/IconVerticalSolidList"/>
    <dgm:cxn modelId="{13325B54-18C2-40E9-97B7-20A33054883E}" type="presParOf" srcId="{088D4A88-55FE-49A4-A36F-E4B7FA943955}" destId="{C89E9BDD-1609-44CE-8D4B-E2D969148A5C}" srcOrd="0" destOrd="0" presId="urn:microsoft.com/office/officeart/2018/2/layout/IconVerticalSolidList"/>
    <dgm:cxn modelId="{80929D84-4E25-447A-B74E-765D30187803}" type="presParOf" srcId="{C89E9BDD-1609-44CE-8D4B-E2D969148A5C}" destId="{7F3E435D-3DC5-4E6D-89B9-FE9040E3C4A5}" srcOrd="0" destOrd="0" presId="urn:microsoft.com/office/officeart/2018/2/layout/IconVerticalSolidList"/>
    <dgm:cxn modelId="{AEFA4E78-BE8A-4B99-A750-440739B3ABD5}" type="presParOf" srcId="{C89E9BDD-1609-44CE-8D4B-E2D969148A5C}" destId="{4D0A3547-53C7-4D2F-8F03-6702E6CEE28F}" srcOrd="1" destOrd="0" presId="urn:microsoft.com/office/officeart/2018/2/layout/IconVerticalSolidList"/>
    <dgm:cxn modelId="{558B0C80-A5E5-4AC6-9029-4211F88B6C42}" type="presParOf" srcId="{C89E9BDD-1609-44CE-8D4B-E2D969148A5C}" destId="{D108FC0E-7CDD-4C1D-ADEF-7423052B575A}" srcOrd="2" destOrd="0" presId="urn:microsoft.com/office/officeart/2018/2/layout/IconVerticalSolidList"/>
    <dgm:cxn modelId="{5012B6BD-B3D2-4848-A364-E9CF12B2631A}" type="presParOf" srcId="{C89E9BDD-1609-44CE-8D4B-E2D969148A5C}" destId="{C70352AB-DCB2-4FF1-A510-893197797EEB}" srcOrd="3" destOrd="0" presId="urn:microsoft.com/office/officeart/2018/2/layout/IconVerticalSolidList"/>
    <dgm:cxn modelId="{8FE3462E-6162-4472-AB7C-205D3A185930}" type="presParOf" srcId="{088D4A88-55FE-49A4-A36F-E4B7FA943955}" destId="{77E93AD9-E570-45B0-8673-A36BCD496915}" srcOrd="1" destOrd="0" presId="urn:microsoft.com/office/officeart/2018/2/layout/IconVerticalSolidList"/>
    <dgm:cxn modelId="{AC64FD4D-3224-4094-8243-64E9AFA676AF}" type="presParOf" srcId="{088D4A88-55FE-49A4-A36F-E4B7FA943955}" destId="{10799903-71FF-4D02-A932-320C7A00235E}" srcOrd="2" destOrd="0" presId="urn:microsoft.com/office/officeart/2018/2/layout/IconVerticalSolidList"/>
    <dgm:cxn modelId="{99CCC3D9-7C08-4B00-BE2E-07CA67C802A7}" type="presParOf" srcId="{10799903-71FF-4D02-A932-320C7A00235E}" destId="{8526757B-42FD-4055-AC32-A4F3711960F2}" srcOrd="0" destOrd="0" presId="urn:microsoft.com/office/officeart/2018/2/layout/IconVerticalSolidList"/>
    <dgm:cxn modelId="{20082BC2-7A5B-4833-B55A-231F310985F2}" type="presParOf" srcId="{10799903-71FF-4D02-A932-320C7A00235E}" destId="{E12FAD28-5A96-4CAF-9483-0B4B89E89A6F}" srcOrd="1" destOrd="0" presId="urn:microsoft.com/office/officeart/2018/2/layout/IconVerticalSolidList"/>
    <dgm:cxn modelId="{A8AEDB54-8963-43EC-BFBA-DD4143215FD4}" type="presParOf" srcId="{10799903-71FF-4D02-A932-320C7A00235E}" destId="{8B7B1640-0D4D-44FD-80AD-36E92AA67846}" srcOrd="2" destOrd="0" presId="urn:microsoft.com/office/officeart/2018/2/layout/IconVerticalSolidList"/>
    <dgm:cxn modelId="{D706B81A-1176-4471-BA4F-C4CDF99C412A}" type="presParOf" srcId="{10799903-71FF-4D02-A932-320C7A00235E}" destId="{BBF7069C-EF4B-448E-9A3E-D7BB14B460FA}" srcOrd="3" destOrd="0" presId="urn:microsoft.com/office/officeart/2018/2/layout/IconVerticalSolidList"/>
    <dgm:cxn modelId="{96E56064-3379-4A00-AFAB-3EE22B4EE564}" type="presParOf" srcId="{088D4A88-55FE-49A4-A36F-E4B7FA943955}" destId="{58125DC1-233C-423F-8CD5-083213ED2ED8}" srcOrd="3" destOrd="0" presId="urn:microsoft.com/office/officeart/2018/2/layout/IconVerticalSolidList"/>
    <dgm:cxn modelId="{E47511C5-D373-4CBF-9BEF-DACF9C099C0E}" type="presParOf" srcId="{088D4A88-55FE-49A4-A36F-E4B7FA943955}" destId="{7385E0F6-258F-4C47-8AEB-7A9617C02C4F}" srcOrd="4" destOrd="0" presId="urn:microsoft.com/office/officeart/2018/2/layout/IconVerticalSolidList"/>
    <dgm:cxn modelId="{5E35DFB7-FAE4-4E4C-A882-842B44B3361A}" type="presParOf" srcId="{7385E0F6-258F-4C47-8AEB-7A9617C02C4F}" destId="{B7D21602-4031-426D-9C2D-E089FB2B0E6C}" srcOrd="0" destOrd="0" presId="urn:microsoft.com/office/officeart/2018/2/layout/IconVerticalSolidList"/>
    <dgm:cxn modelId="{058C32D8-2E70-4096-8FB7-FD47B602905B}" type="presParOf" srcId="{7385E0F6-258F-4C47-8AEB-7A9617C02C4F}" destId="{6BD7E5C9-AC50-4C59-91D3-DB327296041B}" srcOrd="1" destOrd="0" presId="urn:microsoft.com/office/officeart/2018/2/layout/IconVerticalSolidList"/>
    <dgm:cxn modelId="{AC797E97-B725-41F1-9D73-2427C6E5332E}" type="presParOf" srcId="{7385E0F6-258F-4C47-8AEB-7A9617C02C4F}" destId="{DB41824C-B91F-4318-A4FA-5D50E7B63B0C}" srcOrd="2" destOrd="0" presId="urn:microsoft.com/office/officeart/2018/2/layout/IconVerticalSolidList"/>
    <dgm:cxn modelId="{0FA99FBC-1DF1-4679-A1D4-5FE162A3DA50}" type="presParOf" srcId="{7385E0F6-258F-4C47-8AEB-7A9617C02C4F}" destId="{049771C5-689E-4739-BB2F-B440860A78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E472A0-4EE6-4C00-863A-B31189F579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9021DF0-EB38-41AF-8E46-62E48D6A4266}">
      <dgm:prSet/>
      <dgm:spPr/>
      <dgm:t>
        <a:bodyPr/>
        <a:lstStyle/>
        <a:p>
          <a:r>
            <a:rPr lang="en-US" b="0" i="0">
              <a:hlinkClick xmlns:r="http://schemas.openxmlformats.org/officeDocument/2006/relationships" r:id="rId1"/>
            </a:rPr>
            <a:t>Assessment</a:t>
          </a:r>
          <a:endParaRPr lang="en-US"/>
        </a:p>
      </dgm:t>
    </dgm:pt>
    <dgm:pt modelId="{48E26A9D-AAEF-4F55-B2B5-5C7AEBCEC33A}" type="parTrans" cxnId="{E19700B6-856D-4E14-8C0F-7F8069E9793C}">
      <dgm:prSet/>
      <dgm:spPr/>
      <dgm:t>
        <a:bodyPr/>
        <a:lstStyle/>
        <a:p>
          <a:endParaRPr lang="en-US"/>
        </a:p>
      </dgm:t>
    </dgm:pt>
    <dgm:pt modelId="{4FD83EC7-3FBB-4B3C-BD2C-82B7B9A2FAE8}" type="sibTrans" cxnId="{E19700B6-856D-4E14-8C0F-7F8069E9793C}">
      <dgm:prSet/>
      <dgm:spPr/>
      <dgm:t>
        <a:bodyPr/>
        <a:lstStyle/>
        <a:p>
          <a:endParaRPr lang="en-US"/>
        </a:p>
      </dgm:t>
    </dgm:pt>
    <dgm:pt modelId="{A729EAD5-BCB2-4382-ADE0-D03631319615}">
      <dgm:prSet/>
      <dgm:spPr/>
      <dgm:t>
        <a:bodyPr/>
        <a:lstStyle/>
        <a:p>
          <a:r>
            <a:rPr lang="en-US" b="0" i="0">
              <a:hlinkClick xmlns:r="http://schemas.openxmlformats.org/officeDocument/2006/relationships" r:id="rId1"/>
            </a:rPr>
            <a:t>Primary prevention</a:t>
          </a:r>
          <a:endParaRPr lang="en-US"/>
        </a:p>
      </dgm:t>
    </dgm:pt>
    <dgm:pt modelId="{4659EF51-5A10-4315-A480-84D24BFEC1BF}" type="parTrans" cxnId="{E59A9C67-D89E-4C5B-BCEE-DFE6DA3C3CEE}">
      <dgm:prSet/>
      <dgm:spPr/>
      <dgm:t>
        <a:bodyPr/>
        <a:lstStyle/>
        <a:p>
          <a:endParaRPr lang="en-US"/>
        </a:p>
      </dgm:t>
    </dgm:pt>
    <dgm:pt modelId="{B7A0EF20-3002-4E2C-8825-5E10D13A0481}" type="sibTrans" cxnId="{E59A9C67-D89E-4C5B-BCEE-DFE6DA3C3CEE}">
      <dgm:prSet/>
      <dgm:spPr/>
      <dgm:t>
        <a:bodyPr/>
        <a:lstStyle/>
        <a:p>
          <a:endParaRPr lang="en-US"/>
        </a:p>
      </dgm:t>
    </dgm:pt>
    <dgm:pt modelId="{0BA8C50E-855F-4413-8F6D-C36551FB8299}">
      <dgm:prSet/>
      <dgm:spPr/>
      <dgm:t>
        <a:bodyPr/>
        <a:lstStyle/>
        <a:p>
          <a:r>
            <a:rPr lang="en-US" b="0" i="0">
              <a:hlinkClick xmlns:r="http://schemas.openxmlformats.org/officeDocument/2006/relationships" r:id="rId1"/>
            </a:rPr>
            <a:t>Secondary prevention</a:t>
          </a:r>
          <a:endParaRPr lang="en-US"/>
        </a:p>
      </dgm:t>
    </dgm:pt>
    <dgm:pt modelId="{13875D9C-B3B6-4F75-BDA9-A33A8A49295D}" type="parTrans" cxnId="{CC854C88-ACF4-4E9C-8A05-F2D3D3D33DC7}">
      <dgm:prSet/>
      <dgm:spPr/>
      <dgm:t>
        <a:bodyPr/>
        <a:lstStyle/>
        <a:p>
          <a:endParaRPr lang="en-US"/>
        </a:p>
      </dgm:t>
    </dgm:pt>
    <dgm:pt modelId="{3C29D7E6-7EF9-49C5-9F53-0AF04897B681}" type="sibTrans" cxnId="{CC854C88-ACF4-4E9C-8A05-F2D3D3D33DC7}">
      <dgm:prSet/>
      <dgm:spPr/>
      <dgm:t>
        <a:bodyPr/>
        <a:lstStyle/>
        <a:p>
          <a:endParaRPr lang="en-US"/>
        </a:p>
      </dgm:t>
    </dgm:pt>
    <dgm:pt modelId="{0A78A04C-6DFD-4AAA-A647-AB65A166D2F3}">
      <dgm:prSet/>
      <dgm:spPr/>
      <dgm:t>
        <a:bodyPr/>
        <a:lstStyle/>
        <a:p>
          <a:r>
            <a:rPr lang="en-US"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Tertiary prevention</a:t>
          </a:r>
          <a:endParaRPr lang="en-US" dirty="0">
            <a:solidFill>
              <a:schemeClr val="bg1"/>
            </a:solidFill>
          </a:endParaRPr>
        </a:p>
      </dgm:t>
    </dgm:pt>
    <dgm:pt modelId="{8B854231-8A38-482A-8547-E970ACF63132}" type="parTrans" cxnId="{E40F2C97-4BFC-4ACE-BABF-BE61294D8358}">
      <dgm:prSet/>
      <dgm:spPr/>
      <dgm:t>
        <a:bodyPr/>
        <a:lstStyle/>
        <a:p>
          <a:endParaRPr lang="en-US"/>
        </a:p>
      </dgm:t>
    </dgm:pt>
    <dgm:pt modelId="{AE53FCE8-DDCA-4358-86DE-2C2C3855FC8E}" type="sibTrans" cxnId="{E40F2C97-4BFC-4ACE-BABF-BE61294D8358}">
      <dgm:prSet/>
      <dgm:spPr/>
      <dgm:t>
        <a:bodyPr/>
        <a:lstStyle/>
        <a:p>
          <a:endParaRPr lang="en-US"/>
        </a:p>
      </dgm:t>
    </dgm:pt>
    <dgm:pt modelId="{30E5ED21-997F-4E0A-A525-0AD0640F21EB}" type="pres">
      <dgm:prSet presAssocID="{BBE472A0-4EE6-4C00-863A-B31189F57975}" presName="linear" presStyleCnt="0">
        <dgm:presLayoutVars>
          <dgm:animLvl val="lvl"/>
          <dgm:resizeHandles val="exact"/>
        </dgm:presLayoutVars>
      </dgm:prSet>
      <dgm:spPr/>
    </dgm:pt>
    <dgm:pt modelId="{A24A19ED-E162-449B-BFEF-37B975A9DA13}" type="pres">
      <dgm:prSet presAssocID="{A9021DF0-EB38-41AF-8E46-62E48D6A4266}" presName="parentText" presStyleLbl="node1" presStyleIdx="0" presStyleCnt="4">
        <dgm:presLayoutVars>
          <dgm:chMax val="0"/>
          <dgm:bulletEnabled val="1"/>
        </dgm:presLayoutVars>
      </dgm:prSet>
      <dgm:spPr/>
    </dgm:pt>
    <dgm:pt modelId="{919E2382-4020-4E60-8360-8B326FFF771A}" type="pres">
      <dgm:prSet presAssocID="{4FD83EC7-3FBB-4B3C-BD2C-82B7B9A2FAE8}" presName="spacer" presStyleCnt="0"/>
      <dgm:spPr/>
    </dgm:pt>
    <dgm:pt modelId="{C8B39995-9FEF-4902-9275-E727506AAC41}" type="pres">
      <dgm:prSet presAssocID="{A729EAD5-BCB2-4382-ADE0-D03631319615}" presName="parentText" presStyleLbl="node1" presStyleIdx="1" presStyleCnt="4">
        <dgm:presLayoutVars>
          <dgm:chMax val="0"/>
          <dgm:bulletEnabled val="1"/>
        </dgm:presLayoutVars>
      </dgm:prSet>
      <dgm:spPr/>
    </dgm:pt>
    <dgm:pt modelId="{E5852CEE-7BFA-4D54-BF8A-5C4F2BDFBCA3}" type="pres">
      <dgm:prSet presAssocID="{B7A0EF20-3002-4E2C-8825-5E10D13A0481}" presName="spacer" presStyleCnt="0"/>
      <dgm:spPr/>
    </dgm:pt>
    <dgm:pt modelId="{760C1EAB-6A5E-48E2-AC41-2BAD86D6DF0A}" type="pres">
      <dgm:prSet presAssocID="{0BA8C50E-855F-4413-8F6D-C36551FB8299}" presName="parentText" presStyleLbl="node1" presStyleIdx="2" presStyleCnt="4">
        <dgm:presLayoutVars>
          <dgm:chMax val="0"/>
          <dgm:bulletEnabled val="1"/>
        </dgm:presLayoutVars>
      </dgm:prSet>
      <dgm:spPr/>
    </dgm:pt>
    <dgm:pt modelId="{5A4EC369-0F21-4AB2-BC8A-6D35F9C56226}" type="pres">
      <dgm:prSet presAssocID="{3C29D7E6-7EF9-49C5-9F53-0AF04897B681}" presName="spacer" presStyleCnt="0"/>
      <dgm:spPr/>
    </dgm:pt>
    <dgm:pt modelId="{4600672C-08F4-4BC3-9336-FC7672338015}" type="pres">
      <dgm:prSet presAssocID="{0A78A04C-6DFD-4AAA-A647-AB65A166D2F3}" presName="parentText" presStyleLbl="node1" presStyleIdx="3" presStyleCnt="4">
        <dgm:presLayoutVars>
          <dgm:chMax val="0"/>
          <dgm:bulletEnabled val="1"/>
        </dgm:presLayoutVars>
      </dgm:prSet>
      <dgm:spPr/>
    </dgm:pt>
  </dgm:ptLst>
  <dgm:cxnLst>
    <dgm:cxn modelId="{70541041-9307-4064-BB80-E5163A5FDAA9}" type="presOf" srcId="{0BA8C50E-855F-4413-8F6D-C36551FB8299}" destId="{760C1EAB-6A5E-48E2-AC41-2BAD86D6DF0A}" srcOrd="0" destOrd="0" presId="urn:microsoft.com/office/officeart/2005/8/layout/vList2"/>
    <dgm:cxn modelId="{E59A9C67-D89E-4C5B-BCEE-DFE6DA3C3CEE}" srcId="{BBE472A0-4EE6-4C00-863A-B31189F57975}" destId="{A729EAD5-BCB2-4382-ADE0-D03631319615}" srcOrd="1" destOrd="0" parTransId="{4659EF51-5A10-4315-A480-84D24BFEC1BF}" sibTransId="{B7A0EF20-3002-4E2C-8825-5E10D13A0481}"/>
    <dgm:cxn modelId="{27F18F6F-885E-4615-A126-B026CDB4E614}" type="presOf" srcId="{BBE472A0-4EE6-4C00-863A-B31189F57975}" destId="{30E5ED21-997F-4E0A-A525-0AD0640F21EB}" srcOrd="0" destOrd="0" presId="urn:microsoft.com/office/officeart/2005/8/layout/vList2"/>
    <dgm:cxn modelId="{B14B6D80-E979-4CB8-B61D-A98653271A69}" type="presOf" srcId="{A9021DF0-EB38-41AF-8E46-62E48D6A4266}" destId="{A24A19ED-E162-449B-BFEF-37B975A9DA13}" srcOrd="0" destOrd="0" presId="urn:microsoft.com/office/officeart/2005/8/layout/vList2"/>
    <dgm:cxn modelId="{9DD08A84-D18D-4F6E-B698-32593BA1982F}" type="presOf" srcId="{A729EAD5-BCB2-4382-ADE0-D03631319615}" destId="{C8B39995-9FEF-4902-9275-E727506AAC41}" srcOrd="0" destOrd="0" presId="urn:microsoft.com/office/officeart/2005/8/layout/vList2"/>
    <dgm:cxn modelId="{CC854C88-ACF4-4E9C-8A05-F2D3D3D33DC7}" srcId="{BBE472A0-4EE6-4C00-863A-B31189F57975}" destId="{0BA8C50E-855F-4413-8F6D-C36551FB8299}" srcOrd="2" destOrd="0" parTransId="{13875D9C-B3B6-4F75-BDA9-A33A8A49295D}" sibTransId="{3C29D7E6-7EF9-49C5-9F53-0AF04897B681}"/>
    <dgm:cxn modelId="{E40F2C97-4BFC-4ACE-BABF-BE61294D8358}" srcId="{BBE472A0-4EE6-4C00-863A-B31189F57975}" destId="{0A78A04C-6DFD-4AAA-A647-AB65A166D2F3}" srcOrd="3" destOrd="0" parTransId="{8B854231-8A38-482A-8547-E970ACF63132}" sibTransId="{AE53FCE8-DDCA-4358-86DE-2C2C3855FC8E}"/>
    <dgm:cxn modelId="{E19700B6-856D-4E14-8C0F-7F8069E9793C}" srcId="{BBE472A0-4EE6-4C00-863A-B31189F57975}" destId="{A9021DF0-EB38-41AF-8E46-62E48D6A4266}" srcOrd="0" destOrd="0" parTransId="{48E26A9D-AAEF-4F55-B2B5-5C7AEBCEC33A}" sibTransId="{4FD83EC7-3FBB-4B3C-BD2C-82B7B9A2FAE8}"/>
    <dgm:cxn modelId="{76AF39F5-8D03-4116-8205-17E3D82746C6}" type="presOf" srcId="{0A78A04C-6DFD-4AAA-A647-AB65A166D2F3}" destId="{4600672C-08F4-4BC3-9336-FC7672338015}" srcOrd="0" destOrd="0" presId="urn:microsoft.com/office/officeart/2005/8/layout/vList2"/>
    <dgm:cxn modelId="{78360AF4-BBB6-421A-8B3D-BA0F84F1E5E2}" type="presParOf" srcId="{30E5ED21-997F-4E0A-A525-0AD0640F21EB}" destId="{A24A19ED-E162-449B-BFEF-37B975A9DA13}" srcOrd="0" destOrd="0" presId="urn:microsoft.com/office/officeart/2005/8/layout/vList2"/>
    <dgm:cxn modelId="{917AB686-3EB1-44FB-9E63-17DBB83E67F6}" type="presParOf" srcId="{30E5ED21-997F-4E0A-A525-0AD0640F21EB}" destId="{919E2382-4020-4E60-8360-8B326FFF771A}" srcOrd="1" destOrd="0" presId="urn:microsoft.com/office/officeart/2005/8/layout/vList2"/>
    <dgm:cxn modelId="{E660DA03-888B-4129-ABAB-DFE3C230474A}" type="presParOf" srcId="{30E5ED21-997F-4E0A-A525-0AD0640F21EB}" destId="{C8B39995-9FEF-4902-9275-E727506AAC41}" srcOrd="2" destOrd="0" presId="urn:microsoft.com/office/officeart/2005/8/layout/vList2"/>
    <dgm:cxn modelId="{1BA50CB7-C169-4D68-B7E8-08929AFDEEE7}" type="presParOf" srcId="{30E5ED21-997F-4E0A-A525-0AD0640F21EB}" destId="{E5852CEE-7BFA-4D54-BF8A-5C4F2BDFBCA3}" srcOrd="3" destOrd="0" presId="urn:microsoft.com/office/officeart/2005/8/layout/vList2"/>
    <dgm:cxn modelId="{1C12D28A-4B70-4B2A-AFDD-F1091AD6EAF2}" type="presParOf" srcId="{30E5ED21-997F-4E0A-A525-0AD0640F21EB}" destId="{760C1EAB-6A5E-48E2-AC41-2BAD86D6DF0A}" srcOrd="4" destOrd="0" presId="urn:microsoft.com/office/officeart/2005/8/layout/vList2"/>
    <dgm:cxn modelId="{2A987E4E-D21B-4F67-86D1-30B505AEB07E}" type="presParOf" srcId="{30E5ED21-997F-4E0A-A525-0AD0640F21EB}" destId="{5A4EC369-0F21-4AB2-BC8A-6D35F9C56226}" srcOrd="5" destOrd="0" presId="urn:microsoft.com/office/officeart/2005/8/layout/vList2"/>
    <dgm:cxn modelId="{B4C5F26A-91A0-4AFB-80F3-7B2A3CCE9CE0}" type="presParOf" srcId="{30E5ED21-997F-4E0A-A525-0AD0640F21EB}" destId="{4600672C-08F4-4BC3-9336-FC76723380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E8D5F4-4D40-4952-A13C-B3CC74ADB5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65B10C7-4AF6-4A43-9B4A-86A9A01E18B1}">
      <dgm:prSet/>
      <dgm:spPr/>
      <dgm:t>
        <a:bodyPr/>
        <a:lstStyle/>
        <a:p>
          <a:r>
            <a:rPr lang="en-US" b="0" i="0"/>
            <a:t>Visit Coaching is </a:t>
          </a:r>
          <a:r>
            <a:rPr lang="en-US" b="1" i="0"/>
            <a:t>a supportive approach to assist parents while visiting with their children who are in out-of-home care</a:t>
          </a:r>
          <a:r>
            <a:rPr lang="en-US" b="0" i="0"/>
            <a:t>. The approach was developed by Marty Beyer, PhD, a nationally recognized child welfare and juvenile justice consultant.</a:t>
          </a:r>
          <a:endParaRPr lang="en-US"/>
        </a:p>
      </dgm:t>
    </dgm:pt>
    <dgm:pt modelId="{E3B3CD8D-2950-4E45-A22B-F1225A03C163}" type="parTrans" cxnId="{FDA54190-B305-4D0A-BC68-31DA85EED667}">
      <dgm:prSet/>
      <dgm:spPr/>
      <dgm:t>
        <a:bodyPr/>
        <a:lstStyle/>
        <a:p>
          <a:endParaRPr lang="en-US"/>
        </a:p>
      </dgm:t>
    </dgm:pt>
    <dgm:pt modelId="{1AC682B4-5BFB-4410-8DCF-0E0196EB7867}" type="sibTrans" cxnId="{FDA54190-B305-4D0A-BC68-31DA85EED667}">
      <dgm:prSet/>
      <dgm:spPr/>
      <dgm:t>
        <a:bodyPr/>
        <a:lstStyle/>
        <a:p>
          <a:endParaRPr lang="en-US"/>
        </a:p>
      </dgm:t>
    </dgm:pt>
    <dgm:pt modelId="{3127A6B5-FA98-4EDF-91E1-E68AF501DD8C}">
      <dgm:prSet/>
      <dgm:spPr/>
      <dgm:t>
        <a:bodyPr/>
        <a:lstStyle/>
        <a:p>
          <a:r>
            <a:rPr lang="en-US" b="1" i="0"/>
            <a:t>Visit coaching</a:t>
          </a:r>
          <a:r>
            <a:rPr lang="en-US" b="0" i="0"/>
            <a:t> is fundamentally different from supervised </a:t>
          </a:r>
          <a:r>
            <a:rPr lang="en-US" b="1" i="0"/>
            <a:t>visits</a:t>
          </a:r>
          <a:r>
            <a:rPr lang="en-US" b="0" i="0"/>
            <a:t> because of the focus on the strengths of the family and the needs of the children.</a:t>
          </a:r>
          <a:endParaRPr lang="en-US"/>
        </a:p>
      </dgm:t>
    </dgm:pt>
    <dgm:pt modelId="{0767F9BE-9E3C-4B92-88F1-6E339A2611B3}" type="parTrans" cxnId="{32500B5F-7DFD-48D6-A0E6-3F59E3C9987B}">
      <dgm:prSet/>
      <dgm:spPr/>
      <dgm:t>
        <a:bodyPr/>
        <a:lstStyle/>
        <a:p>
          <a:endParaRPr lang="en-US"/>
        </a:p>
      </dgm:t>
    </dgm:pt>
    <dgm:pt modelId="{EC06CDC4-E46D-4BC4-9C9C-C8E1B9ED8EDC}" type="sibTrans" cxnId="{32500B5F-7DFD-48D6-A0E6-3F59E3C9987B}">
      <dgm:prSet/>
      <dgm:spPr/>
      <dgm:t>
        <a:bodyPr/>
        <a:lstStyle/>
        <a:p>
          <a:endParaRPr lang="en-US"/>
        </a:p>
      </dgm:t>
    </dgm:pt>
    <dgm:pt modelId="{B9A0A245-2CC2-47CC-9384-522E60B97C85}">
      <dgm:prSet/>
      <dgm:spPr/>
      <dgm:t>
        <a:bodyPr/>
        <a:lstStyle/>
        <a:p>
          <a:r>
            <a:rPr lang="en-US" b="1" i="0"/>
            <a:t>Visit Coaching</a:t>
          </a:r>
          <a:r>
            <a:rPr lang="en-US" b="0" i="0"/>
            <a:t> supports families to meet the unique needs of each child during their family time</a:t>
          </a:r>
          <a:endParaRPr lang="en-US"/>
        </a:p>
      </dgm:t>
    </dgm:pt>
    <dgm:pt modelId="{50F3A818-4070-4263-9EE0-4F837565EE6F}" type="parTrans" cxnId="{ED4FE005-F26D-4094-B71E-8BB8F2AD1C8E}">
      <dgm:prSet/>
      <dgm:spPr/>
      <dgm:t>
        <a:bodyPr/>
        <a:lstStyle/>
        <a:p>
          <a:endParaRPr lang="en-US"/>
        </a:p>
      </dgm:t>
    </dgm:pt>
    <dgm:pt modelId="{758E5FE4-A5B1-4C49-9D6D-A7BB9807DB19}" type="sibTrans" cxnId="{ED4FE005-F26D-4094-B71E-8BB8F2AD1C8E}">
      <dgm:prSet/>
      <dgm:spPr/>
      <dgm:t>
        <a:bodyPr/>
        <a:lstStyle/>
        <a:p>
          <a:endParaRPr lang="en-US"/>
        </a:p>
      </dgm:t>
    </dgm:pt>
    <dgm:pt modelId="{0F1BF1EF-11C8-4A65-BC2A-4B83E7876C20}" type="pres">
      <dgm:prSet presAssocID="{47E8D5F4-4D40-4952-A13C-B3CC74ADB504}" presName="linear" presStyleCnt="0">
        <dgm:presLayoutVars>
          <dgm:animLvl val="lvl"/>
          <dgm:resizeHandles val="exact"/>
        </dgm:presLayoutVars>
      </dgm:prSet>
      <dgm:spPr/>
    </dgm:pt>
    <dgm:pt modelId="{4100EE26-64EB-4AE2-93C5-E07A4F4E54CF}" type="pres">
      <dgm:prSet presAssocID="{E65B10C7-4AF6-4A43-9B4A-86A9A01E18B1}" presName="parentText" presStyleLbl="node1" presStyleIdx="0" presStyleCnt="3">
        <dgm:presLayoutVars>
          <dgm:chMax val="0"/>
          <dgm:bulletEnabled val="1"/>
        </dgm:presLayoutVars>
      </dgm:prSet>
      <dgm:spPr/>
    </dgm:pt>
    <dgm:pt modelId="{2AAFD88D-4D75-41AF-BF97-C41D76EA585C}" type="pres">
      <dgm:prSet presAssocID="{1AC682B4-5BFB-4410-8DCF-0E0196EB7867}" presName="spacer" presStyleCnt="0"/>
      <dgm:spPr/>
    </dgm:pt>
    <dgm:pt modelId="{733B7650-B12E-4220-994B-297A62EBE0E3}" type="pres">
      <dgm:prSet presAssocID="{3127A6B5-FA98-4EDF-91E1-E68AF501DD8C}" presName="parentText" presStyleLbl="node1" presStyleIdx="1" presStyleCnt="3">
        <dgm:presLayoutVars>
          <dgm:chMax val="0"/>
          <dgm:bulletEnabled val="1"/>
        </dgm:presLayoutVars>
      </dgm:prSet>
      <dgm:spPr/>
    </dgm:pt>
    <dgm:pt modelId="{DE18FC44-71BB-4C8A-916E-E6DCF3A10220}" type="pres">
      <dgm:prSet presAssocID="{EC06CDC4-E46D-4BC4-9C9C-C8E1B9ED8EDC}" presName="spacer" presStyleCnt="0"/>
      <dgm:spPr/>
    </dgm:pt>
    <dgm:pt modelId="{A365CD53-B63F-42A6-B0DB-AC8A7658DE02}" type="pres">
      <dgm:prSet presAssocID="{B9A0A245-2CC2-47CC-9384-522E60B97C85}" presName="parentText" presStyleLbl="node1" presStyleIdx="2" presStyleCnt="3">
        <dgm:presLayoutVars>
          <dgm:chMax val="0"/>
          <dgm:bulletEnabled val="1"/>
        </dgm:presLayoutVars>
      </dgm:prSet>
      <dgm:spPr/>
    </dgm:pt>
  </dgm:ptLst>
  <dgm:cxnLst>
    <dgm:cxn modelId="{ED4FE005-F26D-4094-B71E-8BB8F2AD1C8E}" srcId="{47E8D5F4-4D40-4952-A13C-B3CC74ADB504}" destId="{B9A0A245-2CC2-47CC-9384-522E60B97C85}" srcOrd="2" destOrd="0" parTransId="{50F3A818-4070-4263-9EE0-4F837565EE6F}" sibTransId="{758E5FE4-A5B1-4C49-9D6D-A7BB9807DB19}"/>
    <dgm:cxn modelId="{5C40511F-8A43-43CC-A297-5C71DCD230E3}" type="presOf" srcId="{3127A6B5-FA98-4EDF-91E1-E68AF501DD8C}" destId="{733B7650-B12E-4220-994B-297A62EBE0E3}" srcOrd="0" destOrd="0" presId="urn:microsoft.com/office/officeart/2005/8/layout/vList2"/>
    <dgm:cxn modelId="{0DA34B2F-E150-4D03-B3BD-85DA32B0EFB3}" type="presOf" srcId="{E65B10C7-4AF6-4A43-9B4A-86A9A01E18B1}" destId="{4100EE26-64EB-4AE2-93C5-E07A4F4E54CF}" srcOrd="0" destOrd="0" presId="urn:microsoft.com/office/officeart/2005/8/layout/vList2"/>
    <dgm:cxn modelId="{32500B5F-7DFD-48D6-A0E6-3F59E3C9987B}" srcId="{47E8D5F4-4D40-4952-A13C-B3CC74ADB504}" destId="{3127A6B5-FA98-4EDF-91E1-E68AF501DD8C}" srcOrd="1" destOrd="0" parTransId="{0767F9BE-9E3C-4B92-88F1-6E339A2611B3}" sibTransId="{EC06CDC4-E46D-4BC4-9C9C-C8E1B9ED8EDC}"/>
    <dgm:cxn modelId="{43B5196A-1F76-4CD7-904A-D1ECE33A72B5}" type="presOf" srcId="{B9A0A245-2CC2-47CC-9384-522E60B97C85}" destId="{A365CD53-B63F-42A6-B0DB-AC8A7658DE02}" srcOrd="0" destOrd="0" presId="urn:microsoft.com/office/officeart/2005/8/layout/vList2"/>
    <dgm:cxn modelId="{FDA54190-B305-4D0A-BC68-31DA85EED667}" srcId="{47E8D5F4-4D40-4952-A13C-B3CC74ADB504}" destId="{E65B10C7-4AF6-4A43-9B4A-86A9A01E18B1}" srcOrd="0" destOrd="0" parTransId="{E3B3CD8D-2950-4E45-A22B-F1225A03C163}" sibTransId="{1AC682B4-5BFB-4410-8DCF-0E0196EB7867}"/>
    <dgm:cxn modelId="{039701FB-AAAC-403B-BD67-52A2DBCB5539}" type="presOf" srcId="{47E8D5F4-4D40-4952-A13C-B3CC74ADB504}" destId="{0F1BF1EF-11C8-4A65-BC2A-4B83E7876C20}" srcOrd="0" destOrd="0" presId="urn:microsoft.com/office/officeart/2005/8/layout/vList2"/>
    <dgm:cxn modelId="{37BF350D-1290-4C53-B77F-A2DC4180C534}" type="presParOf" srcId="{0F1BF1EF-11C8-4A65-BC2A-4B83E7876C20}" destId="{4100EE26-64EB-4AE2-93C5-E07A4F4E54CF}" srcOrd="0" destOrd="0" presId="urn:microsoft.com/office/officeart/2005/8/layout/vList2"/>
    <dgm:cxn modelId="{4661BB89-FE0C-4673-98B1-1F67D1CA90A3}" type="presParOf" srcId="{0F1BF1EF-11C8-4A65-BC2A-4B83E7876C20}" destId="{2AAFD88D-4D75-41AF-BF97-C41D76EA585C}" srcOrd="1" destOrd="0" presId="urn:microsoft.com/office/officeart/2005/8/layout/vList2"/>
    <dgm:cxn modelId="{6A8859C1-A2F2-4806-83EA-C2F1B74AF377}" type="presParOf" srcId="{0F1BF1EF-11C8-4A65-BC2A-4B83E7876C20}" destId="{733B7650-B12E-4220-994B-297A62EBE0E3}" srcOrd="2" destOrd="0" presId="urn:microsoft.com/office/officeart/2005/8/layout/vList2"/>
    <dgm:cxn modelId="{67B05FA5-2D9A-4E20-AF66-5696EB101787}" type="presParOf" srcId="{0F1BF1EF-11C8-4A65-BC2A-4B83E7876C20}" destId="{DE18FC44-71BB-4C8A-916E-E6DCF3A10220}" srcOrd="3" destOrd="0" presId="urn:microsoft.com/office/officeart/2005/8/layout/vList2"/>
    <dgm:cxn modelId="{818617B9-E7CF-41CE-A85D-6C751F953812}" type="presParOf" srcId="{0F1BF1EF-11C8-4A65-BC2A-4B83E7876C20}" destId="{A365CD53-B63F-42A6-B0DB-AC8A7658DE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078CC-3A21-4C71-B904-2A15A2BEDFD7}">
      <dsp:nvSpPr>
        <dsp:cNvPr id="0" name=""/>
        <dsp:cNvSpPr/>
      </dsp:nvSpPr>
      <dsp:spPr>
        <a:xfrm>
          <a:off x="0" y="416084"/>
          <a:ext cx="2197803" cy="13956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67748-B7B7-4F64-8016-0DC8F4FBF3ED}">
      <dsp:nvSpPr>
        <dsp:cNvPr id="0" name=""/>
        <dsp:cNvSpPr/>
      </dsp:nvSpPr>
      <dsp:spPr>
        <a:xfrm>
          <a:off x="244200" y="648074"/>
          <a:ext cx="2197803" cy="1395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Serving youth and families since 1999</a:t>
          </a:r>
        </a:p>
      </dsp:txBody>
      <dsp:txXfrm>
        <a:off x="285076" y="688950"/>
        <a:ext cx="2116051" cy="1313853"/>
      </dsp:txXfrm>
    </dsp:sp>
    <dsp:sp modelId="{9CD6490D-CA69-454C-A4B6-4E1B1E09EC13}">
      <dsp:nvSpPr>
        <dsp:cNvPr id="0" name=""/>
        <dsp:cNvSpPr/>
      </dsp:nvSpPr>
      <dsp:spPr>
        <a:xfrm>
          <a:off x="2686204" y="416084"/>
          <a:ext cx="2197803" cy="1395605"/>
        </a:xfrm>
        <a:prstGeom prst="roundRect">
          <a:avLst>
            <a:gd name="adj" fmla="val 10000"/>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6F915-E0F8-487E-9839-6878D1FF802A}">
      <dsp:nvSpPr>
        <dsp:cNvPr id="0" name=""/>
        <dsp:cNvSpPr/>
      </dsp:nvSpPr>
      <dsp:spPr>
        <a:xfrm>
          <a:off x="2930404" y="648074"/>
          <a:ext cx="2197803" cy="1395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Serving CO, PA, OH, SC, MD, FL</a:t>
          </a:r>
        </a:p>
      </dsp:txBody>
      <dsp:txXfrm>
        <a:off x="2971280" y="688950"/>
        <a:ext cx="2116051" cy="1313853"/>
      </dsp:txXfrm>
    </dsp:sp>
    <dsp:sp modelId="{5F61B1B7-CA3A-4E33-A035-A02BA6062DBD}">
      <dsp:nvSpPr>
        <dsp:cNvPr id="0" name=""/>
        <dsp:cNvSpPr/>
      </dsp:nvSpPr>
      <dsp:spPr>
        <a:xfrm>
          <a:off x="5372408" y="416084"/>
          <a:ext cx="2197803" cy="1395605"/>
        </a:xfrm>
        <a:prstGeom prst="roundRect">
          <a:avLst>
            <a:gd name="adj" fmla="val 10000"/>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FD7AA-D3EE-4D6A-B2E2-986F7783BAA0}">
      <dsp:nvSpPr>
        <dsp:cNvPr id="0" name=""/>
        <dsp:cNvSpPr/>
      </dsp:nvSpPr>
      <dsp:spPr>
        <a:xfrm>
          <a:off x="5616608" y="648074"/>
          <a:ext cx="2197803" cy="1395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Headquarters in Allegheny County, PA</a:t>
          </a:r>
        </a:p>
      </dsp:txBody>
      <dsp:txXfrm>
        <a:off x="5657484" y="688950"/>
        <a:ext cx="2116051" cy="1313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7A0D1-529F-4DD5-873C-EC1FCEE7F98F}">
      <dsp:nvSpPr>
        <dsp:cNvPr id="0" name=""/>
        <dsp:cNvSpPr/>
      </dsp:nvSpPr>
      <dsp:spPr>
        <a:xfrm>
          <a:off x="0" y="573683"/>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“Do Whatever it Takes” ideology </a:t>
          </a:r>
        </a:p>
      </dsp:txBody>
      <dsp:txXfrm>
        <a:off x="0" y="573683"/>
        <a:ext cx="2464593" cy="1478756"/>
      </dsp:txXfrm>
    </dsp:sp>
    <dsp:sp modelId="{228D862D-F66C-4EA8-9012-C6F90C3570C4}">
      <dsp:nvSpPr>
        <dsp:cNvPr id="0" name=""/>
        <dsp:cNvSpPr/>
      </dsp:nvSpPr>
      <dsp:spPr>
        <a:xfrm>
          <a:off x="2711053" y="573683"/>
          <a:ext cx="2464593" cy="1478756"/>
        </a:xfrm>
        <a:prstGeom prst="rect">
          <a:avLst/>
        </a:prstGeom>
        <a:gradFill rotWithShape="0">
          <a:gsLst>
            <a:gs pos="0">
              <a:schemeClr val="accent2">
                <a:hueOff val="-1797320"/>
                <a:satOff val="-10338"/>
                <a:lumOff val="7011"/>
                <a:alphaOff val="0"/>
                <a:satMod val="103000"/>
                <a:lumMod val="102000"/>
                <a:tint val="94000"/>
              </a:schemeClr>
            </a:gs>
            <a:gs pos="50000">
              <a:schemeClr val="accent2">
                <a:hueOff val="-1797320"/>
                <a:satOff val="-10338"/>
                <a:lumOff val="7011"/>
                <a:alphaOff val="0"/>
                <a:satMod val="110000"/>
                <a:lumMod val="100000"/>
                <a:shade val="100000"/>
              </a:schemeClr>
            </a:gs>
            <a:gs pos="100000">
              <a:schemeClr val="accent2">
                <a:hueOff val="-1797320"/>
                <a:satOff val="-10338"/>
                <a:lumOff val="70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Family-centered    --  Ecology Focused</a:t>
          </a:r>
        </a:p>
      </dsp:txBody>
      <dsp:txXfrm>
        <a:off x="2711053" y="573683"/>
        <a:ext cx="2464593" cy="1478756"/>
      </dsp:txXfrm>
    </dsp:sp>
    <dsp:sp modelId="{6AD805B7-3757-407E-8F8B-2A1A37C2DEF0}">
      <dsp:nvSpPr>
        <dsp:cNvPr id="0" name=""/>
        <dsp:cNvSpPr/>
      </dsp:nvSpPr>
      <dsp:spPr>
        <a:xfrm>
          <a:off x="5422106" y="573683"/>
          <a:ext cx="2464593" cy="1478756"/>
        </a:xfrm>
        <a:prstGeom prst="rect">
          <a:avLst/>
        </a:prstGeom>
        <a:gradFill rotWithShape="0">
          <a:gsLst>
            <a:gs pos="0">
              <a:schemeClr val="accent2">
                <a:hueOff val="-3594640"/>
                <a:satOff val="-20676"/>
                <a:lumOff val="14021"/>
                <a:alphaOff val="0"/>
                <a:satMod val="103000"/>
                <a:lumMod val="102000"/>
                <a:tint val="94000"/>
              </a:schemeClr>
            </a:gs>
            <a:gs pos="50000">
              <a:schemeClr val="accent2">
                <a:hueOff val="-3594640"/>
                <a:satOff val="-20676"/>
                <a:lumOff val="14021"/>
                <a:alphaOff val="0"/>
                <a:satMod val="110000"/>
                <a:lumMod val="100000"/>
                <a:shade val="100000"/>
              </a:schemeClr>
            </a:gs>
            <a:gs pos="100000">
              <a:schemeClr val="accent2">
                <a:hueOff val="-3594640"/>
                <a:satOff val="-20676"/>
                <a:lumOff val="140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Strength-based</a:t>
          </a:r>
        </a:p>
      </dsp:txBody>
      <dsp:txXfrm>
        <a:off x="5422106" y="573683"/>
        <a:ext cx="2464593" cy="1478756"/>
      </dsp:txXfrm>
    </dsp:sp>
    <dsp:sp modelId="{E362E2BF-4531-420C-805C-B1DBE7C350C5}">
      <dsp:nvSpPr>
        <dsp:cNvPr id="0" name=""/>
        <dsp:cNvSpPr/>
      </dsp:nvSpPr>
      <dsp:spPr>
        <a:xfrm>
          <a:off x="1355526" y="2298898"/>
          <a:ext cx="2464593" cy="1478756"/>
        </a:xfrm>
        <a:prstGeom prst="rect">
          <a:avLst/>
        </a:prstGeom>
        <a:gradFill rotWithShape="0">
          <a:gsLst>
            <a:gs pos="0">
              <a:schemeClr val="accent2">
                <a:hueOff val="-5391960"/>
                <a:satOff val="-31014"/>
                <a:lumOff val="21032"/>
                <a:alphaOff val="0"/>
                <a:satMod val="103000"/>
                <a:lumMod val="102000"/>
                <a:tint val="94000"/>
              </a:schemeClr>
            </a:gs>
            <a:gs pos="50000">
              <a:schemeClr val="accent2">
                <a:hueOff val="-5391960"/>
                <a:satOff val="-31014"/>
                <a:lumOff val="21032"/>
                <a:alphaOff val="0"/>
                <a:satMod val="110000"/>
                <a:lumMod val="100000"/>
                <a:shade val="100000"/>
              </a:schemeClr>
            </a:gs>
            <a:gs pos="100000">
              <a:schemeClr val="accent2">
                <a:hueOff val="-5391960"/>
                <a:satOff val="-31014"/>
                <a:lumOff val="2103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Solution-focused</a:t>
          </a:r>
        </a:p>
      </dsp:txBody>
      <dsp:txXfrm>
        <a:off x="1355526" y="2298898"/>
        <a:ext cx="2464593" cy="1478756"/>
      </dsp:txXfrm>
    </dsp:sp>
    <dsp:sp modelId="{94A2696B-04D1-4CCF-A1C8-3174EA4B9A0B}">
      <dsp:nvSpPr>
        <dsp:cNvPr id="0" name=""/>
        <dsp:cNvSpPr/>
      </dsp:nvSpPr>
      <dsp:spPr>
        <a:xfrm>
          <a:off x="4066579" y="2298898"/>
          <a:ext cx="2464593" cy="1478756"/>
        </a:xfrm>
        <a:prstGeom prst="rect">
          <a:avLst/>
        </a:prstGeom>
        <a:gradFill rotWithShape="0">
          <a:gsLst>
            <a:gs pos="0">
              <a:schemeClr val="accent2">
                <a:hueOff val="-7189280"/>
                <a:satOff val="-41352"/>
                <a:lumOff val="28043"/>
                <a:alphaOff val="0"/>
                <a:satMod val="103000"/>
                <a:lumMod val="102000"/>
                <a:tint val="94000"/>
              </a:schemeClr>
            </a:gs>
            <a:gs pos="50000">
              <a:schemeClr val="accent2">
                <a:hueOff val="-7189280"/>
                <a:satOff val="-41352"/>
                <a:lumOff val="28043"/>
                <a:alphaOff val="0"/>
                <a:satMod val="110000"/>
                <a:lumMod val="100000"/>
                <a:shade val="100000"/>
              </a:schemeClr>
            </a:gs>
            <a:gs pos="100000">
              <a:schemeClr val="accent2">
                <a:hueOff val="-7189280"/>
                <a:satOff val="-41352"/>
                <a:lumOff val="280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Trauma-informed</a:t>
          </a:r>
        </a:p>
      </dsp:txBody>
      <dsp:txXfrm>
        <a:off x="4066579" y="2298898"/>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EA4F7-41C9-4CC0-BBFC-2D39978D9F8D}">
      <dsp:nvSpPr>
        <dsp:cNvPr id="0" name=""/>
        <dsp:cNvSpPr/>
      </dsp:nvSpPr>
      <dsp:spPr>
        <a:xfrm>
          <a:off x="0" y="712736"/>
          <a:ext cx="8229600" cy="1315821"/>
        </a:xfrm>
        <a:prstGeom prst="roundRect">
          <a:avLst>
            <a:gd name="adj" fmla="val 10000"/>
          </a:avLst>
        </a:prstGeom>
        <a:solidFill>
          <a:srgbClr val="C5B081"/>
        </a:solidFill>
        <a:ln>
          <a:noFill/>
        </a:ln>
        <a:effectLst/>
      </dsp:spPr>
      <dsp:style>
        <a:lnRef idx="0">
          <a:scrgbClr r="0" g="0" b="0"/>
        </a:lnRef>
        <a:fillRef idx="1">
          <a:scrgbClr r="0" g="0" b="0"/>
        </a:fillRef>
        <a:effectRef idx="0">
          <a:scrgbClr r="0" g="0" b="0"/>
        </a:effectRef>
        <a:fontRef idx="minor"/>
      </dsp:style>
    </dsp:sp>
    <dsp:sp modelId="{8198CF15-F293-404A-BE1B-CB306AC81876}">
      <dsp:nvSpPr>
        <dsp:cNvPr id="0" name=""/>
        <dsp:cNvSpPr/>
      </dsp:nvSpPr>
      <dsp:spPr>
        <a:xfrm>
          <a:off x="398036" y="1008796"/>
          <a:ext cx="723701" cy="723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0F6F5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D220A-B1AF-4CE7-A577-40E8F590C292}">
      <dsp:nvSpPr>
        <dsp:cNvPr id="0" name=""/>
        <dsp:cNvSpPr/>
      </dsp:nvSpPr>
      <dsp:spPr>
        <a:xfrm>
          <a:off x="1519773" y="712736"/>
          <a:ext cx="6709826" cy="131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58" tIns="139258" rIns="139258" bIns="139258" numCol="1" spcCol="1270" anchor="ctr" anchorCtr="0">
          <a:noAutofit/>
        </a:bodyPr>
        <a:lstStyle/>
        <a:p>
          <a:pPr marL="0" lvl="0" indent="0" algn="l" defTabSz="1422400">
            <a:lnSpc>
              <a:spcPct val="100000"/>
            </a:lnSpc>
            <a:spcBef>
              <a:spcPct val="0"/>
            </a:spcBef>
            <a:spcAft>
              <a:spcPct val="35000"/>
            </a:spcAft>
            <a:buNone/>
          </a:pPr>
          <a:r>
            <a:rPr lang="en-US" sz="3200" kern="1200" dirty="0"/>
            <a:t>Client success</a:t>
          </a:r>
        </a:p>
      </dsp:txBody>
      <dsp:txXfrm>
        <a:off x="1519773" y="712736"/>
        <a:ext cx="6709826" cy="1315821"/>
      </dsp:txXfrm>
    </dsp:sp>
    <dsp:sp modelId="{C24018B2-5C0A-4C11-9577-638D78227026}">
      <dsp:nvSpPr>
        <dsp:cNvPr id="0" name=""/>
        <dsp:cNvSpPr/>
      </dsp:nvSpPr>
      <dsp:spPr>
        <a:xfrm>
          <a:off x="0" y="2357513"/>
          <a:ext cx="8229600" cy="1315821"/>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4A5AEBC-B4B5-47FE-BD35-4ED8775EAE0C}">
      <dsp:nvSpPr>
        <dsp:cNvPr id="0" name=""/>
        <dsp:cNvSpPr/>
      </dsp:nvSpPr>
      <dsp:spPr>
        <a:xfrm>
          <a:off x="384314" y="2653573"/>
          <a:ext cx="723701" cy="723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0F6F5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07AC5-887C-4765-B9A6-A2C380CC9B1D}">
      <dsp:nvSpPr>
        <dsp:cNvPr id="0" name=""/>
        <dsp:cNvSpPr/>
      </dsp:nvSpPr>
      <dsp:spPr>
        <a:xfrm>
          <a:off x="1519773" y="2357513"/>
          <a:ext cx="6709826" cy="1315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58" tIns="139258" rIns="139258" bIns="139258" numCol="1" spcCol="1270" anchor="ctr" anchorCtr="0">
          <a:noAutofit/>
        </a:bodyPr>
        <a:lstStyle/>
        <a:p>
          <a:pPr marL="0" lvl="0" indent="0" algn="l" defTabSz="1422400">
            <a:lnSpc>
              <a:spcPct val="100000"/>
            </a:lnSpc>
            <a:spcBef>
              <a:spcPct val="0"/>
            </a:spcBef>
            <a:spcAft>
              <a:spcPct val="35000"/>
            </a:spcAft>
            <a:buNone/>
          </a:pPr>
          <a:r>
            <a:rPr lang="en-US" sz="3200" kern="1200" dirty="0"/>
            <a:t>Organization success</a:t>
          </a:r>
        </a:p>
      </dsp:txBody>
      <dsp:txXfrm>
        <a:off x="1519773" y="2357513"/>
        <a:ext cx="6709826" cy="1315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EB149-DA37-4B4E-9F16-D8D397DEE599}">
      <dsp:nvSpPr>
        <dsp:cNvPr id="0" name=""/>
        <dsp:cNvSpPr/>
      </dsp:nvSpPr>
      <dsp:spPr>
        <a:xfrm>
          <a:off x="0" y="2941490"/>
          <a:ext cx="4629150" cy="1929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Long-overdue historic reforms to help keep children safely with their families and avoid the traumatic experience of entering foster care, emphasizes the importance of children growing up in families, and helps ensure children are placed in the least restrictive, most family-like setting</a:t>
          </a:r>
          <a:endParaRPr lang="en-US" sz="1800" kern="1200" dirty="0"/>
        </a:p>
      </dsp:txBody>
      <dsp:txXfrm>
        <a:off x="0" y="2941490"/>
        <a:ext cx="4629150" cy="1929936"/>
      </dsp:txXfrm>
    </dsp:sp>
    <dsp:sp modelId="{13383E16-D9C3-42D7-833E-37A8F694B443}">
      <dsp:nvSpPr>
        <dsp:cNvPr id="0" name=""/>
        <dsp:cNvSpPr/>
      </dsp:nvSpPr>
      <dsp:spPr>
        <a:xfrm rot="10800000">
          <a:off x="0" y="2197"/>
          <a:ext cx="4629150" cy="29682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US" sz="4800" kern="1200"/>
            <a:t>Family First ACT</a:t>
          </a:r>
        </a:p>
      </dsp:txBody>
      <dsp:txXfrm rot="10800000">
        <a:off x="0" y="2197"/>
        <a:ext cx="4629150" cy="1928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E435D-3DC5-4E6D-89B9-FE9040E3C4A5}">
      <dsp:nvSpPr>
        <dsp:cNvPr id="0" name=""/>
        <dsp:cNvSpPr/>
      </dsp:nvSpPr>
      <dsp:spPr>
        <a:xfrm>
          <a:off x="0" y="719"/>
          <a:ext cx="4941518"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A3547-53C7-4D2F-8F03-6702E6CEE28F}">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0352AB-DCB2-4FF1-A510-893197797EEB}">
      <dsp:nvSpPr>
        <dsp:cNvPr id="0" name=""/>
        <dsp:cNvSpPr/>
      </dsp:nvSpPr>
      <dsp:spPr>
        <a:xfrm>
          <a:off x="1945450" y="719"/>
          <a:ext cx="2996067"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kern="1200"/>
            <a:t>People don’t change their behavior when they feel shame or judged.  </a:t>
          </a:r>
        </a:p>
      </dsp:txBody>
      <dsp:txXfrm>
        <a:off x="1945450" y="719"/>
        <a:ext cx="2996067" cy="1684372"/>
      </dsp:txXfrm>
    </dsp:sp>
    <dsp:sp modelId="{8526757B-42FD-4055-AC32-A4F3711960F2}">
      <dsp:nvSpPr>
        <dsp:cNvPr id="0" name=""/>
        <dsp:cNvSpPr/>
      </dsp:nvSpPr>
      <dsp:spPr>
        <a:xfrm>
          <a:off x="0" y="2106185"/>
          <a:ext cx="4941518"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FAD28-5A96-4CAF-9483-0B4B89E89A6F}">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F7069C-EF4B-448E-9A3E-D7BB14B460FA}">
      <dsp:nvSpPr>
        <dsp:cNvPr id="0" name=""/>
        <dsp:cNvSpPr/>
      </dsp:nvSpPr>
      <dsp:spPr>
        <a:xfrm>
          <a:off x="1945450" y="2106185"/>
          <a:ext cx="2996067"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kern="1200"/>
            <a:t>“People change their behavior when they feel heard and understood.  </a:t>
          </a:r>
        </a:p>
      </dsp:txBody>
      <dsp:txXfrm>
        <a:off x="1945450" y="2106185"/>
        <a:ext cx="2996067" cy="1684372"/>
      </dsp:txXfrm>
    </dsp:sp>
    <dsp:sp modelId="{B7D21602-4031-426D-9C2D-E089FB2B0E6C}">
      <dsp:nvSpPr>
        <dsp:cNvPr id="0" name=""/>
        <dsp:cNvSpPr/>
      </dsp:nvSpPr>
      <dsp:spPr>
        <a:xfrm>
          <a:off x="0" y="4211650"/>
          <a:ext cx="4941518"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7E5C9-AC50-4C59-91D3-DB327296041B}">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9771C5-689E-4739-BB2F-B440860A7851}">
      <dsp:nvSpPr>
        <dsp:cNvPr id="0" name=""/>
        <dsp:cNvSpPr/>
      </dsp:nvSpPr>
      <dsp:spPr>
        <a:xfrm>
          <a:off x="1945450" y="4211650"/>
          <a:ext cx="2996067"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kern="1200"/>
            <a:t>Growth and change require connection and compassion.”  </a:t>
          </a:r>
        </a:p>
      </dsp:txBody>
      <dsp:txXfrm>
        <a:off x="1945450" y="4211650"/>
        <a:ext cx="2996067" cy="1684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A19ED-E162-449B-BFEF-37B975A9DA13}">
      <dsp:nvSpPr>
        <dsp:cNvPr id="0" name=""/>
        <dsp:cNvSpPr/>
      </dsp:nvSpPr>
      <dsp:spPr>
        <a:xfrm>
          <a:off x="0" y="765323"/>
          <a:ext cx="4697730"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hlinkClick xmlns:r="http://schemas.openxmlformats.org/officeDocument/2006/relationships" r:id="rId1"/>
            </a:rPr>
            <a:t>Assessment</a:t>
          </a:r>
          <a:endParaRPr lang="en-US" sz="3800" kern="1200"/>
        </a:p>
      </dsp:txBody>
      <dsp:txXfrm>
        <a:off x="44492" y="809815"/>
        <a:ext cx="4608746" cy="822446"/>
      </dsp:txXfrm>
    </dsp:sp>
    <dsp:sp modelId="{C8B39995-9FEF-4902-9275-E727506AAC41}">
      <dsp:nvSpPr>
        <dsp:cNvPr id="0" name=""/>
        <dsp:cNvSpPr/>
      </dsp:nvSpPr>
      <dsp:spPr>
        <a:xfrm>
          <a:off x="0" y="1786193"/>
          <a:ext cx="4697730" cy="911430"/>
        </a:xfrm>
        <a:prstGeom prst="roundRect">
          <a:avLst/>
        </a:prstGeom>
        <a:solidFill>
          <a:schemeClr val="accent5">
            <a:hueOff val="2273184"/>
            <a:satOff val="11062"/>
            <a:lumOff val="-175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hlinkClick xmlns:r="http://schemas.openxmlformats.org/officeDocument/2006/relationships" r:id="rId1"/>
            </a:rPr>
            <a:t>Primary prevention</a:t>
          </a:r>
          <a:endParaRPr lang="en-US" sz="3800" kern="1200"/>
        </a:p>
      </dsp:txBody>
      <dsp:txXfrm>
        <a:off x="44492" y="1830685"/>
        <a:ext cx="4608746" cy="822446"/>
      </dsp:txXfrm>
    </dsp:sp>
    <dsp:sp modelId="{760C1EAB-6A5E-48E2-AC41-2BAD86D6DF0A}">
      <dsp:nvSpPr>
        <dsp:cNvPr id="0" name=""/>
        <dsp:cNvSpPr/>
      </dsp:nvSpPr>
      <dsp:spPr>
        <a:xfrm>
          <a:off x="0" y="2807063"/>
          <a:ext cx="4697730" cy="911430"/>
        </a:xfrm>
        <a:prstGeom prst="roundRect">
          <a:avLst/>
        </a:prstGeom>
        <a:solidFill>
          <a:schemeClr val="accent5">
            <a:hueOff val="4546368"/>
            <a:satOff val="22123"/>
            <a:lumOff val="-3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hlinkClick xmlns:r="http://schemas.openxmlformats.org/officeDocument/2006/relationships" r:id="rId1"/>
            </a:rPr>
            <a:t>Secondary prevention</a:t>
          </a:r>
          <a:endParaRPr lang="en-US" sz="3800" kern="1200"/>
        </a:p>
      </dsp:txBody>
      <dsp:txXfrm>
        <a:off x="44492" y="2851555"/>
        <a:ext cx="4608746" cy="822446"/>
      </dsp:txXfrm>
    </dsp:sp>
    <dsp:sp modelId="{4600672C-08F4-4BC3-9336-FC7672338015}">
      <dsp:nvSpPr>
        <dsp:cNvPr id="0" name=""/>
        <dsp:cNvSpPr/>
      </dsp:nvSpPr>
      <dsp:spPr>
        <a:xfrm>
          <a:off x="0" y="3827934"/>
          <a:ext cx="4697730" cy="911430"/>
        </a:xfrm>
        <a:prstGeom prst="roundRect">
          <a:avLst/>
        </a:prstGeom>
        <a:solidFill>
          <a:schemeClr val="accent5">
            <a:hueOff val="6819551"/>
            <a:satOff val="33185"/>
            <a:lumOff val="-5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Tertiary prevention</a:t>
          </a:r>
          <a:endParaRPr lang="en-US" sz="3800" kern="1200" dirty="0">
            <a:solidFill>
              <a:schemeClr val="bg1"/>
            </a:solidFill>
          </a:endParaRPr>
        </a:p>
      </dsp:txBody>
      <dsp:txXfrm>
        <a:off x="44492" y="3872426"/>
        <a:ext cx="4608746" cy="822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0EE26-64EB-4AE2-93C5-E07A4F4E54CF}">
      <dsp:nvSpPr>
        <dsp:cNvPr id="0" name=""/>
        <dsp:cNvSpPr/>
      </dsp:nvSpPr>
      <dsp:spPr>
        <a:xfrm>
          <a:off x="0" y="86904"/>
          <a:ext cx="7886700"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Visit Coaching is </a:t>
          </a:r>
          <a:r>
            <a:rPr lang="en-US" sz="1900" b="1" i="0" kern="1200"/>
            <a:t>a supportive approach to assist parents while visiting with their children who are in out-of-home care</a:t>
          </a:r>
          <a:r>
            <a:rPr lang="en-US" sz="1900" b="0" i="0" kern="1200"/>
            <a:t>. The approach was developed by Marty Beyer, PhD, a nationally recognized child welfare and juvenile justice consultant.</a:t>
          </a:r>
          <a:endParaRPr lang="en-US" sz="1900" kern="1200"/>
        </a:p>
      </dsp:txBody>
      <dsp:txXfrm>
        <a:off x="66196" y="153100"/>
        <a:ext cx="7754308" cy="1223637"/>
      </dsp:txXfrm>
    </dsp:sp>
    <dsp:sp modelId="{733B7650-B12E-4220-994B-297A62EBE0E3}">
      <dsp:nvSpPr>
        <dsp:cNvPr id="0" name=""/>
        <dsp:cNvSpPr/>
      </dsp:nvSpPr>
      <dsp:spPr>
        <a:xfrm>
          <a:off x="0" y="1497654"/>
          <a:ext cx="7886700"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a:t>Visit coaching</a:t>
          </a:r>
          <a:r>
            <a:rPr lang="en-US" sz="1900" b="0" i="0" kern="1200"/>
            <a:t> is fundamentally different from supervised </a:t>
          </a:r>
          <a:r>
            <a:rPr lang="en-US" sz="1900" b="1" i="0" kern="1200"/>
            <a:t>visits</a:t>
          </a:r>
          <a:r>
            <a:rPr lang="en-US" sz="1900" b="0" i="0" kern="1200"/>
            <a:t> because of the focus on the strengths of the family and the needs of the children.</a:t>
          </a:r>
          <a:endParaRPr lang="en-US" sz="1900" kern="1200"/>
        </a:p>
      </dsp:txBody>
      <dsp:txXfrm>
        <a:off x="66196" y="1563850"/>
        <a:ext cx="7754308" cy="1223637"/>
      </dsp:txXfrm>
    </dsp:sp>
    <dsp:sp modelId="{A365CD53-B63F-42A6-B0DB-AC8A7658DE02}">
      <dsp:nvSpPr>
        <dsp:cNvPr id="0" name=""/>
        <dsp:cNvSpPr/>
      </dsp:nvSpPr>
      <dsp:spPr>
        <a:xfrm>
          <a:off x="0" y="2908403"/>
          <a:ext cx="7886700"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a:t>Visit Coaching</a:t>
          </a:r>
          <a:r>
            <a:rPr lang="en-US" sz="1900" b="0" i="0" kern="1200"/>
            <a:t> supports families to meet the unique needs of each child during their family time</a:t>
          </a:r>
          <a:endParaRPr lang="en-US" sz="1900" kern="1200"/>
        </a:p>
      </dsp:txBody>
      <dsp:txXfrm>
        <a:off x="66196" y="2974599"/>
        <a:ext cx="7754308" cy="12236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D26898-C351-4316-B67D-6015CD582F2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C80224E4-A09D-4260-9892-0480921C1D08}"/>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E6BF25B-1D7A-4151-9EC6-167C3F72959B}" type="datetimeFigureOut">
              <a:rPr lang="en-US"/>
              <a:pPr>
                <a:defRPr/>
              </a:pPr>
              <a:t>3/27/2023</a:t>
            </a:fld>
            <a:endParaRPr lang="en-US" dirty="0"/>
          </a:p>
        </p:txBody>
      </p:sp>
      <p:sp>
        <p:nvSpPr>
          <p:cNvPr id="4" name="Footer Placeholder 3">
            <a:extLst>
              <a:ext uri="{FF2B5EF4-FFF2-40B4-BE49-F238E27FC236}">
                <a16:creationId xmlns:a16="http://schemas.microsoft.com/office/drawing/2014/main" id="{1C845A8A-ECF5-4FB5-9B18-B66F607247F7}"/>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539FAB87-37B4-4550-AFC3-2B0A88A402EB}"/>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7DEE17D-1E08-456C-B94D-417A492E98E2}"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E98D0-E7FB-4C21-A9D8-0611D12395B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A1306AFC-C1A3-4C2C-A89E-84CBBC1D73C8}"/>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B9253C83-D285-45DD-A2BD-9599257ADE29}" type="datetimeFigureOut">
              <a:rPr lang="en-US"/>
              <a:pPr>
                <a:defRPr/>
              </a:pPr>
              <a:t>3/23/2023</a:t>
            </a:fld>
            <a:endParaRPr lang="en-US" dirty="0"/>
          </a:p>
        </p:txBody>
      </p:sp>
      <p:sp>
        <p:nvSpPr>
          <p:cNvPr id="4" name="Slide Image Placeholder 3">
            <a:extLst>
              <a:ext uri="{FF2B5EF4-FFF2-40B4-BE49-F238E27FC236}">
                <a16:creationId xmlns:a16="http://schemas.microsoft.com/office/drawing/2014/main" id="{EC7B81A2-467C-4AB1-93F9-2F7463D6A5A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C93BFA44-0B6C-4BD6-B766-148BCD8669B6}"/>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D4F44A-3502-4291-92D8-CACE2EE58500}"/>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51FAFA08-C7CA-4F6D-8786-74818FBDD162}"/>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D20B5916-C9AD-4D52-BAEF-944772E4B44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2</a:t>
            </a:fld>
            <a:endParaRPr lang="en-US" altLang="en-US" dirty="0"/>
          </a:p>
        </p:txBody>
      </p:sp>
    </p:spTree>
    <p:extLst>
      <p:ext uri="{BB962C8B-B14F-4D97-AF65-F5344CB8AC3E}">
        <p14:creationId xmlns:p14="http://schemas.microsoft.com/office/powerpoint/2010/main" val="30087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  What were you hoping to bring to this work? Have a few share!</a:t>
            </a: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3</a:t>
            </a:fld>
            <a:endParaRPr lang="en-US" altLang="en-US" dirty="0"/>
          </a:p>
        </p:txBody>
      </p:sp>
    </p:spTree>
    <p:extLst>
      <p:ext uri="{BB962C8B-B14F-4D97-AF65-F5344CB8AC3E}">
        <p14:creationId xmlns:p14="http://schemas.microsoft.com/office/powerpoint/2010/main" val="214216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a little about the commitment to working with the disenfranchised</a:t>
            </a:r>
          </a:p>
          <a:p>
            <a:r>
              <a:rPr lang="en-US" dirty="0"/>
              <a:t>Importance of the family</a:t>
            </a: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5</a:t>
            </a:fld>
            <a:endParaRPr lang="en-US" altLang="en-US" dirty="0"/>
          </a:p>
        </p:txBody>
      </p:sp>
    </p:spTree>
    <p:extLst>
      <p:ext uri="{BB962C8B-B14F-4D97-AF65-F5344CB8AC3E}">
        <p14:creationId xmlns:p14="http://schemas.microsoft.com/office/powerpoint/2010/main" val="406588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practice &amp; service delivery</a:t>
            </a:r>
          </a:p>
          <a:p>
            <a:r>
              <a:rPr lang="en-US" dirty="0"/>
              <a:t>The importance of relationships</a:t>
            </a: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6</a:t>
            </a:fld>
            <a:endParaRPr lang="en-US" altLang="en-US" dirty="0"/>
          </a:p>
        </p:txBody>
      </p:sp>
    </p:spTree>
    <p:extLst>
      <p:ext uri="{BB962C8B-B14F-4D97-AF65-F5344CB8AC3E}">
        <p14:creationId xmlns:p14="http://schemas.microsoft.com/office/powerpoint/2010/main" val="159394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7</a:t>
            </a:fld>
            <a:endParaRPr lang="en-US" altLang="en-US" dirty="0"/>
          </a:p>
        </p:txBody>
      </p:sp>
    </p:spTree>
    <p:extLst>
      <p:ext uri="{BB962C8B-B14F-4D97-AF65-F5344CB8AC3E}">
        <p14:creationId xmlns:p14="http://schemas.microsoft.com/office/powerpoint/2010/main" val="31818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impacts have you seen so far from this well intended change?</a:t>
            </a: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8</a:t>
            </a:fld>
            <a:endParaRPr lang="en-US" altLang="en-US" dirty="0"/>
          </a:p>
        </p:txBody>
      </p:sp>
    </p:spTree>
    <p:extLst>
      <p:ext uri="{BB962C8B-B14F-4D97-AF65-F5344CB8AC3E}">
        <p14:creationId xmlns:p14="http://schemas.microsoft.com/office/powerpoint/2010/main" val="345494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  worst day of your life  --  imagine having to share over and over again, exposure to humiliation, anger</a:t>
            </a: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10</a:t>
            </a:fld>
            <a:endParaRPr lang="en-US" altLang="en-US" dirty="0"/>
          </a:p>
        </p:txBody>
      </p:sp>
    </p:spTree>
    <p:extLst>
      <p:ext uri="{BB962C8B-B14F-4D97-AF65-F5344CB8AC3E}">
        <p14:creationId xmlns:p14="http://schemas.microsoft.com/office/powerpoint/2010/main" val="164182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factors do you take into account when determining what form of communication is best?</a:t>
            </a: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13</a:t>
            </a:fld>
            <a:endParaRPr lang="en-US" altLang="en-US" dirty="0"/>
          </a:p>
        </p:txBody>
      </p:sp>
    </p:spTree>
    <p:extLst>
      <p:ext uri="{BB962C8B-B14F-4D97-AF65-F5344CB8AC3E}">
        <p14:creationId xmlns:p14="http://schemas.microsoft.com/office/powerpoint/2010/main" val="41934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 to question  --  </a:t>
            </a: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16</a:t>
            </a:fld>
            <a:endParaRPr lang="en-US" altLang="en-US" dirty="0"/>
          </a:p>
        </p:txBody>
      </p:sp>
    </p:spTree>
    <p:extLst>
      <p:ext uri="{BB962C8B-B14F-4D97-AF65-F5344CB8AC3E}">
        <p14:creationId xmlns:p14="http://schemas.microsoft.com/office/powerpoint/2010/main" val="2659266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444D-5C56-4BF9-B515-8FF240008BB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58A848-080E-4710-96CD-11350F603F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787860-696F-49F0-9CF5-D1B86DF93019}"/>
              </a:ext>
            </a:extLst>
          </p:cNvPr>
          <p:cNvSpPr>
            <a:spLocks noGrp="1"/>
          </p:cNvSpPr>
          <p:nvPr>
            <p:ph type="dt" sz="half" idx="10"/>
          </p:nvPr>
        </p:nvSpPr>
        <p:spPr/>
        <p:txBody>
          <a:bodyPr/>
          <a:lstStyle/>
          <a:p>
            <a:pPr>
              <a:defRPr/>
            </a:pPr>
            <a:fld id="{72E69EEE-CCF5-45FB-A9D5-64E064BBB869}" type="datetimeFigureOut">
              <a:rPr lang="en-US" smtClean="0"/>
              <a:pPr>
                <a:defRPr/>
              </a:pPr>
              <a:t>3/23/2023</a:t>
            </a:fld>
            <a:endParaRPr lang="en-US" dirty="0"/>
          </a:p>
        </p:txBody>
      </p:sp>
      <p:sp>
        <p:nvSpPr>
          <p:cNvPr id="5" name="Footer Placeholder 4">
            <a:extLst>
              <a:ext uri="{FF2B5EF4-FFF2-40B4-BE49-F238E27FC236}">
                <a16:creationId xmlns:a16="http://schemas.microsoft.com/office/drawing/2014/main" id="{ED31AD89-8727-4060-84AC-87CC2095008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6BACE83-2E8C-43A8-B693-C0AE1A7E6F75}"/>
              </a:ext>
            </a:extLst>
          </p:cNvPr>
          <p:cNvSpPr>
            <a:spLocks noGrp="1"/>
          </p:cNvSpPr>
          <p:nvPr>
            <p:ph type="sldNum" sz="quarter" idx="12"/>
          </p:nvPr>
        </p:nvSpPr>
        <p:spPr/>
        <p:txBody>
          <a:bodyPr/>
          <a:lstStyle/>
          <a:p>
            <a:pPr>
              <a:defRPr/>
            </a:pPr>
            <a:fld id="{F7A70FA4-4186-4D0C-A717-E79A3293589E}" type="slidenum">
              <a:rPr lang="en-US" altLang="en-US" smtClean="0"/>
              <a:pPr>
                <a:defRPr/>
              </a:pPr>
              <a:t>‹#›</a:t>
            </a:fld>
            <a:endParaRPr lang="en-US" altLang="en-US" dirty="0"/>
          </a:p>
        </p:txBody>
      </p:sp>
      <p:sp>
        <p:nvSpPr>
          <p:cNvPr id="8" name="Rectangle 7">
            <a:extLst>
              <a:ext uri="{FF2B5EF4-FFF2-40B4-BE49-F238E27FC236}">
                <a16:creationId xmlns:a16="http://schemas.microsoft.com/office/drawing/2014/main" id="{E1762A0C-4A94-4563-A651-9F9F124696A8}"/>
              </a:ext>
            </a:extLst>
          </p:cNvPr>
          <p:cNvSpPr/>
          <p:nvPr userDrawn="1"/>
        </p:nvSpPr>
        <p:spPr>
          <a:xfrm>
            <a:off x="0" y="6598226"/>
            <a:ext cx="9144000" cy="259773"/>
          </a:xfrm>
          <a:prstGeom prst="rect">
            <a:avLst/>
          </a:prstGeom>
          <a:solidFill>
            <a:srgbClr val="0F6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84A736-59EE-4EFB-9EB1-502CD45AE419}"/>
              </a:ext>
            </a:extLst>
          </p:cNvPr>
          <p:cNvSpPr/>
          <p:nvPr userDrawn="1"/>
        </p:nvSpPr>
        <p:spPr>
          <a:xfrm>
            <a:off x="0" y="6356351"/>
            <a:ext cx="9144000" cy="259773"/>
          </a:xfrm>
          <a:prstGeom prst="rect">
            <a:avLst/>
          </a:prstGeom>
          <a:solidFill>
            <a:srgbClr val="B39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9C50D358-B67C-46C7-BF0B-5065618B8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184" y="5375708"/>
            <a:ext cx="2454816" cy="932296"/>
          </a:xfrm>
          <a:prstGeom prst="rect">
            <a:avLst/>
          </a:prstGeom>
        </p:spPr>
      </p:pic>
    </p:spTree>
    <p:extLst>
      <p:ext uri="{BB962C8B-B14F-4D97-AF65-F5344CB8AC3E}">
        <p14:creationId xmlns:p14="http://schemas.microsoft.com/office/powerpoint/2010/main" val="101164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DCF6D2-2F91-4374-BE6A-C78029CC44B8}" type="slidenum">
              <a:rPr lang="en-US" altLang="en-US" smtClean="0"/>
              <a:pPr>
                <a:defRPr/>
              </a:pPr>
              <a:t>‹#›</a:t>
            </a:fld>
            <a:endParaRPr lang="en-US" altLang="en-US"/>
          </a:p>
        </p:txBody>
      </p:sp>
    </p:spTree>
    <p:extLst>
      <p:ext uri="{BB962C8B-B14F-4D97-AF65-F5344CB8AC3E}">
        <p14:creationId xmlns:p14="http://schemas.microsoft.com/office/powerpoint/2010/main" val="309173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0762AB-BFD6-4905-9D80-6B53B43DF354}" type="slidenum">
              <a:rPr lang="en-US" altLang="en-US" smtClean="0"/>
              <a:pPr>
                <a:defRPr/>
              </a:pPr>
              <a:t>‹#›</a:t>
            </a:fld>
            <a:endParaRPr lang="en-US" altLang="en-US"/>
          </a:p>
        </p:txBody>
      </p:sp>
    </p:spTree>
    <p:extLst>
      <p:ext uri="{BB962C8B-B14F-4D97-AF65-F5344CB8AC3E}">
        <p14:creationId xmlns:p14="http://schemas.microsoft.com/office/powerpoint/2010/main" val="61426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B2D331-25D0-40FD-BFE4-0553DF7ECE58}" type="slidenum">
              <a:rPr lang="en-US" altLang="en-US" smtClean="0"/>
              <a:pPr>
                <a:defRPr/>
              </a:pPr>
              <a:t>‹#›</a:t>
            </a:fld>
            <a:endParaRPr lang="en-US" altLang="en-US"/>
          </a:p>
        </p:txBody>
      </p:sp>
    </p:spTree>
    <p:extLst>
      <p:ext uri="{BB962C8B-B14F-4D97-AF65-F5344CB8AC3E}">
        <p14:creationId xmlns:p14="http://schemas.microsoft.com/office/powerpoint/2010/main" val="3384063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1FC396F-14D7-436A-9985-F9EE23F0FEDF}" type="slidenum">
              <a:rPr lang="en-US" altLang="en-US" smtClean="0"/>
              <a:pPr>
                <a:defRPr/>
              </a:pPr>
              <a:t>‹#›</a:t>
            </a:fld>
            <a:endParaRPr lang="en-US" altLang="en-US"/>
          </a:p>
        </p:txBody>
      </p:sp>
    </p:spTree>
    <p:extLst>
      <p:ext uri="{BB962C8B-B14F-4D97-AF65-F5344CB8AC3E}">
        <p14:creationId xmlns:p14="http://schemas.microsoft.com/office/powerpoint/2010/main" val="125430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B30E7FD-4F1D-4DDF-A9BB-9C3F45CEAB6B}" type="slidenum">
              <a:rPr lang="en-US" altLang="en-US" smtClean="0"/>
              <a:pPr>
                <a:defRPr/>
              </a:pPr>
              <a:t>‹#›</a:t>
            </a:fld>
            <a:endParaRPr lang="en-US" altLang="en-US"/>
          </a:p>
        </p:txBody>
      </p:sp>
    </p:spTree>
    <p:extLst>
      <p:ext uri="{BB962C8B-B14F-4D97-AF65-F5344CB8AC3E}">
        <p14:creationId xmlns:p14="http://schemas.microsoft.com/office/powerpoint/2010/main" val="985061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3D29AA-92AD-438B-87B6-314408F41033}" type="slidenum">
              <a:rPr lang="en-US" altLang="en-US" smtClean="0"/>
              <a:pPr>
                <a:defRPr/>
              </a:pPr>
              <a:t>‹#›</a:t>
            </a:fld>
            <a:endParaRPr lang="en-US" altLang="en-US"/>
          </a:p>
        </p:txBody>
      </p:sp>
    </p:spTree>
    <p:extLst>
      <p:ext uri="{BB962C8B-B14F-4D97-AF65-F5344CB8AC3E}">
        <p14:creationId xmlns:p14="http://schemas.microsoft.com/office/powerpoint/2010/main" val="8797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444CDA-7AB1-490C-A6CE-33B808366670}" type="slidenum">
              <a:rPr lang="en-US" altLang="en-US" smtClean="0"/>
              <a:pPr>
                <a:defRPr/>
              </a:pPr>
              <a:t>‹#›</a:t>
            </a:fld>
            <a:endParaRPr lang="en-US" altLang="en-US"/>
          </a:p>
        </p:txBody>
      </p:sp>
    </p:spTree>
    <p:extLst>
      <p:ext uri="{BB962C8B-B14F-4D97-AF65-F5344CB8AC3E}">
        <p14:creationId xmlns:p14="http://schemas.microsoft.com/office/powerpoint/2010/main" val="224615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21EDB3-5A5F-4919-A2C3-A95727DCD3D0}" type="slidenum">
              <a:rPr lang="en-US" altLang="en-US" smtClean="0"/>
              <a:pPr>
                <a:defRPr/>
              </a:pPr>
              <a:t>‹#›</a:t>
            </a:fld>
            <a:endParaRPr lang="en-US" altLang="en-US"/>
          </a:p>
        </p:txBody>
      </p:sp>
    </p:spTree>
    <p:extLst>
      <p:ext uri="{BB962C8B-B14F-4D97-AF65-F5344CB8AC3E}">
        <p14:creationId xmlns:p14="http://schemas.microsoft.com/office/powerpoint/2010/main" val="3622096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21EDB3-5A5F-4919-A2C3-A95727DCD3D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55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21EDB3-5A5F-4919-A2C3-A95727DCD3D0}" type="slidenum">
              <a:rPr lang="en-US" altLang="en-US" smtClean="0"/>
              <a:pPr>
                <a:defRPr/>
              </a:pPr>
              <a:t>‹#›</a:t>
            </a:fld>
            <a:endParaRPr lang="en-US" altLang="en-US"/>
          </a:p>
        </p:txBody>
      </p:sp>
    </p:spTree>
    <p:extLst>
      <p:ext uri="{BB962C8B-B14F-4D97-AF65-F5344CB8AC3E}">
        <p14:creationId xmlns:p14="http://schemas.microsoft.com/office/powerpoint/2010/main" val="44586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64CD4-D881-40B5-9AF6-CFACD78C400C}"/>
              </a:ext>
            </a:extLst>
          </p:cNvPr>
          <p:cNvSpPr>
            <a:spLocks noGrp="1"/>
          </p:cNvSpPr>
          <p:nvPr>
            <p:ph type="dt" sz="half" idx="10"/>
          </p:nvPr>
        </p:nvSpPr>
        <p:spPr/>
        <p:txBody>
          <a:bodyPr/>
          <a:lstStyle/>
          <a:p>
            <a:pPr>
              <a:defRPr/>
            </a:pPr>
            <a:fld id="{FEEE4702-C597-4091-9730-5C8DE2B92666}" type="datetimeFigureOut">
              <a:rPr lang="en-US" smtClean="0"/>
              <a:pPr>
                <a:defRPr/>
              </a:pPr>
              <a:t>3/23/2023</a:t>
            </a:fld>
            <a:endParaRPr lang="en-US" dirty="0"/>
          </a:p>
        </p:txBody>
      </p:sp>
      <p:sp>
        <p:nvSpPr>
          <p:cNvPr id="3" name="Footer Placeholder 2">
            <a:extLst>
              <a:ext uri="{FF2B5EF4-FFF2-40B4-BE49-F238E27FC236}">
                <a16:creationId xmlns:a16="http://schemas.microsoft.com/office/drawing/2014/main" id="{A4323137-BB10-4B9C-A4DF-17E9D533FD4B}"/>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C39FBB2-F91E-44D3-91EE-CF573884F630}"/>
              </a:ext>
            </a:extLst>
          </p:cNvPr>
          <p:cNvSpPr>
            <a:spLocks noGrp="1"/>
          </p:cNvSpPr>
          <p:nvPr>
            <p:ph type="sldNum" sz="quarter" idx="12"/>
          </p:nvPr>
        </p:nvSpPr>
        <p:spPr/>
        <p:txBody>
          <a:bodyPr/>
          <a:lstStyle/>
          <a:p>
            <a:pPr>
              <a:defRPr/>
            </a:pPr>
            <a:fld id="{8EB572A2-9E2C-4967-8D1E-F781D35A56AF}" type="slidenum">
              <a:rPr lang="en-US" altLang="en-US" smtClean="0"/>
              <a:pPr>
                <a:defRPr/>
              </a:pPr>
              <a:t>‹#›</a:t>
            </a:fld>
            <a:endParaRPr lang="en-US" altLang="en-US" dirty="0"/>
          </a:p>
        </p:txBody>
      </p:sp>
    </p:spTree>
    <p:extLst>
      <p:ext uri="{BB962C8B-B14F-4D97-AF65-F5344CB8AC3E}">
        <p14:creationId xmlns:p14="http://schemas.microsoft.com/office/powerpoint/2010/main" val="2341171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21EDB3-5A5F-4919-A2C3-A95727DCD3D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989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21EDB3-5A5F-4919-A2C3-A95727DCD3D0}" type="slidenum">
              <a:rPr lang="en-US" altLang="en-US" smtClean="0"/>
              <a:pPr>
                <a:defRPr/>
              </a:pPr>
              <a:t>‹#›</a:t>
            </a:fld>
            <a:endParaRPr lang="en-US" altLang="en-US"/>
          </a:p>
        </p:txBody>
      </p:sp>
    </p:spTree>
    <p:extLst>
      <p:ext uri="{BB962C8B-B14F-4D97-AF65-F5344CB8AC3E}">
        <p14:creationId xmlns:p14="http://schemas.microsoft.com/office/powerpoint/2010/main" val="265864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4236C4-4B54-4FB3-B471-B503C83E79A8}" type="slidenum">
              <a:rPr lang="en-US" altLang="en-US" smtClean="0"/>
              <a:pPr>
                <a:defRPr/>
              </a:pPr>
              <a:t>‹#›</a:t>
            </a:fld>
            <a:endParaRPr lang="en-US" altLang="en-US"/>
          </a:p>
        </p:txBody>
      </p:sp>
    </p:spTree>
    <p:extLst>
      <p:ext uri="{BB962C8B-B14F-4D97-AF65-F5344CB8AC3E}">
        <p14:creationId xmlns:p14="http://schemas.microsoft.com/office/powerpoint/2010/main" val="4130883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70B89A-BC83-4713-981F-580C71DA4B7E}" type="slidenum">
              <a:rPr lang="en-US" altLang="en-US" smtClean="0"/>
              <a:pPr>
                <a:defRPr/>
              </a:pPr>
              <a:t>‹#›</a:t>
            </a:fld>
            <a:endParaRPr lang="en-US" altLang="en-US"/>
          </a:p>
        </p:txBody>
      </p:sp>
    </p:spTree>
    <p:extLst>
      <p:ext uri="{BB962C8B-B14F-4D97-AF65-F5344CB8AC3E}">
        <p14:creationId xmlns:p14="http://schemas.microsoft.com/office/powerpoint/2010/main" val="425357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1365-8D19-4E5A-BD4B-880868E16B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FDD610-E70F-4906-90B3-81F4562167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F0D96-0BC4-4D14-9651-0DA0D8847C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438E7CA-3AB0-48E0-BEB3-160C29EAE8FC}"/>
              </a:ext>
            </a:extLst>
          </p:cNvPr>
          <p:cNvSpPr>
            <a:spLocks noGrp="1"/>
          </p:cNvSpPr>
          <p:nvPr>
            <p:ph type="dt" sz="half" idx="10"/>
          </p:nvPr>
        </p:nvSpPr>
        <p:spPr/>
        <p:txBody>
          <a:bodyPr/>
          <a:lstStyle/>
          <a:p>
            <a:pPr>
              <a:defRPr/>
            </a:pPr>
            <a:fld id="{C1A0E177-F1FE-4664-BE00-2F6220BEA803}" type="datetimeFigureOut">
              <a:rPr lang="en-US" smtClean="0"/>
              <a:pPr>
                <a:defRPr/>
              </a:pPr>
              <a:t>3/23/2023</a:t>
            </a:fld>
            <a:endParaRPr lang="en-US" dirty="0"/>
          </a:p>
        </p:txBody>
      </p:sp>
      <p:sp>
        <p:nvSpPr>
          <p:cNvPr id="6" name="Footer Placeholder 5">
            <a:extLst>
              <a:ext uri="{FF2B5EF4-FFF2-40B4-BE49-F238E27FC236}">
                <a16:creationId xmlns:a16="http://schemas.microsoft.com/office/drawing/2014/main" id="{BA70D29C-D43E-4E02-90A7-8D5DFB557151}"/>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EFBC570-47CA-4E95-A0AE-4F39E166A28C}"/>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291846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FE7B-3087-4F70-8B7F-AC9C41BB7B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503DEBA-3D32-4B3B-B98F-A64567E9CB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F87C057-2814-4AED-802F-DBFDCED7D4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F270406-8D1D-4001-B469-FFF76262BE5C}"/>
              </a:ext>
            </a:extLst>
          </p:cNvPr>
          <p:cNvSpPr>
            <a:spLocks noGrp="1"/>
          </p:cNvSpPr>
          <p:nvPr>
            <p:ph type="dt" sz="half" idx="10"/>
          </p:nvPr>
        </p:nvSpPr>
        <p:spPr/>
        <p:txBody>
          <a:bodyPr/>
          <a:lstStyle/>
          <a:p>
            <a:pPr>
              <a:defRPr/>
            </a:pPr>
            <a:fld id="{C1A0E177-F1FE-4664-BE00-2F6220BEA803}" type="datetimeFigureOut">
              <a:rPr lang="en-US" smtClean="0"/>
              <a:pPr>
                <a:defRPr/>
              </a:pPr>
              <a:t>3/23/2023</a:t>
            </a:fld>
            <a:endParaRPr lang="en-US" dirty="0"/>
          </a:p>
        </p:txBody>
      </p:sp>
      <p:sp>
        <p:nvSpPr>
          <p:cNvPr id="6" name="Footer Placeholder 5">
            <a:extLst>
              <a:ext uri="{FF2B5EF4-FFF2-40B4-BE49-F238E27FC236}">
                <a16:creationId xmlns:a16="http://schemas.microsoft.com/office/drawing/2014/main" id="{F27C85F2-7D87-46F5-8D7D-0A0ABBB4C84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EA33D827-28F1-4298-A675-E76E035A55D1}"/>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189715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A8C7-7ACE-4F29-AD14-090E0BE42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82A6-B824-4FCC-9B7A-7CFAB7563C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E95B5-E454-4ED9-8DD2-56E52E184309}"/>
              </a:ext>
            </a:extLst>
          </p:cNvPr>
          <p:cNvSpPr>
            <a:spLocks noGrp="1"/>
          </p:cNvSpPr>
          <p:nvPr>
            <p:ph type="dt" sz="half" idx="10"/>
          </p:nvPr>
        </p:nvSpPr>
        <p:spPr/>
        <p:txBody>
          <a:bodyPr/>
          <a:lstStyle/>
          <a:p>
            <a:pPr>
              <a:defRPr/>
            </a:pPr>
            <a:fld id="{C1A0E177-F1FE-4664-BE00-2F6220BEA803}" type="datetimeFigureOut">
              <a:rPr lang="en-US" smtClean="0"/>
              <a:pPr>
                <a:defRPr/>
              </a:pPr>
              <a:t>3/23/2023</a:t>
            </a:fld>
            <a:endParaRPr lang="en-US" dirty="0"/>
          </a:p>
        </p:txBody>
      </p:sp>
      <p:sp>
        <p:nvSpPr>
          <p:cNvPr id="5" name="Footer Placeholder 4">
            <a:extLst>
              <a:ext uri="{FF2B5EF4-FFF2-40B4-BE49-F238E27FC236}">
                <a16:creationId xmlns:a16="http://schemas.microsoft.com/office/drawing/2014/main" id="{7A26957D-5744-4B2B-9933-501FA204402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C552063-5729-4E9C-AB87-2C9D12526E9D}"/>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146333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FC62E3-EEDA-4EDB-B478-0B60357385F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7E862-D3C3-432A-81D9-0E647E5025B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29B7F-9776-45AB-B1C9-0533AB380691}"/>
              </a:ext>
            </a:extLst>
          </p:cNvPr>
          <p:cNvSpPr>
            <a:spLocks noGrp="1"/>
          </p:cNvSpPr>
          <p:nvPr>
            <p:ph type="dt" sz="half" idx="10"/>
          </p:nvPr>
        </p:nvSpPr>
        <p:spPr/>
        <p:txBody>
          <a:bodyPr/>
          <a:lstStyle/>
          <a:p>
            <a:pPr>
              <a:defRPr/>
            </a:pPr>
            <a:fld id="{C1A0E177-F1FE-4664-BE00-2F6220BEA803}" type="datetimeFigureOut">
              <a:rPr lang="en-US" smtClean="0"/>
              <a:pPr>
                <a:defRPr/>
              </a:pPr>
              <a:t>3/23/2023</a:t>
            </a:fld>
            <a:endParaRPr lang="en-US" dirty="0"/>
          </a:p>
        </p:txBody>
      </p:sp>
      <p:sp>
        <p:nvSpPr>
          <p:cNvPr id="5" name="Footer Placeholder 4">
            <a:extLst>
              <a:ext uri="{FF2B5EF4-FFF2-40B4-BE49-F238E27FC236}">
                <a16:creationId xmlns:a16="http://schemas.microsoft.com/office/drawing/2014/main" id="{DB860D8C-764A-4E9C-AFE1-EB6E15300D3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7309B38-FEA9-4C4C-848D-258FE9D7DE30}"/>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383414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8745C-DD3E-4D7B-AB97-D48624C3E3AC}"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DDCC8-D87C-4A90-9BAA-1E4F74BDCDCF}"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460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7EEF8-423C-40AA-9D56-AF39FE9A7BF1}" type="slidenum">
              <a:rPr lang="en-US" altLang="en-US" smtClean="0"/>
              <a:pPr>
                <a:defRPr/>
              </a:pPr>
              <a:t>‹#›</a:t>
            </a:fld>
            <a:endParaRPr lang="en-US" altLang="en-US"/>
          </a:p>
        </p:txBody>
      </p:sp>
    </p:spTree>
    <p:extLst>
      <p:ext uri="{BB962C8B-B14F-4D97-AF65-F5344CB8AC3E}">
        <p14:creationId xmlns:p14="http://schemas.microsoft.com/office/powerpoint/2010/main" val="157692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E12BF3-F463-43C5-A94B-225B37706098}" type="slidenum">
              <a:rPr lang="en-US" altLang="en-US" smtClean="0"/>
              <a:pPr>
                <a:defRPr/>
              </a:pPr>
              <a:t>‹#›</a:t>
            </a:fld>
            <a:endParaRPr lang="en-US" altLang="en-US"/>
          </a:p>
        </p:txBody>
      </p:sp>
    </p:spTree>
    <p:extLst>
      <p:ext uri="{BB962C8B-B14F-4D97-AF65-F5344CB8AC3E}">
        <p14:creationId xmlns:p14="http://schemas.microsoft.com/office/powerpoint/2010/main" val="40282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678C70-CC8D-499F-BCEF-75D6937EED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33FF18-93A9-42AE-80C7-35FB490C1E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559E7-C648-4FE3-9580-57801D5C0A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1A0E177-F1FE-4664-BE00-2F6220BEA803}" type="datetimeFigureOut">
              <a:rPr lang="en-US" smtClean="0"/>
              <a:pPr>
                <a:defRPr/>
              </a:pPr>
              <a:t>3/23/2023</a:t>
            </a:fld>
            <a:endParaRPr lang="en-US" dirty="0"/>
          </a:p>
        </p:txBody>
      </p:sp>
      <p:sp>
        <p:nvSpPr>
          <p:cNvPr id="5" name="Footer Placeholder 4">
            <a:extLst>
              <a:ext uri="{FF2B5EF4-FFF2-40B4-BE49-F238E27FC236}">
                <a16:creationId xmlns:a16="http://schemas.microsoft.com/office/drawing/2014/main" id="{7734087F-E5B3-45A7-80C1-56F8B254775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15074700-9981-4056-A6CF-4DF179D278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AA38B5B-9E2E-422E-946D-C6EF76558A4A}" type="slidenum">
              <a:rPr lang="en-US" altLang="en-US" smtClean="0"/>
              <a:pPr>
                <a:defRPr/>
              </a:pPr>
              <a:t>‹#›</a:t>
            </a:fld>
            <a:endParaRPr lang="en-US" altLang="en-US" dirty="0"/>
          </a:p>
        </p:txBody>
      </p:sp>
      <p:sp>
        <p:nvSpPr>
          <p:cNvPr id="7" name="Rectangle 6">
            <a:extLst>
              <a:ext uri="{FF2B5EF4-FFF2-40B4-BE49-F238E27FC236}">
                <a16:creationId xmlns:a16="http://schemas.microsoft.com/office/drawing/2014/main" id="{7475DE9F-4621-4CA9-9624-00A28D428E30}"/>
              </a:ext>
            </a:extLst>
          </p:cNvPr>
          <p:cNvSpPr/>
          <p:nvPr userDrawn="1"/>
        </p:nvSpPr>
        <p:spPr>
          <a:xfrm>
            <a:off x="0" y="6598226"/>
            <a:ext cx="9144000" cy="259773"/>
          </a:xfrm>
          <a:prstGeom prst="rect">
            <a:avLst/>
          </a:prstGeom>
          <a:solidFill>
            <a:srgbClr val="0F6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D86CEE-AC90-40B2-86E7-349784D05428}"/>
              </a:ext>
            </a:extLst>
          </p:cNvPr>
          <p:cNvSpPr/>
          <p:nvPr userDrawn="1"/>
        </p:nvSpPr>
        <p:spPr>
          <a:xfrm>
            <a:off x="0" y="6356351"/>
            <a:ext cx="9144000" cy="259773"/>
          </a:xfrm>
          <a:prstGeom prst="rect">
            <a:avLst/>
          </a:prstGeom>
          <a:solidFill>
            <a:srgbClr val="B39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983463"/>
      </p:ext>
    </p:extLst>
  </p:cSld>
  <p:clrMap bg1="lt1" tx1="dk1" bg2="lt2" tx2="dk2" accent1="accent1" accent2="accent2" accent3="accent3" accent4="accent4" accent5="accent5" accent6="accent6" hlink="hlink" folHlink="folHlink"/>
  <p:sldLayoutIdLst>
    <p:sldLayoutId id="2147483747" r:id="rId1"/>
    <p:sldLayoutId id="2147483753" r:id="rId2"/>
    <p:sldLayoutId id="2147483754" r:id="rId3"/>
    <p:sldLayoutId id="2147483755" r:id="rId4"/>
    <p:sldLayoutId id="2147483756" r:id="rId5"/>
    <p:sldLayoutId id="2147483757" r:id="rId6"/>
    <p:sldLayoutId id="2147483758"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A0E177-F1FE-4664-BE00-2F6220BEA803}" type="datetimeFigureOut">
              <a:rPr lang="en-US" smtClean="0"/>
              <a:pPr>
                <a:defRPr/>
              </a:pPr>
              <a:t>3/23/2023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356553711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justiceworksyouthcare.com/"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awalterslytle@justiceworksco.com" TargetMode="External"/><Relationship Id="rId2" Type="http://schemas.openxmlformats.org/officeDocument/2006/relationships/hyperlink" Target="http://www.justiceworksyouthcare.com/" TargetMode="Externa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86EA-A493-4E3A-B907-F659BEA702C1}"/>
              </a:ext>
            </a:extLst>
          </p:cNvPr>
          <p:cNvSpPr>
            <a:spLocks noGrp="1"/>
          </p:cNvSpPr>
          <p:nvPr>
            <p:ph type="ctrTitle"/>
          </p:nvPr>
        </p:nvSpPr>
        <p:spPr>
          <a:xfrm>
            <a:off x="1461601" y="1371241"/>
            <a:ext cx="5736960" cy="1828800"/>
          </a:xfrm>
        </p:spPr>
        <p:txBody>
          <a:bodyPr/>
          <a:lstStyle/>
          <a:p>
            <a:pPr>
              <a:defRPr/>
            </a:pPr>
            <a:endParaRPr lang="en-US" dirty="0"/>
          </a:p>
        </p:txBody>
      </p:sp>
      <p:sp>
        <p:nvSpPr>
          <p:cNvPr id="5123" name="Subtitle 4">
            <a:extLst>
              <a:ext uri="{FF2B5EF4-FFF2-40B4-BE49-F238E27FC236}">
                <a16:creationId xmlns:a16="http://schemas.microsoft.com/office/drawing/2014/main" id="{4D387337-697D-48EB-B66D-123483410486}"/>
              </a:ext>
            </a:extLst>
          </p:cNvPr>
          <p:cNvSpPr>
            <a:spLocks noGrp="1"/>
          </p:cNvSpPr>
          <p:nvPr>
            <p:ph type="subTitle" idx="1"/>
          </p:nvPr>
        </p:nvSpPr>
        <p:spPr>
          <a:xfrm>
            <a:off x="532801" y="3629161"/>
            <a:ext cx="7855200" cy="2841120"/>
          </a:xfrm>
        </p:spPr>
        <p:txBody>
          <a:bodyPr/>
          <a:lstStyle/>
          <a:p>
            <a:pPr marR="0" algn="ctr"/>
            <a:endParaRPr lang="en-US" altLang="en-US" dirty="0"/>
          </a:p>
          <a:p>
            <a:pPr marR="0" algn="ctr"/>
            <a:r>
              <a:rPr lang="en-US" altLang="en-US" sz="3266" dirty="0">
                <a:solidFill>
                  <a:schemeClr val="tx2"/>
                </a:solidFill>
                <a:latin typeface="Times New Roman" panose="02020603050405020304" pitchFamily="18" charset="0"/>
                <a:cs typeface="Times New Roman" panose="02020603050405020304" pitchFamily="18" charset="0"/>
              </a:rPr>
              <a:t>Child Welfare League of America </a:t>
            </a:r>
          </a:p>
          <a:p>
            <a:pPr marR="0" algn="ctr"/>
            <a:r>
              <a:rPr lang="en-US" altLang="en-US" sz="2540" dirty="0">
                <a:solidFill>
                  <a:schemeClr val="tx2"/>
                </a:solidFill>
                <a:latin typeface="Times New Roman" panose="02020603050405020304" pitchFamily="18" charset="0"/>
                <a:cs typeface="Times New Roman" panose="02020603050405020304" pitchFamily="18" charset="0"/>
              </a:rPr>
              <a:t>April 2023 </a:t>
            </a:r>
          </a:p>
          <a:p>
            <a:pPr marR="0" algn="ctr"/>
            <a:r>
              <a:rPr lang="en-US" altLang="en-US" sz="2903" dirty="0">
                <a:solidFill>
                  <a:schemeClr val="tx2"/>
                </a:solidFill>
                <a:latin typeface="Times New Roman" panose="02020603050405020304" pitchFamily="18" charset="0"/>
                <a:cs typeface="Times New Roman" panose="02020603050405020304" pitchFamily="18" charset="0"/>
              </a:rPr>
              <a:t>Whatever It Takes  --  The Power of Prevention </a:t>
            </a:r>
          </a:p>
        </p:txBody>
      </p:sp>
      <p:pic>
        <p:nvPicPr>
          <p:cNvPr id="5125" name="Picture 7">
            <a:hlinkClick r:id="rId2"/>
            <a:extLst>
              <a:ext uri="{FF2B5EF4-FFF2-40B4-BE49-F238E27FC236}">
                <a16:creationId xmlns:a16="http://schemas.microsoft.com/office/drawing/2014/main" id="{CF542035-F922-4CE8-845A-D85CEA149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601" y="1371241"/>
            <a:ext cx="5736960" cy="18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ADEA-0FCC-7703-B583-7830BA8E251A}"/>
              </a:ext>
            </a:extLst>
          </p:cNvPr>
          <p:cNvSpPr>
            <a:spLocks noGrp="1"/>
          </p:cNvSpPr>
          <p:nvPr>
            <p:ph type="title"/>
          </p:nvPr>
        </p:nvSpPr>
        <p:spPr/>
        <p:txBody>
          <a:bodyPr/>
          <a:lstStyle/>
          <a:p>
            <a:r>
              <a:rPr lang="en-US" dirty="0"/>
              <a:t>Imagine……</a:t>
            </a:r>
          </a:p>
        </p:txBody>
      </p:sp>
    </p:spTree>
    <p:extLst>
      <p:ext uri="{BB962C8B-B14F-4D97-AF65-F5344CB8AC3E}">
        <p14:creationId xmlns:p14="http://schemas.microsoft.com/office/powerpoint/2010/main" val="410346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3200D72C-CF1C-4FE2-AB4D-BE48C10532D2}"/>
              </a:ext>
            </a:extLst>
          </p:cNvPr>
          <p:cNvSpPr>
            <a:spLocks noGrp="1"/>
          </p:cNvSpPr>
          <p:nvPr>
            <p:ph type="title"/>
          </p:nvPr>
        </p:nvSpPr>
        <p:spPr>
          <a:xfrm>
            <a:off x="860159" y="998002"/>
            <a:ext cx="2387205" cy="1471959"/>
          </a:xfrm>
        </p:spPr>
        <p:txBody>
          <a:bodyPr>
            <a:normAutofit/>
          </a:bodyPr>
          <a:lstStyle/>
          <a:p>
            <a:r>
              <a:rPr lang="en-US" sz="3100" b="1">
                <a:solidFill>
                  <a:srgbClr val="FFFFFF"/>
                </a:solidFill>
              </a:rPr>
              <a:t>Basic Premise of this Framework</a:t>
            </a:r>
          </a:p>
        </p:txBody>
      </p:sp>
      <p:sp>
        <p:nvSpPr>
          <p:cNvPr id="2" name="Content Placeholder 1">
            <a:extLst>
              <a:ext uri="{FF2B5EF4-FFF2-40B4-BE49-F238E27FC236}">
                <a16:creationId xmlns:a16="http://schemas.microsoft.com/office/drawing/2014/main" id="{F89FD934-4554-4AEB-9ABC-7E822CEEC2DE}"/>
              </a:ext>
            </a:extLst>
          </p:cNvPr>
          <p:cNvSpPr>
            <a:spLocks noGrp="1"/>
          </p:cNvSpPr>
          <p:nvPr>
            <p:ph idx="1"/>
          </p:nvPr>
        </p:nvSpPr>
        <p:spPr>
          <a:xfrm>
            <a:off x="854726" y="2546161"/>
            <a:ext cx="2400338" cy="2985929"/>
          </a:xfrm>
        </p:spPr>
        <p:txBody>
          <a:bodyPr anchor="t">
            <a:normAutofit/>
          </a:bodyPr>
          <a:lstStyle/>
          <a:p>
            <a:pPr marL="0" indent="0">
              <a:buNone/>
            </a:pPr>
            <a:r>
              <a:rPr lang="en-US">
                <a:solidFill>
                  <a:srgbClr val="FEFFFF"/>
                </a:solidFill>
              </a:rPr>
              <a:t>***</a:t>
            </a:r>
          </a:p>
        </p:txBody>
      </p:sp>
      <p:pic>
        <p:nvPicPr>
          <p:cNvPr id="4" name="0106EDEB-92D5-4339-B568-F5F96B80E9F3" descr="0106EDEB-92D5-4339-B568-F5F96B80E9F3">
            <a:extLst>
              <a:ext uri="{FF2B5EF4-FFF2-40B4-BE49-F238E27FC236}">
                <a16:creationId xmlns:a16="http://schemas.microsoft.com/office/drawing/2014/main" id="{6A04FAC7-C541-4451-8C34-36596DEB7FDA}"/>
              </a:ext>
            </a:extLst>
          </p:cNvPr>
          <p:cNvPicPr>
            <a:picLocks noChangeAspect="1" noChangeArrowheads="1"/>
          </p:cNvPicPr>
          <p:nvPr/>
        </p:nvPicPr>
        <p:blipFill rotWithShape="1">
          <a:blip r:embed="rId2"/>
          <a:srcRect l="2288" r="1015" b="3"/>
          <a:stretch/>
        </p:blipFill>
        <p:spPr bwMode="auto">
          <a:xfrm>
            <a:off x="4518656" y="643467"/>
            <a:ext cx="3364396" cy="525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No alternative text description for this image">
            <a:extLst>
              <a:ext uri="{FF2B5EF4-FFF2-40B4-BE49-F238E27FC236}">
                <a16:creationId xmlns:a16="http://schemas.microsoft.com/office/drawing/2014/main" id="{D550F165-CEA9-72AF-A816-6A31269F744F}"/>
              </a:ext>
            </a:extLst>
          </p:cNvPr>
          <p:cNvPicPr>
            <a:picLocks noChangeAspect="1"/>
          </p:cNvPicPr>
          <p:nvPr/>
        </p:nvPicPr>
        <p:blipFill rotWithShape="1">
          <a:blip r:embed="rId2">
            <a:extLst>
              <a:ext uri="{28A0092B-C50C-407E-A947-70E740481C1C}">
                <a14:useLocalDpi xmlns:a14="http://schemas.microsoft.com/office/drawing/2010/main" val="0"/>
              </a:ext>
            </a:extLst>
          </a:blip>
          <a:srcRect r="14228" b="-1"/>
          <a:stretch/>
        </p:blipFill>
        <p:spPr bwMode="auto">
          <a:xfrm>
            <a:off x="3668750" y="-1"/>
            <a:ext cx="5475249"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itle 1">
            <a:extLst>
              <a:ext uri="{FF2B5EF4-FFF2-40B4-BE49-F238E27FC236}">
                <a16:creationId xmlns:a16="http://schemas.microsoft.com/office/drawing/2014/main" id="{23091DF9-5301-F933-00CE-A68CFACC9616}"/>
              </a:ext>
            </a:extLst>
          </p:cNvPr>
          <p:cNvSpPr>
            <a:spLocks noGrp="1"/>
          </p:cNvSpPr>
          <p:nvPr>
            <p:ph type="title"/>
          </p:nvPr>
        </p:nvSpPr>
        <p:spPr>
          <a:xfrm>
            <a:off x="507999" y="609600"/>
            <a:ext cx="2888343" cy="1320800"/>
          </a:xfrm>
        </p:spPr>
        <p:txBody>
          <a:bodyPr vert="horz" lIns="91440" tIns="45720" rIns="91440" bIns="45720" rtlCol="0" anchor="t">
            <a:normAutofit/>
          </a:bodyPr>
          <a:lstStyle/>
          <a:p>
            <a:r>
              <a:rPr lang="en-US" sz="3600" dirty="0"/>
              <a:t>“ A Difficult Day”</a:t>
            </a:r>
          </a:p>
        </p:txBody>
      </p:sp>
      <p:sp>
        <p:nvSpPr>
          <p:cNvPr id="3" name="Text Placeholder 2">
            <a:extLst>
              <a:ext uri="{FF2B5EF4-FFF2-40B4-BE49-F238E27FC236}">
                <a16:creationId xmlns:a16="http://schemas.microsoft.com/office/drawing/2014/main" id="{9FDC6E0F-9D34-4E9B-373E-8F46F49FF956}"/>
              </a:ext>
            </a:extLst>
          </p:cNvPr>
          <p:cNvSpPr>
            <a:spLocks noGrp="1"/>
          </p:cNvSpPr>
          <p:nvPr>
            <p:ph type="body" idx="1"/>
          </p:nvPr>
        </p:nvSpPr>
        <p:spPr>
          <a:xfrm>
            <a:off x="508000" y="2160589"/>
            <a:ext cx="2888342" cy="3880773"/>
          </a:xfrm>
        </p:spPr>
        <p:txBody>
          <a:bodyPr vert="horz" lIns="91440" tIns="45720" rIns="91440" bIns="45720" rtlCol="0">
            <a:normAutofit/>
          </a:bodyPr>
          <a:lstStyle/>
          <a:p>
            <a:pPr>
              <a:lnSpc>
                <a:spcPct val="90000"/>
              </a:lnSpc>
              <a:buFont typeface="Wingdings 3" charset="2"/>
              <a:buChar char=""/>
            </a:pPr>
            <a:r>
              <a:rPr lang="en-US" sz="1100" b="0" i="0">
                <a:effectLst/>
              </a:rPr>
              <a:t>"Today was a Difficult Day," said Pooh.</a:t>
            </a:r>
            <a:br>
              <a:rPr lang="en-US" sz="1100"/>
            </a:br>
            <a:r>
              <a:rPr lang="en-US" sz="1100" b="0" i="0">
                <a:effectLst/>
              </a:rPr>
              <a:t>There was a pause.</a:t>
            </a:r>
            <a:br>
              <a:rPr lang="en-US" sz="1100"/>
            </a:br>
            <a:r>
              <a:rPr lang="en-US" sz="1100" b="0" i="0">
                <a:effectLst/>
              </a:rPr>
              <a:t>"Do you want to talk about it?" asked Piglet.</a:t>
            </a:r>
            <a:br>
              <a:rPr lang="en-US" sz="1100"/>
            </a:br>
            <a:r>
              <a:rPr lang="en-US" sz="1100" b="0" i="0">
                <a:effectLst/>
              </a:rPr>
              <a:t>"No," said Pooh after a bit. "No, I don't think I do."</a:t>
            </a:r>
            <a:br>
              <a:rPr lang="en-US" sz="1100"/>
            </a:br>
            <a:r>
              <a:rPr lang="en-US" sz="1100" b="0" i="0">
                <a:effectLst/>
              </a:rPr>
              <a:t>"That's okay," said Piglet, and he came and sat beside his friend.</a:t>
            </a:r>
            <a:br>
              <a:rPr lang="en-US" sz="1100"/>
            </a:br>
            <a:r>
              <a:rPr lang="en-US" sz="1100" b="0" i="0">
                <a:effectLst/>
              </a:rPr>
              <a:t>"What are you doing?" asked Pooh.</a:t>
            </a:r>
            <a:br>
              <a:rPr lang="en-US" sz="1100"/>
            </a:br>
            <a:r>
              <a:rPr lang="en-US" sz="1100" b="0" i="0">
                <a:effectLst/>
              </a:rPr>
              <a:t>"Nothing, really," said Piglet. "Only, I know what Difficult Days are like. I quite often don't feel like talking about it on my Difficult Days either.</a:t>
            </a:r>
            <a:br>
              <a:rPr lang="en-US" sz="1100"/>
            </a:br>
            <a:r>
              <a:rPr lang="en-US" sz="1100" b="0" i="0">
                <a:effectLst/>
              </a:rPr>
              <a:t>"But goodness," continued Piglet, "Difficult Days are so much easier when you know you've got someone there for you. And I'lI always be here for you, Pooh."</a:t>
            </a:r>
            <a:br>
              <a:rPr lang="en-US" sz="1100"/>
            </a:br>
            <a:r>
              <a:rPr lang="en-US" sz="1100" b="0" i="0">
                <a:effectLst/>
              </a:rPr>
              <a:t>And as Pooh sat there, working through in his head his Difficult Day, while the solid, reliable Piglet sat next to him quietly, swinging his little legs. He thought that his best friend had never been more right.</a:t>
            </a:r>
            <a:endParaRPr lang="en-US" sz="1100"/>
          </a:p>
        </p:txBody>
      </p:sp>
      <p:cxnSp>
        <p:nvCxnSpPr>
          <p:cNvPr id="21" name="Straight Connector 2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8975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A6AA-57C2-4858-9A21-34394C4B3A18}"/>
              </a:ext>
            </a:extLst>
          </p:cNvPr>
          <p:cNvSpPr>
            <a:spLocks noGrp="1"/>
          </p:cNvSpPr>
          <p:nvPr>
            <p:ph type="title"/>
          </p:nvPr>
        </p:nvSpPr>
        <p:spPr>
          <a:xfrm>
            <a:off x="487836" y="4559523"/>
            <a:ext cx="8176104" cy="1236440"/>
          </a:xfrm>
          <a:noFill/>
        </p:spPr>
        <p:txBody>
          <a:bodyPr vert="horz" lIns="91440" tIns="45720" rIns="91440" bIns="45720" rtlCol="0" anchor="b">
            <a:normAutofit/>
          </a:bodyPr>
          <a:lstStyle/>
          <a:p>
            <a:pPr algn="ctr" defTabSz="914400"/>
            <a:r>
              <a:rPr lang="en-US" sz="6000" b="1">
                <a:solidFill>
                  <a:schemeClr val="bg1"/>
                </a:solidFill>
              </a:rPr>
              <a:t>Communication!</a:t>
            </a:r>
          </a:p>
        </p:txBody>
      </p:sp>
      <p:sp>
        <p:nvSpPr>
          <p:cNvPr id="4" name="Text Placeholder 3">
            <a:extLst>
              <a:ext uri="{FF2B5EF4-FFF2-40B4-BE49-F238E27FC236}">
                <a16:creationId xmlns:a16="http://schemas.microsoft.com/office/drawing/2014/main" id="{3F699257-B165-4F9E-A25E-1B7135298302}"/>
              </a:ext>
            </a:extLst>
          </p:cNvPr>
          <p:cNvSpPr>
            <a:spLocks noGrp="1"/>
          </p:cNvSpPr>
          <p:nvPr>
            <p:ph type="body" sz="half" idx="2"/>
          </p:nvPr>
        </p:nvSpPr>
        <p:spPr>
          <a:xfrm>
            <a:off x="487836" y="5795963"/>
            <a:ext cx="8176104" cy="560388"/>
          </a:xfrm>
          <a:noFill/>
        </p:spPr>
        <p:txBody>
          <a:bodyPr vert="horz" lIns="91440" tIns="45720" rIns="91440" bIns="45720" rtlCol="0">
            <a:normAutofit/>
          </a:bodyPr>
          <a:lstStyle/>
          <a:p>
            <a:pPr algn="ctr" defTabSz="914400">
              <a:spcBef>
                <a:spcPts val="1000"/>
              </a:spcBef>
            </a:pPr>
            <a:r>
              <a:rPr lang="en-US" sz="2800" dirty="0">
                <a:solidFill>
                  <a:schemeClr val="bg1"/>
                </a:solidFill>
              </a:rPr>
              <a:t>Communication Comes in Many Forms</a:t>
            </a:r>
          </a:p>
        </p:txBody>
      </p:sp>
      <p:pic>
        <p:nvPicPr>
          <p:cNvPr id="18" name="Picture Placeholder 17" descr="A picture containing text, newspaper&#10;&#10;Description automatically generated">
            <a:extLst>
              <a:ext uri="{FF2B5EF4-FFF2-40B4-BE49-F238E27FC236}">
                <a16:creationId xmlns:a16="http://schemas.microsoft.com/office/drawing/2014/main" id="{B9C8B76C-2188-4105-88A2-FD8A97EE837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2" r="1781" b="1"/>
          <a:stretch/>
        </p:blipFill>
        <p:spPr>
          <a:xfrm>
            <a:off x="20" y="1"/>
            <a:ext cx="9143979" cy="4239482"/>
          </a:xfrm>
          <a:prstGeom prst="rect">
            <a:avLst/>
          </a:prstGeom>
        </p:spPr>
      </p:pic>
    </p:spTree>
    <p:extLst>
      <p:ext uri="{BB962C8B-B14F-4D97-AF65-F5344CB8AC3E}">
        <p14:creationId xmlns:p14="http://schemas.microsoft.com/office/powerpoint/2010/main" val="364093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1DDEE2E2-4C20-4276-B7A8-FADC0DAED249}"/>
              </a:ext>
            </a:extLst>
          </p:cNvPr>
          <p:cNvSpPr>
            <a:spLocks noGrp="1"/>
          </p:cNvSpPr>
          <p:nvPr>
            <p:ph type="title"/>
          </p:nvPr>
        </p:nvSpPr>
        <p:spPr>
          <a:xfrm>
            <a:off x="718879" y="800392"/>
            <a:ext cx="7698523" cy="1212102"/>
          </a:xfrm>
        </p:spPr>
        <p:txBody>
          <a:bodyPr>
            <a:normAutofit/>
          </a:bodyPr>
          <a:lstStyle/>
          <a:p>
            <a:r>
              <a:rPr lang="en-US" sz="3500" b="1">
                <a:solidFill>
                  <a:srgbClr val="FFFFFF"/>
                </a:solidFill>
              </a:rPr>
              <a:t>People Heal When……..</a:t>
            </a:r>
          </a:p>
        </p:txBody>
      </p:sp>
      <p:sp>
        <p:nvSpPr>
          <p:cNvPr id="2" name="Content Placeholder 1">
            <a:extLst>
              <a:ext uri="{FF2B5EF4-FFF2-40B4-BE49-F238E27FC236}">
                <a16:creationId xmlns:a16="http://schemas.microsoft.com/office/drawing/2014/main" id="{6A3645DE-EF2D-4513-A5F6-E52ED92C2580}"/>
              </a:ext>
            </a:extLst>
          </p:cNvPr>
          <p:cNvSpPr>
            <a:spLocks noGrp="1"/>
          </p:cNvSpPr>
          <p:nvPr>
            <p:ph idx="1"/>
          </p:nvPr>
        </p:nvSpPr>
        <p:spPr>
          <a:xfrm>
            <a:off x="1025718" y="2490436"/>
            <a:ext cx="7281746" cy="3567173"/>
          </a:xfrm>
        </p:spPr>
        <p:txBody>
          <a:bodyPr anchor="ctr">
            <a:normAutofit/>
          </a:bodyPr>
          <a:lstStyle/>
          <a:p>
            <a:pPr marL="0" indent="0" algn="ctr">
              <a:buNone/>
            </a:pPr>
            <a:r>
              <a:rPr lang="en-US" altLang="en-US" sz="4000" b="1" dirty="0">
                <a:solidFill>
                  <a:schemeClr val="accent3"/>
                </a:solidFill>
              </a:rPr>
              <a:t>Their basic needs are met and they have the emotional and physical capacity and bandwidth to begin to heal.</a:t>
            </a:r>
          </a:p>
          <a:p>
            <a:endParaRPr lang="en-US" dirty="0"/>
          </a:p>
        </p:txBody>
      </p:sp>
    </p:spTree>
    <p:extLst>
      <p:ext uri="{BB962C8B-B14F-4D97-AF65-F5344CB8AC3E}">
        <p14:creationId xmlns:p14="http://schemas.microsoft.com/office/powerpoint/2010/main" val="75260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A3CB57-2C8D-4395-BD14-4DD7C3F3901C}"/>
              </a:ext>
            </a:extLst>
          </p:cNvPr>
          <p:cNvSpPr>
            <a:spLocks noGrp="1"/>
          </p:cNvSpPr>
          <p:nvPr>
            <p:ph idx="1"/>
          </p:nvPr>
        </p:nvSpPr>
        <p:spPr/>
        <p:txBody>
          <a:bodyPr>
            <a:normAutofit fontScale="77500" lnSpcReduction="20000"/>
          </a:bodyPr>
          <a:lstStyle/>
          <a:p>
            <a:r>
              <a:rPr lang="en-US" altLang="en-US" sz="3900" dirty="0"/>
              <a:t>Economic Stability</a:t>
            </a:r>
          </a:p>
          <a:p>
            <a:r>
              <a:rPr lang="en-US" altLang="en-US" sz="3900" dirty="0"/>
              <a:t>Educational Opportunities</a:t>
            </a:r>
          </a:p>
          <a:p>
            <a:r>
              <a:rPr lang="en-US" altLang="en-US" sz="3900" dirty="0"/>
              <a:t>Quality Health Care</a:t>
            </a:r>
          </a:p>
          <a:p>
            <a:r>
              <a:rPr lang="en-US" altLang="en-US" sz="3900" dirty="0"/>
              <a:t>Safe Neighborhoods and Living Environments</a:t>
            </a:r>
          </a:p>
          <a:p>
            <a:r>
              <a:rPr lang="en-US" altLang="en-US" sz="3900" dirty="0"/>
              <a:t>Social Capital</a:t>
            </a:r>
          </a:p>
          <a:p>
            <a:endParaRPr lang="en-US" altLang="en-US" dirty="0"/>
          </a:p>
          <a:p>
            <a:pPr lvl="4"/>
            <a:endParaRPr lang="en-US" alt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p:txBody>
      </p:sp>
      <p:sp>
        <p:nvSpPr>
          <p:cNvPr id="3" name="Title 2">
            <a:extLst>
              <a:ext uri="{FF2B5EF4-FFF2-40B4-BE49-F238E27FC236}">
                <a16:creationId xmlns:a16="http://schemas.microsoft.com/office/drawing/2014/main" id="{18CEE4B2-2913-40C9-8794-94825B69BE16}"/>
              </a:ext>
            </a:extLst>
          </p:cNvPr>
          <p:cNvSpPr>
            <a:spLocks noGrp="1"/>
          </p:cNvSpPr>
          <p:nvPr>
            <p:ph type="title"/>
          </p:nvPr>
        </p:nvSpPr>
        <p:spPr/>
        <p:txBody>
          <a:bodyPr>
            <a:normAutofit/>
          </a:bodyPr>
          <a:lstStyle/>
          <a:p>
            <a:pPr algn="ctr"/>
            <a:r>
              <a:rPr lang="en-US" sz="3600" b="1" dirty="0">
                <a:solidFill>
                  <a:srgbClr val="00B050"/>
                </a:solidFill>
              </a:rPr>
              <a:t>Social Determinants of Health</a:t>
            </a:r>
          </a:p>
        </p:txBody>
      </p:sp>
      <p:pic>
        <p:nvPicPr>
          <p:cNvPr id="6" name="Picture 5">
            <a:extLst>
              <a:ext uri="{FF2B5EF4-FFF2-40B4-BE49-F238E27FC236}">
                <a16:creationId xmlns:a16="http://schemas.microsoft.com/office/drawing/2014/main" id="{768B3DDD-F83B-4B9B-89CA-1EAEF6C1D2AB}"/>
              </a:ext>
            </a:extLst>
          </p:cNvPr>
          <p:cNvPicPr>
            <a:picLocks noChangeAspect="1"/>
          </p:cNvPicPr>
          <p:nvPr/>
        </p:nvPicPr>
        <p:blipFill>
          <a:blip r:embed="rId2"/>
          <a:stretch>
            <a:fillRect/>
          </a:stretch>
        </p:blipFill>
        <p:spPr>
          <a:xfrm>
            <a:off x="5918662" y="4089862"/>
            <a:ext cx="2261062" cy="1878676"/>
          </a:xfrm>
          <a:prstGeom prst="rect">
            <a:avLst/>
          </a:prstGeom>
        </p:spPr>
      </p:pic>
    </p:spTree>
    <p:extLst>
      <p:ext uri="{BB962C8B-B14F-4D97-AF65-F5344CB8AC3E}">
        <p14:creationId xmlns:p14="http://schemas.microsoft.com/office/powerpoint/2010/main" val="297195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D330-89FB-4CE1-B376-BB6A9674F9D4}"/>
              </a:ext>
            </a:extLst>
          </p:cNvPr>
          <p:cNvSpPr>
            <a:spLocks noGrp="1"/>
          </p:cNvSpPr>
          <p:nvPr>
            <p:ph type="ctrTitle"/>
          </p:nvPr>
        </p:nvSpPr>
        <p:spPr>
          <a:xfrm>
            <a:off x="1143000" y="1122363"/>
            <a:ext cx="6858000" cy="1920095"/>
          </a:xfrm>
        </p:spPr>
        <p:txBody>
          <a:bodyPr>
            <a:normAutofit fontScale="90000"/>
          </a:bodyPr>
          <a:lstStyle/>
          <a:p>
            <a:r>
              <a:rPr lang="en-US" b="1" dirty="0">
                <a:solidFill>
                  <a:srgbClr val="00B050"/>
                </a:solidFill>
              </a:rPr>
              <a:t>Do we get sidetracked by behavior and away from what is important?</a:t>
            </a:r>
          </a:p>
        </p:txBody>
      </p:sp>
      <p:sp>
        <p:nvSpPr>
          <p:cNvPr id="3" name="Subtitle 2">
            <a:extLst>
              <a:ext uri="{FF2B5EF4-FFF2-40B4-BE49-F238E27FC236}">
                <a16:creationId xmlns:a16="http://schemas.microsoft.com/office/drawing/2014/main" id="{94DEEABE-56DF-467B-9B67-7AFBD4BED4C1}"/>
              </a:ext>
            </a:extLst>
          </p:cNvPr>
          <p:cNvSpPr>
            <a:spLocks noGrp="1"/>
          </p:cNvSpPr>
          <p:nvPr>
            <p:ph type="subTitle" idx="1"/>
          </p:nvPr>
        </p:nvSpPr>
        <p:spPr>
          <a:xfrm>
            <a:off x="1143000" y="3225337"/>
            <a:ext cx="6858000" cy="1920095"/>
          </a:xfrm>
        </p:spPr>
        <p:txBody>
          <a:bodyPr>
            <a:normAutofit fontScale="55000" lnSpcReduction="20000"/>
          </a:bodyPr>
          <a:lstStyle/>
          <a:p>
            <a:endParaRPr lang="en-US" sz="4500" b="1" dirty="0"/>
          </a:p>
          <a:p>
            <a:r>
              <a:rPr lang="en-US" sz="5100" b="1" dirty="0"/>
              <a:t>JusticeWorks Believes…….</a:t>
            </a:r>
          </a:p>
          <a:p>
            <a:r>
              <a:rPr lang="en-US" sz="5100" b="1" dirty="0"/>
              <a:t>Understanding what is beneath the behaviors is what will drive change!</a:t>
            </a:r>
          </a:p>
          <a:p>
            <a:r>
              <a:rPr lang="en-US" sz="3200" b="1" dirty="0">
                <a:solidFill>
                  <a:schemeClr val="accent5">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Understanding what is underneath the behaviors is what will drive </a:t>
            </a:r>
            <a:r>
              <a:rPr lang="en-US" sz="1800" dirty="0">
                <a:solidFill>
                  <a:schemeClr val="accent5">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Understanding what is underneath the behaviors is what will drive change. change.</a:t>
            </a:r>
            <a:endParaRPr lang="en-US" dirty="0"/>
          </a:p>
        </p:txBody>
      </p:sp>
    </p:spTree>
    <p:extLst>
      <p:ext uri="{BB962C8B-B14F-4D97-AF65-F5344CB8AC3E}">
        <p14:creationId xmlns:p14="http://schemas.microsoft.com/office/powerpoint/2010/main" val="89210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8595BF-28DA-4F23-A59E-210081B6AC87}"/>
              </a:ext>
            </a:extLst>
          </p:cNvPr>
          <p:cNvSpPr>
            <a:spLocks noGrp="1"/>
          </p:cNvSpPr>
          <p:nvPr>
            <p:ph idx="1"/>
          </p:nvPr>
        </p:nvSpPr>
        <p:spPr>
          <a:xfrm>
            <a:off x="628649" y="1808163"/>
            <a:ext cx="8332471" cy="43688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BEF1CFBA-E670-4792-81A0-CB345228CF67}"/>
              </a:ext>
            </a:extLst>
          </p:cNvPr>
          <p:cNvSpPr>
            <a:spLocks noGrp="1"/>
          </p:cNvSpPr>
          <p:nvPr>
            <p:ph type="title"/>
          </p:nvPr>
        </p:nvSpPr>
        <p:spPr>
          <a:xfrm>
            <a:off x="628650" y="365126"/>
            <a:ext cx="7886700" cy="315911"/>
          </a:xfrm>
        </p:spPr>
        <p:txBody>
          <a:bodyPr>
            <a:normAutofit fontScale="90000"/>
          </a:bodyPr>
          <a:lstStyle/>
          <a:p>
            <a:r>
              <a:rPr lang="en-US" dirty="0"/>
              <a:t>***</a:t>
            </a:r>
          </a:p>
        </p:txBody>
      </p:sp>
      <p:pic>
        <p:nvPicPr>
          <p:cNvPr id="5" name="Content Placeholder 5" descr="Diagram&#10;&#10;Description automatically generated">
            <a:extLst>
              <a:ext uri="{FF2B5EF4-FFF2-40B4-BE49-F238E27FC236}">
                <a16:creationId xmlns:a16="http://schemas.microsoft.com/office/drawing/2014/main" id="{14860C55-653A-48B5-AD4E-3A7EB28F1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1727200"/>
            <a:ext cx="378745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a:extLst>
              <a:ext uri="{FF2B5EF4-FFF2-40B4-BE49-F238E27FC236}">
                <a16:creationId xmlns:a16="http://schemas.microsoft.com/office/drawing/2014/main" id="{CE39663C-B13E-407F-BA8C-615776D75FDC}"/>
              </a:ext>
            </a:extLst>
          </p:cNvPr>
          <p:cNvSpPr txBox="1">
            <a:spLocks/>
          </p:cNvSpPr>
          <p:nvPr/>
        </p:nvSpPr>
        <p:spPr bwMode="auto">
          <a:xfrm>
            <a:off x="693738" y="3779838"/>
            <a:ext cx="39004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lvl1pPr marL="301625" indent="-301625" algn="l" rtl="0" eaLnBrk="0" fontAlgn="base" hangingPunct="0">
              <a:spcBef>
                <a:spcPct val="20000"/>
              </a:spcBef>
              <a:spcAft>
                <a:spcPct val="0"/>
              </a:spcAft>
              <a:buClr>
                <a:srgbClr val="0BD0D9"/>
              </a:buClr>
              <a:buSzPct val="95000"/>
              <a:buFont typeface="Wingdings 2" panose="05020102010507070707" pitchFamily="18" charset="2"/>
              <a:buChar char=""/>
              <a:defRPr sz="2900" kern="1200">
                <a:solidFill>
                  <a:schemeClr val="tx1"/>
                </a:solidFill>
                <a:latin typeface="+mn-lt"/>
                <a:ea typeface="+mn-ea"/>
                <a:cs typeface="+mn-cs"/>
              </a:defRPr>
            </a:lvl1pPr>
            <a:lvl2pPr marL="704850" indent="-271463" algn="l" rtl="0" eaLnBrk="0" fontAlgn="base" hangingPunct="0">
              <a:spcBef>
                <a:spcPct val="20000"/>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2pPr>
            <a:lvl3pPr marL="1006475" indent="-271463" algn="l" rtl="0" eaLnBrk="0" fontAlgn="base" hangingPunct="0">
              <a:spcBef>
                <a:spcPct val="20000"/>
              </a:spcBef>
              <a:spcAft>
                <a:spcPct val="0"/>
              </a:spcAft>
              <a:buClr>
                <a:schemeClr val="accent2"/>
              </a:buClr>
              <a:buSzPct val="70000"/>
              <a:buFont typeface="Wingdings 2" panose="05020102010507070707" pitchFamily="18" charset="2"/>
              <a:buChar char=""/>
              <a:defRPr sz="2300" kern="1200">
                <a:solidFill>
                  <a:schemeClr val="tx1"/>
                </a:solidFill>
                <a:latin typeface="+mn-lt"/>
                <a:ea typeface="+mn-ea"/>
                <a:cs typeface="+mn-cs"/>
              </a:defRPr>
            </a:lvl3pPr>
            <a:lvl4pPr marL="1309688" indent="-231775" algn="l" rtl="0" eaLnBrk="0" fontAlgn="base" hangingPunct="0">
              <a:spcBef>
                <a:spcPct val="20000"/>
              </a:spcBef>
              <a:spcAft>
                <a:spcPct val="0"/>
              </a:spcAft>
              <a:buClr>
                <a:srgbClr val="0BD0D9"/>
              </a:buClr>
              <a:buSzPct val="65000"/>
              <a:buFont typeface="Wingdings 2" panose="05020102010507070707" pitchFamily="18" charset="2"/>
              <a:buChar char=""/>
              <a:defRPr sz="2200" kern="1200">
                <a:solidFill>
                  <a:schemeClr val="tx1"/>
                </a:solidFill>
                <a:latin typeface="+mn-lt"/>
                <a:ea typeface="+mn-ea"/>
                <a:cs typeface="+mn-cs"/>
              </a:defRPr>
            </a:lvl4pPr>
            <a:lvl5pPr marL="1611313" indent="-231775" algn="l" rtl="0" eaLnBrk="0" fontAlgn="base" hangingPunct="0">
              <a:spcBef>
                <a:spcPct val="20000"/>
              </a:spcBef>
              <a:spcAft>
                <a:spcPct val="0"/>
              </a:spcAft>
              <a:buClr>
                <a:srgbClr val="10CF9B"/>
              </a:buClr>
              <a:buSzPct val="65000"/>
              <a:buFont typeface="Wingdings 2" panose="05020102010507070707" pitchFamily="18" charset="2"/>
              <a:buChar char=""/>
              <a:defRPr sz="2200" kern="1200">
                <a:solidFill>
                  <a:schemeClr val="tx1"/>
                </a:solidFill>
                <a:latin typeface="+mn-lt"/>
                <a:ea typeface="+mn-ea"/>
                <a:cs typeface="+mn-cs"/>
              </a:defRPr>
            </a:lvl5pPr>
            <a:lvl6pPr marL="1915092" indent="-231827"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6681" indent="-201589"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9063" indent="-201589"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21446" indent="-201589"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tabLst/>
              <a:defRPr/>
            </a:pPr>
            <a:r>
              <a:rPr kumimoji="0" lang="en-US" sz="2646" b="0" i="0" u="none" strike="noStrike" kern="1200" cap="none" spc="0" normalizeH="0" baseline="0" noProof="0" dirty="0">
                <a:ln>
                  <a:noFill/>
                </a:ln>
                <a:solidFill>
                  <a:sysClr val="window" lastClr="FFFFFF"/>
                </a:solidFill>
                <a:effectLst/>
                <a:uLnTx/>
                <a:uFillTx/>
                <a:latin typeface="Constantia"/>
                <a:ea typeface="+mn-ea"/>
                <a:cs typeface="+mn-cs"/>
              </a:rPr>
              <a:t>Instead of focusing just on behavior, </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tabLst/>
              <a:defRPr/>
            </a:pPr>
            <a:r>
              <a:rPr kumimoji="0" lang="en-US" sz="2646" b="0" i="0" u="none" strike="noStrike" kern="1200" cap="none" spc="0" normalizeH="0" baseline="0" noProof="0" dirty="0">
                <a:ln>
                  <a:noFill/>
                </a:ln>
                <a:solidFill>
                  <a:sysClr val="window" lastClr="FFFFFF"/>
                </a:solidFill>
                <a:effectLst/>
                <a:uLnTx/>
                <a:uFillTx/>
                <a:latin typeface="Constantia"/>
                <a:ea typeface="+mn-ea"/>
                <a:cs typeface="+mn-cs"/>
              </a:rPr>
              <a:t>we focus on </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tabLst/>
              <a:defRPr/>
            </a:pPr>
            <a:r>
              <a:rPr kumimoji="0" lang="en-US" sz="2646" b="0" i="0" u="sng" strike="noStrike" kern="1200" cap="none" spc="0" normalizeH="0" baseline="0" noProof="0" dirty="0">
                <a:ln>
                  <a:noFill/>
                </a:ln>
                <a:solidFill>
                  <a:sysClr val="window" lastClr="FFFFFF"/>
                </a:solidFill>
                <a:effectLst/>
                <a:uLnTx/>
                <a:uFillTx/>
                <a:latin typeface="Constantia"/>
                <a:ea typeface="+mn-ea"/>
                <a:cs typeface="+mn-cs"/>
              </a:rPr>
              <a:t>Feelings and Needs</a:t>
            </a:r>
            <a:endParaRPr kumimoji="0" lang="en-US" sz="2900" b="0" i="0" u="sng" strike="noStrike" kern="1200" cap="none" spc="0" normalizeH="0" baseline="0" noProof="0" dirty="0">
              <a:ln>
                <a:noFill/>
              </a:ln>
              <a:solidFill>
                <a:sysClr val="window" lastClr="FFFFFF"/>
              </a:solidFill>
              <a:effectLst/>
              <a:uLnTx/>
              <a:uFillTx/>
              <a:latin typeface="Constantia"/>
              <a:ea typeface="+mn-ea"/>
              <a:cs typeface="+mn-cs"/>
            </a:endParaRPr>
          </a:p>
        </p:txBody>
      </p:sp>
      <p:sp>
        <p:nvSpPr>
          <p:cNvPr id="7" name="Content Placeholder 3">
            <a:extLst>
              <a:ext uri="{FF2B5EF4-FFF2-40B4-BE49-F238E27FC236}">
                <a16:creationId xmlns:a16="http://schemas.microsoft.com/office/drawing/2014/main" id="{FF8C171E-619E-4222-B33D-E97F9348534C}"/>
              </a:ext>
            </a:extLst>
          </p:cNvPr>
          <p:cNvSpPr txBox="1">
            <a:spLocks/>
          </p:cNvSpPr>
          <p:nvPr/>
        </p:nvSpPr>
        <p:spPr>
          <a:xfrm>
            <a:off x="846138" y="844951"/>
            <a:ext cx="3900487" cy="31020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2" panose="05020102010507070707" pitchFamily="18" charset="2"/>
              <a:buNone/>
              <a:defRPr/>
            </a:pPr>
            <a:r>
              <a:rPr lang="en-US" sz="3200" dirty="0"/>
              <a:t>Instead of focusing just on behavior, </a:t>
            </a:r>
          </a:p>
          <a:p>
            <a:pPr marL="0" indent="0" algn="ctr">
              <a:buFont typeface="Wingdings 2" panose="05020102010507070707" pitchFamily="18" charset="2"/>
              <a:buNone/>
              <a:defRPr/>
            </a:pPr>
            <a:r>
              <a:rPr lang="en-US" sz="3200" dirty="0"/>
              <a:t>we focus on </a:t>
            </a:r>
          </a:p>
          <a:p>
            <a:pPr marL="0" indent="0" algn="ctr">
              <a:buFont typeface="Wingdings 2" panose="05020102010507070707" pitchFamily="18" charset="2"/>
              <a:buNone/>
              <a:defRPr/>
            </a:pPr>
            <a:r>
              <a:rPr lang="en-US" sz="3200" dirty="0"/>
              <a:t>what is at the core of such!  Feelings and Needs</a:t>
            </a:r>
          </a:p>
        </p:txBody>
      </p:sp>
    </p:spTree>
    <p:extLst>
      <p:ext uri="{BB962C8B-B14F-4D97-AF65-F5344CB8AC3E}">
        <p14:creationId xmlns:p14="http://schemas.microsoft.com/office/powerpoint/2010/main" val="904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1000"/>
                                        <p:tgtEl>
                                          <p:spTgt spid="7">
                                            <p:txEl>
                                              <p:pRg st="2" end="2"/>
                                            </p:txEl>
                                          </p:spTgt>
                                        </p:tgtEl>
                                      </p:cBhvr>
                                    </p:animEffect>
                                    <p:anim calcmode="lin" valueType="num">
                                      <p:cBhvr>
                                        <p:cTn id="4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38758" y="303591"/>
            <a:ext cx="325149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9228135-CE38-4464-9744-5978AC7A2077}"/>
              </a:ext>
            </a:extLst>
          </p:cNvPr>
          <p:cNvSpPr>
            <a:spLocks noGrp="1"/>
          </p:cNvSpPr>
          <p:nvPr>
            <p:ph type="title"/>
          </p:nvPr>
        </p:nvSpPr>
        <p:spPr>
          <a:xfrm>
            <a:off x="5830782" y="637125"/>
            <a:ext cx="2851707" cy="5256371"/>
          </a:xfrm>
        </p:spPr>
        <p:txBody>
          <a:bodyPr>
            <a:normAutofit/>
          </a:bodyPr>
          <a:lstStyle/>
          <a:p>
            <a:r>
              <a:rPr lang="en-US" sz="4200" b="1">
                <a:solidFill>
                  <a:schemeClr val="bg1"/>
                </a:solidFill>
              </a:rPr>
              <a:t>Inspiring Change!</a:t>
            </a:r>
          </a:p>
        </p:txBody>
      </p:sp>
      <p:graphicFrame>
        <p:nvGraphicFramePr>
          <p:cNvPr id="7" name="Content Placeholder 1">
            <a:extLst>
              <a:ext uri="{FF2B5EF4-FFF2-40B4-BE49-F238E27FC236}">
                <a16:creationId xmlns:a16="http://schemas.microsoft.com/office/drawing/2014/main" id="{19953902-4ADD-49A7-9DAF-1B9FA8E296D2}"/>
              </a:ext>
            </a:extLst>
          </p:cNvPr>
          <p:cNvGraphicFramePr>
            <a:graphicFrameLocks noGrp="1"/>
          </p:cNvGraphicFramePr>
          <p:nvPr>
            <p:ph idx="1"/>
            <p:extLst>
              <p:ext uri="{D42A27DB-BD31-4B8C-83A1-F6EECF244321}">
                <p14:modId xmlns:p14="http://schemas.microsoft.com/office/powerpoint/2010/main" val="1643415408"/>
              </p:ext>
            </p:extLst>
          </p:nvPr>
        </p:nvGraphicFramePr>
        <p:xfrm>
          <a:off x="329184" y="303591"/>
          <a:ext cx="494151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11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32"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3"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5D60562-1463-44C2-932E-B0FFA68C91BD}"/>
              </a:ext>
            </a:extLst>
          </p:cNvPr>
          <p:cNvSpPr>
            <a:spLocks noGrp="1"/>
          </p:cNvSpPr>
          <p:nvPr>
            <p:ph type="title"/>
          </p:nvPr>
        </p:nvSpPr>
        <p:spPr>
          <a:xfrm>
            <a:off x="575467" y="1166932"/>
            <a:ext cx="2686555" cy="4279709"/>
          </a:xfrm>
        </p:spPr>
        <p:txBody>
          <a:bodyPr vert="horz" lIns="91440" tIns="45720" rIns="91440" bIns="45720" rtlCol="0" anchor="ctr">
            <a:normAutofit/>
          </a:bodyPr>
          <a:lstStyle/>
          <a:p>
            <a:pPr defTabSz="914400"/>
            <a:r>
              <a:rPr lang="en-US" sz="3300" b="1" kern="1200">
                <a:solidFill>
                  <a:schemeClr val="bg1"/>
                </a:solidFill>
                <a:latin typeface="+mj-lt"/>
                <a:ea typeface="+mj-ea"/>
                <a:cs typeface="+mj-cs"/>
              </a:rPr>
              <a:t>FAMILY ENGAGEMENT</a:t>
            </a:r>
          </a:p>
        </p:txBody>
      </p:sp>
      <p:sp>
        <p:nvSpPr>
          <p:cNvPr id="4" name="Text Placeholder 3">
            <a:extLst>
              <a:ext uri="{FF2B5EF4-FFF2-40B4-BE49-F238E27FC236}">
                <a16:creationId xmlns:a16="http://schemas.microsoft.com/office/drawing/2014/main" id="{07903B48-5734-461E-906E-69BB0B13A309}"/>
              </a:ext>
            </a:extLst>
          </p:cNvPr>
          <p:cNvSpPr>
            <a:spLocks noGrp="1"/>
          </p:cNvSpPr>
          <p:nvPr>
            <p:ph type="body" sz="half" idx="2"/>
          </p:nvPr>
        </p:nvSpPr>
        <p:spPr>
          <a:xfrm>
            <a:off x="4180398" y="1166933"/>
            <a:ext cx="4287741" cy="4279709"/>
          </a:xfrm>
        </p:spPr>
        <p:txBody>
          <a:bodyPr vert="horz" lIns="91440" tIns="45720" rIns="91440" bIns="45720" rtlCol="0" anchor="ctr">
            <a:normAutofit/>
          </a:bodyPr>
          <a:lstStyle/>
          <a:p>
            <a:pPr indent="-228600" algn="just" defTabSz="914400">
              <a:buFont typeface="Arial" panose="020B0604020202020204" pitchFamily="34" charset="0"/>
              <a:buChar char="•"/>
            </a:pPr>
            <a:r>
              <a:rPr lang="en-US" sz="2000" b="1" i="0" dirty="0">
                <a:effectLst/>
              </a:rPr>
              <a:t>Family engagement is a strengths-based, anti-oppressive approach to child welfare and juvenile justice work whereby families are empowered as partners in setting goals, developing case plans, finding solutions, making decisions, and keeping children and youth safe.</a:t>
            </a:r>
          </a:p>
          <a:p>
            <a:pPr indent="-228600" algn="just" defTabSz="914400">
              <a:buFont typeface="Arial" panose="020B0604020202020204" pitchFamily="34" charset="0"/>
              <a:buChar char="•"/>
            </a:pPr>
            <a:endParaRPr lang="en-US" sz="1900" b="1" dirty="0"/>
          </a:p>
          <a:p>
            <a:pPr indent="-228600" algn="just" defTabSz="914400">
              <a:buFont typeface="Arial" panose="020B0604020202020204" pitchFamily="34" charset="0"/>
              <a:buChar char="•"/>
            </a:pPr>
            <a:r>
              <a:rPr lang="en-US" sz="2000" b="1" i="0" dirty="0">
                <a:effectLst/>
              </a:rPr>
              <a:t>Effective family empowerment is the act of engaging, involving, and lifting up the voice of families throughout the child welfare continuum – at the practice and system level.</a:t>
            </a:r>
            <a:endParaRPr lang="en-US" sz="2000" b="1" dirty="0"/>
          </a:p>
        </p:txBody>
      </p:sp>
    </p:spTree>
    <p:extLst>
      <p:ext uri="{BB962C8B-B14F-4D97-AF65-F5344CB8AC3E}">
        <p14:creationId xmlns:p14="http://schemas.microsoft.com/office/powerpoint/2010/main" val="56841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7C6FCA-0DAF-4B82-BE8F-8AEB1C6E4056}"/>
              </a:ext>
            </a:extLst>
          </p:cNvPr>
          <p:cNvSpPr>
            <a:spLocks noGrp="1"/>
          </p:cNvSpPr>
          <p:nvPr>
            <p:ph idx="1"/>
          </p:nvPr>
        </p:nvSpPr>
        <p:spPr/>
        <p:txBody>
          <a:bodyPr>
            <a:normAutofit fontScale="92500" lnSpcReduction="20000"/>
          </a:bodyPr>
          <a:lstStyle/>
          <a:p>
            <a:r>
              <a:rPr lang="en-US" sz="4000" dirty="0"/>
              <a:t>Social Worker  --  25+ year career serving kids and their families in various formal systems</a:t>
            </a:r>
          </a:p>
          <a:p>
            <a:r>
              <a:rPr lang="en-US" sz="4000" dirty="0"/>
              <a:t>Driven by determination to alter the experience families have with these systems </a:t>
            </a:r>
          </a:p>
          <a:p>
            <a:r>
              <a:rPr lang="en-US" sz="4000" dirty="0"/>
              <a:t>Driven by those who come into this work committed to impacting the lives of others</a:t>
            </a:r>
          </a:p>
        </p:txBody>
      </p:sp>
      <p:sp>
        <p:nvSpPr>
          <p:cNvPr id="3" name="Title 2">
            <a:extLst>
              <a:ext uri="{FF2B5EF4-FFF2-40B4-BE49-F238E27FC236}">
                <a16:creationId xmlns:a16="http://schemas.microsoft.com/office/drawing/2014/main" id="{585D12F0-7851-4EFF-8DC0-74F4DA4A2F02}"/>
              </a:ext>
            </a:extLst>
          </p:cNvPr>
          <p:cNvSpPr>
            <a:spLocks noGrp="1"/>
          </p:cNvSpPr>
          <p:nvPr>
            <p:ph type="title"/>
          </p:nvPr>
        </p:nvSpPr>
        <p:spPr/>
        <p:txBody>
          <a:bodyPr>
            <a:normAutofit/>
          </a:bodyPr>
          <a:lstStyle/>
          <a:p>
            <a:pPr algn="ctr"/>
            <a:r>
              <a:rPr lang="en-US" sz="4800" b="1" dirty="0"/>
              <a:t>So Happy To Be Here!  </a:t>
            </a:r>
          </a:p>
        </p:txBody>
      </p:sp>
    </p:spTree>
    <p:extLst>
      <p:ext uri="{BB962C8B-B14F-4D97-AF65-F5344CB8AC3E}">
        <p14:creationId xmlns:p14="http://schemas.microsoft.com/office/powerpoint/2010/main" val="331934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84FDF0C-1566-4C8A-8A80-137DBC3DA401}"/>
              </a:ext>
            </a:extLst>
          </p:cNvPr>
          <p:cNvSpPr>
            <a:spLocks noGrp="1"/>
          </p:cNvSpPr>
          <p:nvPr>
            <p:ph type="title"/>
          </p:nvPr>
        </p:nvSpPr>
        <p:spPr>
          <a:xfrm>
            <a:off x="393555" y="620392"/>
            <a:ext cx="2856201" cy="5504688"/>
          </a:xfrm>
        </p:spPr>
        <p:txBody>
          <a:bodyPr>
            <a:normAutofit/>
          </a:bodyPr>
          <a:lstStyle/>
          <a:p>
            <a:r>
              <a:rPr lang="en-US" sz="4800" b="1">
                <a:solidFill>
                  <a:schemeClr val="bg1"/>
                </a:solidFill>
              </a:rPr>
              <a:t>Prevention</a:t>
            </a:r>
          </a:p>
        </p:txBody>
      </p:sp>
      <p:graphicFrame>
        <p:nvGraphicFramePr>
          <p:cNvPr id="5" name="Content Placeholder 1">
            <a:extLst>
              <a:ext uri="{FF2B5EF4-FFF2-40B4-BE49-F238E27FC236}">
                <a16:creationId xmlns:a16="http://schemas.microsoft.com/office/drawing/2014/main" id="{FF8C61D0-44C0-4D1F-A417-F9D146A2FD4B}"/>
              </a:ext>
            </a:extLst>
          </p:cNvPr>
          <p:cNvGraphicFramePr>
            <a:graphicFrameLocks noGrp="1"/>
          </p:cNvGraphicFramePr>
          <p:nvPr>
            <p:ph idx="1"/>
            <p:extLst>
              <p:ext uri="{D42A27DB-BD31-4B8C-83A1-F6EECF244321}">
                <p14:modId xmlns:p14="http://schemas.microsoft.com/office/powerpoint/2010/main" val="3548301885"/>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60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A8DE62C2-3616-4DCD-B28A-304B70DE61F0}"/>
              </a:ext>
            </a:extLst>
          </p:cNvPr>
          <p:cNvSpPr>
            <a:spLocks noGrp="1"/>
          </p:cNvSpPr>
          <p:nvPr>
            <p:ph type="title"/>
          </p:nvPr>
        </p:nvSpPr>
        <p:spPr>
          <a:xfrm>
            <a:off x="860159" y="998002"/>
            <a:ext cx="2387205" cy="1471959"/>
          </a:xfrm>
        </p:spPr>
        <p:txBody>
          <a:bodyPr>
            <a:normAutofit/>
          </a:bodyPr>
          <a:lstStyle/>
          <a:p>
            <a:r>
              <a:rPr lang="en-US" sz="3100" b="1">
                <a:solidFill>
                  <a:srgbClr val="FFFFFF"/>
                </a:solidFill>
              </a:rPr>
              <a:t>Our Signature Programs</a:t>
            </a:r>
          </a:p>
        </p:txBody>
      </p:sp>
      <p:sp>
        <p:nvSpPr>
          <p:cNvPr id="2" name="Content Placeholder 1">
            <a:extLst>
              <a:ext uri="{FF2B5EF4-FFF2-40B4-BE49-F238E27FC236}">
                <a16:creationId xmlns:a16="http://schemas.microsoft.com/office/drawing/2014/main" id="{FDB5D725-BD0F-429F-ADF8-78D3402EB67C}"/>
              </a:ext>
            </a:extLst>
          </p:cNvPr>
          <p:cNvSpPr>
            <a:spLocks noGrp="1"/>
          </p:cNvSpPr>
          <p:nvPr>
            <p:ph idx="1"/>
          </p:nvPr>
        </p:nvSpPr>
        <p:spPr>
          <a:xfrm>
            <a:off x="854726" y="2546161"/>
            <a:ext cx="2400338" cy="2985929"/>
          </a:xfrm>
        </p:spPr>
        <p:txBody>
          <a:bodyPr anchor="t">
            <a:noAutofit/>
          </a:bodyPr>
          <a:lstStyle/>
          <a:p>
            <a:pPr marL="0" indent="0">
              <a:buNone/>
            </a:pPr>
            <a:r>
              <a:rPr lang="en-US" altLang="en-US" sz="2400" b="1" dirty="0">
                <a:solidFill>
                  <a:srgbClr val="FEFFFF"/>
                </a:solidFill>
                <a:latin typeface="Times New Roman" panose="02020603050405020304" pitchFamily="18" charset="0"/>
                <a:cs typeface="Times New Roman" panose="02020603050405020304" pitchFamily="18" charset="0"/>
              </a:rPr>
              <a:t>Justice Works Signature Programs serve proactively using family and youth strengths to overcome challenges and remove barriers</a:t>
            </a:r>
            <a:endParaRPr lang="en-US" sz="2400" b="1" dirty="0">
              <a:solidFill>
                <a:srgbClr val="FEFFFF"/>
              </a:solidFill>
            </a:endParaRPr>
          </a:p>
        </p:txBody>
      </p:sp>
      <p:pic>
        <p:nvPicPr>
          <p:cNvPr id="5" name="Picture 4" descr="Pen placed on top of a signature line">
            <a:extLst>
              <a:ext uri="{FF2B5EF4-FFF2-40B4-BE49-F238E27FC236}">
                <a16:creationId xmlns:a16="http://schemas.microsoft.com/office/drawing/2014/main" id="{FE45367C-D3C6-4505-940A-5A60862D8E9B}"/>
              </a:ext>
            </a:extLst>
          </p:cNvPr>
          <p:cNvPicPr>
            <a:picLocks noChangeAspect="1"/>
          </p:cNvPicPr>
          <p:nvPr/>
        </p:nvPicPr>
        <p:blipFill rotWithShape="1">
          <a:blip r:embed="rId2"/>
          <a:srcRect l="11000" r="-1" b="-1"/>
          <a:stretch/>
        </p:blipFill>
        <p:spPr>
          <a:xfrm>
            <a:off x="3748701" y="1430178"/>
            <a:ext cx="4904306" cy="3678224"/>
          </a:xfrm>
          <a:prstGeom prst="rect">
            <a:avLst/>
          </a:prstGeom>
        </p:spPr>
      </p:pic>
    </p:spTree>
    <p:extLst>
      <p:ext uri="{BB962C8B-B14F-4D97-AF65-F5344CB8AC3E}">
        <p14:creationId xmlns:p14="http://schemas.microsoft.com/office/powerpoint/2010/main" val="132159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showing table youth services program data">
            <a:extLst>
              <a:ext uri="{FF2B5EF4-FFF2-40B4-BE49-F238E27FC236}">
                <a16:creationId xmlns:a16="http://schemas.microsoft.com/office/drawing/2014/main" id="{36C5FD1C-201C-4C3D-A69C-D57A65885E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656116"/>
            <a:ext cx="8178799" cy="55457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67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DE45E319-BB36-40D6-ADEA-32EFBED1183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541A2AC-DE64-4E70-914A-CDB7CD9B3E7C}"/>
              </a:ext>
            </a:extLst>
          </p:cNvPr>
          <p:cNvSpPr>
            <a:spLocks noGrp="1"/>
          </p:cNvSpPr>
          <p:nvPr>
            <p:ph type="title"/>
          </p:nvPr>
        </p:nvSpPr>
        <p:spPr/>
        <p:txBody>
          <a:bodyPr/>
          <a:lstStyle/>
          <a:p>
            <a:pPr algn="ctr"/>
            <a:r>
              <a:rPr lang="en-US" b="1" dirty="0"/>
              <a:t>VISIT COACHING PROGRAM</a:t>
            </a:r>
          </a:p>
        </p:txBody>
      </p:sp>
    </p:spTree>
    <p:extLst>
      <p:ext uri="{BB962C8B-B14F-4D97-AF65-F5344CB8AC3E}">
        <p14:creationId xmlns:p14="http://schemas.microsoft.com/office/powerpoint/2010/main" val="376275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A68730D-D29B-4EE1-8863-299A391FF5C0}"/>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4700" b="1">
                <a:solidFill>
                  <a:srgbClr val="FFFFFF"/>
                </a:solidFill>
              </a:rPr>
              <a:t>Quality Assurance</a:t>
            </a:r>
          </a:p>
        </p:txBody>
      </p:sp>
      <p:sp>
        <p:nvSpPr>
          <p:cNvPr id="2" name="Content Placeholder 1">
            <a:extLst>
              <a:ext uri="{FF2B5EF4-FFF2-40B4-BE49-F238E27FC236}">
                <a16:creationId xmlns:a16="http://schemas.microsoft.com/office/drawing/2014/main" id="{1ACDFB5F-43ED-425B-A9BD-86F4E20DFD6B}"/>
              </a:ext>
            </a:extLst>
          </p:cNvPr>
          <p:cNvSpPr>
            <a:spLocks noGrp="1"/>
          </p:cNvSpPr>
          <p:nvPr>
            <p:ph idx="1"/>
          </p:nvPr>
        </p:nvSpPr>
        <p:spPr>
          <a:xfrm>
            <a:off x="1158208" y="1645723"/>
            <a:ext cx="6858000" cy="420001"/>
          </a:xfrm>
        </p:spPr>
        <p:txBody>
          <a:bodyPr vert="horz" lIns="91440" tIns="45720" rIns="91440" bIns="45720" rtlCol="0">
            <a:normAutofit fontScale="55000" lnSpcReduction="20000"/>
          </a:bodyPr>
          <a:lstStyle/>
          <a:p>
            <a:pPr marL="0" marR="0" lvl="0" indent="0" algn="ctr" defTabSz="914400" fontAlgn="base">
              <a:spcBef>
                <a:spcPts val="1000"/>
              </a:spcBef>
              <a:spcAft>
                <a:spcPct val="0"/>
              </a:spcAft>
              <a:buClr>
                <a:srgbClr val="0BD0D9"/>
              </a:buClr>
              <a:buSzPct val="95000"/>
              <a:buNone/>
              <a:tabLst/>
              <a:defRPr/>
            </a:pPr>
            <a:r>
              <a:rPr kumimoji="0" lang="en-US" sz="400" b="1" i="0" u="none" strike="noStrike" cap="none" spc="0" normalizeH="0" baseline="0" noProof="0">
                <a:ln>
                  <a:noFill/>
                </a:ln>
                <a:solidFill>
                  <a:srgbClr val="2C85C8"/>
                </a:solidFill>
                <a:effectLst/>
                <a:uLnTx/>
                <a:uFillTx/>
              </a:rPr>
              <a:t>We actively engage in quality assurance endeavors to ensure adherence to policies, practices, and procedures in the delivery of services using a variety of methods and strategies to determine what the current performance levels are and  where improvement may be needed.</a:t>
            </a:r>
          </a:p>
          <a:p>
            <a:pPr marL="0" marR="0" lvl="0" indent="0" algn="ctr" defTabSz="914400" fontAlgn="base">
              <a:spcBef>
                <a:spcPts val="1000"/>
              </a:spcBef>
              <a:spcAft>
                <a:spcPct val="0"/>
              </a:spcAft>
              <a:buClr>
                <a:srgbClr val="0BD0D9"/>
              </a:buClr>
              <a:buSzPct val="95000"/>
              <a:buNone/>
              <a:tabLst/>
              <a:defRPr/>
            </a:pPr>
            <a:endParaRPr kumimoji="0" lang="en-US" sz="400" b="0" i="0" u="none" strike="noStrike" cap="none" spc="0" normalizeH="0" baseline="0" noProof="0">
              <a:ln>
                <a:noFill/>
              </a:ln>
              <a:solidFill>
                <a:srgbClr val="2C85C8"/>
              </a:solidFill>
              <a:effectLst/>
              <a:uLnTx/>
              <a:uFillTx/>
            </a:endParaRPr>
          </a:p>
          <a:p>
            <a:pPr marL="0" marR="0" lvl="0" indent="0" algn="ctr" defTabSz="914400" fontAlgn="base">
              <a:spcBef>
                <a:spcPts val="1000"/>
              </a:spcBef>
              <a:spcAft>
                <a:spcPct val="0"/>
              </a:spcAft>
              <a:buClr>
                <a:srgbClr val="0BD0D9"/>
              </a:buClr>
              <a:buSzPct val="95000"/>
              <a:buNone/>
              <a:tabLst/>
              <a:defRPr/>
            </a:pPr>
            <a:r>
              <a:rPr kumimoji="0" lang="en-US" sz="400" b="0" i="0" u="none" strike="noStrike" cap="none" spc="0" normalizeH="0" baseline="0" noProof="0">
                <a:ln>
                  <a:noFill/>
                </a:ln>
                <a:solidFill>
                  <a:srgbClr val="2C85C8"/>
                </a:solidFill>
                <a:effectLst/>
                <a:uLnTx/>
                <a:uFillTx/>
              </a:rPr>
              <a:t>*Outcome Reports Available</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4" descr="image demonstrating quality assurance program for youth services">
            <a:extLst>
              <a:ext uri="{FF2B5EF4-FFF2-40B4-BE49-F238E27FC236}">
                <a16:creationId xmlns:a16="http://schemas.microsoft.com/office/drawing/2014/main" id="{C9D32377-0411-4900-A287-0083691229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47455"/>
            <a:ext cx="4887885" cy="407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DD02BE10-7C69-461C-9DD7-5FD545D7029E}"/>
              </a:ext>
            </a:extLst>
          </p:cNvPr>
          <p:cNvSpPr txBox="1">
            <a:spLocks/>
          </p:cNvSpPr>
          <p:nvPr/>
        </p:nvSpPr>
        <p:spPr bwMode="auto">
          <a:xfrm>
            <a:off x="4887885" y="2116138"/>
            <a:ext cx="4007439"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lvl1pPr marL="301625" indent="-301625" algn="l" rtl="0" eaLnBrk="0" fontAlgn="base" hangingPunct="0">
              <a:spcBef>
                <a:spcPct val="20000"/>
              </a:spcBef>
              <a:spcAft>
                <a:spcPct val="0"/>
              </a:spcAft>
              <a:buClr>
                <a:srgbClr val="0BD0D9"/>
              </a:buClr>
              <a:buSzPct val="95000"/>
              <a:buFont typeface="Wingdings 2" panose="05020102010507070707" pitchFamily="18" charset="2"/>
              <a:buChar char=""/>
              <a:defRPr sz="2900" kern="1200">
                <a:solidFill>
                  <a:schemeClr val="tx1"/>
                </a:solidFill>
                <a:latin typeface="+mn-lt"/>
                <a:ea typeface="+mn-ea"/>
                <a:cs typeface="+mn-cs"/>
              </a:defRPr>
            </a:lvl1pPr>
            <a:lvl2pPr marL="704850" indent="-271463" algn="l" rtl="0" eaLnBrk="0" fontAlgn="base" hangingPunct="0">
              <a:spcBef>
                <a:spcPct val="20000"/>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2pPr>
            <a:lvl3pPr marL="1006475" indent="-271463" algn="l" rtl="0" eaLnBrk="0" fontAlgn="base" hangingPunct="0">
              <a:spcBef>
                <a:spcPct val="20000"/>
              </a:spcBef>
              <a:spcAft>
                <a:spcPct val="0"/>
              </a:spcAft>
              <a:buClr>
                <a:schemeClr val="accent2"/>
              </a:buClr>
              <a:buSzPct val="70000"/>
              <a:buFont typeface="Wingdings 2" panose="05020102010507070707" pitchFamily="18" charset="2"/>
              <a:buChar char=""/>
              <a:defRPr sz="2200" kern="1200">
                <a:solidFill>
                  <a:schemeClr val="tx1"/>
                </a:solidFill>
                <a:latin typeface="+mn-lt"/>
                <a:ea typeface="+mn-ea"/>
                <a:cs typeface="+mn-cs"/>
              </a:defRPr>
            </a:lvl3pPr>
            <a:lvl4pPr marL="1309688" indent="-231775"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611313" indent="-231775"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915092" indent="-231827"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6681" indent="-201589"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9063" indent="-201589"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21446" indent="-201589"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a:lstStyle>
          <a:p>
            <a:pPr marL="0" indent="0" algn="ctr">
              <a:buNone/>
              <a:defRPr/>
            </a:pPr>
            <a:endParaRPr lang="en-US" sz="2000" dirty="0">
              <a:solidFill>
                <a:schemeClr val="accent5">
                  <a:lumMod val="10000"/>
                </a:schemeClr>
              </a:solidFill>
              <a:latin typeface="Times New Roman" panose="02020603050405020304" pitchFamily="18" charset="0"/>
              <a:cs typeface="Times New Roman" panose="02020603050405020304" pitchFamily="18" charset="0"/>
            </a:endParaRPr>
          </a:p>
          <a:p>
            <a:pPr marL="0" indent="0" algn="ctr">
              <a:buNone/>
              <a:defRPr/>
            </a:pPr>
            <a:r>
              <a:rPr lang="en-US" sz="2400" dirty="0">
                <a:solidFill>
                  <a:schemeClr val="accent5">
                    <a:lumMod val="10000"/>
                  </a:schemeClr>
                </a:solidFill>
                <a:latin typeface="Times New Roman" panose="02020603050405020304" pitchFamily="18" charset="0"/>
                <a:cs typeface="Times New Roman" panose="02020603050405020304" pitchFamily="18" charset="0"/>
              </a:rPr>
              <a:t>We actively engage in quality assurance endeavors to ensure adherence to policies, practices, and procedures in the delivery of services using a variety of methods and strategies to determine what the current performance levels are and  where improvement may be needed.</a:t>
            </a:r>
          </a:p>
        </p:txBody>
      </p:sp>
    </p:spTree>
    <p:extLst>
      <p:ext uri="{BB962C8B-B14F-4D97-AF65-F5344CB8AC3E}">
        <p14:creationId xmlns:p14="http://schemas.microsoft.com/office/powerpoint/2010/main" val="197744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1BC4-210F-CC8D-4692-9241F61B2B93}"/>
              </a:ext>
            </a:extLst>
          </p:cNvPr>
          <p:cNvSpPr>
            <a:spLocks noGrp="1"/>
          </p:cNvSpPr>
          <p:nvPr>
            <p:ph type="ctrTitle"/>
          </p:nvPr>
        </p:nvSpPr>
        <p:spPr>
          <a:xfrm>
            <a:off x="1130595" y="1597306"/>
            <a:ext cx="5826719" cy="878265"/>
          </a:xfrm>
        </p:spPr>
        <p:txBody>
          <a:bodyPr/>
          <a:lstStyle/>
          <a:p>
            <a:r>
              <a:rPr lang="en-US" sz="6600" dirty="0"/>
              <a:t>The Tiny Desk       </a:t>
            </a:r>
          </a:p>
        </p:txBody>
      </p:sp>
      <p:sp>
        <p:nvSpPr>
          <p:cNvPr id="3" name="Subtitle 2">
            <a:extLst>
              <a:ext uri="{FF2B5EF4-FFF2-40B4-BE49-F238E27FC236}">
                <a16:creationId xmlns:a16="http://schemas.microsoft.com/office/drawing/2014/main" id="{DA30FD54-F18B-A2F9-4162-97BF7C0AC126}"/>
              </a:ext>
            </a:extLst>
          </p:cNvPr>
          <p:cNvSpPr>
            <a:spLocks noGrp="1"/>
          </p:cNvSpPr>
          <p:nvPr>
            <p:ph type="subTitle" idx="1"/>
          </p:nvPr>
        </p:nvSpPr>
        <p:spPr>
          <a:xfrm>
            <a:off x="1130596" y="4434106"/>
            <a:ext cx="4935668" cy="1096899"/>
          </a:xfrm>
        </p:spPr>
        <p:txBody>
          <a:bodyPr>
            <a:normAutofit/>
          </a:bodyPr>
          <a:lstStyle/>
          <a:p>
            <a:r>
              <a:rPr lang="en-US" sz="2800" dirty="0">
                <a:solidFill>
                  <a:schemeClr val="accent2">
                    <a:lumMod val="75000"/>
                  </a:schemeClr>
                </a:solidFill>
              </a:rPr>
              <a:t>What would you leave?</a:t>
            </a:r>
          </a:p>
        </p:txBody>
      </p:sp>
      <p:pic>
        <p:nvPicPr>
          <p:cNvPr id="1026" name="Picture 2" descr="Tiny Desk">
            <a:extLst>
              <a:ext uri="{FF2B5EF4-FFF2-40B4-BE49-F238E27FC236}">
                <a16:creationId xmlns:a16="http://schemas.microsoft.com/office/drawing/2014/main" id="{C374696A-A4DD-B053-05D9-B47153279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502" y="2806028"/>
            <a:ext cx="2743200" cy="109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99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03504" y="640263"/>
            <a:ext cx="3867912" cy="1344975"/>
          </a:xfrm>
        </p:spPr>
        <p:txBody>
          <a:bodyPr>
            <a:normAutofit/>
          </a:bodyPr>
          <a:lstStyle/>
          <a:p>
            <a:r>
              <a:rPr lang="en-US" sz="4400" dirty="0">
                <a:latin typeface="+mn-lt"/>
              </a:rPr>
              <a:t>Q &amp; A Phase</a:t>
            </a:r>
          </a:p>
        </p:txBody>
      </p:sp>
      <p:sp>
        <p:nvSpPr>
          <p:cNvPr id="2" name="Content Placeholder 1"/>
          <p:cNvSpPr>
            <a:spLocks noGrp="1"/>
          </p:cNvSpPr>
          <p:nvPr>
            <p:ph idx="1"/>
          </p:nvPr>
        </p:nvSpPr>
        <p:spPr>
          <a:xfrm>
            <a:off x="603504" y="2121763"/>
            <a:ext cx="3867912" cy="3773010"/>
          </a:xfrm>
        </p:spPr>
        <p:txBody>
          <a:bodyPr>
            <a:normAutofit/>
          </a:bodyPr>
          <a:lstStyle/>
          <a:p>
            <a:pPr marL="0" indent="0">
              <a:buNone/>
            </a:pPr>
            <a:r>
              <a:rPr lang="en-US" sz="3200" dirty="0"/>
              <a:t>Questions?</a:t>
            </a:r>
          </a:p>
          <a:p>
            <a:pPr marL="0" indent="0">
              <a:buNone/>
            </a:pPr>
            <a:r>
              <a:rPr lang="en-US" sz="3200" dirty="0"/>
              <a:t>Comments?</a:t>
            </a:r>
          </a:p>
          <a:p>
            <a:endParaRPr lang="en-US" sz="3200" dirty="0"/>
          </a:p>
        </p:txBody>
      </p:sp>
      <p:pic>
        <p:nvPicPr>
          <p:cNvPr id="1026" name="Picture 2" descr="C:\Users\KDanial\AppData\Local\Microsoft\Windows\Temporary Internet Files\Content.IE5\V926E4AP\3questions[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7231" y="1291727"/>
            <a:ext cx="3552722" cy="4119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low confidence">
            <a:extLst>
              <a:ext uri="{FF2B5EF4-FFF2-40B4-BE49-F238E27FC236}">
                <a16:creationId xmlns:a16="http://schemas.microsoft.com/office/drawing/2014/main" id="{1904D74E-FF0E-4B50-95EF-FEC50D815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774" y="6116517"/>
            <a:ext cx="2413083" cy="586034"/>
          </a:xfrm>
          <a:prstGeom prst="rect">
            <a:avLst/>
          </a:prstGeom>
        </p:spPr>
      </p:pic>
    </p:spTree>
    <p:extLst>
      <p:ext uri="{BB962C8B-B14F-4D97-AF65-F5344CB8AC3E}">
        <p14:creationId xmlns:p14="http://schemas.microsoft.com/office/powerpoint/2010/main" val="353462893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482600" y="640080"/>
            <a:ext cx="2322320" cy="5613236"/>
          </a:xfrm>
        </p:spPr>
        <p:txBody>
          <a:bodyPr anchor="ctr">
            <a:normAutofit/>
          </a:bodyPr>
          <a:lstStyle/>
          <a:p>
            <a:r>
              <a:rPr lang="en-US">
                <a:solidFill>
                  <a:srgbClr val="FFFFFF"/>
                </a:solidFill>
              </a:rPr>
              <a:t>Thank you!</a:t>
            </a:r>
          </a:p>
        </p:txBody>
      </p:sp>
      <p:sp>
        <p:nvSpPr>
          <p:cNvPr id="2" name="Content Placeholder 1"/>
          <p:cNvSpPr>
            <a:spLocks noGrp="1"/>
          </p:cNvSpPr>
          <p:nvPr>
            <p:ph idx="1"/>
          </p:nvPr>
        </p:nvSpPr>
        <p:spPr>
          <a:xfrm>
            <a:off x="3524863" y="640082"/>
            <a:ext cx="5136536" cy="3084020"/>
          </a:xfrm>
        </p:spPr>
        <p:txBody>
          <a:bodyPr anchor="ctr">
            <a:normAutofit/>
          </a:bodyPr>
          <a:lstStyle/>
          <a:p>
            <a:pPr marL="0" indent="0">
              <a:buNone/>
            </a:pPr>
            <a:endParaRPr lang="en-US" sz="1700" dirty="0">
              <a:hlinkClick r:id="rId2"/>
            </a:endParaRPr>
          </a:p>
          <a:p>
            <a:pPr marL="0" indent="0">
              <a:buNone/>
            </a:pPr>
            <a:r>
              <a:rPr lang="en-US" sz="2800" dirty="0">
                <a:hlinkClick r:id="rId2"/>
              </a:rPr>
              <a:t>www.justiceworksyouthcare.com</a:t>
            </a:r>
            <a:endParaRPr lang="en-US" sz="2800" dirty="0"/>
          </a:p>
          <a:p>
            <a:pPr marL="0" indent="0">
              <a:buNone/>
            </a:pPr>
            <a:r>
              <a:rPr lang="en-US" sz="2800" dirty="0"/>
              <a:t>Contact:  </a:t>
            </a:r>
          </a:p>
          <a:p>
            <a:pPr marL="0" indent="0">
              <a:buNone/>
            </a:pPr>
            <a:endParaRPr lang="en-US" sz="2800" dirty="0"/>
          </a:p>
          <a:p>
            <a:pPr marL="0" indent="0">
              <a:buNone/>
              <a:defRPr/>
            </a:pPr>
            <a:r>
              <a:rPr lang="en-US" sz="2800" dirty="0"/>
              <a:t>Angela Walters Lytle</a:t>
            </a:r>
          </a:p>
          <a:p>
            <a:pPr marL="0" indent="0">
              <a:buNone/>
              <a:defRPr/>
            </a:pPr>
            <a:r>
              <a:rPr lang="en-US" sz="2400" dirty="0">
                <a:hlinkClick r:id="rId3"/>
              </a:rPr>
              <a:t>awalterslytle@justiceworksco.com</a:t>
            </a:r>
            <a:r>
              <a:rPr lang="en-US" sz="2400" dirty="0"/>
              <a:t> </a:t>
            </a:r>
          </a:p>
          <a:p>
            <a:pPr marL="0" indent="0">
              <a:buNone/>
            </a:pPr>
            <a:endParaRPr lang="en-US" sz="1700" dirty="0"/>
          </a:p>
          <a:p>
            <a:endParaRPr lang="en-US" sz="1700" dirty="0"/>
          </a:p>
          <a:p>
            <a:endParaRPr lang="en-US" sz="1700" dirty="0"/>
          </a:p>
        </p:txBody>
      </p:sp>
      <p:pic>
        <p:nvPicPr>
          <p:cNvPr id="5" name="Picture 4" descr="Text&#10;&#10;Description automatically generated with low confidence">
            <a:extLst>
              <a:ext uri="{FF2B5EF4-FFF2-40B4-BE49-F238E27FC236}">
                <a16:creationId xmlns:a16="http://schemas.microsoft.com/office/drawing/2014/main" id="{8CC72C85-3AC3-4D4F-9AAC-D9E45D7F6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722" y="4062998"/>
            <a:ext cx="5170677" cy="1255735"/>
          </a:xfrm>
          <a:prstGeom prst="rect">
            <a:avLst/>
          </a:prstGeom>
        </p:spPr>
      </p:pic>
    </p:spTree>
    <p:extLst>
      <p:ext uri="{BB962C8B-B14F-4D97-AF65-F5344CB8AC3E}">
        <p14:creationId xmlns:p14="http://schemas.microsoft.com/office/powerpoint/2010/main" val="358990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0D55-ECE2-EABD-A9D2-ABA0F2579643}"/>
              </a:ext>
            </a:extLst>
          </p:cNvPr>
          <p:cNvSpPr>
            <a:spLocks noGrp="1"/>
          </p:cNvSpPr>
          <p:nvPr>
            <p:ph type="title"/>
          </p:nvPr>
        </p:nvSpPr>
        <p:spPr/>
        <p:txBody>
          <a:bodyPr/>
          <a:lstStyle/>
          <a:p>
            <a:r>
              <a:rPr lang="en-US" dirty="0"/>
              <a:t>Warm Up Activities</a:t>
            </a:r>
          </a:p>
        </p:txBody>
      </p:sp>
      <p:sp>
        <p:nvSpPr>
          <p:cNvPr id="3" name="Content Placeholder 2">
            <a:extLst>
              <a:ext uri="{FF2B5EF4-FFF2-40B4-BE49-F238E27FC236}">
                <a16:creationId xmlns:a16="http://schemas.microsoft.com/office/drawing/2014/main" id="{DCCA83FE-A6BC-0B9C-D857-9627694A36D9}"/>
              </a:ext>
            </a:extLst>
          </p:cNvPr>
          <p:cNvSpPr>
            <a:spLocks noGrp="1"/>
          </p:cNvSpPr>
          <p:nvPr>
            <p:ph idx="1"/>
          </p:nvPr>
        </p:nvSpPr>
        <p:spPr/>
        <p:txBody>
          <a:bodyPr/>
          <a:lstStyle/>
          <a:p>
            <a:r>
              <a:rPr lang="en-US" sz="3200" dirty="0"/>
              <a:t>Who is in the audience?</a:t>
            </a:r>
          </a:p>
          <a:p>
            <a:endParaRPr lang="en-US" dirty="0"/>
          </a:p>
          <a:p>
            <a:endParaRPr lang="en-US" dirty="0"/>
          </a:p>
          <a:p>
            <a:r>
              <a:rPr lang="en-US" sz="3200" dirty="0"/>
              <a:t>Setting the stage activity</a:t>
            </a:r>
          </a:p>
        </p:txBody>
      </p:sp>
    </p:spTree>
    <p:extLst>
      <p:ext uri="{BB962C8B-B14F-4D97-AF65-F5344CB8AC3E}">
        <p14:creationId xmlns:p14="http://schemas.microsoft.com/office/powerpoint/2010/main" val="115012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9459D6C-4C2F-4C3A-B6E9-FA01A7C324D1}"/>
              </a:ext>
            </a:extLst>
          </p:cNvPr>
          <p:cNvSpPr>
            <a:spLocks noGrp="1"/>
          </p:cNvSpPr>
          <p:nvPr>
            <p:ph type="title"/>
          </p:nvPr>
        </p:nvSpPr>
        <p:spPr>
          <a:xfrm>
            <a:off x="515125" y="1153572"/>
            <a:ext cx="2400300" cy="4461163"/>
          </a:xfrm>
        </p:spPr>
        <p:txBody>
          <a:bodyPr>
            <a:normAutofit/>
          </a:bodyPr>
          <a:lstStyle/>
          <a:p>
            <a:r>
              <a:rPr lang="en-US" b="1">
                <a:solidFill>
                  <a:srgbClr val="FFFFFF"/>
                </a:solidFill>
              </a:rPr>
              <a:t>Presentation Core Value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206940DA-A8BA-4AA5-BD8D-8F4DF27E2376}"/>
              </a:ext>
            </a:extLst>
          </p:cNvPr>
          <p:cNvSpPr>
            <a:spLocks noGrp="1"/>
          </p:cNvSpPr>
          <p:nvPr>
            <p:ph idx="1"/>
          </p:nvPr>
        </p:nvSpPr>
        <p:spPr>
          <a:xfrm>
            <a:off x="3335481" y="591344"/>
            <a:ext cx="5179868" cy="5585619"/>
          </a:xfrm>
        </p:spPr>
        <p:txBody>
          <a:bodyPr anchor="ctr">
            <a:normAutofit/>
          </a:bodyPr>
          <a:lstStyle/>
          <a:p>
            <a:pPr marL="0" indent="0" algn="ctr">
              <a:buNone/>
            </a:pPr>
            <a:r>
              <a:rPr lang="en-US" altLang="en-US" sz="3600" b="1" dirty="0">
                <a:solidFill>
                  <a:schemeClr val="accent3"/>
                </a:solidFill>
              </a:rPr>
              <a:t>All families deserve opportunities to build access to what they need emotionally, socially and physically in order to parent their children well!</a:t>
            </a:r>
          </a:p>
        </p:txBody>
      </p:sp>
    </p:spTree>
    <p:extLst>
      <p:ext uri="{BB962C8B-B14F-4D97-AF65-F5344CB8AC3E}">
        <p14:creationId xmlns:p14="http://schemas.microsoft.com/office/powerpoint/2010/main" val="341065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miling&#10;&#10;Description automatically generated with medium confidence">
            <a:extLst>
              <a:ext uri="{FF2B5EF4-FFF2-40B4-BE49-F238E27FC236}">
                <a16:creationId xmlns:a16="http://schemas.microsoft.com/office/drawing/2014/main" id="{5A9781DA-1571-400A-9594-FB3EFAD83771}"/>
              </a:ext>
            </a:extLst>
          </p:cNvPr>
          <p:cNvPicPr>
            <a:picLocks noChangeAspect="1"/>
          </p:cNvPicPr>
          <p:nvPr/>
        </p:nvPicPr>
        <p:blipFill>
          <a:blip r:embed="rId3"/>
          <a:stretch>
            <a:fillRect/>
          </a:stretch>
        </p:blipFill>
        <p:spPr>
          <a:xfrm>
            <a:off x="0" y="748"/>
            <a:ext cx="9231682" cy="1865630"/>
          </a:xfrm>
          <a:prstGeom prst="rect">
            <a:avLst/>
          </a:prstGeom>
        </p:spPr>
      </p:pic>
      <p:sp>
        <p:nvSpPr>
          <p:cNvPr id="8" name="Title 5">
            <a:extLst>
              <a:ext uri="{FF2B5EF4-FFF2-40B4-BE49-F238E27FC236}">
                <a16:creationId xmlns:a16="http://schemas.microsoft.com/office/drawing/2014/main" id="{130BC63A-7068-4008-8BB4-F686E58A2CEE}"/>
              </a:ext>
            </a:extLst>
          </p:cNvPr>
          <p:cNvSpPr txBox="1">
            <a:spLocks/>
          </p:cNvSpPr>
          <p:nvPr/>
        </p:nvSpPr>
        <p:spPr>
          <a:xfrm>
            <a:off x="664794" y="1866378"/>
            <a:ext cx="7612285" cy="113986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400" b="1"/>
              <a:t>JusticeWorks History</a:t>
            </a:r>
            <a:endParaRPr lang="en-US" sz="4400" b="1" dirty="0"/>
          </a:p>
        </p:txBody>
      </p:sp>
      <p:graphicFrame>
        <p:nvGraphicFramePr>
          <p:cNvPr id="11" name="Content Placeholder 6">
            <a:extLst>
              <a:ext uri="{FF2B5EF4-FFF2-40B4-BE49-F238E27FC236}">
                <a16:creationId xmlns:a16="http://schemas.microsoft.com/office/drawing/2014/main" id="{F4849018-E62C-4FF7-BC35-1559DB357680}"/>
              </a:ext>
            </a:extLst>
          </p:cNvPr>
          <p:cNvGraphicFramePr/>
          <p:nvPr>
            <p:extLst>
              <p:ext uri="{D42A27DB-BD31-4B8C-83A1-F6EECF244321}">
                <p14:modId xmlns:p14="http://schemas.microsoft.com/office/powerpoint/2010/main" val="2213950338"/>
              </p:ext>
            </p:extLst>
          </p:nvPr>
        </p:nvGraphicFramePr>
        <p:xfrm>
          <a:off x="664794" y="3006246"/>
          <a:ext cx="7814412" cy="2459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418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E3C3D23-5498-4849-AA9C-2BDB48F00014}"/>
              </a:ext>
            </a:extLst>
          </p:cNvPr>
          <p:cNvPicPr>
            <a:picLocks noChangeAspect="1"/>
          </p:cNvPicPr>
          <p:nvPr/>
        </p:nvPicPr>
        <p:blipFill rotWithShape="1">
          <a:blip r:embed="rId3"/>
          <a:srcRect r="20000"/>
          <a:stretch/>
        </p:blipFill>
        <p:spPr>
          <a:xfrm>
            <a:off x="20" y="10"/>
            <a:ext cx="9143980" cy="6857990"/>
          </a:xfrm>
          <a:prstGeom prst="rect">
            <a:avLst/>
          </a:prstGeom>
        </p:spPr>
      </p:pic>
      <p:sp>
        <p:nvSpPr>
          <p:cNvPr id="30" name="Rectangle 2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130BC63A-7068-4008-8BB4-F686E58A2CEE}"/>
              </a:ext>
            </a:extLst>
          </p:cNvPr>
          <p:cNvSpPr txBox="1">
            <a:spLocks/>
          </p:cNvSpPr>
          <p:nvPr/>
        </p:nvSpPr>
        <p:spPr>
          <a:xfrm>
            <a:off x="628650" y="365125"/>
            <a:ext cx="78867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400">
              <a:spcAft>
                <a:spcPts val="600"/>
              </a:spcAft>
            </a:pPr>
            <a:r>
              <a:rPr lang="en-US" sz="4400" b="1" dirty="0"/>
              <a:t>Mission Driven Organization</a:t>
            </a:r>
          </a:p>
        </p:txBody>
      </p:sp>
      <p:graphicFrame>
        <p:nvGraphicFramePr>
          <p:cNvPr id="24" name="TextBox 1">
            <a:extLst>
              <a:ext uri="{FF2B5EF4-FFF2-40B4-BE49-F238E27FC236}">
                <a16:creationId xmlns:a16="http://schemas.microsoft.com/office/drawing/2014/main" id="{893DDB6D-F188-49AC-BF86-BA5D9B31C9D9}"/>
              </a:ext>
            </a:extLst>
          </p:cNvPr>
          <p:cNvGraphicFramePr/>
          <p:nvPr>
            <p:extLst>
              <p:ext uri="{D42A27DB-BD31-4B8C-83A1-F6EECF244321}">
                <p14:modId xmlns:p14="http://schemas.microsoft.com/office/powerpoint/2010/main" val="363696616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325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47BAEFFD-710E-4B37-B5CF-69C94AFE9A34}"/>
              </a:ext>
            </a:extLst>
          </p:cNvPr>
          <p:cNvGraphicFramePr>
            <a:graphicFrameLocks noGrp="1"/>
          </p:cNvGraphicFramePr>
          <p:nvPr>
            <p:ph idx="1"/>
            <p:extLst>
              <p:ext uri="{D42A27DB-BD31-4B8C-83A1-F6EECF244321}">
                <p14:modId xmlns:p14="http://schemas.microsoft.com/office/powerpoint/2010/main" val="772926044"/>
              </p:ext>
            </p:extLst>
          </p:nvPr>
        </p:nvGraphicFramePr>
        <p:xfrm>
          <a:off x="628650" y="1490922"/>
          <a:ext cx="8229600" cy="4386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B5F1A06-5EFC-41FE-83B0-39334D684B71}"/>
              </a:ext>
            </a:extLst>
          </p:cNvPr>
          <p:cNvSpPr>
            <a:spLocks noGrp="1"/>
          </p:cNvSpPr>
          <p:nvPr>
            <p:ph type="title"/>
          </p:nvPr>
        </p:nvSpPr>
        <p:spPr/>
        <p:txBody>
          <a:bodyPr>
            <a:normAutofit/>
          </a:bodyPr>
          <a:lstStyle/>
          <a:p>
            <a:r>
              <a:rPr lang="en-US" sz="3200" b="1" dirty="0">
                <a:solidFill>
                  <a:schemeClr val="bg1"/>
                </a:solidFill>
                <a:effectLst/>
                <a:latin typeface="Arial" panose="020B0604020202020204" pitchFamily="34" charset="0"/>
                <a:ea typeface="Times New Roman" panose="02020603050405020304" pitchFamily="18" charset="0"/>
              </a:rPr>
              <a:t>Measuring Successful Delivery</a:t>
            </a:r>
            <a:endParaRPr lang="en-US" sz="3200" dirty="0">
              <a:solidFill>
                <a:schemeClr val="bg1"/>
              </a:solidFill>
            </a:endParaRPr>
          </a:p>
        </p:txBody>
      </p:sp>
      <p:sp>
        <p:nvSpPr>
          <p:cNvPr id="4" name="Title 1">
            <a:extLst>
              <a:ext uri="{FF2B5EF4-FFF2-40B4-BE49-F238E27FC236}">
                <a16:creationId xmlns:a16="http://schemas.microsoft.com/office/drawing/2014/main" id="{261E66A5-FC01-4765-A1E9-2080405BE6FB}"/>
              </a:ext>
            </a:extLst>
          </p:cNvPr>
          <p:cNvSpPr txBox="1">
            <a:spLocks/>
          </p:cNvSpPr>
          <p:nvPr/>
        </p:nvSpPr>
        <p:spPr>
          <a:xfrm>
            <a:off x="433714" y="168939"/>
            <a:ext cx="8710286" cy="11257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dirty="0">
                <a:solidFill>
                  <a:srgbClr val="0F6F55"/>
                </a:solidFill>
                <a:latin typeface="+mn-lt"/>
              </a:rPr>
              <a:t>JusticeWorks!</a:t>
            </a:r>
          </a:p>
        </p:txBody>
      </p:sp>
      <p:pic>
        <p:nvPicPr>
          <p:cNvPr id="7" name="Picture 6" descr="Text&#10;&#10;Description automatically generated with low confidence">
            <a:extLst>
              <a:ext uri="{FF2B5EF4-FFF2-40B4-BE49-F238E27FC236}">
                <a16:creationId xmlns:a16="http://schemas.microsoft.com/office/drawing/2014/main" id="{D9526CE2-B94F-439D-B182-5342BA8E5C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5023" y="5671932"/>
            <a:ext cx="2413083" cy="586034"/>
          </a:xfrm>
          <a:prstGeom prst="rect">
            <a:avLst/>
          </a:prstGeom>
        </p:spPr>
      </p:pic>
    </p:spTree>
    <p:extLst>
      <p:ext uri="{BB962C8B-B14F-4D97-AF65-F5344CB8AC3E}">
        <p14:creationId xmlns:p14="http://schemas.microsoft.com/office/powerpoint/2010/main" val="385053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F1B2-79E6-41B7-86D4-1A2DF903D519}"/>
              </a:ext>
            </a:extLst>
          </p:cNvPr>
          <p:cNvSpPr>
            <a:spLocks noGrp="1"/>
          </p:cNvSpPr>
          <p:nvPr>
            <p:ph type="title"/>
          </p:nvPr>
        </p:nvSpPr>
        <p:spPr/>
        <p:txBody>
          <a:bodyPr/>
          <a:lstStyle/>
          <a:p>
            <a:endParaRPr lang="en-US" dirty="0"/>
          </a:p>
        </p:txBody>
      </p:sp>
      <p:graphicFrame>
        <p:nvGraphicFramePr>
          <p:cNvPr id="10" name="Content Placeholder 2">
            <a:extLst>
              <a:ext uri="{FF2B5EF4-FFF2-40B4-BE49-F238E27FC236}">
                <a16:creationId xmlns:a16="http://schemas.microsoft.com/office/drawing/2014/main" id="{C2A24455-7455-4340-88BD-115152CC2B2C}"/>
              </a:ext>
            </a:extLst>
          </p:cNvPr>
          <p:cNvGraphicFramePr>
            <a:graphicFrameLocks noGrp="1"/>
          </p:cNvGraphicFramePr>
          <p:nvPr>
            <p:ph idx="1"/>
            <p:extLst>
              <p:ext uri="{D42A27DB-BD31-4B8C-83A1-F6EECF244321}">
                <p14:modId xmlns:p14="http://schemas.microsoft.com/office/powerpoint/2010/main" val="2356971535"/>
              </p:ext>
            </p:extLst>
          </p:nvPr>
        </p:nvGraphicFramePr>
        <p:xfrm>
          <a:off x="3887391" y="987426"/>
          <a:ext cx="462915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3A445440-6A33-4EE7-9053-497EA16BE230}"/>
              </a:ext>
            </a:extLst>
          </p:cNvPr>
          <p:cNvSpPr>
            <a:spLocks noGrp="1"/>
          </p:cNvSpPr>
          <p:nvPr>
            <p:ph type="body" sz="half" idx="2"/>
          </p:nvPr>
        </p:nvSpPr>
        <p:spPr/>
        <p:txBody>
          <a:bodyPr/>
          <a:lstStyle/>
          <a:p>
            <a:endParaRPr lang="en-US" dirty="0"/>
          </a:p>
        </p:txBody>
      </p:sp>
      <p:pic>
        <p:nvPicPr>
          <p:cNvPr id="8" name="Picture 7" descr="A picture containing person, indoor&#10;&#10;Description automatically generated">
            <a:extLst>
              <a:ext uri="{FF2B5EF4-FFF2-40B4-BE49-F238E27FC236}">
                <a16:creationId xmlns:a16="http://schemas.microsoft.com/office/drawing/2014/main" id="{93083E73-F491-41FC-BF6E-CA68F132F1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37509" y="1344090"/>
            <a:ext cx="5411789" cy="3638009"/>
          </a:xfrm>
          <a:prstGeom prst="rect">
            <a:avLst/>
          </a:prstGeom>
        </p:spPr>
      </p:pic>
    </p:spTree>
    <p:extLst>
      <p:ext uri="{BB962C8B-B14F-4D97-AF65-F5344CB8AC3E}">
        <p14:creationId xmlns:p14="http://schemas.microsoft.com/office/powerpoint/2010/main" val="320202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7821DF77-5D57-4290-A829-575CF6AD35F4}"/>
              </a:ext>
            </a:extLst>
          </p:cNvPr>
          <p:cNvPicPr>
            <a:picLocks noChangeAspect="1"/>
          </p:cNvPicPr>
          <p:nvPr/>
        </p:nvPicPr>
        <p:blipFill rotWithShape="1">
          <a:blip r:embed="rId2"/>
          <a:srcRect l="14440" r="6249"/>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66FF648-98AB-4274-8673-F2B7B18D98C5}"/>
              </a:ext>
            </a:extLst>
          </p:cNvPr>
          <p:cNvSpPr>
            <a:spLocks noGrp="1"/>
          </p:cNvSpPr>
          <p:nvPr>
            <p:ph type="title"/>
          </p:nvPr>
        </p:nvSpPr>
        <p:spPr>
          <a:xfrm>
            <a:off x="5648707" y="365125"/>
            <a:ext cx="2866642" cy="1899912"/>
          </a:xfrm>
        </p:spPr>
        <p:txBody>
          <a:bodyPr>
            <a:normAutofit/>
          </a:bodyPr>
          <a:lstStyle/>
          <a:p>
            <a:pPr algn="ctr"/>
            <a:r>
              <a:rPr lang="en-US" sz="3500" b="1" dirty="0">
                <a:solidFill>
                  <a:schemeClr val="accent3"/>
                </a:solidFill>
              </a:rPr>
              <a:t>Framework of Approach</a:t>
            </a:r>
          </a:p>
        </p:txBody>
      </p:sp>
      <p:sp>
        <p:nvSpPr>
          <p:cNvPr id="2" name="Content Placeholder 1">
            <a:extLst>
              <a:ext uri="{FF2B5EF4-FFF2-40B4-BE49-F238E27FC236}">
                <a16:creationId xmlns:a16="http://schemas.microsoft.com/office/drawing/2014/main" id="{956830AD-2342-40AB-AA5F-709E9C7A3E24}"/>
              </a:ext>
            </a:extLst>
          </p:cNvPr>
          <p:cNvSpPr>
            <a:spLocks noGrp="1"/>
          </p:cNvSpPr>
          <p:nvPr>
            <p:ph idx="1"/>
          </p:nvPr>
        </p:nvSpPr>
        <p:spPr>
          <a:xfrm>
            <a:off x="5648707" y="2434201"/>
            <a:ext cx="2866642" cy="3742762"/>
          </a:xfrm>
        </p:spPr>
        <p:txBody>
          <a:bodyPr>
            <a:normAutofit/>
          </a:bodyPr>
          <a:lstStyle/>
          <a:p>
            <a:pPr marL="0" indent="0" algn="ctr">
              <a:buNone/>
            </a:pPr>
            <a:r>
              <a:rPr lang="en-US" altLang="en-US" sz="3600" dirty="0">
                <a:solidFill>
                  <a:schemeClr val="accent5">
                    <a:lumMod val="50000"/>
                  </a:schemeClr>
                </a:solidFill>
              </a:rPr>
              <a:t>Person Centered </a:t>
            </a:r>
            <a:br>
              <a:rPr lang="en-US" altLang="en-US" sz="3600" dirty="0">
                <a:solidFill>
                  <a:schemeClr val="accent5">
                    <a:lumMod val="50000"/>
                  </a:schemeClr>
                </a:solidFill>
              </a:rPr>
            </a:br>
            <a:r>
              <a:rPr lang="en-US" altLang="en-US" sz="3600" dirty="0">
                <a:solidFill>
                  <a:schemeClr val="accent5">
                    <a:lumMod val="50000"/>
                  </a:schemeClr>
                </a:solidFill>
              </a:rPr>
              <a:t>Engagement </a:t>
            </a:r>
          </a:p>
          <a:p>
            <a:pPr marL="0" indent="0">
              <a:buNone/>
            </a:pPr>
            <a:endParaRPr lang="en-US" sz="1700" dirty="0"/>
          </a:p>
        </p:txBody>
      </p:sp>
    </p:spTree>
    <p:extLst>
      <p:ext uri="{BB962C8B-B14F-4D97-AF65-F5344CB8AC3E}">
        <p14:creationId xmlns:p14="http://schemas.microsoft.com/office/powerpoint/2010/main" val="1813063562"/>
      </p:ext>
    </p:extLst>
  </p:cSld>
  <p:clrMapOvr>
    <a:masterClrMapping/>
  </p:clrMapOvr>
</p:sld>
</file>

<file path=ppt/theme/theme1.xml><?xml version="1.0" encoding="utf-8"?>
<a:theme xmlns:a="http://schemas.openxmlformats.org/drawingml/2006/main" name="Office Theme">
  <a:themeElements>
    <a:clrScheme name="Custom 4">
      <a:dk1>
        <a:srgbClr val="0D674E"/>
      </a:dk1>
      <a:lt1>
        <a:sysClr val="window" lastClr="FFFFFF"/>
      </a:lt1>
      <a:dk2>
        <a:srgbClr val="455F51"/>
      </a:dk2>
      <a:lt2>
        <a:srgbClr val="E3DED1"/>
      </a:lt2>
      <a:accent1>
        <a:srgbClr val="549E39"/>
      </a:accent1>
      <a:accent2>
        <a:srgbClr val="0D674E"/>
      </a:accent2>
      <a:accent3>
        <a:srgbClr val="AF9654"/>
      </a:accent3>
      <a:accent4>
        <a:srgbClr val="0D674E"/>
      </a:accent4>
      <a:accent5>
        <a:srgbClr val="E8F3D3"/>
      </a:accent5>
      <a:accent6>
        <a:srgbClr val="0989B1"/>
      </a:accent6>
      <a:hlink>
        <a:srgbClr val="0D674E"/>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19298</TotalTime>
  <Words>1025</Words>
  <Application>Microsoft Office PowerPoint</Application>
  <PresentationFormat>Overhead</PresentationFormat>
  <Paragraphs>127</Paragraphs>
  <Slides>27</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Calibri Light</vt:lpstr>
      <vt:lpstr>Constantia</vt:lpstr>
      <vt:lpstr>Times New Roman</vt:lpstr>
      <vt:lpstr>Trebuchet MS</vt:lpstr>
      <vt:lpstr>Wingdings 2</vt:lpstr>
      <vt:lpstr>Wingdings 3</vt:lpstr>
      <vt:lpstr>Office Theme</vt:lpstr>
      <vt:lpstr>Facet</vt:lpstr>
      <vt:lpstr>PowerPoint Presentation</vt:lpstr>
      <vt:lpstr>So Happy To Be Here!  </vt:lpstr>
      <vt:lpstr>Warm Up Activities</vt:lpstr>
      <vt:lpstr>Presentation Core Value</vt:lpstr>
      <vt:lpstr>PowerPoint Presentation</vt:lpstr>
      <vt:lpstr>PowerPoint Presentation</vt:lpstr>
      <vt:lpstr>Measuring Successful Delivery</vt:lpstr>
      <vt:lpstr>PowerPoint Presentation</vt:lpstr>
      <vt:lpstr>Framework of Approach</vt:lpstr>
      <vt:lpstr>Imagine……</vt:lpstr>
      <vt:lpstr>Basic Premise of this Framework</vt:lpstr>
      <vt:lpstr>“ A Difficult Day”</vt:lpstr>
      <vt:lpstr>Communication!</vt:lpstr>
      <vt:lpstr>People Heal When……..</vt:lpstr>
      <vt:lpstr>Social Determinants of Health</vt:lpstr>
      <vt:lpstr>Do we get sidetracked by behavior and away from what is important?</vt:lpstr>
      <vt:lpstr>***</vt:lpstr>
      <vt:lpstr>Inspiring Change!</vt:lpstr>
      <vt:lpstr>FAMILY ENGAGEMENT</vt:lpstr>
      <vt:lpstr>Prevention</vt:lpstr>
      <vt:lpstr>Our Signature Programs</vt:lpstr>
      <vt:lpstr>PowerPoint Presentation</vt:lpstr>
      <vt:lpstr>VISIT COACHING PROGRAM</vt:lpstr>
      <vt:lpstr>Quality Assurance</vt:lpstr>
      <vt:lpstr>The Tiny Desk       </vt:lpstr>
      <vt:lpstr>Q &amp; A Phase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10</dc:creator>
  <cp:lastModifiedBy>Angela Walters Lytle, MSW</cp:lastModifiedBy>
  <cp:revision>34</cp:revision>
  <dcterms:created xsi:type="dcterms:W3CDTF">2019-01-16T16:18:36Z</dcterms:created>
  <dcterms:modified xsi:type="dcterms:W3CDTF">2023-03-28T16:49:45Z</dcterms:modified>
</cp:coreProperties>
</file>