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1" r:id="rId4"/>
  </p:sldMasterIdLst>
  <p:notesMasterIdLst>
    <p:notesMasterId r:id="rId28"/>
  </p:notesMasterIdLst>
  <p:sldIdLst>
    <p:sldId id="258" r:id="rId5"/>
    <p:sldId id="556" r:id="rId6"/>
    <p:sldId id="262" r:id="rId7"/>
    <p:sldId id="570" r:id="rId8"/>
    <p:sldId id="321" r:id="rId9"/>
    <p:sldId id="579" r:id="rId10"/>
    <p:sldId id="263" r:id="rId11"/>
    <p:sldId id="563" r:id="rId12"/>
    <p:sldId id="571" r:id="rId13"/>
    <p:sldId id="561" r:id="rId14"/>
    <p:sldId id="567" r:id="rId15"/>
    <p:sldId id="564" r:id="rId16"/>
    <p:sldId id="565" r:id="rId17"/>
    <p:sldId id="273" r:id="rId18"/>
    <p:sldId id="568" r:id="rId19"/>
    <p:sldId id="374" r:id="rId20"/>
    <p:sldId id="375" r:id="rId21"/>
    <p:sldId id="377" r:id="rId22"/>
    <p:sldId id="578" r:id="rId23"/>
    <p:sldId id="573" r:id="rId24"/>
    <p:sldId id="575" r:id="rId25"/>
    <p:sldId id="580" r:id="rId26"/>
    <p:sldId id="57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5F8947-54D3-9AB5-9509-59696583D054}" name="Atwell, Aaron (DCS)" initials="AA(" userId="S::Aaron.Atwell@dcs.IN.gov::eb3c2816-b217-499a-a234-9b0547ba11ff" providerId="AD"/>
  <p188:author id="{6FA1074A-2636-CFFE-3DCD-33EC64826F5D}" name="Luebcke, Keith" initials="LK" userId="S::keith.luebcke@dcs.in.gov::d16daf6a-85f3-48f9-b435-41cfa49200b6" providerId="AD"/>
  <p188:author id="{E57307CC-6AD1-71E3-3830-4E06C8F3DAAD}" name="Parrett, Rachel" initials="PR" userId="S::Rachel.Parrett@dcs.IN.gov::906ca8d7-997f-4787-9db0-cd92cba1e279" providerId="AD"/>
  <p188:author id="{40CEEEF6-48C5-83B0-59E7-6C191A807E59}" name="Parrett, Rachel" initials="PR" userId="S::rachel.parrett@dcs.in.gov::906ca8d7-997f-4787-9db0-cd92cba1e27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F7F7F"/>
    <a:srgbClr val="FDB727"/>
    <a:srgbClr val="004990"/>
    <a:srgbClr val="FDB747"/>
    <a:srgbClr val="1DB0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631C6D-2DCB-4874-AAFF-0FED3B90E867}" v="4" dt="2023-03-31T20:26:26.4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69008" autoAdjust="0"/>
  </p:normalViewPr>
  <p:slideViewPr>
    <p:cSldViewPr snapToGrid="0">
      <p:cViewPr varScale="1">
        <p:scale>
          <a:sx n="64" d="100"/>
          <a:sy n="64" d="100"/>
        </p:scale>
        <p:origin x="72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rrett, Rachel" userId="906ca8d7-997f-4787-9db0-cd92cba1e279" providerId="ADAL" clId="{D5631C6D-2DCB-4874-AAFF-0FED3B90E867}"/>
    <pc:docChg chg="custSel modSld">
      <pc:chgData name="Parrett, Rachel" userId="906ca8d7-997f-4787-9db0-cd92cba1e279" providerId="ADAL" clId="{D5631C6D-2DCB-4874-AAFF-0FED3B90E867}" dt="2023-03-31T20:28:53.695" v="53" actId="1076"/>
      <pc:docMkLst>
        <pc:docMk/>
      </pc:docMkLst>
      <pc:sldChg chg="addSp delSp modSp mod">
        <pc:chgData name="Parrett, Rachel" userId="906ca8d7-997f-4787-9db0-cd92cba1e279" providerId="ADAL" clId="{D5631C6D-2DCB-4874-AAFF-0FED3B90E867}" dt="2023-03-31T20:28:53.695" v="53" actId="1076"/>
        <pc:sldMkLst>
          <pc:docMk/>
          <pc:sldMk cId="2746519448" sldId="578"/>
        </pc:sldMkLst>
        <pc:spChg chg="add mod">
          <ac:chgData name="Parrett, Rachel" userId="906ca8d7-997f-4787-9db0-cd92cba1e279" providerId="ADAL" clId="{D5631C6D-2DCB-4874-AAFF-0FED3B90E867}" dt="2023-03-31T20:28:31.837" v="51" actId="1076"/>
          <ac:spMkLst>
            <pc:docMk/>
            <pc:sldMk cId="2746519448" sldId="578"/>
            <ac:spMk id="3" creationId="{B3A3DFCE-676B-4BC1-4438-AFF185D32217}"/>
          </ac:spMkLst>
        </pc:spChg>
        <pc:spChg chg="add del mod">
          <ac:chgData name="Parrett, Rachel" userId="906ca8d7-997f-4787-9db0-cd92cba1e279" providerId="ADAL" clId="{D5631C6D-2DCB-4874-AAFF-0FED3B90E867}" dt="2023-03-31T20:26:18.402" v="39"/>
          <ac:spMkLst>
            <pc:docMk/>
            <pc:sldMk cId="2746519448" sldId="578"/>
            <ac:spMk id="4" creationId="{9AB1C34B-73D7-B799-004D-8A0E89CAB363}"/>
          </ac:spMkLst>
        </pc:spChg>
        <pc:spChg chg="add mod">
          <ac:chgData name="Parrett, Rachel" userId="906ca8d7-997f-4787-9db0-cd92cba1e279" providerId="ADAL" clId="{D5631C6D-2DCB-4874-AAFF-0FED3B90E867}" dt="2023-03-31T20:28:14.390" v="50" actId="14100"/>
          <ac:spMkLst>
            <pc:docMk/>
            <pc:sldMk cId="2746519448" sldId="578"/>
            <ac:spMk id="5" creationId="{E594BA10-6EC8-1401-BCDD-A1453EEA22F3}"/>
          </ac:spMkLst>
        </pc:spChg>
        <pc:spChg chg="add mod">
          <ac:chgData name="Parrett, Rachel" userId="906ca8d7-997f-4787-9db0-cd92cba1e279" providerId="ADAL" clId="{D5631C6D-2DCB-4874-AAFF-0FED3B90E867}" dt="2023-03-31T20:28:53.695" v="53" actId="1076"/>
          <ac:spMkLst>
            <pc:docMk/>
            <pc:sldMk cId="2746519448" sldId="578"/>
            <ac:spMk id="6" creationId="{912908CD-83B7-95B4-1353-319638C58EC3}"/>
          </ac:spMkLst>
        </pc:spChg>
        <pc:spChg chg="del mod">
          <ac:chgData name="Parrett, Rachel" userId="906ca8d7-997f-4787-9db0-cd92cba1e279" providerId="ADAL" clId="{D5631C6D-2DCB-4874-AAFF-0FED3B90E867}" dt="2023-03-31T20:23:28.441" v="17" actId="478"/>
          <ac:spMkLst>
            <pc:docMk/>
            <pc:sldMk cId="2746519448" sldId="578"/>
            <ac:spMk id="27" creationId="{22823A43-5466-5F89-E86C-3513892C7EAD}"/>
          </ac:spMkLst>
        </pc:spChg>
        <pc:spChg chg="del">
          <ac:chgData name="Parrett, Rachel" userId="906ca8d7-997f-4787-9db0-cd92cba1e279" providerId="ADAL" clId="{D5631C6D-2DCB-4874-AAFF-0FED3B90E867}" dt="2023-03-31T20:23:41.449" v="18" actId="478"/>
          <ac:spMkLst>
            <pc:docMk/>
            <pc:sldMk cId="2746519448" sldId="578"/>
            <ac:spMk id="30" creationId="{1229E0EC-7F5C-E41E-2D62-5E0C7EDA1B1C}"/>
          </ac:spMkLst>
        </pc:spChg>
        <pc:spChg chg="del">
          <ac:chgData name="Parrett, Rachel" userId="906ca8d7-997f-4787-9db0-cd92cba1e279" providerId="ADAL" clId="{D5631C6D-2DCB-4874-AAFF-0FED3B90E867}" dt="2023-03-31T20:23:47.895" v="19" actId="478"/>
          <ac:spMkLst>
            <pc:docMk/>
            <pc:sldMk cId="2746519448" sldId="578"/>
            <ac:spMk id="32" creationId="{A21777A9-DC42-6580-16FA-986165CCE4F7}"/>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71DEB8-5B8B-40FF-B3EE-BD75F0DBCC6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BFB006C-1631-4E25-B411-3E34B4B5AF87}">
      <dgm:prSet phldrT="[Text]"/>
      <dgm:spPr>
        <a:solidFill>
          <a:srgbClr val="004990"/>
        </a:solidFill>
      </dgm:spPr>
      <dgm:t>
        <a:bodyPr/>
        <a:lstStyle/>
        <a:p>
          <a:r>
            <a:rPr lang="en-US" dirty="0"/>
            <a:t>Safety Culture</a:t>
          </a:r>
        </a:p>
      </dgm:t>
    </dgm:pt>
    <dgm:pt modelId="{08226607-FA27-4F56-96C8-B726E6B14BFA}" type="parTrans" cxnId="{6E499361-8B2D-4DF8-8F5A-FA2C418A007B}">
      <dgm:prSet/>
      <dgm:spPr/>
      <dgm:t>
        <a:bodyPr/>
        <a:lstStyle/>
        <a:p>
          <a:endParaRPr lang="en-US"/>
        </a:p>
      </dgm:t>
    </dgm:pt>
    <dgm:pt modelId="{822EA436-C7D7-47B9-968B-2C6278A0818B}" type="sibTrans" cxnId="{6E499361-8B2D-4DF8-8F5A-FA2C418A007B}">
      <dgm:prSet/>
      <dgm:spPr/>
      <dgm:t>
        <a:bodyPr/>
        <a:lstStyle/>
        <a:p>
          <a:endParaRPr lang="en-US"/>
        </a:p>
      </dgm:t>
    </dgm:pt>
    <dgm:pt modelId="{1826178A-2588-45FD-939A-BD55FAEDB668}">
      <dgm:prSet phldrT="[Text]"/>
      <dgm:spPr>
        <a:solidFill>
          <a:srgbClr val="FDB747"/>
        </a:solidFill>
      </dgm:spPr>
      <dgm:t>
        <a:bodyPr/>
        <a:lstStyle/>
        <a:p>
          <a:r>
            <a:rPr lang="en-US" dirty="0"/>
            <a:t>Safety Science</a:t>
          </a:r>
        </a:p>
      </dgm:t>
    </dgm:pt>
    <dgm:pt modelId="{454FA4D9-2C1E-421A-A58F-78364DCBAA41}" type="parTrans" cxnId="{E8B6A773-404C-487B-9E04-AFA102C0EBBD}">
      <dgm:prSet/>
      <dgm:spPr/>
      <dgm:t>
        <a:bodyPr/>
        <a:lstStyle/>
        <a:p>
          <a:endParaRPr lang="en-US"/>
        </a:p>
      </dgm:t>
    </dgm:pt>
    <dgm:pt modelId="{67AC49C5-003C-4F98-96C0-153684A319DE}" type="sibTrans" cxnId="{E8B6A773-404C-487B-9E04-AFA102C0EBBD}">
      <dgm:prSet/>
      <dgm:spPr/>
      <dgm:t>
        <a:bodyPr/>
        <a:lstStyle/>
        <a:p>
          <a:endParaRPr lang="en-US"/>
        </a:p>
      </dgm:t>
    </dgm:pt>
    <dgm:pt modelId="{5AD0674F-7822-4DCD-AD28-36B2CF8DCE31}">
      <dgm:prSet phldrT="[Text]"/>
      <dgm:spPr>
        <a:solidFill>
          <a:srgbClr val="7F7F7F"/>
        </a:solidFill>
      </dgm:spPr>
      <dgm:t>
        <a:bodyPr/>
        <a:lstStyle/>
        <a:p>
          <a:r>
            <a:rPr lang="en-US" dirty="0"/>
            <a:t>Psychological Safety</a:t>
          </a:r>
        </a:p>
      </dgm:t>
    </dgm:pt>
    <dgm:pt modelId="{B42544A2-A73F-4BD2-936F-FE14D8DD3470}" type="parTrans" cxnId="{B79BE7AD-9691-465D-93B6-DF6EFC405E24}">
      <dgm:prSet/>
      <dgm:spPr/>
      <dgm:t>
        <a:bodyPr/>
        <a:lstStyle/>
        <a:p>
          <a:endParaRPr lang="en-US"/>
        </a:p>
      </dgm:t>
    </dgm:pt>
    <dgm:pt modelId="{498DCB24-5794-41DA-AFAC-81637CC36335}" type="sibTrans" cxnId="{B79BE7AD-9691-465D-93B6-DF6EFC405E24}">
      <dgm:prSet/>
      <dgm:spPr/>
      <dgm:t>
        <a:bodyPr/>
        <a:lstStyle/>
        <a:p>
          <a:endParaRPr lang="en-US"/>
        </a:p>
      </dgm:t>
    </dgm:pt>
    <dgm:pt modelId="{74BB25B3-3192-4267-91B9-E3995AB93704}">
      <dgm:prSet/>
      <dgm:spPr/>
      <dgm:t>
        <a:bodyPr/>
        <a:lstStyle/>
        <a:p>
          <a:endParaRPr lang="en-US" dirty="0"/>
        </a:p>
      </dgm:t>
    </dgm:pt>
    <dgm:pt modelId="{D3BFE91E-4194-4B63-8AD4-2BC27C8E6F8F}" type="parTrans" cxnId="{DABA0571-E6CC-49F3-BD3C-9C0819364F94}">
      <dgm:prSet/>
      <dgm:spPr/>
      <dgm:t>
        <a:bodyPr/>
        <a:lstStyle/>
        <a:p>
          <a:endParaRPr lang="en-US"/>
        </a:p>
      </dgm:t>
    </dgm:pt>
    <dgm:pt modelId="{AA3E322E-3A55-46B8-9418-8DDF3F48AE23}" type="sibTrans" cxnId="{DABA0571-E6CC-49F3-BD3C-9C0819364F94}">
      <dgm:prSet/>
      <dgm:spPr/>
      <dgm:t>
        <a:bodyPr/>
        <a:lstStyle/>
        <a:p>
          <a:endParaRPr lang="en-US"/>
        </a:p>
      </dgm:t>
    </dgm:pt>
    <dgm:pt modelId="{49BD27C2-081C-4B7F-B93A-EBA486447A75}" type="pres">
      <dgm:prSet presAssocID="{8571DEB8-5B8B-40FF-B3EE-BD75F0DBCC62}" presName="linear" presStyleCnt="0">
        <dgm:presLayoutVars>
          <dgm:dir/>
          <dgm:animLvl val="lvl"/>
          <dgm:resizeHandles val="exact"/>
        </dgm:presLayoutVars>
      </dgm:prSet>
      <dgm:spPr/>
    </dgm:pt>
    <dgm:pt modelId="{B0CBE3C0-91A0-4F21-836A-8C9F8380038D}" type="pres">
      <dgm:prSet presAssocID="{9BFB006C-1631-4E25-B411-3E34B4B5AF87}" presName="parentLin" presStyleCnt="0"/>
      <dgm:spPr/>
    </dgm:pt>
    <dgm:pt modelId="{0772E063-CCFA-4709-BB89-DA2050D98A25}" type="pres">
      <dgm:prSet presAssocID="{9BFB006C-1631-4E25-B411-3E34B4B5AF87}" presName="parentLeftMargin" presStyleLbl="node1" presStyleIdx="0" presStyleCnt="3"/>
      <dgm:spPr/>
    </dgm:pt>
    <dgm:pt modelId="{BFC848CF-E499-43B6-883F-A42FEB37B6FF}" type="pres">
      <dgm:prSet presAssocID="{9BFB006C-1631-4E25-B411-3E34B4B5AF87}" presName="parentText" presStyleLbl="node1" presStyleIdx="0" presStyleCnt="3">
        <dgm:presLayoutVars>
          <dgm:chMax val="0"/>
          <dgm:bulletEnabled val="1"/>
        </dgm:presLayoutVars>
      </dgm:prSet>
      <dgm:spPr/>
    </dgm:pt>
    <dgm:pt modelId="{D2B06205-06AB-4ED0-AF86-1E402F694961}" type="pres">
      <dgm:prSet presAssocID="{9BFB006C-1631-4E25-B411-3E34B4B5AF87}" presName="negativeSpace" presStyleCnt="0"/>
      <dgm:spPr/>
    </dgm:pt>
    <dgm:pt modelId="{97FBF924-D4EC-4EF7-9A30-B8D641E67F63}" type="pres">
      <dgm:prSet presAssocID="{9BFB006C-1631-4E25-B411-3E34B4B5AF87}" presName="childText" presStyleLbl="conFgAcc1" presStyleIdx="0" presStyleCnt="3">
        <dgm:presLayoutVars>
          <dgm:bulletEnabled val="1"/>
        </dgm:presLayoutVars>
      </dgm:prSet>
      <dgm:spPr/>
    </dgm:pt>
    <dgm:pt modelId="{8A528FBE-42A2-4AAD-9D7E-84A488749D32}" type="pres">
      <dgm:prSet presAssocID="{822EA436-C7D7-47B9-968B-2C6278A0818B}" presName="spaceBetweenRectangles" presStyleCnt="0"/>
      <dgm:spPr/>
    </dgm:pt>
    <dgm:pt modelId="{AFA992B1-8D98-44AA-97BC-C88E148C71AC}" type="pres">
      <dgm:prSet presAssocID="{1826178A-2588-45FD-939A-BD55FAEDB668}" presName="parentLin" presStyleCnt="0"/>
      <dgm:spPr/>
    </dgm:pt>
    <dgm:pt modelId="{FCCE02CB-BA14-48B0-B418-09E777F26E50}" type="pres">
      <dgm:prSet presAssocID="{1826178A-2588-45FD-939A-BD55FAEDB668}" presName="parentLeftMargin" presStyleLbl="node1" presStyleIdx="0" presStyleCnt="3"/>
      <dgm:spPr/>
    </dgm:pt>
    <dgm:pt modelId="{E5447885-6AE1-4B8C-89BB-95B793C24242}" type="pres">
      <dgm:prSet presAssocID="{1826178A-2588-45FD-939A-BD55FAEDB668}" presName="parentText" presStyleLbl="node1" presStyleIdx="1" presStyleCnt="3">
        <dgm:presLayoutVars>
          <dgm:chMax val="0"/>
          <dgm:bulletEnabled val="1"/>
        </dgm:presLayoutVars>
      </dgm:prSet>
      <dgm:spPr/>
    </dgm:pt>
    <dgm:pt modelId="{D39BFF7E-1219-4F77-B587-7692DB1B8B17}" type="pres">
      <dgm:prSet presAssocID="{1826178A-2588-45FD-939A-BD55FAEDB668}" presName="negativeSpace" presStyleCnt="0"/>
      <dgm:spPr/>
    </dgm:pt>
    <dgm:pt modelId="{B99B2CB3-684E-40FF-B19E-D73579E3DF55}" type="pres">
      <dgm:prSet presAssocID="{1826178A-2588-45FD-939A-BD55FAEDB668}" presName="childText" presStyleLbl="conFgAcc1" presStyleIdx="1" presStyleCnt="3">
        <dgm:presLayoutVars>
          <dgm:bulletEnabled val="1"/>
        </dgm:presLayoutVars>
      </dgm:prSet>
      <dgm:spPr/>
    </dgm:pt>
    <dgm:pt modelId="{59E1C739-06D1-48F2-9BD5-62A8135E566C}" type="pres">
      <dgm:prSet presAssocID="{67AC49C5-003C-4F98-96C0-153684A319DE}" presName="spaceBetweenRectangles" presStyleCnt="0"/>
      <dgm:spPr/>
    </dgm:pt>
    <dgm:pt modelId="{1738734C-C2E7-40C4-9CE1-96072BE95236}" type="pres">
      <dgm:prSet presAssocID="{5AD0674F-7822-4DCD-AD28-36B2CF8DCE31}" presName="parentLin" presStyleCnt="0"/>
      <dgm:spPr/>
    </dgm:pt>
    <dgm:pt modelId="{0DB6900E-593E-4E48-8973-24D8E7C55A6A}" type="pres">
      <dgm:prSet presAssocID="{5AD0674F-7822-4DCD-AD28-36B2CF8DCE31}" presName="parentLeftMargin" presStyleLbl="node1" presStyleIdx="1" presStyleCnt="3"/>
      <dgm:spPr/>
    </dgm:pt>
    <dgm:pt modelId="{66035B40-A40F-4965-A9F7-651F3AD06983}" type="pres">
      <dgm:prSet presAssocID="{5AD0674F-7822-4DCD-AD28-36B2CF8DCE31}" presName="parentText" presStyleLbl="node1" presStyleIdx="2" presStyleCnt="3">
        <dgm:presLayoutVars>
          <dgm:chMax val="0"/>
          <dgm:bulletEnabled val="1"/>
        </dgm:presLayoutVars>
      </dgm:prSet>
      <dgm:spPr/>
    </dgm:pt>
    <dgm:pt modelId="{AF93AA90-2117-41C7-9172-944F55FEB40F}" type="pres">
      <dgm:prSet presAssocID="{5AD0674F-7822-4DCD-AD28-36B2CF8DCE31}" presName="negativeSpace" presStyleCnt="0"/>
      <dgm:spPr/>
    </dgm:pt>
    <dgm:pt modelId="{EDA4D483-5D93-4C77-9722-F22CA4A3B046}" type="pres">
      <dgm:prSet presAssocID="{5AD0674F-7822-4DCD-AD28-36B2CF8DCE31}" presName="childText" presStyleLbl="conFgAcc1" presStyleIdx="2" presStyleCnt="3">
        <dgm:presLayoutVars>
          <dgm:bulletEnabled val="1"/>
        </dgm:presLayoutVars>
      </dgm:prSet>
      <dgm:spPr/>
    </dgm:pt>
  </dgm:ptLst>
  <dgm:cxnLst>
    <dgm:cxn modelId="{8655E029-74E4-4007-8A9F-1D332D4679A3}" type="presOf" srcId="{1826178A-2588-45FD-939A-BD55FAEDB668}" destId="{E5447885-6AE1-4B8C-89BB-95B793C24242}" srcOrd="1" destOrd="0" presId="urn:microsoft.com/office/officeart/2005/8/layout/list1"/>
    <dgm:cxn modelId="{6E499361-8B2D-4DF8-8F5A-FA2C418A007B}" srcId="{8571DEB8-5B8B-40FF-B3EE-BD75F0DBCC62}" destId="{9BFB006C-1631-4E25-B411-3E34B4B5AF87}" srcOrd="0" destOrd="0" parTransId="{08226607-FA27-4F56-96C8-B726E6B14BFA}" sibTransId="{822EA436-C7D7-47B9-968B-2C6278A0818B}"/>
    <dgm:cxn modelId="{05B7BC62-4CE7-4CFA-832E-3B94B839254D}" type="presOf" srcId="{9BFB006C-1631-4E25-B411-3E34B4B5AF87}" destId="{BFC848CF-E499-43B6-883F-A42FEB37B6FF}" srcOrd="1" destOrd="0" presId="urn:microsoft.com/office/officeart/2005/8/layout/list1"/>
    <dgm:cxn modelId="{DABA0571-E6CC-49F3-BD3C-9C0819364F94}" srcId="{9BFB006C-1631-4E25-B411-3E34B4B5AF87}" destId="{74BB25B3-3192-4267-91B9-E3995AB93704}" srcOrd="0" destOrd="0" parTransId="{D3BFE91E-4194-4B63-8AD4-2BC27C8E6F8F}" sibTransId="{AA3E322E-3A55-46B8-9418-8DDF3F48AE23}"/>
    <dgm:cxn modelId="{E0520472-E862-4FD1-9015-A1EE22ED3338}" type="presOf" srcId="{1826178A-2588-45FD-939A-BD55FAEDB668}" destId="{FCCE02CB-BA14-48B0-B418-09E777F26E50}" srcOrd="0" destOrd="0" presId="urn:microsoft.com/office/officeart/2005/8/layout/list1"/>
    <dgm:cxn modelId="{E8B6A773-404C-487B-9E04-AFA102C0EBBD}" srcId="{8571DEB8-5B8B-40FF-B3EE-BD75F0DBCC62}" destId="{1826178A-2588-45FD-939A-BD55FAEDB668}" srcOrd="1" destOrd="0" parTransId="{454FA4D9-2C1E-421A-A58F-78364DCBAA41}" sibTransId="{67AC49C5-003C-4F98-96C0-153684A319DE}"/>
    <dgm:cxn modelId="{127F7275-A1DB-4316-8DB0-7DDF4EA98743}" type="presOf" srcId="{8571DEB8-5B8B-40FF-B3EE-BD75F0DBCC62}" destId="{49BD27C2-081C-4B7F-B93A-EBA486447A75}" srcOrd="0" destOrd="0" presId="urn:microsoft.com/office/officeart/2005/8/layout/list1"/>
    <dgm:cxn modelId="{484CB8AA-B161-411C-89B9-EE4D4E792E6F}" type="presOf" srcId="{5AD0674F-7822-4DCD-AD28-36B2CF8DCE31}" destId="{0DB6900E-593E-4E48-8973-24D8E7C55A6A}" srcOrd="0" destOrd="0" presId="urn:microsoft.com/office/officeart/2005/8/layout/list1"/>
    <dgm:cxn modelId="{B79BE7AD-9691-465D-93B6-DF6EFC405E24}" srcId="{8571DEB8-5B8B-40FF-B3EE-BD75F0DBCC62}" destId="{5AD0674F-7822-4DCD-AD28-36B2CF8DCE31}" srcOrd="2" destOrd="0" parTransId="{B42544A2-A73F-4BD2-936F-FE14D8DD3470}" sibTransId="{498DCB24-5794-41DA-AFAC-81637CC36335}"/>
    <dgm:cxn modelId="{42048CD3-B939-473C-9891-AD135BB60791}" type="presOf" srcId="{74BB25B3-3192-4267-91B9-E3995AB93704}" destId="{97FBF924-D4EC-4EF7-9A30-B8D641E67F63}" srcOrd="0" destOrd="0" presId="urn:microsoft.com/office/officeart/2005/8/layout/list1"/>
    <dgm:cxn modelId="{E5C486D4-7A7C-4277-A830-C381A97B747F}" type="presOf" srcId="{5AD0674F-7822-4DCD-AD28-36B2CF8DCE31}" destId="{66035B40-A40F-4965-A9F7-651F3AD06983}" srcOrd="1" destOrd="0" presId="urn:microsoft.com/office/officeart/2005/8/layout/list1"/>
    <dgm:cxn modelId="{1C20F2FE-8EF0-4CD9-8D1B-E8C557AD001E}" type="presOf" srcId="{9BFB006C-1631-4E25-B411-3E34B4B5AF87}" destId="{0772E063-CCFA-4709-BB89-DA2050D98A25}" srcOrd="0" destOrd="0" presId="urn:microsoft.com/office/officeart/2005/8/layout/list1"/>
    <dgm:cxn modelId="{85847C42-948A-4C29-9274-745BDE50CE8F}" type="presParOf" srcId="{49BD27C2-081C-4B7F-B93A-EBA486447A75}" destId="{B0CBE3C0-91A0-4F21-836A-8C9F8380038D}" srcOrd="0" destOrd="0" presId="urn:microsoft.com/office/officeart/2005/8/layout/list1"/>
    <dgm:cxn modelId="{4854F76C-B99A-4749-9FB7-9CD486382B76}" type="presParOf" srcId="{B0CBE3C0-91A0-4F21-836A-8C9F8380038D}" destId="{0772E063-CCFA-4709-BB89-DA2050D98A25}" srcOrd="0" destOrd="0" presId="urn:microsoft.com/office/officeart/2005/8/layout/list1"/>
    <dgm:cxn modelId="{29F621BE-DA8D-49A9-8FB2-6276890E150D}" type="presParOf" srcId="{B0CBE3C0-91A0-4F21-836A-8C9F8380038D}" destId="{BFC848CF-E499-43B6-883F-A42FEB37B6FF}" srcOrd="1" destOrd="0" presId="urn:microsoft.com/office/officeart/2005/8/layout/list1"/>
    <dgm:cxn modelId="{2B620D2F-D50F-4EB9-A9D7-DE19C50C1FC4}" type="presParOf" srcId="{49BD27C2-081C-4B7F-B93A-EBA486447A75}" destId="{D2B06205-06AB-4ED0-AF86-1E402F694961}" srcOrd="1" destOrd="0" presId="urn:microsoft.com/office/officeart/2005/8/layout/list1"/>
    <dgm:cxn modelId="{A024DAB3-E1A6-464D-8BAD-CB16E60D843B}" type="presParOf" srcId="{49BD27C2-081C-4B7F-B93A-EBA486447A75}" destId="{97FBF924-D4EC-4EF7-9A30-B8D641E67F63}" srcOrd="2" destOrd="0" presId="urn:microsoft.com/office/officeart/2005/8/layout/list1"/>
    <dgm:cxn modelId="{917C8731-7B3A-4345-8A40-3E47E6AB9C84}" type="presParOf" srcId="{49BD27C2-081C-4B7F-B93A-EBA486447A75}" destId="{8A528FBE-42A2-4AAD-9D7E-84A488749D32}" srcOrd="3" destOrd="0" presId="urn:microsoft.com/office/officeart/2005/8/layout/list1"/>
    <dgm:cxn modelId="{B48D0D35-B404-4BF4-9534-903420C91DDB}" type="presParOf" srcId="{49BD27C2-081C-4B7F-B93A-EBA486447A75}" destId="{AFA992B1-8D98-44AA-97BC-C88E148C71AC}" srcOrd="4" destOrd="0" presId="urn:microsoft.com/office/officeart/2005/8/layout/list1"/>
    <dgm:cxn modelId="{227B740E-BA62-425A-98B9-1A303A3AF390}" type="presParOf" srcId="{AFA992B1-8D98-44AA-97BC-C88E148C71AC}" destId="{FCCE02CB-BA14-48B0-B418-09E777F26E50}" srcOrd="0" destOrd="0" presId="urn:microsoft.com/office/officeart/2005/8/layout/list1"/>
    <dgm:cxn modelId="{F3C6304D-7FFB-4D64-995F-094904F7FFFB}" type="presParOf" srcId="{AFA992B1-8D98-44AA-97BC-C88E148C71AC}" destId="{E5447885-6AE1-4B8C-89BB-95B793C24242}" srcOrd="1" destOrd="0" presId="urn:microsoft.com/office/officeart/2005/8/layout/list1"/>
    <dgm:cxn modelId="{C25D088F-959A-4A99-B9C7-D9440BC670BF}" type="presParOf" srcId="{49BD27C2-081C-4B7F-B93A-EBA486447A75}" destId="{D39BFF7E-1219-4F77-B587-7692DB1B8B17}" srcOrd="5" destOrd="0" presId="urn:microsoft.com/office/officeart/2005/8/layout/list1"/>
    <dgm:cxn modelId="{00D1F454-8191-4BB2-84FE-FDFE4B21664B}" type="presParOf" srcId="{49BD27C2-081C-4B7F-B93A-EBA486447A75}" destId="{B99B2CB3-684E-40FF-B19E-D73579E3DF55}" srcOrd="6" destOrd="0" presId="urn:microsoft.com/office/officeart/2005/8/layout/list1"/>
    <dgm:cxn modelId="{14A5B88E-D2D4-4DD6-B4CC-8F5E798358F1}" type="presParOf" srcId="{49BD27C2-081C-4B7F-B93A-EBA486447A75}" destId="{59E1C739-06D1-48F2-9BD5-62A8135E566C}" srcOrd="7" destOrd="0" presId="urn:microsoft.com/office/officeart/2005/8/layout/list1"/>
    <dgm:cxn modelId="{43D3E7D0-CBD1-4033-9E04-15573D3C87FA}" type="presParOf" srcId="{49BD27C2-081C-4B7F-B93A-EBA486447A75}" destId="{1738734C-C2E7-40C4-9CE1-96072BE95236}" srcOrd="8" destOrd="0" presId="urn:microsoft.com/office/officeart/2005/8/layout/list1"/>
    <dgm:cxn modelId="{340B0E19-FE4A-46D7-8DD0-506A57F57920}" type="presParOf" srcId="{1738734C-C2E7-40C4-9CE1-96072BE95236}" destId="{0DB6900E-593E-4E48-8973-24D8E7C55A6A}" srcOrd="0" destOrd="0" presId="urn:microsoft.com/office/officeart/2005/8/layout/list1"/>
    <dgm:cxn modelId="{24F97A1A-C1B7-4442-9DFA-B4A4921CD3BE}" type="presParOf" srcId="{1738734C-C2E7-40C4-9CE1-96072BE95236}" destId="{66035B40-A40F-4965-A9F7-651F3AD06983}" srcOrd="1" destOrd="0" presId="urn:microsoft.com/office/officeart/2005/8/layout/list1"/>
    <dgm:cxn modelId="{B959A552-20FB-41EE-AE5A-34E84FFC4156}" type="presParOf" srcId="{49BD27C2-081C-4B7F-B93A-EBA486447A75}" destId="{AF93AA90-2117-41C7-9172-944F55FEB40F}" srcOrd="9" destOrd="0" presId="urn:microsoft.com/office/officeart/2005/8/layout/list1"/>
    <dgm:cxn modelId="{4484EB7A-4F4A-49B2-8A3F-9CE90381ED73}" type="presParOf" srcId="{49BD27C2-081C-4B7F-B93A-EBA486447A75}" destId="{EDA4D483-5D93-4C77-9722-F22CA4A3B046}"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B63D4C-4842-4583-9272-7641C35B38FA}" type="doc">
      <dgm:prSet loTypeId="urn:microsoft.com/office/officeart/2005/8/layout/pyramid1" loCatId="pyramid" qsTypeId="urn:microsoft.com/office/officeart/2005/8/quickstyle/3d1" qsCatId="3D" csTypeId="urn:microsoft.com/office/officeart/2005/8/colors/accent1_2" csCatId="accent1" phldr="1"/>
      <dgm:spPr/>
    </dgm:pt>
    <dgm:pt modelId="{EA4AF9EC-DD95-43EF-B421-980F2B44AA8B}">
      <dgm:prSet phldrT="[Text]"/>
      <dgm:spPr/>
      <dgm:t>
        <a:bodyPr/>
        <a:lstStyle/>
        <a:p>
          <a:r>
            <a:rPr lang="en-US"/>
            <a:t> </a:t>
          </a:r>
        </a:p>
      </dgm:t>
    </dgm:pt>
    <dgm:pt modelId="{21C09CBC-F6A4-4C61-AD2C-D979D4042ADA}" type="parTrans" cxnId="{D1AB7098-E573-4C60-BAA0-9277C2DB20D0}">
      <dgm:prSet/>
      <dgm:spPr/>
      <dgm:t>
        <a:bodyPr/>
        <a:lstStyle/>
        <a:p>
          <a:endParaRPr lang="en-US"/>
        </a:p>
      </dgm:t>
    </dgm:pt>
    <dgm:pt modelId="{7B208BE5-275F-446D-9F96-E0BE4758C34E}" type="sibTrans" cxnId="{D1AB7098-E573-4C60-BAA0-9277C2DB20D0}">
      <dgm:prSet/>
      <dgm:spPr/>
      <dgm:t>
        <a:bodyPr/>
        <a:lstStyle/>
        <a:p>
          <a:endParaRPr lang="en-US"/>
        </a:p>
      </dgm:t>
    </dgm:pt>
    <dgm:pt modelId="{B8CFC055-B161-4145-9ECA-D88795623E64}">
      <dgm:prSet phldrT="[Text]"/>
      <dgm:spPr/>
      <dgm:t>
        <a:bodyPr/>
        <a:lstStyle/>
        <a:p>
          <a:r>
            <a:rPr lang="en-US">
              <a:solidFill>
                <a:schemeClr val="bg1"/>
              </a:solidFill>
            </a:rPr>
            <a:t>Training</a:t>
          </a:r>
          <a:r>
            <a:rPr lang="en-US"/>
            <a:t> </a:t>
          </a:r>
        </a:p>
      </dgm:t>
    </dgm:pt>
    <dgm:pt modelId="{E96D5A68-EA9C-46A9-A9ED-E7BEC990548D}" type="parTrans" cxnId="{086C173D-9A8C-428E-B5D2-25206D147F41}">
      <dgm:prSet/>
      <dgm:spPr/>
      <dgm:t>
        <a:bodyPr/>
        <a:lstStyle/>
        <a:p>
          <a:endParaRPr lang="en-US"/>
        </a:p>
      </dgm:t>
    </dgm:pt>
    <dgm:pt modelId="{0DED7F14-5B4A-448B-BDE6-FE412AFA1AEC}" type="sibTrans" cxnId="{086C173D-9A8C-428E-B5D2-25206D147F41}">
      <dgm:prSet/>
      <dgm:spPr/>
      <dgm:t>
        <a:bodyPr/>
        <a:lstStyle/>
        <a:p>
          <a:endParaRPr lang="en-US"/>
        </a:p>
      </dgm:t>
    </dgm:pt>
    <dgm:pt modelId="{E07D6D3B-8596-4395-9295-79599987C144}">
      <dgm:prSet phldrT="[Text]"/>
      <dgm:spPr/>
      <dgm:t>
        <a:bodyPr/>
        <a:lstStyle/>
        <a:p>
          <a:r>
            <a:rPr lang="en-US">
              <a:solidFill>
                <a:schemeClr val="bg1"/>
              </a:solidFill>
            </a:rPr>
            <a:t>Practice Model</a:t>
          </a:r>
        </a:p>
      </dgm:t>
    </dgm:pt>
    <dgm:pt modelId="{63D67CB0-F734-4544-947A-1CA829A90E03}" type="parTrans" cxnId="{00D64B7E-21E9-4399-9277-DEA33D9E0C1D}">
      <dgm:prSet/>
      <dgm:spPr/>
      <dgm:t>
        <a:bodyPr/>
        <a:lstStyle/>
        <a:p>
          <a:endParaRPr lang="en-US"/>
        </a:p>
      </dgm:t>
    </dgm:pt>
    <dgm:pt modelId="{32E4A5D2-4916-4DC7-BFFC-CBAB9CD53321}" type="sibTrans" cxnId="{00D64B7E-21E9-4399-9277-DEA33D9E0C1D}">
      <dgm:prSet/>
      <dgm:spPr/>
      <dgm:t>
        <a:bodyPr/>
        <a:lstStyle/>
        <a:p>
          <a:endParaRPr lang="en-US"/>
        </a:p>
      </dgm:t>
    </dgm:pt>
    <dgm:pt modelId="{59FC007C-59DF-4DB8-92DB-18827A8A46F7}" type="pres">
      <dgm:prSet presAssocID="{0BB63D4C-4842-4583-9272-7641C35B38FA}" presName="Name0" presStyleCnt="0">
        <dgm:presLayoutVars>
          <dgm:dir/>
          <dgm:animLvl val="lvl"/>
          <dgm:resizeHandles val="exact"/>
        </dgm:presLayoutVars>
      </dgm:prSet>
      <dgm:spPr/>
    </dgm:pt>
    <dgm:pt modelId="{66F894DB-0F85-4E98-AC1F-F7CFB3E48107}" type="pres">
      <dgm:prSet presAssocID="{EA4AF9EC-DD95-43EF-B421-980F2B44AA8B}" presName="Name8" presStyleCnt="0"/>
      <dgm:spPr/>
    </dgm:pt>
    <dgm:pt modelId="{0E692910-866D-4C31-996E-EE6441C26C71}" type="pres">
      <dgm:prSet presAssocID="{EA4AF9EC-DD95-43EF-B421-980F2B44AA8B}" presName="level" presStyleLbl="node1" presStyleIdx="0" presStyleCnt="3">
        <dgm:presLayoutVars>
          <dgm:chMax val="1"/>
          <dgm:bulletEnabled val="1"/>
        </dgm:presLayoutVars>
      </dgm:prSet>
      <dgm:spPr/>
    </dgm:pt>
    <dgm:pt modelId="{0A4FCE2A-6A89-42D4-9CA9-A58026C54CC5}" type="pres">
      <dgm:prSet presAssocID="{EA4AF9EC-DD95-43EF-B421-980F2B44AA8B}" presName="levelTx" presStyleLbl="revTx" presStyleIdx="0" presStyleCnt="0">
        <dgm:presLayoutVars>
          <dgm:chMax val="1"/>
          <dgm:bulletEnabled val="1"/>
        </dgm:presLayoutVars>
      </dgm:prSet>
      <dgm:spPr/>
    </dgm:pt>
    <dgm:pt modelId="{753A0A00-48C7-4E6C-A416-7C04CE48ADA5}" type="pres">
      <dgm:prSet presAssocID="{B8CFC055-B161-4145-9ECA-D88795623E64}" presName="Name8" presStyleCnt="0"/>
      <dgm:spPr/>
    </dgm:pt>
    <dgm:pt modelId="{B20726E8-327E-4928-9D5B-05838B803636}" type="pres">
      <dgm:prSet presAssocID="{B8CFC055-B161-4145-9ECA-D88795623E64}" presName="level" presStyleLbl="node1" presStyleIdx="1" presStyleCnt="3">
        <dgm:presLayoutVars>
          <dgm:chMax val="1"/>
          <dgm:bulletEnabled val="1"/>
        </dgm:presLayoutVars>
      </dgm:prSet>
      <dgm:spPr/>
    </dgm:pt>
    <dgm:pt modelId="{E14E127E-DF66-42BB-AAE6-39ADED7FF84A}" type="pres">
      <dgm:prSet presAssocID="{B8CFC055-B161-4145-9ECA-D88795623E64}" presName="levelTx" presStyleLbl="revTx" presStyleIdx="0" presStyleCnt="0">
        <dgm:presLayoutVars>
          <dgm:chMax val="1"/>
          <dgm:bulletEnabled val="1"/>
        </dgm:presLayoutVars>
      </dgm:prSet>
      <dgm:spPr/>
    </dgm:pt>
    <dgm:pt modelId="{7D5858CB-6968-4CF3-8FCD-B9AB8B62854C}" type="pres">
      <dgm:prSet presAssocID="{E07D6D3B-8596-4395-9295-79599987C144}" presName="Name8" presStyleCnt="0"/>
      <dgm:spPr/>
    </dgm:pt>
    <dgm:pt modelId="{FD3852F6-B128-470F-8C67-23D4BAF8E22A}" type="pres">
      <dgm:prSet presAssocID="{E07D6D3B-8596-4395-9295-79599987C144}" presName="level" presStyleLbl="node1" presStyleIdx="2" presStyleCnt="3">
        <dgm:presLayoutVars>
          <dgm:chMax val="1"/>
          <dgm:bulletEnabled val="1"/>
        </dgm:presLayoutVars>
      </dgm:prSet>
      <dgm:spPr/>
    </dgm:pt>
    <dgm:pt modelId="{0DF79D2A-69EB-4036-B1C5-4291FDF04C5B}" type="pres">
      <dgm:prSet presAssocID="{E07D6D3B-8596-4395-9295-79599987C144}" presName="levelTx" presStyleLbl="revTx" presStyleIdx="0" presStyleCnt="0">
        <dgm:presLayoutVars>
          <dgm:chMax val="1"/>
          <dgm:bulletEnabled val="1"/>
        </dgm:presLayoutVars>
      </dgm:prSet>
      <dgm:spPr/>
    </dgm:pt>
  </dgm:ptLst>
  <dgm:cxnLst>
    <dgm:cxn modelId="{8C963B11-C4B4-4560-95C1-6B4FE398936B}" type="presOf" srcId="{EA4AF9EC-DD95-43EF-B421-980F2B44AA8B}" destId="{0E692910-866D-4C31-996E-EE6441C26C71}" srcOrd="0" destOrd="0" presId="urn:microsoft.com/office/officeart/2005/8/layout/pyramid1"/>
    <dgm:cxn modelId="{E032332A-9142-4227-BFF5-F354F56A73D1}" type="presOf" srcId="{E07D6D3B-8596-4395-9295-79599987C144}" destId="{0DF79D2A-69EB-4036-B1C5-4291FDF04C5B}" srcOrd="1" destOrd="0" presId="urn:microsoft.com/office/officeart/2005/8/layout/pyramid1"/>
    <dgm:cxn modelId="{086C173D-9A8C-428E-B5D2-25206D147F41}" srcId="{0BB63D4C-4842-4583-9272-7641C35B38FA}" destId="{B8CFC055-B161-4145-9ECA-D88795623E64}" srcOrd="1" destOrd="0" parTransId="{E96D5A68-EA9C-46A9-A9ED-E7BEC990548D}" sibTransId="{0DED7F14-5B4A-448B-BDE6-FE412AFA1AEC}"/>
    <dgm:cxn modelId="{00D64B7E-21E9-4399-9277-DEA33D9E0C1D}" srcId="{0BB63D4C-4842-4583-9272-7641C35B38FA}" destId="{E07D6D3B-8596-4395-9295-79599987C144}" srcOrd="2" destOrd="0" parTransId="{63D67CB0-F734-4544-947A-1CA829A90E03}" sibTransId="{32E4A5D2-4916-4DC7-BFFC-CBAB9CD53321}"/>
    <dgm:cxn modelId="{03501F7F-8BDF-4ACE-AFA3-CBF9423B1FBF}" type="presOf" srcId="{B8CFC055-B161-4145-9ECA-D88795623E64}" destId="{B20726E8-327E-4928-9D5B-05838B803636}" srcOrd="0" destOrd="0" presId="urn:microsoft.com/office/officeart/2005/8/layout/pyramid1"/>
    <dgm:cxn modelId="{D1AB7098-E573-4C60-BAA0-9277C2DB20D0}" srcId="{0BB63D4C-4842-4583-9272-7641C35B38FA}" destId="{EA4AF9EC-DD95-43EF-B421-980F2B44AA8B}" srcOrd="0" destOrd="0" parTransId="{21C09CBC-F6A4-4C61-AD2C-D979D4042ADA}" sibTransId="{7B208BE5-275F-446D-9F96-E0BE4758C34E}"/>
    <dgm:cxn modelId="{98DDB49C-4A82-4FE4-B660-463D90430A36}" type="presOf" srcId="{E07D6D3B-8596-4395-9295-79599987C144}" destId="{FD3852F6-B128-470F-8C67-23D4BAF8E22A}" srcOrd="0" destOrd="0" presId="urn:microsoft.com/office/officeart/2005/8/layout/pyramid1"/>
    <dgm:cxn modelId="{169781A2-E962-4C41-8C48-2BC824933709}" type="presOf" srcId="{EA4AF9EC-DD95-43EF-B421-980F2B44AA8B}" destId="{0A4FCE2A-6A89-42D4-9CA9-A58026C54CC5}" srcOrd="1" destOrd="0" presId="urn:microsoft.com/office/officeart/2005/8/layout/pyramid1"/>
    <dgm:cxn modelId="{BFF8DCA9-A39D-4DF2-AE26-5B10055EA423}" type="presOf" srcId="{B8CFC055-B161-4145-9ECA-D88795623E64}" destId="{E14E127E-DF66-42BB-AAE6-39ADED7FF84A}" srcOrd="1" destOrd="0" presId="urn:microsoft.com/office/officeart/2005/8/layout/pyramid1"/>
    <dgm:cxn modelId="{B83443BD-C831-4803-BDA2-BDCC1BEDB959}" type="presOf" srcId="{0BB63D4C-4842-4583-9272-7641C35B38FA}" destId="{59FC007C-59DF-4DB8-92DB-18827A8A46F7}" srcOrd="0" destOrd="0" presId="urn:microsoft.com/office/officeart/2005/8/layout/pyramid1"/>
    <dgm:cxn modelId="{D20AFAF0-E742-493B-AE04-2C79E0D20CE2}" type="presParOf" srcId="{59FC007C-59DF-4DB8-92DB-18827A8A46F7}" destId="{66F894DB-0F85-4E98-AC1F-F7CFB3E48107}" srcOrd="0" destOrd="0" presId="urn:microsoft.com/office/officeart/2005/8/layout/pyramid1"/>
    <dgm:cxn modelId="{0126EE9B-3F33-4393-AB16-75EEE864E269}" type="presParOf" srcId="{66F894DB-0F85-4E98-AC1F-F7CFB3E48107}" destId="{0E692910-866D-4C31-996E-EE6441C26C71}" srcOrd="0" destOrd="0" presId="urn:microsoft.com/office/officeart/2005/8/layout/pyramid1"/>
    <dgm:cxn modelId="{160455D3-0C25-4242-A613-8026FB5E510B}" type="presParOf" srcId="{66F894DB-0F85-4E98-AC1F-F7CFB3E48107}" destId="{0A4FCE2A-6A89-42D4-9CA9-A58026C54CC5}" srcOrd="1" destOrd="0" presId="urn:microsoft.com/office/officeart/2005/8/layout/pyramid1"/>
    <dgm:cxn modelId="{E22B2AD2-6A55-42A5-95F8-C49844BAF683}" type="presParOf" srcId="{59FC007C-59DF-4DB8-92DB-18827A8A46F7}" destId="{753A0A00-48C7-4E6C-A416-7C04CE48ADA5}" srcOrd="1" destOrd="0" presId="urn:microsoft.com/office/officeart/2005/8/layout/pyramid1"/>
    <dgm:cxn modelId="{2A00408F-2B8F-48DC-99C9-088D4106D29A}" type="presParOf" srcId="{753A0A00-48C7-4E6C-A416-7C04CE48ADA5}" destId="{B20726E8-327E-4928-9D5B-05838B803636}" srcOrd="0" destOrd="0" presId="urn:microsoft.com/office/officeart/2005/8/layout/pyramid1"/>
    <dgm:cxn modelId="{ADFC081F-5077-4CA2-BB34-46A0487805DC}" type="presParOf" srcId="{753A0A00-48C7-4E6C-A416-7C04CE48ADA5}" destId="{E14E127E-DF66-42BB-AAE6-39ADED7FF84A}" srcOrd="1" destOrd="0" presId="urn:microsoft.com/office/officeart/2005/8/layout/pyramid1"/>
    <dgm:cxn modelId="{3F440ED6-5D4C-4352-8BCB-9B99AB8F749A}" type="presParOf" srcId="{59FC007C-59DF-4DB8-92DB-18827A8A46F7}" destId="{7D5858CB-6968-4CF3-8FCD-B9AB8B62854C}" srcOrd="2" destOrd="0" presId="urn:microsoft.com/office/officeart/2005/8/layout/pyramid1"/>
    <dgm:cxn modelId="{0A0D4136-1557-421A-97DB-23E7DBAA96A4}" type="presParOf" srcId="{7D5858CB-6968-4CF3-8FCD-B9AB8B62854C}" destId="{FD3852F6-B128-470F-8C67-23D4BAF8E22A}" srcOrd="0" destOrd="0" presId="urn:microsoft.com/office/officeart/2005/8/layout/pyramid1"/>
    <dgm:cxn modelId="{06D1AA89-5DCD-41F1-9407-0F5289203ED7}" type="presParOf" srcId="{7D5858CB-6968-4CF3-8FCD-B9AB8B62854C}" destId="{0DF79D2A-69EB-4036-B1C5-4291FDF04C5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78F74B-10B3-4671-A7C1-DB66683F208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94DEF58-2A5C-469B-B154-F1BD099C117A}">
      <dgm:prSet phldrT="[Text]"/>
      <dgm:spPr>
        <a:solidFill>
          <a:srgbClr val="FDB727"/>
        </a:solidFill>
      </dgm:spPr>
      <dgm:t>
        <a:bodyPr/>
        <a:lstStyle/>
        <a:p>
          <a:r>
            <a:rPr lang="en-US"/>
            <a:t>Team First Field Guide</a:t>
          </a:r>
        </a:p>
      </dgm:t>
    </dgm:pt>
    <dgm:pt modelId="{00B374E4-78E4-4861-B98F-C60F17CD8A07}" type="parTrans" cxnId="{05E2B216-9112-40EA-8343-90F5A0C0E7C2}">
      <dgm:prSet/>
      <dgm:spPr/>
      <dgm:t>
        <a:bodyPr/>
        <a:lstStyle/>
        <a:p>
          <a:endParaRPr lang="en-US"/>
        </a:p>
      </dgm:t>
    </dgm:pt>
    <dgm:pt modelId="{7B330BAA-373B-4F66-AF09-4D296BE32116}" type="sibTrans" cxnId="{05E2B216-9112-40EA-8343-90F5A0C0E7C2}">
      <dgm:prSet/>
      <dgm:spPr/>
      <dgm:t>
        <a:bodyPr/>
        <a:lstStyle/>
        <a:p>
          <a:endParaRPr lang="en-US"/>
        </a:p>
      </dgm:t>
    </dgm:pt>
    <dgm:pt modelId="{7CE912B5-99F9-40E6-AD91-C5EC693278AD}">
      <dgm:prSet phldrT="[Text]" phldr="0"/>
      <dgm:spPr/>
      <dgm:t>
        <a:bodyPr/>
        <a:lstStyle/>
        <a:p>
          <a:pPr rtl="0"/>
          <a:r>
            <a:rPr lang="en-US" dirty="0">
              <a:latin typeface="Calibri Light" panose="020F0302020204030204"/>
            </a:rPr>
            <a:t> Six areas of focus</a:t>
          </a:r>
          <a:endParaRPr lang="en-US" dirty="0"/>
        </a:p>
      </dgm:t>
    </dgm:pt>
    <dgm:pt modelId="{5C072442-0BBA-4255-AC4B-BB61857FEE17}" type="parTrans" cxnId="{A1895452-FEE4-433F-A56A-CE3F6D1C74BE}">
      <dgm:prSet/>
      <dgm:spPr/>
      <dgm:t>
        <a:bodyPr/>
        <a:lstStyle/>
        <a:p>
          <a:endParaRPr lang="en-US"/>
        </a:p>
      </dgm:t>
    </dgm:pt>
    <dgm:pt modelId="{AB93B04E-53C5-46A1-94BB-BCDCBE7BCC45}" type="sibTrans" cxnId="{A1895452-FEE4-433F-A56A-CE3F6D1C74BE}">
      <dgm:prSet/>
      <dgm:spPr/>
      <dgm:t>
        <a:bodyPr/>
        <a:lstStyle/>
        <a:p>
          <a:endParaRPr lang="en-US"/>
        </a:p>
      </dgm:t>
    </dgm:pt>
    <dgm:pt modelId="{770E70DE-CD88-4807-B379-498ECAA4BCB1}">
      <dgm:prSet phldrT="[Text]"/>
      <dgm:spPr>
        <a:solidFill>
          <a:srgbClr val="7F7F7F"/>
        </a:solidFill>
      </dgm:spPr>
      <dgm:t>
        <a:bodyPr/>
        <a:lstStyle/>
        <a:p>
          <a:r>
            <a:rPr lang="en-US"/>
            <a:t>SSIT-R</a:t>
          </a:r>
        </a:p>
      </dgm:t>
    </dgm:pt>
    <dgm:pt modelId="{C851605C-2913-47AD-A0C4-906B1856091B}" type="parTrans" cxnId="{A6588D7B-69BA-4991-AE93-6A4CD051BFC3}">
      <dgm:prSet/>
      <dgm:spPr/>
      <dgm:t>
        <a:bodyPr/>
        <a:lstStyle/>
        <a:p>
          <a:endParaRPr lang="en-US"/>
        </a:p>
      </dgm:t>
    </dgm:pt>
    <dgm:pt modelId="{22CACF6D-48C8-4FE4-AF56-A32BA33FB659}" type="sibTrans" cxnId="{A6588D7B-69BA-4991-AE93-6A4CD051BFC3}">
      <dgm:prSet/>
      <dgm:spPr/>
      <dgm:t>
        <a:bodyPr/>
        <a:lstStyle/>
        <a:p>
          <a:endParaRPr lang="en-US"/>
        </a:p>
      </dgm:t>
    </dgm:pt>
    <dgm:pt modelId="{FEBC01B6-ED89-4EC0-A1DB-0EDEF8630418}">
      <dgm:prSet phldrT="[Text]" phldr="0"/>
      <dgm:spPr/>
      <dgm:t>
        <a:bodyPr/>
        <a:lstStyle/>
        <a:p>
          <a:pPr rtl="0"/>
          <a:r>
            <a:rPr lang="en-US" dirty="0">
              <a:latin typeface="Calibri Light" panose="020F0302020204030204"/>
            </a:rPr>
            <a:t>Developed as a response to agencies' desire to have a reflective component to SSIT. </a:t>
          </a:r>
          <a:endParaRPr lang="en-US" dirty="0"/>
        </a:p>
      </dgm:t>
    </dgm:pt>
    <dgm:pt modelId="{C5C82B27-1EA4-4CAA-8E2B-A836AC87C2E3}" type="parTrans" cxnId="{8890E8DB-0358-416C-8A73-F0981F39CE8E}">
      <dgm:prSet/>
      <dgm:spPr/>
      <dgm:t>
        <a:bodyPr/>
        <a:lstStyle/>
        <a:p>
          <a:endParaRPr lang="en-US"/>
        </a:p>
      </dgm:t>
    </dgm:pt>
    <dgm:pt modelId="{8B4B67C5-BA39-4D29-8F5C-73538A9EFA0D}" type="sibTrans" cxnId="{8890E8DB-0358-416C-8A73-F0981F39CE8E}">
      <dgm:prSet/>
      <dgm:spPr/>
      <dgm:t>
        <a:bodyPr/>
        <a:lstStyle/>
        <a:p>
          <a:endParaRPr lang="en-US"/>
        </a:p>
      </dgm:t>
    </dgm:pt>
    <dgm:pt modelId="{C5BCB48A-8094-452D-BF3B-61B74F0D7B9D}">
      <dgm:prSet phldr="0"/>
      <dgm:spPr/>
      <dgm:t>
        <a:bodyPr/>
        <a:lstStyle/>
        <a:p>
          <a:pPr rtl="0"/>
          <a:r>
            <a:rPr lang="en-US" dirty="0">
              <a:latin typeface="Calibri Light" panose="020F0302020204030204"/>
            </a:rPr>
            <a:t>Team-based strategies</a:t>
          </a:r>
        </a:p>
      </dgm:t>
    </dgm:pt>
    <dgm:pt modelId="{38D19B76-7DF3-4014-A8BE-BF8E6E69FBE4}" type="parTrans" cxnId="{ED005C7B-5B7B-4462-8182-C5BC95A9A04B}">
      <dgm:prSet/>
      <dgm:spPr/>
    </dgm:pt>
    <dgm:pt modelId="{59D6CD69-2BF1-4069-A3B2-EE1BEC9BB43B}" type="sibTrans" cxnId="{ED005C7B-5B7B-4462-8182-C5BC95A9A04B}">
      <dgm:prSet/>
      <dgm:spPr/>
    </dgm:pt>
    <dgm:pt modelId="{063B8C26-4F36-43E1-AA39-1F26EBF3B952}">
      <dgm:prSet phldr="0"/>
      <dgm:spPr/>
      <dgm:t>
        <a:bodyPr/>
        <a:lstStyle/>
        <a:p>
          <a:pPr rtl="0"/>
          <a:r>
            <a:rPr lang="en-US" dirty="0">
              <a:latin typeface="Calibri Light" panose="020F0302020204030204"/>
            </a:rPr>
            <a:t> Plan forward, reflect back, test change, communicate effectively, show appreciation, manage professionalism</a:t>
          </a:r>
        </a:p>
      </dgm:t>
    </dgm:pt>
    <dgm:pt modelId="{325E5343-81EA-4646-8F13-526F0B819554}" type="parTrans" cxnId="{315D7F1F-8C71-4C9B-B99C-7F74A1B413EB}">
      <dgm:prSet/>
      <dgm:spPr/>
    </dgm:pt>
    <dgm:pt modelId="{7E653D0E-4247-480A-9082-AB9FF7A1659F}" type="sibTrans" cxnId="{315D7F1F-8C71-4C9B-B99C-7F74A1B413EB}">
      <dgm:prSet/>
      <dgm:spPr/>
    </dgm:pt>
    <dgm:pt modelId="{620317DE-9017-4677-8F08-D0327A802488}">
      <dgm:prSet phldr="0"/>
      <dgm:spPr/>
      <dgm:t>
        <a:bodyPr/>
        <a:lstStyle/>
        <a:p>
          <a:pPr rtl="0"/>
          <a:r>
            <a:rPr lang="en-US" dirty="0">
              <a:latin typeface="Calibri Light" panose="020F0302020204030204"/>
            </a:rPr>
            <a:t>Highlights strengths and informs positive change opportunities </a:t>
          </a:r>
        </a:p>
      </dgm:t>
    </dgm:pt>
    <dgm:pt modelId="{07122C9C-8C92-493B-B735-8C74EE084C0F}" type="parTrans" cxnId="{7FE15D20-9AA6-4551-9A30-C373F6D6A17C}">
      <dgm:prSet/>
      <dgm:spPr/>
    </dgm:pt>
    <dgm:pt modelId="{BB5676A1-9CAD-46DC-B549-49D73CEF4F96}" type="sibTrans" cxnId="{7FE15D20-9AA6-4551-9A30-C373F6D6A17C}">
      <dgm:prSet/>
      <dgm:spPr/>
    </dgm:pt>
    <dgm:pt modelId="{89698F48-3572-46B8-9D68-F86AEA04040A}">
      <dgm:prSet phldr="0"/>
      <dgm:spPr/>
      <dgm:t>
        <a:bodyPr/>
        <a:lstStyle/>
        <a:p>
          <a:pPr rtl="0"/>
          <a:r>
            <a:rPr lang="en-US" dirty="0">
              <a:latin typeface="Calibri Light" panose="020F0302020204030204"/>
            </a:rPr>
            <a:t>3 domains: professional, team, environment </a:t>
          </a:r>
        </a:p>
      </dgm:t>
    </dgm:pt>
    <dgm:pt modelId="{164F08D4-6D02-4013-8E4B-7464507B971E}" type="parTrans" cxnId="{8E471F66-6037-4D7C-BF86-6E9751C22867}">
      <dgm:prSet/>
      <dgm:spPr/>
    </dgm:pt>
    <dgm:pt modelId="{EBAA71B5-FBE4-48B5-A7E1-C00BE29F8A5D}" type="sibTrans" cxnId="{8E471F66-6037-4D7C-BF86-6E9751C22867}">
      <dgm:prSet/>
      <dgm:spPr/>
    </dgm:pt>
    <dgm:pt modelId="{E37412B2-97CC-41F9-A4B5-5C772834E3DD}">
      <dgm:prSet phldr="0"/>
      <dgm:spPr/>
      <dgm:t>
        <a:bodyPr/>
        <a:lstStyle/>
        <a:p>
          <a:pPr rtl="0"/>
          <a:r>
            <a:rPr lang="en-US" dirty="0">
              <a:latin typeface="Calibri Light" panose="020F0302020204030204"/>
            </a:rPr>
            <a:t>Items directly related to actionable opportunities and quality improvement </a:t>
          </a:r>
        </a:p>
      </dgm:t>
    </dgm:pt>
    <dgm:pt modelId="{07834C5F-A8D2-4C76-961E-4F479EAA66A8}" type="parTrans" cxnId="{DA8B56CC-BF1E-44C5-BDB3-1AE9CB710ADC}">
      <dgm:prSet/>
      <dgm:spPr/>
    </dgm:pt>
    <dgm:pt modelId="{58DCEE28-DA18-4A8E-B2C9-75425318862C}" type="sibTrans" cxnId="{DA8B56CC-BF1E-44C5-BDB3-1AE9CB710ADC}">
      <dgm:prSet/>
      <dgm:spPr/>
    </dgm:pt>
    <dgm:pt modelId="{2691AF60-086F-408A-9C37-94445086BD8D}" type="pres">
      <dgm:prSet presAssocID="{8E78F74B-10B3-4671-A7C1-DB66683F2087}" presName="linear" presStyleCnt="0">
        <dgm:presLayoutVars>
          <dgm:animLvl val="lvl"/>
          <dgm:resizeHandles val="exact"/>
        </dgm:presLayoutVars>
      </dgm:prSet>
      <dgm:spPr/>
    </dgm:pt>
    <dgm:pt modelId="{2818A262-2955-45BF-AEDD-3A6921989860}" type="pres">
      <dgm:prSet presAssocID="{194DEF58-2A5C-469B-B154-F1BD099C117A}" presName="parentText" presStyleLbl="node1" presStyleIdx="0" presStyleCnt="2" custLinFactNeighborY="-2908">
        <dgm:presLayoutVars>
          <dgm:chMax val="0"/>
          <dgm:bulletEnabled val="1"/>
        </dgm:presLayoutVars>
      </dgm:prSet>
      <dgm:spPr/>
    </dgm:pt>
    <dgm:pt modelId="{5A9558F9-90FC-4EA0-9B81-885CA834234F}" type="pres">
      <dgm:prSet presAssocID="{194DEF58-2A5C-469B-B154-F1BD099C117A}" presName="childText" presStyleLbl="revTx" presStyleIdx="0" presStyleCnt="2">
        <dgm:presLayoutVars>
          <dgm:bulletEnabled val="1"/>
        </dgm:presLayoutVars>
      </dgm:prSet>
      <dgm:spPr/>
    </dgm:pt>
    <dgm:pt modelId="{A4BB1CBE-A29F-420F-9293-80981B52ECB3}" type="pres">
      <dgm:prSet presAssocID="{770E70DE-CD88-4807-B379-498ECAA4BCB1}" presName="parentText" presStyleLbl="node1" presStyleIdx="1" presStyleCnt="2">
        <dgm:presLayoutVars>
          <dgm:chMax val="0"/>
          <dgm:bulletEnabled val="1"/>
        </dgm:presLayoutVars>
      </dgm:prSet>
      <dgm:spPr/>
    </dgm:pt>
    <dgm:pt modelId="{883A244B-BBA3-48CB-86A9-6DDE64752C54}" type="pres">
      <dgm:prSet presAssocID="{770E70DE-CD88-4807-B379-498ECAA4BCB1}" presName="childText" presStyleLbl="revTx" presStyleIdx="1" presStyleCnt="2">
        <dgm:presLayoutVars>
          <dgm:bulletEnabled val="1"/>
        </dgm:presLayoutVars>
      </dgm:prSet>
      <dgm:spPr/>
    </dgm:pt>
  </dgm:ptLst>
  <dgm:cxnLst>
    <dgm:cxn modelId="{D1155314-5EA3-4858-A2ED-268A72219C62}" type="presOf" srcId="{89698F48-3572-46B8-9D68-F86AEA04040A}" destId="{883A244B-BBA3-48CB-86A9-6DDE64752C54}" srcOrd="0" destOrd="2" presId="urn:microsoft.com/office/officeart/2005/8/layout/vList2"/>
    <dgm:cxn modelId="{05E2B216-9112-40EA-8343-90F5A0C0E7C2}" srcId="{8E78F74B-10B3-4671-A7C1-DB66683F2087}" destId="{194DEF58-2A5C-469B-B154-F1BD099C117A}" srcOrd="0" destOrd="0" parTransId="{00B374E4-78E4-4861-B98F-C60F17CD8A07}" sibTransId="{7B330BAA-373B-4F66-AF09-4D296BE32116}"/>
    <dgm:cxn modelId="{315D7F1F-8C71-4C9B-B99C-7F74A1B413EB}" srcId="{7CE912B5-99F9-40E6-AD91-C5EC693278AD}" destId="{063B8C26-4F36-43E1-AA39-1F26EBF3B952}" srcOrd="0" destOrd="0" parTransId="{325E5343-81EA-4646-8F13-526F0B819554}" sibTransId="{7E653D0E-4247-480A-9082-AB9FF7A1659F}"/>
    <dgm:cxn modelId="{7FE15D20-9AA6-4551-9A30-C373F6D6A17C}" srcId="{770E70DE-CD88-4807-B379-498ECAA4BCB1}" destId="{620317DE-9017-4677-8F08-D0327A802488}" srcOrd="1" destOrd="0" parTransId="{07122C9C-8C92-493B-B735-8C74EE084C0F}" sibTransId="{BB5676A1-9CAD-46DC-B549-49D73CEF4F96}"/>
    <dgm:cxn modelId="{C2FB3F2D-AB5F-420F-A6C6-4C894A484745}" type="presOf" srcId="{8E78F74B-10B3-4671-A7C1-DB66683F2087}" destId="{2691AF60-086F-408A-9C37-94445086BD8D}" srcOrd="0" destOrd="0" presId="urn:microsoft.com/office/officeart/2005/8/layout/vList2"/>
    <dgm:cxn modelId="{861A3465-02A0-4F25-9D63-B2AB063BDFB8}" type="presOf" srcId="{063B8C26-4F36-43E1-AA39-1F26EBF3B952}" destId="{5A9558F9-90FC-4EA0-9B81-885CA834234F}" srcOrd="0" destOrd="1" presId="urn:microsoft.com/office/officeart/2005/8/layout/vList2"/>
    <dgm:cxn modelId="{8E471F66-6037-4D7C-BF86-6E9751C22867}" srcId="{770E70DE-CD88-4807-B379-498ECAA4BCB1}" destId="{89698F48-3572-46B8-9D68-F86AEA04040A}" srcOrd="2" destOrd="0" parTransId="{164F08D4-6D02-4013-8E4B-7464507B971E}" sibTransId="{EBAA71B5-FBE4-48B5-A7E1-C00BE29F8A5D}"/>
    <dgm:cxn modelId="{7561504C-EBFA-4749-96EE-35669EC3DCEA}" type="presOf" srcId="{194DEF58-2A5C-469B-B154-F1BD099C117A}" destId="{2818A262-2955-45BF-AEDD-3A6921989860}" srcOrd="0" destOrd="0" presId="urn:microsoft.com/office/officeart/2005/8/layout/vList2"/>
    <dgm:cxn modelId="{A1895452-FEE4-433F-A56A-CE3F6D1C74BE}" srcId="{194DEF58-2A5C-469B-B154-F1BD099C117A}" destId="{7CE912B5-99F9-40E6-AD91-C5EC693278AD}" srcOrd="0" destOrd="0" parTransId="{5C072442-0BBA-4255-AC4B-BB61857FEE17}" sibTransId="{AB93B04E-53C5-46A1-94BB-BCDCBE7BCC45}"/>
    <dgm:cxn modelId="{ED005C7B-5B7B-4462-8182-C5BC95A9A04B}" srcId="{194DEF58-2A5C-469B-B154-F1BD099C117A}" destId="{C5BCB48A-8094-452D-BF3B-61B74F0D7B9D}" srcOrd="1" destOrd="0" parTransId="{38D19B76-7DF3-4014-A8BE-BF8E6E69FBE4}" sibTransId="{59D6CD69-2BF1-4069-A3B2-EE1BEC9BB43B}"/>
    <dgm:cxn modelId="{A6588D7B-69BA-4991-AE93-6A4CD051BFC3}" srcId="{8E78F74B-10B3-4671-A7C1-DB66683F2087}" destId="{770E70DE-CD88-4807-B379-498ECAA4BCB1}" srcOrd="1" destOrd="0" parTransId="{C851605C-2913-47AD-A0C4-906B1856091B}" sibTransId="{22CACF6D-48C8-4FE4-AF56-A32BA33FB659}"/>
    <dgm:cxn modelId="{57895386-8CF7-46AD-9C3B-D36BB1B63819}" type="presOf" srcId="{620317DE-9017-4677-8F08-D0327A802488}" destId="{883A244B-BBA3-48CB-86A9-6DDE64752C54}" srcOrd="0" destOrd="1" presId="urn:microsoft.com/office/officeart/2005/8/layout/vList2"/>
    <dgm:cxn modelId="{6BEA03B6-7769-4B59-9F41-D0F31585E705}" type="presOf" srcId="{FEBC01B6-ED89-4EC0-A1DB-0EDEF8630418}" destId="{883A244B-BBA3-48CB-86A9-6DDE64752C54}" srcOrd="0" destOrd="0" presId="urn:microsoft.com/office/officeart/2005/8/layout/vList2"/>
    <dgm:cxn modelId="{DA8B56CC-BF1E-44C5-BDB3-1AE9CB710ADC}" srcId="{770E70DE-CD88-4807-B379-498ECAA4BCB1}" destId="{E37412B2-97CC-41F9-A4B5-5C772834E3DD}" srcOrd="3" destOrd="0" parTransId="{07834C5F-A8D2-4C76-961E-4F479EAA66A8}" sibTransId="{58DCEE28-DA18-4A8E-B2C9-75425318862C}"/>
    <dgm:cxn modelId="{8890E8DB-0358-416C-8A73-F0981F39CE8E}" srcId="{770E70DE-CD88-4807-B379-498ECAA4BCB1}" destId="{FEBC01B6-ED89-4EC0-A1DB-0EDEF8630418}" srcOrd="0" destOrd="0" parTransId="{C5C82B27-1EA4-4CAA-8E2B-A836AC87C2E3}" sibTransId="{8B4B67C5-BA39-4D29-8F5C-73538A9EFA0D}"/>
    <dgm:cxn modelId="{B82AE0E2-EB5C-43FB-B484-389F387361D4}" type="presOf" srcId="{C5BCB48A-8094-452D-BF3B-61B74F0D7B9D}" destId="{5A9558F9-90FC-4EA0-9B81-885CA834234F}" srcOrd="0" destOrd="2" presId="urn:microsoft.com/office/officeart/2005/8/layout/vList2"/>
    <dgm:cxn modelId="{ADC233EA-6DB3-478B-9079-B5593E26A9A1}" type="presOf" srcId="{E37412B2-97CC-41F9-A4B5-5C772834E3DD}" destId="{883A244B-BBA3-48CB-86A9-6DDE64752C54}" srcOrd="0" destOrd="3" presId="urn:microsoft.com/office/officeart/2005/8/layout/vList2"/>
    <dgm:cxn modelId="{1F0FA6FB-EF40-4A45-BCE9-6372E0B4D4AB}" type="presOf" srcId="{770E70DE-CD88-4807-B379-498ECAA4BCB1}" destId="{A4BB1CBE-A29F-420F-9293-80981B52ECB3}" srcOrd="0" destOrd="0" presId="urn:microsoft.com/office/officeart/2005/8/layout/vList2"/>
    <dgm:cxn modelId="{E66099FD-550B-4D5C-B1C8-884CF19D18B6}" type="presOf" srcId="{7CE912B5-99F9-40E6-AD91-C5EC693278AD}" destId="{5A9558F9-90FC-4EA0-9B81-885CA834234F}" srcOrd="0" destOrd="0" presId="urn:microsoft.com/office/officeart/2005/8/layout/vList2"/>
    <dgm:cxn modelId="{212CD9D7-4544-47B2-9F15-3A1D215A2E45}" type="presParOf" srcId="{2691AF60-086F-408A-9C37-94445086BD8D}" destId="{2818A262-2955-45BF-AEDD-3A6921989860}" srcOrd="0" destOrd="0" presId="urn:microsoft.com/office/officeart/2005/8/layout/vList2"/>
    <dgm:cxn modelId="{747D0A83-5C3F-4321-BA99-DDC534ACBE8E}" type="presParOf" srcId="{2691AF60-086F-408A-9C37-94445086BD8D}" destId="{5A9558F9-90FC-4EA0-9B81-885CA834234F}" srcOrd="1" destOrd="0" presId="urn:microsoft.com/office/officeart/2005/8/layout/vList2"/>
    <dgm:cxn modelId="{A5A7E902-C7A2-4784-9584-06EF46611FB5}" type="presParOf" srcId="{2691AF60-086F-408A-9C37-94445086BD8D}" destId="{A4BB1CBE-A29F-420F-9293-80981B52ECB3}" srcOrd="2" destOrd="0" presId="urn:microsoft.com/office/officeart/2005/8/layout/vList2"/>
    <dgm:cxn modelId="{741F36EB-66DE-40C1-A815-567DED5AE996}" type="presParOf" srcId="{2691AF60-086F-408A-9C37-94445086BD8D}" destId="{883A244B-BBA3-48CB-86A9-6DDE64752C54}"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20F561-BA64-48C8-A086-235AAAE0D0CE}"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2887FBE4-7F32-4AA5-A917-3AEDBEABCAD2}">
      <dgm:prSet/>
      <dgm:spPr>
        <a:solidFill>
          <a:schemeClr val="accent1">
            <a:lumMod val="50000"/>
          </a:schemeClr>
        </a:solidFill>
      </dgm:spPr>
      <dgm:t>
        <a:bodyPr/>
        <a:lstStyle/>
        <a:p>
          <a:r>
            <a:rPr lang="en-US"/>
            <a:t>Confidential</a:t>
          </a:r>
        </a:p>
      </dgm:t>
    </dgm:pt>
    <dgm:pt modelId="{C058DF12-29E6-40C3-B511-8AC9C04D367D}" type="parTrans" cxnId="{363E6D9A-9F8F-42FE-90A7-2466127F7637}">
      <dgm:prSet/>
      <dgm:spPr/>
      <dgm:t>
        <a:bodyPr/>
        <a:lstStyle/>
        <a:p>
          <a:endParaRPr lang="en-US"/>
        </a:p>
      </dgm:t>
    </dgm:pt>
    <dgm:pt modelId="{410227AF-5B16-4C73-BFEE-9DBC1688101E}" type="sibTrans" cxnId="{363E6D9A-9F8F-42FE-90A7-2466127F7637}">
      <dgm:prSet/>
      <dgm:spPr/>
      <dgm:t>
        <a:bodyPr/>
        <a:lstStyle/>
        <a:p>
          <a:endParaRPr lang="en-US"/>
        </a:p>
      </dgm:t>
    </dgm:pt>
    <dgm:pt modelId="{446E238B-248C-4265-9533-E0AB7FF71843}">
      <dgm:prSet/>
      <dgm:spPr>
        <a:solidFill>
          <a:srgbClr val="FDB727"/>
        </a:solidFill>
      </dgm:spPr>
      <dgm:t>
        <a:bodyPr/>
        <a:lstStyle/>
        <a:p>
          <a:r>
            <a:rPr lang="en-US"/>
            <a:t>Non-punitive</a:t>
          </a:r>
        </a:p>
      </dgm:t>
    </dgm:pt>
    <dgm:pt modelId="{B5720940-BC85-4031-BB00-AC0DF79577E1}" type="parTrans" cxnId="{8FCE28DC-6F4C-4FBA-B8CF-5C36A8A7F537}">
      <dgm:prSet/>
      <dgm:spPr/>
      <dgm:t>
        <a:bodyPr/>
        <a:lstStyle/>
        <a:p>
          <a:endParaRPr lang="en-US"/>
        </a:p>
      </dgm:t>
    </dgm:pt>
    <dgm:pt modelId="{C37E43D9-01E2-4836-AE35-ADC99F431DD4}" type="sibTrans" cxnId="{8FCE28DC-6F4C-4FBA-B8CF-5C36A8A7F537}">
      <dgm:prSet/>
      <dgm:spPr/>
      <dgm:t>
        <a:bodyPr/>
        <a:lstStyle/>
        <a:p>
          <a:endParaRPr lang="en-US"/>
        </a:p>
      </dgm:t>
    </dgm:pt>
    <dgm:pt modelId="{8110A14C-7E68-4228-9052-EF16D0B57E47}">
      <dgm:prSet/>
      <dgm:spPr>
        <a:solidFill>
          <a:srgbClr val="7F7F7F"/>
        </a:solidFill>
      </dgm:spPr>
      <dgm:t>
        <a:bodyPr/>
        <a:lstStyle/>
        <a:p>
          <a:r>
            <a:rPr lang="en-US"/>
            <a:t>Voluntary</a:t>
          </a:r>
        </a:p>
      </dgm:t>
    </dgm:pt>
    <dgm:pt modelId="{2D01E58E-854B-4167-B0D3-AD32857CB5EC}" type="parTrans" cxnId="{C63723B8-87A1-45C2-A5C5-379EFDB8AADF}">
      <dgm:prSet/>
      <dgm:spPr/>
      <dgm:t>
        <a:bodyPr/>
        <a:lstStyle/>
        <a:p>
          <a:endParaRPr lang="en-US"/>
        </a:p>
      </dgm:t>
    </dgm:pt>
    <dgm:pt modelId="{79DC0735-78B1-43CA-9C77-F3E168BB1F54}" type="sibTrans" cxnId="{C63723B8-87A1-45C2-A5C5-379EFDB8AADF}">
      <dgm:prSet/>
      <dgm:spPr/>
      <dgm:t>
        <a:bodyPr/>
        <a:lstStyle/>
        <a:p>
          <a:endParaRPr lang="en-US"/>
        </a:p>
      </dgm:t>
    </dgm:pt>
    <dgm:pt modelId="{78D51392-44DB-41AC-8DD2-4A15F3B3D478}">
      <dgm:prSet/>
      <dgm:spPr>
        <a:solidFill>
          <a:schemeClr val="accent1">
            <a:lumMod val="75000"/>
          </a:schemeClr>
        </a:solidFill>
      </dgm:spPr>
      <dgm:t>
        <a:bodyPr/>
        <a:lstStyle/>
        <a:p>
          <a:pPr rtl="0"/>
          <a:r>
            <a:rPr lang="en-US" b="1" dirty="0">
              <a:latin typeface="Calibri Light" panose="020F0302020204030204"/>
            </a:rPr>
            <a:t>Supportive</a:t>
          </a:r>
          <a:r>
            <a:rPr lang="en-US" dirty="0"/>
            <a:t> </a:t>
          </a:r>
          <a:r>
            <a:rPr lang="en-US" b="0" dirty="0"/>
            <a:t>space for safe discussions</a:t>
          </a:r>
        </a:p>
      </dgm:t>
    </dgm:pt>
    <dgm:pt modelId="{E9965911-170F-4F37-AB3F-C65D6AAFF215}" type="parTrans" cxnId="{5613766A-2AE5-4941-9078-D379E770D13C}">
      <dgm:prSet/>
      <dgm:spPr/>
      <dgm:t>
        <a:bodyPr/>
        <a:lstStyle/>
        <a:p>
          <a:endParaRPr lang="en-US"/>
        </a:p>
      </dgm:t>
    </dgm:pt>
    <dgm:pt modelId="{C71BCC49-C559-4D75-8A95-8D507FD80E42}" type="sibTrans" cxnId="{5613766A-2AE5-4941-9078-D379E770D13C}">
      <dgm:prSet/>
      <dgm:spPr/>
      <dgm:t>
        <a:bodyPr/>
        <a:lstStyle/>
        <a:p>
          <a:endParaRPr lang="en-US"/>
        </a:p>
      </dgm:t>
    </dgm:pt>
    <dgm:pt modelId="{5327852B-38BB-4229-A89D-F754773FF25A}" type="pres">
      <dgm:prSet presAssocID="{7020F561-BA64-48C8-A086-235AAAE0D0CE}" presName="outerComposite" presStyleCnt="0">
        <dgm:presLayoutVars>
          <dgm:chMax val="5"/>
          <dgm:dir/>
          <dgm:resizeHandles val="exact"/>
        </dgm:presLayoutVars>
      </dgm:prSet>
      <dgm:spPr/>
    </dgm:pt>
    <dgm:pt modelId="{2986ABE0-303C-468A-9F93-7F478E9AA85B}" type="pres">
      <dgm:prSet presAssocID="{7020F561-BA64-48C8-A086-235AAAE0D0CE}" presName="dummyMaxCanvas" presStyleCnt="0">
        <dgm:presLayoutVars/>
      </dgm:prSet>
      <dgm:spPr/>
    </dgm:pt>
    <dgm:pt modelId="{CEC6634F-C447-4184-82E7-74F8527E09B4}" type="pres">
      <dgm:prSet presAssocID="{7020F561-BA64-48C8-A086-235AAAE0D0CE}" presName="FourNodes_1" presStyleLbl="node1" presStyleIdx="0" presStyleCnt="4">
        <dgm:presLayoutVars>
          <dgm:bulletEnabled val="1"/>
        </dgm:presLayoutVars>
      </dgm:prSet>
      <dgm:spPr/>
    </dgm:pt>
    <dgm:pt modelId="{BD8A2E40-7C07-48DA-960A-521E9A4613A2}" type="pres">
      <dgm:prSet presAssocID="{7020F561-BA64-48C8-A086-235AAAE0D0CE}" presName="FourNodes_2" presStyleLbl="node1" presStyleIdx="1" presStyleCnt="4">
        <dgm:presLayoutVars>
          <dgm:bulletEnabled val="1"/>
        </dgm:presLayoutVars>
      </dgm:prSet>
      <dgm:spPr/>
    </dgm:pt>
    <dgm:pt modelId="{E53DB360-496E-4ADA-B7A6-EFBEBD64E61C}" type="pres">
      <dgm:prSet presAssocID="{7020F561-BA64-48C8-A086-235AAAE0D0CE}" presName="FourNodes_3" presStyleLbl="node1" presStyleIdx="2" presStyleCnt="4">
        <dgm:presLayoutVars>
          <dgm:bulletEnabled val="1"/>
        </dgm:presLayoutVars>
      </dgm:prSet>
      <dgm:spPr/>
    </dgm:pt>
    <dgm:pt modelId="{54DB1C6F-3F83-446E-89A0-E350565713E0}" type="pres">
      <dgm:prSet presAssocID="{7020F561-BA64-48C8-A086-235AAAE0D0CE}" presName="FourNodes_4" presStyleLbl="node1" presStyleIdx="3" presStyleCnt="4">
        <dgm:presLayoutVars>
          <dgm:bulletEnabled val="1"/>
        </dgm:presLayoutVars>
      </dgm:prSet>
      <dgm:spPr/>
    </dgm:pt>
    <dgm:pt modelId="{CFB43E84-FB1A-4F9F-9AE0-F02ABE15EED8}" type="pres">
      <dgm:prSet presAssocID="{7020F561-BA64-48C8-A086-235AAAE0D0CE}" presName="FourConn_1-2" presStyleLbl="fgAccFollowNode1" presStyleIdx="0" presStyleCnt="3">
        <dgm:presLayoutVars>
          <dgm:bulletEnabled val="1"/>
        </dgm:presLayoutVars>
      </dgm:prSet>
      <dgm:spPr/>
    </dgm:pt>
    <dgm:pt modelId="{473D853A-DC55-49E3-A07E-56A3264DF32C}" type="pres">
      <dgm:prSet presAssocID="{7020F561-BA64-48C8-A086-235AAAE0D0CE}" presName="FourConn_2-3" presStyleLbl="fgAccFollowNode1" presStyleIdx="1" presStyleCnt="3">
        <dgm:presLayoutVars>
          <dgm:bulletEnabled val="1"/>
        </dgm:presLayoutVars>
      </dgm:prSet>
      <dgm:spPr/>
    </dgm:pt>
    <dgm:pt modelId="{E6DAB3CE-34C1-40B0-BBBC-9FE42FE3CC02}" type="pres">
      <dgm:prSet presAssocID="{7020F561-BA64-48C8-A086-235AAAE0D0CE}" presName="FourConn_3-4" presStyleLbl="fgAccFollowNode1" presStyleIdx="2" presStyleCnt="3">
        <dgm:presLayoutVars>
          <dgm:bulletEnabled val="1"/>
        </dgm:presLayoutVars>
      </dgm:prSet>
      <dgm:spPr/>
    </dgm:pt>
    <dgm:pt modelId="{9A55E1C8-4501-49FC-9C78-B39DC83193EC}" type="pres">
      <dgm:prSet presAssocID="{7020F561-BA64-48C8-A086-235AAAE0D0CE}" presName="FourNodes_1_text" presStyleLbl="node1" presStyleIdx="3" presStyleCnt="4">
        <dgm:presLayoutVars>
          <dgm:bulletEnabled val="1"/>
        </dgm:presLayoutVars>
      </dgm:prSet>
      <dgm:spPr/>
    </dgm:pt>
    <dgm:pt modelId="{7A02D0BC-A334-45F2-9484-0FA4D9E64730}" type="pres">
      <dgm:prSet presAssocID="{7020F561-BA64-48C8-A086-235AAAE0D0CE}" presName="FourNodes_2_text" presStyleLbl="node1" presStyleIdx="3" presStyleCnt="4">
        <dgm:presLayoutVars>
          <dgm:bulletEnabled val="1"/>
        </dgm:presLayoutVars>
      </dgm:prSet>
      <dgm:spPr/>
    </dgm:pt>
    <dgm:pt modelId="{A6DFB2C8-D17F-49AC-8225-70A95141DFF2}" type="pres">
      <dgm:prSet presAssocID="{7020F561-BA64-48C8-A086-235AAAE0D0CE}" presName="FourNodes_3_text" presStyleLbl="node1" presStyleIdx="3" presStyleCnt="4">
        <dgm:presLayoutVars>
          <dgm:bulletEnabled val="1"/>
        </dgm:presLayoutVars>
      </dgm:prSet>
      <dgm:spPr/>
    </dgm:pt>
    <dgm:pt modelId="{F00FE61C-ED1F-4C18-B9A1-C02C2AF9498E}" type="pres">
      <dgm:prSet presAssocID="{7020F561-BA64-48C8-A086-235AAAE0D0CE}" presName="FourNodes_4_text" presStyleLbl="node1" presStyleIdx="3" presStyleCnt="4">
        <dgm:presLayoutVars>
          <dgm:bulletEnabled val="1"/>
        </dgm:presLayoutVars>
      </dgm:prSet>
      <dgm:spPr/>
    </dgm:pt>
  </dgm:ptLst>
  <dgm:cxnLst>
    <dgm:cxn modelId="{1CDCCE5D-9470-4B29-8AC9-7E7DD9DD2029}" type="presOf" srcId="{8110A14C-7E68-4228-9052-EF16D0B57E47}" destId="{E53DB360-496E-4ADA-B7A6-EFBEBD64E61C}" srcOrd="0" destOrd="0" presId="urn:microsoft.com/office/officeart/2005/8/layout/vProcess5"/>
    <dgm:cxn modelId="{5B3F545F-0A74-41BA-8B87-E2719A847190}" type="presOf" srcId="{2887FBE4-7F32-4AA5-A917-3AEDBEABCAD2}" destId="{9A55E1C8-4501-49FC-9C78-B39DC83193EC}" srcOrd="1" destOrd="0" presId="urn:microsoft.com/office/officeart/2005/8/layout/vProcess5"/>
    <dgm:cxn modelId="{80645946-CB6D-49AC-AC6E-A3D1D3DBD82E}" type="presOf" srcId="{78D51392-44DB-41AC-8DD2-4A15F3B3D478}" destId="{54DB1C6F-3F83-446E-89A0-E350565713E0}" srcOrd="0" destOrd="0" presId="urn:microsoft.com/office/officeart/2005/8/layout/vProcess5"/>
    <dgm:cxn modelId="{62A84A4A-41DD-4722-ADE1-9468F68A2015}" type="presOf" srcId="{410227AF-5B16-4C73-BFEE-9DBC1688101E}" destId="{CFB43E84-FB1A-4F9F-9AE0-F02ABE15EED8}" srcOrd="0" destOrd="0" presId="urn:microsoft.com/office/officeart/2005/8/layout/vProcess5"/>
    <dgm:cxn modelId="{5613766A-2AE5-4941-9078-D379E770D13C}" srcId="{7020F561-BA64-48C8-A086-235AAAE0D0CE}" destId="{78D51392-44DB-41AC-8DD2-4A15F3B3D478}" srcOrd="3" destOrd="0" parTransId="{E9965911-170F-4F37-AB3F-C65D6AAFF215}" sibTransId="{C71BCC49-C559-4D75-8A95-8D507FD80E42}"/>
    <dgm:cxn modelId="{85F22873-7F41-40E8-8AE7-3DC430973D26}" type="presOf" srcId="{2887FBE4-7F32-4AA5-A917-3AEDBEABCAD2}" destId="{CEC6634F-C447-4184-82E7-74F8527E09B4}" srcOrd="0" destOrd="0" presId="urn:microsoft.com/office/officeart/2005/8/layout/vProcess5"/>
    <dgm:cxn modelId="{4E2CAB74-FCD0-4CD6-AD2C-97C8CBBA5761}" type="presOf" srcId="{7020F561-BA64-48C8-A086-235AAAE0D0CE}" destId="{5327852B-38BB-4229-A89D-F754773FF25A}" srcOrd="0" destOrd="0" presId="urn:microsoft.com/office/officeart/2005/8/layout/vProcess5"/>
    <dgm:cxn modelId="{CCA1F879-9009-4867-9D9D-62A37927D1E8}" type="presOf" srcId="{79DC0735-78B1-43CA-9C77-F3E168BB1F54}" destId="{E6DAB3CE-34C1-40B0-BBBC-9FE42FE3CC02}" srcOrd="0" destOrd="0" presId="urn:microsoft.com/office/officeart/2005/8/layout/vProcess5"/>
    <dgm:cxn modelId="{363E6D9A-9F8F-42FE-90A7-2466127F7637}" srcId="{7020F561-BA64-48C8-A086-235AAAE0D0CE}" destId="{2887FBE4-7F32-4AA5-A917-3AEDBEABCAD2}" srcOrd="0" destOrd="0" parTransId="{C058DF12-29E6-40C3-B511-8AC9C04D367D}" sibTransId="{410227AF-5B16-4C73-BFEE-9DBC1688101E}"/>
    <dgm:cxn modelId="{C63723B8-87A1-45C2-A5C5-379EFDB8AADF}" srcId="{7020F561-BA64-48C8-A086-235AAAE0D0CE}" destId="{8110A14C-7E68-4228-9052-EF16D0B57E47}" srcOrd="2" destOrd="0" parTransId="{2D01E58E-854B-4167-B0D3-AD32857CB5EC}" sibTransId="{79DC0735-78B1-43CA-9C77-F3E168BB1F54}"/>
    <dgm:cxn modelId="{D0CCE1C8-E88C-4D3D-9534-7A15AE054944}" type="presOf" srcId="{446E238B-248C-4265-9533-E0AB7FF71843}" destId="{BD8A2E40-7C07-48DA-960A-521E9A4613A2}" srcOrd="0" destOrd="0" presId="urn:microsoft.com/office/officeart/2005/8/layout/vProcess5"/>
    <dgm:cxn modelId="{8FCE28DC-6F4C-4FBA-B8CF-5C36A8A7F537}" srcId="{7020F561-BA64-48C8-A086-235AAAE0D0CE}" destId="{446E238B-248C-4265-9533-E0AB7FF71843}" srcOrd="1" destOrd="0" parTransId="{B5720940-BC85-4031-BB00-AC0DF79577E1}" sibTransId="{C37E43D9-01E2-4836-AE35-ADC99F431DD4}"/>
    <dgm:cxn modelId="{C1678AEC-6E8F-4BBA-9CF8-CA15CBE8F0AE}" type="presOf" srcId="{78D51392-44DB-41AC-8DD2-4A15F3B3D478}" destId="{F00FE61C-ED1F-4C18-B9A1-C02C2AF9498E}" srcOrd="1" destOrd="0" presId="urn:microsoft.com/office/officeart/2005/8/layout/vProcess5"/>
    <dgm:cxn modelId="{90236BF2-FDC9-4DDD-BCDB-1966CCAF075B}" type="presOf" srcId="{446E238B-248C-4265-9533-E0AB7FF71843}" destId="{7A02D0BC-A334-45F2-9484-0FA4D9E64730}" srcOrd="1" destOrd="0" presId="urn:microsoft.com/office/officeart/2005/8/layout/vProcess5"/>
    <dgm:cxn modelId="{BFD9FEFA-94B0-4C69-AAC6-EFCF89EE8DE8}" type="presOf" srcId="{C37E43D9-01E2-4836-AE35-ADC99F431DD4}" destId="{473D853A-DC55-49E3-A07E-56A3264DF32C}" srcOrd="0" destOrd="0" presId="urn:microsoft.com/office/officeart/2005/8/layout/vProcess5"/>
    <dgm:cxn modelId="{E00465FD-2E18-4AA1-87C8-48508416160B}" type="presOf" srcId="{8110A14C-7E68-4228-9052-EF16D0B57E47}" destId="{A6DFB2C8-D17F-49AC-8225-70A95141DFF2}" srcOrd="1" destOrd="0" presId="urn:microsoft.com/office/officeart/2005/8/layout/vProcess5"/>
    <dgm:cxn modelId="{E5769F34-959B-492F-B308-E4BC6662C01B}" type="presParOf" srcId="{5327852B-38BB-4229-A89D-F754773FF25A}" destId="{2986ABE0-303C-468A-9F93-7F478E9AA85B}" srcOrd="0" destOrd="0" presId="urn:microsoft.com/office/officeart/2005/8/layout/vProcess5"/>
    <dgm:cxn modelId="{459A74B0-EFDC-41D1-BFB7-34F5C2B98535}" type="presParOf" srcId="{5327852B-38BB-4229-A89D-F754773FF25A}" destId="{CEC6634F-C447-4184-82E7-74F8527E09B4}" srcOrd="1" destOrd="0" presId="urn:microsoft.com/office/officeart/2005/8/layout/vProcess5"/>
    <dgm:cxn modelId="{0CD5E747-0CC3-4F1C-A755-74ECDED0AF17}" type="presParOf" srcId="{5327852B-38BB-4229-A89D-F754773FF25A}" destId="{BD8A2E40-7C07-48DA-960A-521E9A4613A2}" srcOrd="2" destOrd="0" presId="urn:microsoft.com/office/officeart/2005/8/layout/vProcess5"/>
    <dgm:cxn modelId="{0C703B32-9FDD-46BE-A08B-E568A707B556}" type="presParOf" srcId="{5327852B-38BB-4229-A89D-F754773FF25A}" destId="{E53DB360-496E-4ADA-B7A6-EFBEBD64E61C}" srcOrd="3" destOrd="0" presId="urn:microsoft.com/office/officeart/2005/8/layout/vProcess5"/>
    <dgm:cxn modelId="{0DCFD30F-C14C-42B2-B0AB-A61718B8A6D0}" type="presParOf" srcId="{5327852B-38BB-4229-A89D-F754773FF25A}" destId="{54DB1C6F-3F83-446E-89A0-E350565713E0}" srcOrd="4" destOrd="0" presId="urn:microsoft.com/office/officeart/2005/8/layout/vProcess5"/>
    <dgm:cxn modelId="{5A5970A9-1C91-4ACB-B186-58BB7E395964}" type="presParOf" srcId="{5327852B-38BB-4229-A89D-F754773FF25A}" destId="{CFB43E84-FB1A-4F9F-9AE0-F02ABE15EED8}" srcOrd="5" destOrd="0" presId="urn:microsoft.com/office/officeart/2005/8/layout/vProcess5"/>
    <dgm:cxn modelId="{B1AC4769-8DF9-41D1-A603-555946091ADF}" type="presParOf" srcId="{5327852B-38BB-4229-A89D-F754773FF25A}" destId="{473D853A-DC55-49E3-A07E-56A3264DF32C}" srcOrd="6" destOrd="0" presId="urn:microsoft.com/office/officeart/2005/8/layout/vProcess5"/>
    <dgm:cxn modelId="{3E8FEC43-8B27-4C2A-99DB-3F0CF8DFA85A}" type="presParOf" srcId="{5327852B-38BB-4229-A89D-F754773FF25A}" destId="{E6DAB3CE-34C1-40B0-BBBC-9FE42FE3CC02}" srcOrd="7" destOrd="0" presId="urn:microsoft.com/office/officeart/2005/8/layout/vProcess5"/>
    <dgm:cxn modelId="{27704CF6-B574-49F6-9258-25001B4E7F47}" type="presParOf" srcId="{5327852B-38BB-4229-A89D-F754773FF25A}" destId="{9A55E1C8-4501-49FC-9C78-B39DC83193EC}" srcOrd="8" destOrd="0" presId="urn:microsoft.com/office/officeart/2005/8/layout/vProcess5"/>
    <dgm:cxn modelId="{18C7A748-7BAF-47B0-8142-BB89F8D9FD39}" type="presParOf" srcId="{5327852B-38BB-4229-A89D-F754773FF25A}" destId="{7A02D0BC-A334-45F2-9484-0FA4D9E64730}" srcOrd="9" destOrd="0" presId="urn:microsoft.com/office/officeart/2005/8/layout/vProcess5"/>
    <dgm:cxn modelId="{2F0ECDBF-06E1-4651-A300-1680BFCFB7E6}" type="presParOf" srcId="{5327852B-38BB-4229-A89D-F754773FF25A}" destId="{A6DFB2C8-D17F-49AC-8225-70A95141DFF2}" srcOrd="10" destOrd="0" presId="urn:microsoft.com/office/officeart/2005/8/layout/vProcess5"/>
    <dgm:cxn modelId="{22CCFDA6-F7A1-4D71-B7B1-95BAB903BAE2}" type="presParOf" srcId="{5327852B-38BB-4229-A89D-F754773FF25A}" destId="{F00FE61C-ED1F-4C18-B9A1-C02C2AF9498E}"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FBF924-D4EC-4EF7-9A30-B8D641E67F63}">
      <dsp:nvSpPr>
        <dsp:cNvPr id="0" name=""/>
        <dsp:cNvSpPr/>
      </dsp:nvSpPr>
      <dsp:spPr>
        <a:xfrm>
          <a:off x="0" y="536629"/>
          <a:ext cx="8187362" cy="907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5430" tIns="749808" rIns="635430" bIns="256032" numCol="1" spcCol="1270" anchor="t" anchorCtr="0">
          <a:noAutofit/>
        </a:bodyPr>
        <a:lstStyle/>
        <a:p>
          <a:pPr marL="285750" lvl="1" indent="-285750" algn="l" defTabSz="1600200">
            <a:lnSpc>
              <a:spcPct val="90000"/>
            </a:lnSpc>
            <a:spcBef>
              <a:spcPct val="0"/>
            </a:spcBef>
            <a:spcAft>
              <a:spcPct val="15000"/>
            </a:spcAft>
            <a:buChar char="•"/>
          </a:pPr>
          <a:endParaRPr lang="en-US" sz="3600" kern="1200" dirty="0"/>
        </a:p>
      </dsp:txBody>
      <dsp:txXfrm>
        <a:off x="0" y="536629"/>
        <a:ext cx="8187362" cy="907200"/>
      </dsp:txXfrm>
    </dsp:sp>
    <dsp:sp modelId="{BFC848CF-E499-43B6-883F-A42FEB37B6FF}">
      <dsp:nvSpPr>
        <dsp:cNvPr id="0" name=""/>
        <dsp:cNvSpPr/>
      </dsp:nvSpPr>
      <dsp:spPr>
        <a:xfrm>
          <a:off x="409368" y="5269"/>
          <a:ext cx="5731153" cy="1062720"/>
        </a:xfrm>
        <a:prstGeom prst="roundRect">
          <a:avLst/>
        </a:prstGeom>
        <a:solidFill>
          <a:srgbClr val="0049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624" tIns="0" rIns="216624" bIns="0" numCol="1" spcCol="1270" anchor="ctr" anchorCtr="0">
          <a:noAutofit/>
        </a:bodyPr>
        <a:lstStyle/>
        <a:p>
          <a:pPr marL="0" lvl="0" indent="0" algn="l" defTabSz="1600200">
            <a:lnSpc>
              <a:spcPct val="90000"/>
            </a:lnSpc>
            <a:spcBef>
              <a:spcPct val="0"/>
            </a:spcBef>
            <a:spcAft>
              <a:spcPct val="35000"/>
            </a:spcAft>
            <a:buNone/>
          </a:pPr>
          <a:r>
            <a:rPr lang="en-US" sz="3600" kern="1200" dirty="0"/>
            <a:t>Safety Culture</a:t>
          </a:r>
        </a:p>
      </dsp:txBody>
      <dsp:txXfrm>
        <a:off x="461246" y="57147"/>
        <a:ext cx="5627397" cy="958964"/>
      </dsp:txXfrm>
    </dsp:sp>
    <dsp:sp modelId="{B99B2CB3-684E-40FF-B19E-D73579E3DF55}">
      <dsp:nvSpPr>
        <dsp:cNvPr id="0" name=""/>
        <dsp:cNvSpPr/>
      </dsp:nvSpPr>
      <dsp:spPr>
        <a:xfrm>
          <a:off x="0" y="2169589"/>
          <a:ext cx="8187362" cy="907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447885-6AE1-4B8C-89BB-95B793C24242}">
      <dsp:nvSpPr>
        <dsp:cNvPr id="0" name=""/>
        <dsp:cNvSpPr/>
      </dsp:nvSpPr>
      <dsp:spPr>
        <a:xfrm>
          <a:off x="409368" y="1638229"/>
          <a:ext cx="5731153" cy="1062720"/>
        </a:xfrm>
        <a:prstGeom prst="roundRect">
          <a:avLst/>
        </a:prstGeom>
        <a:solidFill>
          <a:srgbClr val="FDB7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624" tIns="0" rIns="216624" bIns="0" numCol="1" spcCol="1270" anchor="ctr" anchorCtr="0">
          <a:noAutofit/>
        </a:bodyPr>
        <a:lstStyle/>
        <a:p>
          <a:pPr marL="0" lvl="0" indent="0" algn="l" defTabSz="1600200">
            <a:lnSpc>
              <a:spcPct val="90000"/>
            </a:lnSpc>
            <a:spcBef>
              <a:spcPct val="0"/>
            </a:spcBef>
            <a:spcAft>
              <a:spcPct val="35000"/>
            </a:spcAft>
            <a:buNone/>
          </a:pPr>
          <a:r>
            <a:rPr lang="en-US" sz="3600" kern="1200" dirty="0"/>
            <a:t>Safety Science</a:t>
          </a:r>
        </a:p>
      </dsp:txBody>
      <dsp:txXfrm>
        <a:off x="461246" y="1690107"/>
        <a:ext cx="5627397" cy="958964"/>
      </dsp:txXfrm>
    </dsp:sp>
    <dsp:sp modelId="{EDA4D483-5D93-4C77-9722-F22CA4A3B046}">
      <dsp:nvSpPr>
        <dsp:cNvPr id="0" name=""/>
        <dsp:cNvSpPr/>
      </dsp:nvSpPr>
      <dsp:spPr>
        <a:xfrm>
          <a:off x="0" y="3802549"/>
          <a:ext cx="8187362" cy="907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035B40-A40F-4965-A9F7-651F3AD06983}">
      <dsp:nvSpPr>
        <dsp:cNvPr id="0" name=""/>
        <dsp:cNvSpPr/>
      </dsp:nvSpPr>
      <dsp:spPr>
        <a:xfrm>
          <a:off x="409368" y="3271189"/>
          <a:ext cx="5731153" cy="1062720"/>
        </a:xfrm>
        <a:prstGeom prst="roundRect">
          <a:avLst/>
        </a:prstGeom>
        <a:solidFill>
          <a:srgbClr val="7F7F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624" tIns="0" rIns="216624" bIns="0" numCol="1" spcCol="1270" anchor="ctr" anchorCtr="0">
          <a:noAutofit/>
        </a:bodyPr>
        <a:lstStyle/>
        <a:p>
          <a:pPr marL="0" lvl="0" indent="0" algn="l" defTabSz="1600200">
            <a:lnSpc>
              <a:spcPct val="90000"/>
            </a:lnSpc>
            <a:spcBef>
              <a:spcPct val="0"/>
            </a:spcBef>
            <a:spcAft>
              <a:spcPct val="35000"/>
            </a:spcAft>
            <a:buNone/>
          </a:pPr>
          <a:r>
            <a:rPr lang="en-US" sz="3600" kern="1200" dirty="0"/>
            <a:t>Psychological Safety</a:t>
          </a:r>
        </a:p>
      </dsp:txBody>
      <dsp:txXfrm>
        <a:off x="461246" y="3323067"/>
        <a:ext cx="5627397" cy="9589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692910-866D-4C31-996E-EE6441C26C71}">
      <dsp:nvSpPr>
        <dsp:cNvPr id="0" name=""/>
        <dsp:cNvSpPr/>
      </dsp:nvSpPr>
      <dsp:spPr>
        <a:xfrm>
          <a:off x="3415771" y="0"/>
          <a:ext cx="3415770" cy="1633102"/>
        </a:xfrm>
        <a:prstGeom prst="trapezoid">
          <a:avLst>
            <a:gd name="adj" fmla="val 104579"/>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a:t> </a:t>
          </a:r>
        </a:p>
      </dsp:txBody>
      <dsp:txXfrm>
        <a:off x="3415771" y="0"/>
        <a:ext cx="3415770" cy="1633102"/>
      </dsp:txXfrm>
    </dsp:sp>
    <dsp:sp modelId="{B20726E8-327E-4928-9D5B-05838B803636}">
      <dsp:nvSpPr>
        <dsp:cNvPr id="0" name=""/>
        <dsp:cNvSpPr/>
      </dsp:nvSpPr>
      <dsp:spPr>
        <a:xfrm>
          <a:off x="1707885" y="1633102"/>
          <a:ext cx="6831541" cy="1633102"/>
        </a:xfrm>
        <a:prstGeom prst="trapezoid">
          <a:avLst>
            <a:gd name="adj" fmla="val 104579"/>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a:solidFill>
                <a:schemeClr val="bg1"/>
              </a:solidFill>
            </a:rPr>
            <a:t>Training</a:t>
          </a:r>
          <a:r>
            <a:rPr lang="en-US" sz="6500" kern="1200"/>
            <a:t> </a:t>
          </a:r>
        </a:p>
      </dsp:txBody>
      <dsp:txXfrm>
        <a:off x="2903405" y="1633102"/>
        <a:ext cx="4440502" cy="1633102"/>
      </dsp:txXfrm>
    </dsp:sp>
    <dsp:sp modelId="{FD3852F6-B128-470F-8C67-23D4BAF8E22A}">
      <dsp:nvSpPr>
        <dsp:cNvPr id="0" name=""/>
        <dsp:cNvSpPr/>
      </dsp:nvSpPr>
      <dsp:spPr>
        <a:xfrm>
          <a:off x="0" y="3266205"/>
          <a:ext cx="10247313" cy="1633102"/>
        </a:xfrm>
        <a:prstGeom prst="trapezoid">
          <a:avLst>
            <a:gd name="adj" fmla="val 104579"/>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a:solidFill>
                <a:schemeClr val="bg1"/>
              </a:solidFill>
            </a:rPr>
            <a:t>Practice Model</a:t>
          </a:r>
        </a:p>
      </dsp:txBody>
      <dsp:txXfrm>
        <a:off x="1793279" y="3266205"/>
        <a:ext cx="6660753" cy="16331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18A262-2955-45BF-AEDD-3A6921989860}">
      <dsp:nvSpPr>
        <dsp:cNvPr id="0" name=""/>
        <dsp:cNvSpPr/>
      </dsp:nvSpPr>
      <dsp:spPr>
        <a:xfrm>
          <a:off x="0" y="2908"/>
          <a:ext cx="11169631" cy="767520"/>
        </a:xfrm>
        <a:prstGeom prst="roundRect">
          <a:avLst/>
        </a:prstGeom>
        <a:solidFill>
          <a:srgbClr val="FDB7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Team First Field Guide</a:t>
          </a:r>
        </a:p>
      </dsp:txBody>
      <dsp:txXfrm>
        <a:off x="37467" y="40375"/>
        <a:ext cx="11094697" cy="692586"/>
      </dsp:txXfrm>
    </dsp:sp>
    <dsp:sp modelId="{5A9558F9-90FC-4EA0-9B81-885CA834234F}">
      <dsp:nvSpPr>
        <dsp:cNvPr id="0" name=""/>
        <dsp:cNvSpPr/>
      </dsp:nvSpPr>
      <dsp:spPr>
        <a:xfrm>
          <a:off x="0" y="818584"/>
          <a:ext cx="11169631" cy="165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4636" tIns="40640" rIns="227584" bIns="40640" numCol="1" spcCol="1270" anchor="t" anchorCtr="0">
          <a:noAutofit/>
        </a:bodyPr>
        <a:lstStyle/>
        <a:p>
          <a:pPr marL="228600" lvl="1" indent="-228600" algn="l" defTabSz="1111250" rtl="0">
            <a:lnSpc>
              <a:spcPct val="90000"/>
            </a:lnSpc>
            <a:spcBef>
              <a:spcPct val="0"/>
            </a:spcBef>
            <a:spcAft>
              <a:spcPct val="20000"/>
            </a:spcAft>
            <a:buChar char="•"/>
          </a:pPr>
          <a:r>
            <a:rPr lang="en-US" sz="2500" kern="1200" dirty="0">
              <a:latin typeface="Calibri Light" panose="020F0302020204030204"/>
            </a:rPr>
            <a:t> Six areas of focus</a:t>
          </a:r>
          <a:endParaRPr lang="en-US" sz="2500" kern="1200" dirty="0"/>
        </a:p>
        <a:p>
          <a:pPr marL="457200" lvl="2" indent="-228600" algn="l" defTabSz="1111250" rtl="0">
            <a:lnSpc>
              <a:spcPct val="90000"/>
            </a:lnSpc>
            <a:spcBef>
              <a:spcPct val="0"/>
            </a:spcBef>
            <a:spcAft>
              <a:spcPct val="20000"/>
            </a:spcAft>
            <a:buChar char="•"/>
          </a:pPr>
          <a:r>
            <a:rPr lang="en-US" sz="2500" kern="1200" dirty="0">
              <a:latin typeface="Calibri Light" panose="020F0302020204030204"/>
            </a:rPr>
            <a:t> Plan forward, reflect back, test change, communicate effectively, show appreciation, manage professionalism</a:t>
          </a:r>
        </a:p>
        <a:p>
          <a:pPr marL="228600" lvl="1" indent="-228600" algn="l" defTabSz="1111250" rtl="0">
            <a:lnSpc>
              <a:spcPct val="90000"/>
            </a:lnSpc>
            <a:spcBef>
              <a:spcPct val="0"/>
            </a:spcBef>
            <a:spcAft>
              <a:spcPct val="20000"/>
            </a:spcAft>
            <a:buChar char="•"/>
          </a:pPr>
          <a:r>
            <a:rPr lang="en-US" sz="2500" kern="1200" dirty="0">
              <a:latin typeface="Calibri Light" panose="020F0302020204030204"/>
            </a:rPr>
            <a:t>Team-based strategies</a:t>
          </a:r>
        </a:p>
      </dsp:txBody>
      <dsp:txXfrm>
        <a:off x="0" y="818584"/>
        <a:ext cx="11169631" cy="1656000"/>
      </dsp:txXfrm>
    </dsp:sp>
    <dsp:sp modelId="{A4BB1CBE-A29F-420F-9293-80981B52ECB3}">
      <dsp:nvSpPr>
        <dsp:cNvPr id="0" name=""/>
        <dsp:cNvSpPr/>
      </dsp:nvSpPr>
      <dsp:spPr>
        <a:xfrm>
          <a:off x="0" y="2474584"/>
          <a:ext cx="11169631" cy="767520"/>
        </a:xfrm>
        <a:prstGeom prst="roundRect">
          <a:avLst/>
        </a:prstGeom>
        <a:solidFill>
          <a:srgbClr val="7F7F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SSIT-R</a:t>
          </a:r>
        </a:p>
      </dsp:txBody>
      <dsp:txXfrm>
        <a:off x="37467" y="2512051"/>
        <a:ext cx="11094697" cy="692586"/>
      </dsp:txXfrm>
    </dsp:sp>
    <dsp:sp modelId="{883A244B-BBA3-48CB-86A9-6DDE64752C54}">
      <dsp:nvSpPr>
        <dsp:cNvPr id="0" name=""/>
        <dsp:cNvSpPr/>
      </dsp:nvSpPr>
      <dsp:spPr>
        <a:xfrm>
          <a:off x="0" y="3242105"/>
          <a:ext cx="11169631" cy="2086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4636" tIns="40640" rIns="227584" bIns="40640" numCol="1" spcCol="1270" anchor="t" anchorCtr="0">
          <a:noAutofit/>
        </a:bodyPr>
        <a:lstStyle/>
        <a:p>
          <a:pPr marL="228600" lvl="1" indent="-228600" algn="l" defTabSz="1111250" rtl="0">
            <a:lnSpc>
              <a:spcPct val="90000"/>
            </a:lnSpc>
            <a:spcBef>
              <a:spcPct val="0"/>
            </a:spcBef>
            <a:spcAft>
              <a:spcPct val="20000"/>
            </a:spcAft>
            <a:buChar char="•"/>
          </a:pPr>
          <a:r>
            <a:rPr lang="en-US" sz="2500" kern="1200" dirty="0">
              <a:latin typeface="Calibri Light" panose="020F0302020204030204"/>
            </a:rPr>
            <a:t>Developed as a response to agencies' desire to have a reflective component to SSIT. </a:t>
          </a:r>
          <a:endParaRPr lang="en-US" sz="2500" kern="1200" dirty="0"/>
        </a:p>
        <a:p>
          <a:pPr marL="228600" lvl="1" indent="-228600" algn="l" defTabSz="1111250" rtl="0">
            <a:lnSpc>
              <a:spcPct val="90000"/>
            </a:lnSpc>
            <a:spcBef>
              <a:spcPct val="0"/>
            </a:spcBef>
            <a:spcAft>
              <a:spcPct val="20000"/>
            </a:spcAft>
            <a:buChar char="•"/>
          </a:pPr>
          <a:r>
            <a:rPr lang="en-US" sz="2500" kern="1200" dirty="0">
              <a:latin typeface="Calibri Light" panose="020F0302020204030204"/>
            </a:rPr>
            <a:t>Highlights strengths and informs positive change opportunities </a:t>
          </a:r>
        </a:p>
        <a:p>
          <a:pPr marL="228600" lvl="1" indent="-228600" algn="l" defTabSz="1111250" rtl="0">
            <a:lnSpc>
              <a:spcPct val="90000"/>
            </a:lnSpc>
            <a:spcBef>
              <a:spcPct val="0"/>
            </a:spcBef>
            <a:spcAft>
              <a:spcPct val="20000"/>
            </a:spcAft>
            <a:buChar char="•"/>
          </a:pPr>
          <a:r>
            <a:rPr lang="en-US" sz="2500" kern="1200" dirty="0">
              <a:latin typeface="Calibri Light" panose="020F0302020204030204"/>
            </a:rPr>
            <a:t>3 domains: professional, team, environment </a:t>
          </a:r>
        </a:p>
        <a:p>
          <a:pPr marL="228600" lvl="1" indent="-228600" algn="l" defTabSz="1111250" rtl="0">
            <a:lnSpc>
              <a:spcPct val="90000"/>
            </a:lnSpc>
            <a:spcBef>
              <a:spcPct val="0"/>
            </a:spcBef>
            <a:spcAft>
              <a:spcPct val="20000"/>
            </a:spcAft>
            <a:buChar char="•"/>
          </a:pPr>
          <a:r>
            <a:rPr lang="en-US" sz="2500" kern="1200" dirty="0">
              <a:latin typeface="Calibri Light" panose="020F0302020204030204"/>
            </a:rPr>
            <a:t>Items directly related to actionable opportunities and quality improvement </a:t>
          </a:r>
        </a:p>
      </dsp:txBody>
      <dsp:txXfrm>
        <a:off x="0" y="3242105"/>
        <a:ext cx="11169631" cy="20865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C6634F-C447-4184-82E7-74F8527E09B4}">
      <dsp:nvSpPr>
        <dsp:cNvPr id="0" name=""/>
        <dsp:cNvSpPr/>
      </dsp:nvSpPr>
      <dsp:spPr>
        <a:xfrm>
          <a:off x="0" y="0"/>
          <a:ext cx="8197850" cy="957294"/>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Confidential</a:t>
          </a:r>
        </a:p>
      </dsp:txBody>
      <dsp:txXfrm>
        <a:off x="28038" y="28038"/>
        <a:ext cx="7083964" cy="901218"/>
      </dsp:txXfrm>
    </dsp:sp>
    <dsp:sp modelId="{BD8A2E40-7C07-48DA-960A-521E9A4613A2}">
      <dsp:nvSpPr>
        <dsp:cNvPr id="0" name=""/>
        <dsp:cNvSpPr/>
      </dsp:nvSpPr>
      <dsp:spPr>
        <a:xfrm>
          <a:off x="686569" y="1131347"/>
          <a:ext cx="8197850" cy="957294"/>
        </a:xfrm>
        <a:prstGeom prst="roundRect">
          <a:avLst>
            <a:gd name="adj" fmla="val 10000"/>
          </a:avLst>
        </a:prstGeom>
        <a:solidFill>
          <a:srgbClr val="FDB7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Non-punitive</a:t>
          </a:r>
        </a:p>
      </dsp:txBody>
      <dsp:txXfrm>
        <a:off x="714607" y="1159385"/>
        <a:ext cx="6832963" cy="901218"/>
      </dsp:txXfrm>
    </dsp:sp>
    <dsp:sp modelId="{E53DB360-496E-4ADA-B7A6-EFBEBD64E61C}">
      <dsp:nvSpPr>
        <dsp:cNvPr id="0" name=""/>
        <dsp:cNvSpPr/>
      </dsp:nvSpPr>
      <dsp:spPr>
        <a:xfrm>
          <a:off x="1362892" y="2262695"/>
          <a:ext cx="8197850" cy="957294"/>
        </a:xfrm>
        <a:prstGeom prst="roundRect">
          <a:avLst>
            <a:gd name="adj" fmla="val 10000"/>
          </a:avLst>
        </a:prstGeom>
        <a:solidFill>
          <a:srgbClr val="7F7F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Voluntary</a:t>
          </a:r>
        </a:p>
      </dsp:txBody>
      <dsp:txXfrm>
        <a:off x="1390930" y="2290733"/>
        <a:ext cx="6843210" cy="901218"/>
      </dsp:txXfrm>
    </dsp:sp>
    <dsp:sp modelId="{54DB1C6F-3F83-446E-89A0-E350565713E0}">
      <dsp:nvSpPr>
        <dsp:cNvPr id="0" name=""/>
        <dsp:cNvSpPr/>
      </dsp:nvSpPr>
      <dsp:spPr>
        <a:xfrm>
          <a:off x="2049462" y="3394043"/>
          <a:ext cx="8197850" cy="957294"/>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n-US" sz="3400" b="1" kern="1200" dirty="0">
              <a:latin typeface="Calibri Light" panose="020F0302020204030204"/>
            </a:rPr>
            <a:t>Supportive</a:t>
          </a:r>
          <a:r>
            <a:rPr lang="en-US" sz="3400" kern="1200" dirty="0"/>
            <a:t> </a:t>
          </a:r>
          <a:r>
            <a:rPr lang="en-US" sz="3400" b="0" kern="1200" dirty="0"/>
            <a:t>space for safe discussions</a:t>
          </a:r>
        </a:p>
      </dsp:txBody>
      <dsp:txXfrm>
        <a:off x="2077500" y="3422081"/>
        <a:ext cx="6832963" cy="901218"/>
      </dsp:txXfrm>
    </dsp:sp>
    <dsp:sp modelId="{CFB43E84-FB1A-4F9F-9AE0-F02ABE15EED8}">
      <dsp:nvSpPr>
        <dsp:cNvPr id="0" name=""/>
        <dsp:cNvSpPr/>
      </dsp:nvSpPr>
      <dsp:spPr>
        <a:xfrm>
          <a:off x="7575609" y="733200"/>
          <a:ext cx="622241" cy="622241"/>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15613" y="733200"/>
        <a:ext cx="342233" cy="468236"/>
      </dsp:txXfrm>
    </dsp:sp>
    <dsp:sp modelId="{473D853A-DC55-49E3-A07E-56A3264DF32C}">
      <dsp:nvSpPr>
        <dsp:cNvPr id="0" name=""/>
        <dsp:cNvSpPr/>
      </dsp:nvSpPr>
      <dsp:spPr>
        <a:xfrm>
          <a:off x="8262179" y="1864548"/>
          <a:ext cx="622241" cy="622241"/>
        </a:xfrm>
        <a:prstGeom prst="downArrow">
          <a:avLst>
            <a:gd name="adj1" fmla="val 55000"/>
            <a:gd name="adj2" fmla="val 45000"/>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02183" y="1864548"/>
        <a:ext cx="342233" cy="468236"/>
      </dsp:txXfrm>
    </dsp:sp>
    <dsp:sp modelId="{E6DAB3CE-34C1-40B0-BBBC-9FE42FE3CC02}">
      <dsp:nvSpPr>
        <dsp:cNvPr id="0" name=""/>
        <dsp:cNvSpPr/>
      </dsp:nvSpPr>
      <dsp:spPr>
        <a:xfrm>
          <a:off x="8938501" y="2995896"/>
          <a:ext cx="622241" cy="622241"/>
        </a:xfrm>
        <a:prstGeom prst="downArrow">
          <a:avLst>
            <a:gd name="adj1" fmla="val 55000"/>
            <a:gd name="adj2" fmla="val 45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078505" y="2995896"/>
        <a:ext cx="342233" cy="46823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545FAF-C6F2-490D-AAC4-F33C8F02DCD6}" type="datetimeFigureOut">
              <a:rPr lang="en-US" smtClean="0"/>
              <a:t>3/31/2023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520A61-F4C3-4AFB-BF42-AC4C5D2E3A31}" type="slidenum">
              <a:rPr lang="en-US" smtClean="0"/>
              <a:t>‹#›</a:t>
            </a:fld>
            <a:endParaRPr lang="en-US"/>
          </a:p>
        </p:txBody>
      </p:sp>
    </p:spTree>
    <p:extLst>
      <p:ext uri="{BB962C8B-B14F-4D97-AF65-F5344CB8AC3E}">
        <p14:creationId xmlns:p14="http://schemas.microsoft.com/office/powerpoint/2010/main" val="1297514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9C0341-724B-4B99-A8D3-E40E4E575F99}" type="slidenum">
              <a:rPr lang="en-US" smtClean="0"/>
              <a:t>2</a:t>
            </a:fld>
            <a:endParaRPr lang="en-US"/>
          </a:p>
        </p:txBody>
      </p:sp>
    </p:spTree>
    <p:extLst>
      <p:ext uri="{BB962C8B-B14F-4D97-AF65-F5344CB8AC3E}">
        <p14:creationId xmlns:p14="http://schemas.microsoft.com/office/powerpoint/2010/main" val="2828977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 time, staff attrition significantly reduced the size of CIRT but there was not funding available to train new members in CISM</a:t>
            </a:r>
          </a:p>
          <a:p>
            <a:r>
              <a:rPr lang="en-US" dirty="0">
                <a:cs typeface="Calibri"/>
              </a:rPr>
              <a:t>Indiana’s solution came in 2022 through the Children’s Justice Act.  IN had been receiving CJA funds for several years but had never asked to use those funds for the CIRT program.  </a:t>
            </a:r>
          </a:p>
          <a:p>
            <a:r>
              <a:rPr lang="en-US" dirty="0">
                <a:cs typeface="Calibri"/>
              </a:rPr>
              <a:t>Explain the 3 buckets.</a:t>
            </a:r>
          </a:p>
          <a:p>
            <a:r>
              <a:rPr lang="en-US" dirty="0">
                <a:cs typeface="Calibri"/>
              </a:rPr>
              <a:t>Explain how we created a shared problem by tying staff turnover to poor assessment outcomes.</a:t>
            </a:r>
          </a:p>
          <a:p>
            <a:r>
              <a:rPr lang="en-US" dirty="0">
                <a:cs typeface="Calibri"/>
              </a:rPr>
              <a:t>The Ask:  </a:t>
            </a:r>
            <a:r>
              <a:rPr lang="en-US" b="0" i="0" u="none" strike="noStrike" dirty="0">
                <a:solidFill>
                  <a:srgbClr val="222A35"/>
                </a:solidFill>
                <a:effectLst/>
                <a:latin typeface="Georgia" panose="02040502050405020303" pitchFamily="18" charset="0"/>
              </a:rPr>
              <a:t>To ensure that DCS can continue offering this service to its workforce, thus reducing turnover, and improving outcomes for the children and families served, the CJA Taskforce recommends that funding be allocated for </a:t>
            </a:r>
            <a:endParaRPr lang="en-US" b="0" i="0" u="none" strike="noStrike" dirty="0">
              <a:solidFill>
                <a:srgbClr val="222A35"/>
              </a:solidFill>
              <a:effectLst/>
              <a:latin typeface="Georgia" panose="02040502050405020303" pitchFamily="18" charset="0"/>
              <a:cs typeface="Calibri"/>
            </a:endParaRPr>
          </a:p>
          <a:p>
            <a:r>
              <a:rPr lang="en-US" b="0" i="0" u="none" strike="noStrike" dirty="0">
                <a:solidFill>
                  <a:srgbClr val="222A35"/>
                </a:solidFill>
                <a:effectLst/>
                <a:latin typeface="Georgia" panose="02040502050405020303" pitchFamily="18" charset="0"/>
                <a:cs typeface="Calibri"/>
              </a:rPr>
              <a:t>After our next round of CISM training, Indiana DCS will have the biggest CISM team in the country.  </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E91B6F-0985-435F-BB1A-9344260992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598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CQI:  DCS is a lean agency.  Our CQI team facilitates several lean improvement events statewide and regionally throughout the year to improve our system.  </a:t>
            </a:r>
          </a:p>
          <a:p>
            <a:r>
              <a:rPr lang="en-US">
                <a:cs typeface="Calibri"/>
              </a:rPr>
              <a:t>QSA:  Completes the federal review and PIP reviews but also conducts internal quality service reviews between federal CFSR rounds to ensure that IN maintains compliance with federal standards.  </a:t>
            </a:r>
          </a:p>
          <a:p>
            <a:r>
              <a:rPr lang="en-US">
                <a:cs typeface="Calibri"/>
              </a:rPr>
              <a:t>R&amp;E:  </a:t>
            </a:r>
            <a:r>
              <a:rPr lang="en-US"/>
              <a:t>The Research and Evaluation Team supports agency goals through</a:t>
            </a:r>
            <a:r>
              <a:rPr lang="en-US">
                <a:effectLst/>
              </a:rPr>
              <a:t> action research, meaning we conduct studies that inform decisions and identify actions to improve our child welfare system.</a:t>
            </a:r>
            <a:endParaRPr lang="en-US">
              <a:cs typeface="Calibri"/>
            </a:endParaRPr>
          </a:p>
          <a:p>
            <a:r>
              <a:rPr lang="en-US">
                <a:cs typeface="Calibri"/>
              </a:rPr>
              <a:t>Policy:  Not just policy but also a specialized team to help children achieve permanency timely and multiple other focused needs teams, such as human trafficking and cultural affairs.  </a:t>
            </a:r>
          </a:p>
        </p:txBody>
      </p:sp>
      <p:sp>
        <p:nvSpPr>
          <p:cNvPr id="4" name="Slide Number Placeholder 3"/>
          <p:cNvSpPr>
            <a:spLocks noGrp="1"/>
          </p:cNvSpPr>
          <p:nvPr>
            <p:ph type="sldNum" sz="quarter" idx="5"/>
          </p:nvPr>
        </p:nvSpPr>
        <p:spPr/>
        <p:txBody>
          <a:bodyPr/>
          <a:lstStyle/>
          <a:p>
            <a:fld id="{0CE91B6F-0985-435F-BB1A-9344260992A7}" type="slidenum">
              <a:rPr lang="en-US" smtClean="0"/>
              <a:t>5</a:t>
            </a:fld>
            <a:endParaRPr lang="en-US"/>
          </a:p>
        </p:txBody>
      </p:sp>
    </p:spTree>
    <p:extLst>
      <p:ext uri="{BB962C8B-B14F-4D97-AF65-F5344CB8AC3E}">
        <p14:creationId xmlns:p14="http://schemas.microsoft.com/office/powerpoint/2010/main" val="309440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how everything we do in DCS is reflected in the Practice Model, and therefore is our guiding light when considering how to best serve not only the children/ families, but also </a:t>
            </a:r>
          </a:p>
        </p:txBody>
      </p:sp>
      <p:sp>
        <p:nvSpPr>
          <p:cNvPr id="4" name="Slide Number Placeholder 3"/>
          <p:cNvSpPr>
            <a:spLocks noGrp="1"/>
          </p:cNvSpPr>
          <p:nvPr>
            <p:ph type="sldNum" sz="quarter" idx="5"/>
          </p:nvPr>
        </p:nvSpPr>
        <p:spPr/>
        <p:txBody>
          <a:bodyPr/>
          <a:lstStyle/>
          <a:p>
            <a:fld id="{41520A61-F4C3-4AFB-BF42-AC4C5D2E3A31}" type="slidenum">
              <a:rPr lang="en-US" smtClean="0"/>
              <a:t>9</a:t>
            </a:fld>
            <a:endParaRPr lang="en-US"/>
          </a:p>
        </p:txBody>
      </p:sp>
    </p:spTree>
    <p:extLst>
      <p:ext uri="{BB962C8B-B14F-4D97-AF65-F5344CB8AC3E}">
        <p14:creationId xmlns:p14="http://schemas.microsoft.com/office/powerpoint/2010/main" val="3238308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Highlight Specific Areas that relate to the series: </a:t>
            </a:r>
          </a:p>
          <a:p>
            <a:endParaRPr lang="en-US"/>
          </a:p>
          <a:p>
            <a:r>
              <a:rPr lang="en-US"/>
              <a:t>TBR:</a:t>
            </a:r>
            <a:endParaRPr lang="en-US">
              <a:cs typeface="Calibri"/>
            </a:endParaRPr>
          </a:p>
          <a:p>
            <a:pPr marL="171450" indent="-171450">
              <a:buFontTx/>
              <a:buChar char="-"/>
            </a:pPr>
            <a:r>
              <a:rPr lang="en-US"/>
              <a:t>Genuineness</a:t>
            </a:r>
            <a:endParaRPr lang="en-US" err="1">
              <a:cs typeface="Calibri"/>
            </a:endParaRPr>
          </a:p>
          <a:p>
            <a:pPr marL="171450" indent="-171450">
              <a:buFontTx/>
              <a:buChar char="-"/>
            </a:pPr>
            <a:r>
              <a:rPr lang="en-US"/>
              <a:t>Respect </a:t>
            </a:r>
            <a:endParaRPr lang="en-US">
              <a:cs typeface="Calibri"/>
            </a:endParaRPr>
          </a:p>
          <a:p>
            <a:pPr marL="171450" indent="-171450">
              <a:buFontTx/>
              <a:buChar char="-"/>
            </a:pPr>
            <a:endParaRPr lang="en-US"/>
          </a:p>
          <a:p>
            <a:r>
              <a:rPr lang="en-US"/>
              <a:t>Values: </a:t>
            </a:r>
            <a:endParaRPr lang="en-US">
              <a:cs typeface="Calibri"/>
            </a:endParaRPr>
          </a:p>
          <a:p>
            <a:pPr marL="171450" indent="-171450">
              <a:buFontTx/>
              <a:buChar char="-"/>
            </a:pPr>
            <a:r>
              <a:rPr lang="en-US"/>
              <a:t>Accountability</a:t>
            </a:r>
            <a:endParaRPr lang="en-US">
              <a:cs typeface="Calibri"/>
            </a:endParaRPr>
          </a:p>
          <a:p>
            <a:pPr marL="171450" indent="-171450">
              <a:buFontTx/>
              <a:buChar char="-"/>
            </a:pPr>
            <a:r>
              <a:rPr lang="en-US"/>
              <a:t>Continuous Improvement </a:t>
            </a:r>
            <a:endParaRPr lang="en-US">
              <a:cs typeface="Calibri"/>
            </a:endParaRPr>
          </a:p>
          <a:p>
            <a:pPr marL="0" indent="0">
              <a:buFontTx/>
              <a:buNone/>
            </a:pPr>
            <a:endParaRPr lang="en-US"/>
          </a:p>
          <a:p>
            <a:r>
              <a:rPr lang="en-US"/>
              <a:t>Skills: </a:t>
            </a:r>
            <a:endParaRPr lang="en-US">
              <a:cs typeface="Calibri"/>
            </a:endParaRPr>
          </a:p>
          <a:p>
            <a:pPr marL="171450" indent="-171450">
              <a:buFontTx/>
              <a:buChar char="-"/>
            </a:pPr>
            <a:r>
              <a:rPr lang="en-US"/>
              <a:t>Engaging</a:t>
            </a:r>
            <a:endParaRPr lang="en-US">
              <a:cs typeface="Calibri"/>
            </a:endParaRPr>
          </a:p>
          <a:p>
            <a:pPr marL="171450" indent="-171450">
              <a:buFontTx/>
              <a:buChar char="-"/>
            </a:pPr>
            <a:endParaRPr lang="en-US"/>
          </a:p>
          <a:p>
            <a:endParaRPr lang="en-US"/>
          </a:p>
        </p:txBody>
      </p:sp>
      <p:sp>
        <p:nvSpPr>
          <p:cNvPr id="4" name="Slide Number Placeholder 3"/>
          <p:cNvSpPr>
            <a:spLocks noGrp="1"/>
          </p:cNvSpPr>
          <p:nvPr>
            <p:ph type="sldNum" sz="quarter" idx="5"/>
          </p:nvPr>
        </p:nvSpPr>
        <p:spPr/>
        <p:txBody>
          <a:bodyPr/>
          <a:lstStyle/>
          <a:p>
            <a:fld id="{41520A61-F4C3-4AFB-BF42-AC4C5D2E3A31}" type="slidenum">
              <a:rPr lang="en-US" smtClean="0"/>
              <a:t>10</a:t>
            </a:fld>
            <a:endParaRPr lang="en-US"/>
          </a:p>
        </p:txBody>
      </p:sp>
    </p:spTree>
    <p:extLst>
      <p:ext uri="{BB962C8B-B14F-4D97-AF65-F5344CB8AC3E}">
        <p14:creationId xmlns:p14="http://schemas.microsoft.com/office/powerpoint/2010/main" val="1836997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do we approach providing an educational opportunity in a sustainable way? The first thing we need to do is create an environment that is conducive to psychological safety. We also need to set the tone that this is not a ‘one and done’ training, but a series of discussions that builds upon conceptual foundations. </a:t>
            </a:r>
          </a:p>
          <a:p>
            <a:endParaRPr lang="en-US">
              <a:cs typeface="Calibri"/>
            </a:endParaRPr>
          </a:p>
          <a:p>
            <a:r>
              <a:rPr lang="en-US"/>
              <a:t>To maximize the impact, we need to both introduce ideas while actively listen to the stories of those in the room. </a:t>
            </a:r>
            <a:endParaRPr lang="en-US">
              <a:cs typeface="Calibri"/>
            </a:endParaRPr>
          </a:p>
        </p:txBody>
      </p:sp>
      <p:sp>
        <p:nvSpPr>
          <p:cNvPr id="4" name="Slide Number Placeholder 3"/>
          <p:cNvSpPr>
            <a:spLocks noGrp="1"/>
          </p:cNvSpPr>
          <p:nvPr>
            <p:ph type="sldNum" sz="quarter" idx="5"/>
          </p:nvPr>
        </p:nvSpPr>
        <p:spPr/>
        <p:txBody>
          <a:bodyPr/>
          <a:lstStyle/>
          <a:p>
            <a:fld id="{41520A61-F4C3-4AFB-BF42-AC4C5D2E3A31}" type="slidenum">
              <a:rPr lang="en-US" smtClean="0"/>
              <a:t>11</a:t>
            </a:fld>
            <a:endParaRPr lang="en-US"/>
          </a:p>
        </p:txBody>
      </p:sp>
    </p:spTree>
    <p:extLst>
      <p:ext uri="{BB962C8B-B14F-4D97-AF65-F5344CB8AC3E}">
        <p14:creationId xmlns:p14="http://schemas.microsoft.com/office/powerpoint/2010/main" val="2481142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Developed by Dr. Tim Clark from his book </a:t>
            </a:r>
            <a:r>
              <a:rPr lang="en-US" i="1">
                <a:cs typeface="Calibri"/>
              </a:rPr>
              <a:t>The Four Stages of Psychological Safety </a:t>
            </a:r>
          </a:p>
          <a:p>
            <a:endParaRPr lang="en-US" i="1">
              <a:cs typeface="Calibri"/>
            </a:endParaRPr>
          </a:p>
          <a:p>
            <a:r>
              <a:rPr lang="en-US" b="1" i="0">
                <a:cs typeface="Calibri"/>
              </a:rPr>
              <a:t>Inclusion Safety:</a:t>
            </a:r>
          </a:p>
          <a:p>
            <a:endParaRPr lang="en-US" b="1" i="0">
              <a:cs typeface="Calibri"/>
            </a:endParaRPr>
          </a:p>
          <a:p>
            <a:r>
              <a:rPr lang="en-US" b="1" i="0">
                <a:cs typeface="Calibri"/>
              </a:rPr>
              <a:t>Learner Safety: </a:t>
            </a:r>
          </a:p>
          <a:p>
            <a:endParaRPr lang="en-US" b="1" i="0">
              <a:cs typeface="Calibri"/>
            </a:endParaRPr>
          </a:p>
          <a:p>
            <a:r>
              <a:rPr lang="en-US" b="1" i="0">
                <a:cs typeface="Calibri"/>
              </a:rPr>
              <a:t>Contributor Safety: </a:t>
            </a:r>
          </a:p>
          <a:p>
            <a:endParaRPr lang="en-US" b="1" i="0">
              <a:cs typeface="Calibri"/>
            </a:endParaRPr>
          </a:p>
          <a:p>
            <a:r>
              <a:rPr lang="en-US" b="1" i="0">
                <a:cs typeface="Calibri"/>
              </a:rPr>
              <a:t>Challenger Safety: </a:t>
            </a:r>
          </a:p>
          <a:p>
            <a:endParaRPr lang="en-US" b="1" i="0">
              <a:cs typeface="Calibri"/>
            </a:endParaRPr>
          </a:p>
          <a:p>
            <a:endParaRPr lang="en-US" i="1">
              <a:cs typeface="Calibri"/>
            </a:endParaRPr>
          </a:p>
        </p:txBody>
      </p:sp>
      <p:sp>
        <p:nvSpPr>
          <p:cNvPr id="4" name="Slide Number Placeholder 3"/>
          <p:cNvSpPr>
            <a:spLocks noGrp="1"/>
          </p:cNvSpPr>
          <p:nvPr>
            <p:ph type="sldNum" sz="quarter" idx="5"/>
          </p:nvPr>
        </p:nvSpPr>
        <p:spPr/>
        <p:txBody>
          <a:bodyPr/>
          <a:lstStyle/>
          <a:p>
            <a:fld id="{41520A61-F4C3-4AFB-BF42-AC4C5D2E3A31}" type="slidenum">
              <a:rPr lang="en-US" smtClean="0"/>
              <a:t>12</a:t>
            </a:fld>
            <a:endParaRPr lang="en-US"/>
          </a:p>
        </p:txBody>
      </p:sp>
    </p:spTree>
    <p:extLst>
      <p:ext uri="{BB962C8B-B14F-4D97-AF65-F5344CB8AC3E}">
        <p14:creationId xmlns:p14="http://schemas.microsoft.com/office/powerpoint/2010/main" val="2956315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On the screen are two examples of resources provided to the staff during the series: </a:t>
            </a:r>
          </a:p>
          <a:p>
            <a:endParaRPr lang="en-US">
              <a:cs typeface="Calibri"/>
            </a:endParaRPr>
          </a:p>
          <a:p>
            <a:r>
              <a:rPr lang="en-US">
                <a:cs typeface="Calibri"/>
              </a:rPr>
              <a:t>Both developed by the </a:t>
            </a:r>
            <a:r>
              <a:rPr lang="en-US" err="1">
                <a:cs typeface="Calibri"/>
              </a:rPr>
              <a:t>Praed</a:t>
            </a:r>
            <a:r>
              <a:rPr lang="en-US">
                <a:cs typeface="Calibri"/>
              </a:rPr>
              <a:t> Foundation (Dr. Cull) </a:t>
            </a:r>
          </a:p>
          <a:p>
            <a:endParaRPr lang="en-US">
              <a:cs typeface="Calibri"/>
            </a:endParaRPr>
          </a:p>
          <a:p>
            <a:r>
              <a:rPr lang="en-US">
                <a:cs typeface="Calibri"/>
              </a:rPr>
              <a:t>Team First Field Guide: </a:t>
            </a:r>
          </a:p>
          <a:p>
            <a:endParaRPr lang="en-US">
              <a:cs typeface="Calibri"/>
            </a:endParaRPr>
          </a:p>
          <a:p>
            <a:r>
              <a:rPr lang="en-US">
                <a:cs typeface="Calibri"/>
              </a:rPr>
              <a:t>Testing Change: </a:t>
            </a:r>
          </a:p>
          <a:p>
            <a:r>
              <a:rPr lang="en-US">
                <a:cs typeface="Calibri"/>
              </a:rPr>
              <a:t>Link PDSA  --&gt; PDCA with LEAN and DCS </a:t>
            </a:r>
          </a:p>
          <a:p>
            <a:endParaRPr lang="en-US">
              <a:cs typeface="Calibri"/>
            </a:endParaRPr>
          </a:p>
          <a:p>
            <a:endParaRPr lang="en-US">
              <a:cs typeface="Calibri"/>
            </a:endParaRPr>
          </a:p>
          <a:p>
            <a:r>
              <a:rPr lang="en-US">
                <a:cs typeface="Calibri"/>
              </a:rPr>
              <a:t>SSIT-R: </a:t>
            </a:r>
          </a:p>
          <a:p>
            <a:r>
              <a:rPr lang="en-US"/>
              <a:t>the intent of the SSIT-R is to highlight strengths and inform positive change opportunities for a team delivering client care as well as the larger system providing the context and platform for care</a:t>
            </a:r>
            <a:endParaRPr lang="en-US">
              <a:cs typeface="Calibri"/>
            </a:endParaRPr>
          </a:p>
          <a:p>
            <a:endParaRPr lang="en-US">
              <a:cs typeface="Calibri"/>
            </a:endParaRPr>
          </a:p>
          <a:p>
            <a:r>
              <a:rPr lang="en-US">
                <a:cs typeface="Calibri"/>
              </a:rPr>
              <a:t>Looks at "WHAT" and "HOW", not " WHO" and "WHY" </a:t>
            </a:r>
          </a:p>
          <a:p>
            <a:endParaRPr lang="en-US">
              <a:cs typeface="Calibri"/>
            </a:endParaRPr>
          </a:p>
        </p:txBody>
      </p:sp>
      <p:sp>
        <p:nvSpPr>
          <p:cNvPr id="4" name="Slide Number Placeholder 3"/>
          <p:cNvSpPr>
            <a:spLocks noGrp="1"/>
          </p:cNvSpPr>
          <p:nvPr>
            <p:ph type="sldNum" sz="quarter" idx="5"/>
          </p:nvPr>
        </p:nvSpPr>
        <p:spPr/>
        <p:txBody>
          <a:bodyPr/>
          <a:lstStyle/>
          <a:p>
            <a:fld id="{41520A61-F4C3-4AFB-BF42-AC4C5D2E3A31}" type="slidenum">
              <a:rPr lang="en-US" smtClean="0"/>
              <a:t>13</a:t>
            </a:fld>
            <a:endParaRPr lang="en-US"/>
          </a:p>
        </p:txBody>
      </p:sp>
    </p:spTree>
    <p:extLst>
      <p:ext uri="{BB962C8B-B14F-4D97-AF65-F5344CB8AC3E}">
        <p14:creationId xmlns:p14="http://schemas.microsoft.com/office/powerpoint/2010/main" val="1892148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Partnership for Child Safety I2LC (Innovation and Implementation Learning Community)</a:t>
            </a:r>
          </a:p>
        </p:txBody>
      </p:sp>
      <p:sp>
        <p:nvSpPr>
          <p:cNvPr id="4" name="Slide Number Placeholder 3"/>
          <p:cNvSpPr>
            <a:spLocks noGrp="1"/>
          </p:cNvSpPr>
          <p:nvPr>
            <p:ph type="sldNum" sz="quarter" idx="5"/>
          </p:nvPr>
        </p:nvSpPr>
        <p:spPr/>
        <p:txBody>
          <a:bodyPr/>
          <a:lstStyle/>
          <a:p>
            <a:fld id="{41520A61-F4C3-4AFB-BF42-AC4C5D2E3A31}" type="slidenum">
              <a:rPr lang="en-US" smtClean="0"/>
              <a:t>14</a:t>
            </a:fld>
            <a:endParaRPr lang="en-US"/>
          </a:p>
        </p:txBody>
      </p:sp>
    </p:spTree>
    <p:extLst>
      <p:ext uri="{BB962C8B-B14F-4D97-AF65-F5344CB8AC3E}">
        <p14:creationId xmlns:p14="http://schemas.microsoft.com/office/powerpoint/2010/main" val="212072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2012, Indiana DCS recognized that it needed to do more to help staff cultivate resiliency, so CIRT was formed.  </a:t>
            </a:r>
          </a:p>
          <a:p>
            <a:r>
              <a:rPr lang="en-US"/>
              <a:t>All members were initially trained in an evidence-based model:  Critical Incident Stress Management </a:t>
            </a:r>
          </a:p>
          <a:p>
            <a:r>
              <a:rPr lang="en-US"/>
              <a:t>CISM originated with first responders</a:t>
            </a:r>
          </a:p>
        </p:txBody>
      </p:sp>
      <p:sp>
        <p:nvSpPr>
          <p:cNvPr id="4" name="Slide Number Placeholder 3"/>
          <p:cNvSpPr>
            <a:spLocks noGrp="1"/>
          </p:cNvSpPr>
          <p:nvPr>
            <p:ph type="sldNum" sz="quarter" idx="5"/>
          </p:nvPr>
        </p:nvSpPr>
        <p:spPr/>
        <p:txBody>
          <a:bodyPr/>
          <a:lstStyle/>
          <a:p>
            <a:fld id="{41520A61-F4C3-4AFB-BF42-AC4C5D2E3A31}" type="slidenum">
              <a:rPr lang="en-US" smtClean="0"/>
              <a:t>16</a:t>
            </a:fld>
            <a:endParaRPr lang="en-US"/>
          </a:p>
        </p:txBody>
      </p:sp>
    </p:spTree>
    <p:extLst>
      <p:ext uri="{BB962C8B-B14F-4D97-AF65-F5344CB8AC3E}">
        <p14:creationId xmlns:p14="http://schemas.microsoft.com/office/powerpoint/2010/main" val="14124986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AD850D-CC58-CBC6-89C9-B68819DFD9AB}"/>
              </a:ext>
            </a:extLst>
          </p:cNvPr>
          <p:cNvPicPr/>
          <p:nvPr userDrawn="1"/>
        </p:nvPicPr>
        <p:blipFill rotWithShape="1">
          <a:blip r:embed="rId2">
            <a:alphaModFix amt="85000"/>
            <a:extLst>
              <a:ext uri="{28A0092B-C50C-407E-A947-70E740481C1C}">
                <a14:useLocalDpi xmlns:a14="http://schemas.microsoft.com/office/drawing/2010/main" val="0"/>
              </a:ext>
            </a:extLst>
          </a:blip>
          <a:srcRect t="1568" r="4948" b="-13"/>
          <a:stretch/>
        </p:blipFill>
        <p:spPr>
          <a:xfrm>
            <a:off x="1" y="-1"/>
            <a:ext cx="3994608" cy="6200775"/>
          </a:xfrm>
          <a:prstGeom prst="rect">
            <a:avLst/>
          </a:prstGeom>
        </p:spPr>
      </p:pic>
      <p:pic>
        <p:nvPicPr>
          <p:cNvPr id="3" name="Picture 2">
            <a:extLst>
              <a:ext uri="{FF2B5EF4-FFF2-40B4-BE49-F238E27FC236}">
                <a16:creationId xmlns:a16="http://schemas.microsoft.com/office/drawing/2014/main" id="{DC02F375-5956-2C9A-11CA-8633DB196D8D}"/>
              </a:ext>
            </a:extLst>
          </p:cNvPr>
          <p:cNvPicPr/>
          <p:nvPr userDrawn="1"/>
        </p:nvPicPr>
        <p:blipFill rotWithShape="1">
          <a:blip r:embed="rId3">
            <a:alphaModFix amt="85000"/>
            <a:extLst>
              <a:ext uri="{28A0092B-C50C-407E-A947-70E740481C1C}">
                <a14:useLocalDpi xmlns:a14="http://schemas.microsoft.com/office/drawing/2010/main" val="0"/>
              </a:ext>
            </a:extLst>
          </a:blip>
          <a:srcRect l="12830" t="4927" r="9612" b="13577"/>
          <a:stretch/>
        </p:blipFill>
        <p:spPr>
          <a:xfrm>
            <a:off x="4105275" y="0"/>
            <a:ext cx="3990062" cy="6199942"/>
          </a:xfrm>
          <a:prstGeom prst="rect">
            <a:avLst/>
          </a:prstGeom>
        </p:spPr>
      </p:pic>
      <p:pic>
        <p:nvPicPr>
          <p:cNvPr id="4" name="Picture 3">
            <a:extLst>
              <a:ext uri="{FF2B5EF4-FFF2-40B4-BE49-F238E27FC236}">
                <a16:creationId xmlns:a16="http://schemas.microsoft.com/office/drawing/2014/main" id="{BC362FAB-E8CC-26A9-0B4A-B534E1ADD71E}"/>
              </a:ext>
            </a:extLst>
          </p:cNvPr>
          <p:cNvPicPr/>
          <p:nvPr userDrawn="1"/>
        </p:nvPicPr>
        <p:blipFill rotWithShape="1">
          <a:blip r:embed="rId4">
            <a:alphaModFix amt="85000"/>
            <a:extLst>
              <a:ext uri="{28A0092B-C50C-407E-A947-70E740481C1C}">
                <a14:useLocalDpi xmlns:a14="http://schemas.microsoft.com/office/drawing/2010/main" val="0"/>
              </a:ext>
            </a:extLst>
          </a:blip>
          <a:srcRect l="228" t="2172" r="5344"/>
          <a:stretch/>
        </p:blipFill>
        <p:spPr>
          <a:xfrm>
            <a:off x="8201939" y="-833"/>
            <a:ext cx="3990062" cy="6200775"/>
          </a:xfrm>
          <a:prstGeom prst="rect">
            <a:avLst/>
          </a:prstGeom>
        </p:spPr>
      </p:pic>
      <p:sp>
        <p:nvSpPr>
          <p:cNvPr id="16" name="Rectangle 15">
            <a:extLst>
              <a:ext uri="{FF2B5EF4-FFF2-40B4-BE49-F238E27FC236}">
                <a16:creationId xmlns:a16="http://schemas.microsoft.com/office/drawing/2014/main" id="{5A33BA9C-276B-FBF0-0F8A-FBA000BEBEDD}"/>
              </a:ext>
            </a:extLst>
          </p:cNvPr>
          <p:cNvSpPr/>
          <p:nvPr userDrawn="1"/>
        </p:nvSpPr>
        <p:spPr>
          <a:xfrm>
            <a:off x="-1" y="5201728"/>
            <a:ext cx="12192000" cy="1136237"/>
          </a:xfrm>
          <a:prstGeom prst="rect">
            <a:avLst/>
          </a:pr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3394519-AABB-7581-22E5-A11532ED356F}"/>
              </a:ext>
            </a:extLst>
          </p:cNvPr>
          <p:cNvPicPr/>
          <p:nvPr userDrawn="1"/>
        </p:nvPicPr>
        <p:blipFill>
          <a:blip r:embed="rId5">
            <a:extLst>
              <a:ext uri="{28A0092B-C50C-407E-A947-70E740481C1C}">
                <a14:useLocalDpi xmlns:a14="http://schemas.microsoft.com/office/drawing/2010/main" val="0"/>
              </a:ext>
            </a:extLst>
          </a:blip>
          <a:srcRect/>
          <a:stretch/>
        </p:blipFill>
        <p:spPr>
          <a:xfrm>
            <a:off x="244751" y="4826859"/>
            <a:ext cx="985407" cy="181967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4445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50" fill="hold"/>
                                        <p:tgtEl>
                                          <p:spTgt spid="16"/>
                                        </p:tgtEl>
                                        <p:attrNameLst>
                                          <p:attrName>ppt_x</p:attrName>
                                        </p:attrNameLst>
                                      </p:cBhvr>
                                      <p:tavLst>
                                        <p:tav tm="0">
                                          <p:val>
                                            <p:strVal val="0-#ppt_w/2"/>
                                          </p:val>
                                        </p:tav>
                                        <p:tav tm="100000">
                                          <p:val>
                                            <p:strVal val="#ppt_x"/>
                                          </p:val>
                                        </p:tav>
                                      </p:tavLst>
                                    </p:anim>
                                    <p:anim calcmode="lin" valueType="num">
                                      <p:cBhvr additive="base">
                                        <p:cTn id="8" dur="25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42"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anim calcmode="lin" valueType="num">
                                      <p:cBhvr>
                                        <p:cTn id="16" dur="500" fill="hold"/>
                                        <p:tgtEl>
                                          <p:spTgt spid="2"/>
                                        </p:tgtEl>
                                        <p:attrNameLst>
                                          <p:attrName>ppt_x</p:attrName>
                                        </p:attrNameLst>
                                      </p:cBhvr>
                                      <p:tavLst>
                                        <p:tav tm="0">
                                          <p:val>
                                            <p:strVal val="#ppt_x"/>
                                          </p:val>
                                        </p:tav>
                                        <p:tav tm="100000">
                                          <p:val>
                                            <p:strVal val="#ppt_x"/>
                                          </p:val>
                                        </p:tav>
                                      </p:tavLst>
                                    </p:anim>
                                    <p:anim calcmode="lin" valueType="num">
                                      <p:cBhvr>
                                        <p:cTn id="17" dur="5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42"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childTnLst>
                          </p:cTn>
                        </p:par>
                        <p:par>
                          <p:cTn id="24" fill="hold">
                            <p:stCondLst>
                              <p:cond delay="1250"/>
                            </p:stCondLst>
                            <p:childTnLst>
                              <p:par>
                                <p:cTn id="25" presetID="42"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AB55C3-2397-C704-9607-A5B71B212236}"/>
              </a:ext>
            </a:extLst>
          </p:cNvPr>
          <p:cNvSpPr/>
          <p:nvPr userDrawn="1"/>
        </p:nvSpPr>
        <p:spPr>
          <a:xfrm>
            <a:off x="11119449" y="2502989"/>
            <a:ext cx="1086928" cy="4355011"/>
          </a:xfrm>
          <a:custGeom>
            <a:avLst/>
            <a:gdLst>
              <a:gd name="connsiteX0" fmla="*/ 0 w 1086928"/>
              <a:gd name="connsiteY0" fmla="*/ 0 h 4439920"/>
              <a:gd name="connsiteX1" fmla="*/ 1086928 w 1086928"/>
              <a:gd name="connsiteY1" fmla="*/ 0 h 4439920"/>
              <a:gd name="connsiteX2" fmla="*/ 1086928 w 1086928"/>
              <a:gd name="connsiteY2" fmla="*/ 4439920 h 4439920"/>
              <a:gd name="connsiteX3" fmla="*/ 0 w 1086928"/>
              <a:gd name="connsiteY3" fmla="*/ 4439920 h 4439920"/>
              <a:gd name="connsiteX4" fmla="*/ 0 w 1086928"/>
              <a:gd name="connsiteY4" fmla="*/ 0 h 4439920"/>
              <a:gd name="connsiteX0" fmla="*/ 375920 w 1086928"/>
              <a:gd name="connsiteY0" fmla="*/ 406400 h 4439920"/>
              <a:gd name="connsiteX1" fmla="*/ 1086928 w 1086928"/>
              <a:gd name="connsiteY1" fmla="*/ 0 h 4439920"/>
              <a:gd name="connsiteX2" fmla="*/ 1086928 w 1086928"/>
              <a:gd name="connsiteY2" fmla="*/ 4439920 h 4439920"/>
              <a:gd name="connsiteX3" fmla="*/ 0 w 1086928"/>
              <a:gd name="connsiteY3" fmla="*/ 4439920 h 4439920"/>
              <a:gd name="connsiteX4" fmla="*/ 375920 w 1086928"/>
              <a:gd name="connsiteY4" fmla="*/ 406400 h 4439920"/>
              <a:gd name="connsiteX0" fmla="*/ 415108 w 1086928"/>
              <a:gd name="connsiteY0" fmla="*/ 383540 h 4439920"/>
              <a:gd name="connsiteX1" fmla="*/ 1086928 w 1086928"/>
              <a:gd name="connsiteY1" fmla="*/ 0 h 4439920"/>
              <a:gd name="connsiteX2" fmla="*/ 1086928 w 1086928"/>
              <a:gd name="connsiteY2" fmla="*/ 4439920 h 4439920"/>
              <a:gd name="connsiteX3" fmla="*/ 0 w 1086928"/>
              <a:gd name="connsiteY3" fmla="*/ 4439920 h 4439920"/>
              <a:gd name="connsiteX4" fmla="*/ 415108 w 1086928"/>
              <a:gd name="connsiteY4" fmla="*/ 383540 h 4439920"/>
              <a:gd name="connsiteX0" fmla="*/ 415108 w 1086928"/>
              <a:gd name="connsiteY0" fmla="*/ 383540 h 4439920"/>
              <a:gd name="connsiteX1" fmla="*/ 1086928 w 1086928"/>
              <a:gd name="connsiteY1" fmla="*/ 0 h 4439920"/>
              <a:gd name="connsiteX2" fmla="*/ 1086928 w 1086928"/>
              <a:gd name="connsiteY2" fmla="*/ 4439920 h 4439920"/>
              <a:gd name="connsiteX3" fmla="*/ 0 w 1086928"/>
              <a:gd name="connsiteY3" fmla="*/ 4439920 h 4439920"/>
              <a:gd name="connsiteX4" fmla="*/ 415108 w 1086928"/>
              <a:gd name="connsiteY4" fmla="*/ 383540 h 4439920"/>
              <a:gd name="connsiteX0" fmla="*/ 415108 w 1086928"/>
              <a:gd name="connsiteY0" fmla="*/ 383540 h 4439920"/>
              <a:gd name="connsiteX1" fmla="*/ 1086928 w 1086928"/>
              <a:gd name="connsiteY1" fmla="*/ 0 h 4439920"/>
              <a:gd name="connsiteX2" fmla="*/ 1086928 w 1086928"/>
              <a:gd name="connsiteY2" fmla="*/ 4439920 h 4439920"/>
              <a:gd name="connsiteX3" fmla="*/ 0 w 1086928"/>
              <a:gd name="connsiteY3" fmla="*/ 4439920 h 4439920"/>
              <a:gd name="connsiteX4" fmla="*/ 415108 w 1086928"/>
              <a:gd name="connsiteY4" fmla="*/ 383540 h 4439920"/>
              <a:gd name="connsiteX0" fmla="*/ 415108 w 1086928"/>
              <a:gd name="connsiteY0" fmla="*/ 298631 h 4355011"/>
              <a:gd name="connsiteX1" fmla="*/ 1086928 w 1086928"/>
              <a:gd name="connsiteY1" fmla="*/ 0 h 4355011"/>
              <a:gd name="connsiteX2" fmla="*/ 1086928 w 1086928"/>
              <a:gd name="connsiteY2" fmla="*/ 4355011 h 4355011"/>
              <a:gd name="connsiteX3" fmla="*/ 0 w 1086928"/>
              <a:gd name="connsiteY3" fmla="*/ 4355011 h 4355011"/>
              <a:gd name="connsiteX4" fmla="*/ 415108 w 1086928"/>
              <a:gd name="connsiteY4" fmla="*/ 298631 h 4355011"/>
              <a:gd name="connsiteX0" fmla="*/ 415108 w 1086928"/>
              <a:gd name="connsiteY0" fmla="*/ 298631 h 4355011"/>
              <a:gd name="connsiteX1" fmla="*/ 1086928 w 1086928"/>
              <a:gd name="connsiteY1" fmla="*/ 0 h 4355011"/>
              <a:gd name="connsiteX2" fmla="*/ 1086928 w 1086928"/>
              <a:gd name="connsiteY2" fmla="*/ 4355011 h 4355011"/>
              <a:gd name="connsiteX3" fmla="*/ 0 w 1086928"/>
              <a:gd name="connsiteY3" fmla="*/ 4355011 h 4355011"/>
              <a:gd name="connsiteX4" fmla="*/ 415108 w 1086928"/>
              <a:gd name="connsiteY4" fmla="*/ 298631 h 4355011"/>
              <a:gd name="connsiteX0" fmla="*/ 415108 w 1086928"/>
              <a:gd name="connsiteY0" fmla="*/ 298631 h 4355011"/>
              <a:gd name="connsiteX1" fmla="*/ 1086928 w 1086928"/>
              <a:gd name="connsiteY1" fmla="*/ 0 h 4355011"/>
              <a:gd name="connsiteX2" fmla="*/ 1086928 w 1086928"/>
              <a:gd name="connsiteY2" fmla="*/ 4355011 h 4355011"/>
              <a:gd name="connsiteX3" fmla="*/ 0 w 1086928"/>
              <a:gd name="connsiteY3" fmla="*/ 4355011 h 4355011"/>
              <a:gd name="connsiteX4" fmla="*/ 415108 w 1086928"/>
              <a:gd name="connsiteY4" fmla="*/ 298631 h 4355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28" h="4355011">
                <a:moveTo>
                  <a:pt x="415108" y="298631"/>
                </a:moveTo>
                <a:cubicBezTo>
                  <a:pt x="717424" y="209972"/>
                  <a:pt x="849925" y="140910"/>
                  <a:pt x="1086928" y="0"/>
                </a:cubicBezTo>
                <a:lnTo>
                  <a:pt x="1086928" y="4355011"/>
                </a:lnTo>
                <a:lnTo>
                  <a:pt x="0" y="4355011"/>
                </a:lnTo>
                <a:lnTo>
                  <a:pt x="415108" y="298631"/>
                </a:lnTo>
                <a:close/>
              </a:path>
            </a:pathLst>
          </a:cu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8D4108F-F591-9BDE-80D7-1AEB221B18BD}"/>
              </a:ext>
            </a:extLst>
          </p:cNvPr>
          <p:cNvSpPr/>
          <p:nvPr userDrawn="1"/>
        </p:nvSpPr>
        <p:spPr>
          <a:xfrm>
            <a:off x="10463841" y="2641600"/>
            <a:ext cx="1086928" cy="4216400"/>
          </a:xfrm>
          <a:custGeom>
            <a:avLst/>
            <a:gdLst>
              <a:gd name="connsiteX0" fmla="*/ 0 w 1086928"/>
              <a:gd name="connsiteY0" fmla="*/ 0 h 4439920"/>
              <a:gd name="connsiteX1" fmla="*/ 1086928 w 1086928"/>
              <a:gd name="connsiteY1" fmla="*/ 0 h 4439920"/>
              <a:gd name="connsiteX2" fmla="*/ 1086928 w 1086928"/>
              <a:gd name="connsiteY2" fmla="*/ 4439920 h 4439920"/>
              <a:gd name="connsiteX3" fmla="*/ 0 w 1086928"/>
              <a:gd name="connsiteY3" fmla="*/ 4439920 h 4439920"/>
              <a:gd name="connsiteX4" fmla="*/ 0 w 1086928"/>
              <a:gd name="connsiteY4" fmla="*/ 0 h 4439920"/>
              <a:gd name="connsiteX0" fmla="*/ 0 w 1086928"/>
              <a:gd name="connsiteY0" fmla="*/ 0 h 4439920"/>
              <a:gd name="connsiteX1" fmla="*/ 1086928 w 1086928"/>
              <a:gd name="connsiteY1" fmla="*/ 355600 h 4439920"/>
              <a:gd name="connsiteX2" fmla="*/ 1086928 w 1086928"/>
              <a:gd name="connsiteY2" fmla="*/ 4439920 h 4439920"/>
              <a:gd name="connsiteX3" fmla="*/ 0 w 1086928"/>
              <a:gd name="connsiteY3" fmla="*/ 4439920 h 4439920"/>
              <a:gd name="connsiteX4" fmla="*/ 0 w 1086928"/>
              <a:gd name="connsiteY4" fmla="*/ 0 h 443992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28" h="4216400">
                <a:moveTo>
                  <a:pt x="0" y="0"/>
                </a:moveTo>
                <a:cubicBezTo>
                  <a:pt x="407302" y="271539"/>
                  <a:pt x="1054456" y="166430"/>
                  <a:pt x="1086928" y="132080"/>
                </a:cubicBezTo>
                <a:lnTo>
                  <a:pt x="1086928" y="4216400"/>
                </a:lnTo>
                <a:lnTo>
                  <a:pt x="0" y="4216400"/>
                </a:lnTo>
                <a:lnTo>
                  <a:pt x="0" y="0"/>
                </a:lnTo>
                <a:close/>
              </a:path>
            </a:pathLst>
          </a:cu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D86F71D-478E-885E-0A4E-ADDBBB005D3A}"/>
              </a:ext>
            </a:extLst>
          </p:cNvPr>
          <p:cNvSpPr/>
          <p:nvPr userDrawn="1"/>
        </p:nvSpPr>
        <p:spPr>
          <a:xfrm>
            <a:off x="9126747" y="-966159"/>
            <a:ext cx="4157932" cy="4157932"/>
          </a:xfrm>
          <a:prstGeom prst="ellipse">
            <a:avLst/>
          </a:prstGeom>
          <a:noFill/>
          <a:ln w="38100">
            <a:solidFill>
              <a:srgbClr val="FDB72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BCD983-0430-833D-352D-03D25916B4DD}"/>
              </a:ext>
            </a:extLst>
          </p:cNvPr>
          <p:cNvSpPr/>
          <p:nvPr userDrawn="1"/>
        </p:nvSpPr>
        <p:spPr>
          <a:xfrm>
            <a:off x="8760220" y="-1391920"/>
            <a:ext cx="4978400" cy="4978400"/>
          </a:xfrm>
          <a:prstGeom prst="ellipse">
            <a:avLst/>
          </a:prstGeom>
          <a:noFill/>
          <a:ln w="38100">
            <a:solidFill>
              <a:srgbClr val="00499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4D0A848-0D3A-2E62-7487-93B4AEE35B78}"/>
              </a:ext>
            </a:extLst>
          </p:cNvPr>
          <p:cNvSpPr txBox="1"/>
          <p:nvPr userDrawn="1"/>
        </p:nvSpPr>
        <p:spPr>
          <a:xfrm>
            <a:off x="11644413" y="6350000"/>
            <a:ext cx="468319" cy="369332"/>
          </a:xfrm>
          <a:prstGeom prst="rect">
            <a:avLst/>
          </a:prstGeom>
          <a:noFill/>
        </p:spPr>
        <p:txBody>
          <a:bodyPr wrap="square" rtlCol="0">
            <a:spAutoFit/>
          </a:bodyPr>
          <a:lstStyle/>
          <a:p>
            <a:pPr algn="ctr"/>
            <a:fld id="{D26E6163-9367-4160-8D15-715BBC4B8EAA}" type="slidenum">
              <a:rPr lang="en-US" smtClean="0">
                <a:solidFill>
                  <a:schemeClr val="bg1"/>
                </a:solidFill>
              </a:rPr>
              <a:t>‹#›</a:t>
            </a:fld>
            <a:endParaRPr lang="en-US">
              <a:solidFill>
                <a:schemeClr val="bg1"/>
              </a:solidFill>
            </a:endParaRPr>
          </a:p>
        </p:txBody>
      </p:sp>
      <p:pic>
        <p:nvPicPr>
          <p:cNvPr id="15" name="Picture 14">
            <a:extLst>
              <a:ext uri="{FF2B5EF4-FFF2-40B4-BE49-F238E27FC236}">
                <a16:creationId xmlns:a16="http://schemas.microsoft.com/office/drawing/2014/main" id="{54C64CE0-24E6-7B7D-F1E9-6E0A4F5209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38687" y="5973436"/>
            <a:ext cx="708520" cy="668914"/>
          </a:xfrm>
          <a:prstGeom prst="rect">
            <a:avLst/>
          </a:prstGeom>
        </p:spPr>
      </p:pic>
      <p:sp>
        <p:nvSpPr>
          <p:cNvPr id="16" name="TextBox 15">
            <a:extLst>
              <a:ext uri="{FF2B5EF4-FFF2-40B4-BE49-F238E27FC236}">
                <a16:creationId xmlns:a16="http://schemas.microsoft.com/office/drawing/2014/main" id="{CAFA6CF2-52D2-8318-003A-3B1116A06AFB}"/>
              </a:ext>
            </a:extLst>
          </p:cNvPr>
          <p:cNvSpPr txBox="1"/>
          <p:nvPr userDrawn="1"/>
        </p:nvSpPr>
        <p:spPr>
          <a:xfrm rot="5400000">
            <a:off x="10374893" y="4771096"/>
            <a:ext cx="3007357" cy="323165"/>
          </a:xfrm>
          <a:prstGeom prst="rect">
            <a:avLst/>
          </a:prstGeom>
          <a:noFill/>
        </p:spPr>
        <p:txBody>
          <a:bodyPr wrap="square" rtlCol="0">
            <a:spAutoFit/>
          </a:bodyPr>
          <a:lstStyle/>
          <a:p>
            <a:pPr algn="r"/>
            <a:r>
              <a:rPr lang="en-US" sz="1500" b="0" spc="0">
                <a:solidFill>
                  <a:schemeClr val="bg1"/>
                </a:solidFill>
                <a:latin typeface="+mj-lt"/>
              </a:rPr>
              <a:t>INDIANA DEPT. OF CHILD SERVICES</a:t>
            </a:r>
          </a:p>
        </p:txBody>
      </p:sp>
      <p:pic>
        <p:nvPicPr>
          <p:cNvPr id="2" name="Picture 1">
            <a:extLst>
              <a:ext uri="{FF2B5EF4-FFF2-40B4-BE49-F238E27FC236}">
                <a16:creationId xmlns:a16="http://schemas.microsoft.com/office/drawing/2014/main" id="{79DEE4CA-606F-EB48-9A6D-9B397D4348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109" t="10387" r="2212" b="32446"/>
          <a:stretch/>
        </p:blipFill>
        <p:spPr>
          <a:xfrm>
            <a:off x="9488193" y="-604713"/>
            <a:ext cx="3435039" cy="3435039"/>
          </a:xfrm>
          <a:prstGeom prst="ellipse">
            <a:avLst/>
          </a:prstGeom>
        </p:spPr>
      </p:pic>
    </p:spTree>
    <p:extLst>
      <p:ext uri="{BB962C8B-B14F-4D97-AF65-F5344CB8AC3E}">
        <p14:creationId xmlns:p14="http://schemas.microsoft.com/office/powerpoint/2010/main" val="344975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6" presetClass="entr" presetSubtype="32"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out)">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AB55C3-2397-C704-9607-A5B71B212236}"/>
              </a:ext>
            </a:extLst>
          </p:cNvPr>
          <p:cNvSpPr/>
          <p:nvPr userDrawn="1"/>
        </p:nvSpPr>
        <p:spPr>
          <a:xfrm>
            <a:off x="11119449" y="2502989"/>
            <a:ext cx="1086928" cy="4355011"/>
          </a:xfrm>
          <a:custGeom>
            <a:avLst/>
            <a:gdLst>
              <a:gd name="connsiteX0" fmla="*/ 0 w 1086928"/>
              <a:gd name="connsiteY0" fmla="*/ 0 h 4439920"/>
              <a:gd name="connsiteX1" fmla="*/ 1086928 w 1086928"/>
              <a:gd name="connsiteY1" fmla="*/ 0 h 4439920"/>
              <a:gd name="connsiteX2" fmla="*/ 1086928 w 1086928"/>
              <a:gd name="connsiteY2" fmla="*/ 4439920 h 4439920"/>
              <a:gd name="connsiteX3" fmla="*/ 0 w 1086928"/>
              <a:gd name="connsiteY3" fmla="*/ 4439920 h 4439920"/>
              <a:gd name="connsiteX4" fmla="*/ 0 w 1086928"/>
              <a:gd name="connsiteY4" fmla="*/ 0 h 4439920"/>
              <a:gd name="connsiteX0" fmla="*/ 375920 w 1086928"/>
              <a:gd name="connsiteY0" fmla="*/ 406400 h 4439920"/>
              <a:gd name="connsiteX1" fmla="*/ 1086928 w 1086928"/>
              <a:gd name="connsiteY1" fmla="*/ 0 h 4439920"/>
              <a:gd name="connsiteX2" fmla="*/ 1086928 w 1086928"/>
              <a:gd name="connsiteY2" fmla="*/ 4439920 h 4439920"/>
              <a:gd name="connsiteX3" fmla="*/ 0 w 1086928"/>
              <a:gd name="connsiteY3" fmla="*/ 4439920 h 4439920"/>
              <a:gd name="connsiteX4" fmla="*/ 375920 w 1086928"/>
              <a:gd name="connsiteY4" fmla="*/ 406400 h 4439920"/>
              <a:gd name="connsiteX0" fmla="*/ 415108 w 1086928"/>
              <a:gd name="connsiteY0" fmla="*/ 383540 h 4439920"/>
              <a:gd name="connsiteX1" fmla="*/ 1086928 w 1086928"/>
              <a:gd name="connsiteY1" fmla="*/ 0 h 4439920"/>
              <a:gd name="connsiteX2" fmla="*/ 1086928 w 1086928"/>
              <a:gd name="connsiteY2" fmla="*/ 4439920 h 4439920"/>
              <a:gd name="connsiteX3" fmla="*/ 0 w 1086928"/>
              <a:gd name="connsiteY3" fmla="*/ 4439920 h 4439920"/>
              <a:gd name="connsiteX4" fmla="*/ 415108 w 1086928"/>
              <a:gd name="connsiteY4" fmla="*/ 383540 h 4439920"/>
              <a:gd name="connsiteX0" fmla="*/ 415108 w 1086928"/>
              <a:gd name="connsiteY0" fmla="*/ 383540 h 4439920"/>
              <a:gd name="connsiteX1" fmla="*/ 1086928 w 1086928"/>
              <a:gd name="connsiteY1" fmla="*/ 0 h 4439920"/>
              <a:gd name="connsiteX2" fmla="*/ 1086928 w 1086928"/>
              <a:gd name="connsiteY2" fmla="*/ 4439920 h 4439920"/>
              <a:gd name="connsiteX3" fmla="*/ 0 w 1086928"/>
              <a:gd name="connsiteY3" fmla="*/ 4439920 h 4439920"/>
              <a:gd name="connsiteX4" fmla="*/ 415108 w 1086928"/>
              <a:gd name="connsiteY4" fmla="*/ 383540 h 4439920"/>
              <a:gd name="connsiteX0" fmla="*/ 415108 w 1086928"/>
              <a:gd name="connsiteY0" fmla="*/ 383540 h 4439920"/>
              <a:gd name="connsiteX1" fmla="*/ 1086928 w 1086928"/>
              <a:gd name="connsiteY1" fmla="*/ 0 h 4439920"/>
              <a:gd name="connsiteX2" fmla="*/ 1086928 w 1086928"/>
              <a:gd name="connsiteY2" fmla="*/ 4439920 h 4439920"/>
              <a:gd name="connsiteX3" fmla="*/ 0 w 1086928"/>
              <a:gd name="connsiteY3" fmla="*/ 4439920 h 4439920"/>
              <a:gd name="connsiteX4" fmla="*/ 415108 w 1086928"/>
              <a:gd name="connsiteY4" fmla="*/ 383540 h 4439920"/>
              <a:gd name="connsiteX0" fmla="*/ 415108 w 1086928"/>
              <a:gd name="connsiteY0" fmla="*/ 298631 h 4355011"/>
              <a:gd name="connsiteX1" fmla="*/ 1086928 w 1086928"/>
              <a:gd name="connsiteY1" fmla="*/ 0 h 4355011"/>
              <a:gd name="connsiteX2" fmla="*/ 1086928 w 1086928"/>
              <a:gd name="connsiteY2" fmla="*/ 4355011 h 4355011"/>
              <a:gd name="connsiteX3" fmla="*/ 0 w 1086928"/>
              <a:gd name="connsiteY3" fmla="*/ 4355011 h 4355011"/>
              <a:gd name="connsiteX4" fmla="*/ 415108 w 1086928"/>
              <a:gd name="connsiteY4" fmla="*/ 298631 h 4355011"/>
              <a:gd name="connsiteX0" fmla="*/ 415108 w 1086928"/>
              <a:gd name="connsiteY0" fmla="*/ 298631 h 4355011"/>
              <a:gd name="connsiteX1" fmla="*/ 1086928 w 1086928"/>
              <a:gd name="connsiteY1" fmla="*/ 0 h 4355011"/>
              <a:gd name="connsiteX2" fmla="*/ 1086928 w 1086928"/>
              <a:gd name="connsiteY2" fmla="*/ 4355011 h 4355011"/>
              <a:gd name="connsiteX3" fmla="*/ 0 w 1086928"/>
              <a:gd name="connsiteY3" fmla="*/ 4355011 h 4355011"/>
              <a:gd name="connsiteX4" fmla="*/ 415108 w 1086928"/>
              <a:gd name="connsiteY4" fmla="*/ 298631 h 4355011"/>
              <a:gd name="connsiteX0" fmla="*/ 415108 w 1086928"/>
              <a:gd name="connsiteY0" fmla="*/ 298631 h 4355011"/>
              <a:gd name="connsiteX1" fmla="*/ 1086928 w 1086928"/>
              <a:gd name="connsiteY1" fmla="*/ 0 h 4355011"/>
              <a:gd name="connsiteX2" fmla="*/ 1086928 w 1086928"/>
              <a:gd name="connsiteY2" fmla="*/ 4355011 h 4355011"/>
              <a:gd name="connsiteX3" fmla="*/ 0 w 1086928"/>
              <a:gd name="connsiteY3" fmla="*/ 4355011 h 4355011"/>
              <a:gd name="connsiteX4" fmla="*/ 415108 w 1086928"/>
              <a:gd name="connsiteY4" fmla="*/ 298631 h 4355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28" h="4355011">
                <a:moveTo>
                  <a:pt x="415108" y="298631"/>
                </a:moveTo>
                <a:cubicBezTo>
                  <a:pt x="717424" y="209972"/>
                  <a:pt x="849925" y="140910"/>
                  <a:pt x="1086928" y="0"/>
                </a:cubicBezTo>
                <a:lnTo>
                  <a:pt x="1086928" y="4355011"/>
                </a:lnTo>
                <a:lnTo>
                  <a:pt x="0" y="4355011"/>
                </a:lnTo>
                <a:lnTo>
                  <a:pt x="415108" y="298631"/>
                </a:lnTo>
                <a:close/>
              </a:path>
            </a:pathLst>
          </a:cu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8D4108F-F591-9BDE-80D7-1AEB221B18BD}"/>
              </a:ext>
            </a:extLst>
          </p:cNvPr>
          <p:cNvSpPr/>
          <p:nvPr userDrawn="1"/>
        </p:nvSpPr>
        <p:spPr>
          <a:xfrm>
            <a:off x="10463841" y="2641600"/>
            <a:ext cx="1086928" cy="4216400"/>
          </a:xfrm>
          <a:custGeom>
            <a:avLst/>
            <a:gdLst>
              <a:gd name="connsiteX0" fmla="*/ 0 w 1086928"/>
              <a:gd name="connsiteY0" fmla="*/ 0 h 4439920"/>
              <a:gd name="connsiteX1" fmla="*/ 1086928 w 1086928"/>
              <a:gd name="connsiteY1" fmla="*/ 0 h 4439920"/>
              <a:gd name="connsiteX2" fmla="*/ 1086928 w 1086928"/>
              <a:gd name="connsiteY2" fmla="*/ 4439920 h 4439920"/>
              <a:gd name="connsiteX3" fmla="*/ 0 w 1086928"/>
              <a:gd name="connsiteY3" fmla="*/ 4439920 h 4439920"/>
              <a:gd name="connsiteX4" fmla="*/ 0 w 1086928"/>
              <a:gd name="connsiteY4" fmla="*/ 0 h 4439920"/>
              <a:gd name="connsiteX0" fmla="*/ 0 w 1086928"/>
              <a:gd name="connsiteY0" fmla="*/ 0 h 4439920"/>
              <a:gd name="connsiteX1" fmla="*/ 1086928 w 1086928"/>
              <a:gd name="connsiteY1" fmla="*/ 355600 h 4439920"/>
              <a:gd name="connsiteX2" fmla="*/ 1086928 w 1086928"/>
              <a:gd name="connsiteY2" fmla="*/ 4439920 h 4439920"/>
              <a:gd name="connsiteX3" fmla="*/ 0 w 1086928"/>
              <a:gd name="connsiteY3" fmla="*/ 4439920 h 4439920"/>
              <a:gd name="connsiteX4" fmla="*/ 0 w 1086928"/>
              <a:gd name="connsiteY4" fmla="*/ 0 h 443992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28" h="4216400">
                <a:moveTo>
                  <a:pt x="0" y="0"/>
                </a:moveTo>
                <a:cubicBezTo>
                  <a:pt x="407302" y="271539"/>
                  <a:pt x="1054456" y="166430"/>
                  <a:pt x="1086928" y="132080"/>
                </a:cubicBezTo>
                <a:lnTo>
                  <a:pt x="1086928" y="4216400"/>
                </a:lnTo>
                <a:lnTo>
                  <a:pt x="0" y="4216400"/>
                </a:lnTo>
                <a:lnTo>
                  <a:pt x="0" y="0"/>
                </a:lnTo>
                <a:close/>
              </a:path>
            </a:pathLst>
          </a:cu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D86F71D-478E-885E-0A4E-ADDBBB005D3A}"/>
              </a:ext>
            </a:extLst>
          </p:cNvPr>
          <p:cNvSpPr/>
          <p:nvPr userDrawn="1"/>
        </p:nvSpPr>
        <p:spPr>
          <a:xfrm>
            <a:off x="9126747" y="-966159"/>
            <a:ext cx="4157932" cy="4157932"/>
          </a:xfrm>
          <a:prstGeom prst="ellipse">
            <a:avLst/>
          </a:prstGeom>
          <a:noFill/>
          <a:ln w="38100">
            <a:solidFill>
              <a:srgbClr val="FDB72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BCD983-0430-833D-352D-03D25916B4DD}"/>
              </a:ext>
            </a:extLst>
          </p:cNvPr>
          <p:cNvSpPr/>
          <p:nvPr userDrawn="1"/>
        </p:nvSpPr>
        <p:spPr>
          <a:xfrm>
            <a:off x="8760220" y="-1391920"/>
            <a:ext cx="4978400" cy="4978400"/>
          </a:xfrm>
          <a:prstGeom prst="ellipse">
            <a:avLst/>
          </a:prstGeom>
          <a:noFill/>
          <a:ln w="38100">
            <a:solidFill>
              <a:srgbClr val="00499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0F60B5A-1627-16AB-9E96-4AAD2B9F1A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493" t="-12541" r="12785" b="12541"/>
          <a:stretch/>
        </p:blipFill>
        <p:spPr>
          <a:xfrm>
            <a:off x="9488193" y="-604713"/>
            <a:ext cx="3435039" cy="3435039"/>
          </a:xfrm>
          <a:prstGeom prst="ellipse">
            <a:avLst/>
          </a:prstGeom>
        </p:spPr>
      </p:pic>
      <p:sp>
        <p:nvSpPr>
          <p:cNvPr id="13" name="TextBox 12">
            <a:extLst>
              <a:ext uri="{FF2B5EF4-FFF2-40B4-BE49-F238E27FC236}">
                <a16:creationId xmlns:a16="http://schemas.microsoft.com/office/drawing/2014/main" id="{44D0A848-0D3A-2E62-7487-93B4AEE35B78}"/>
              </a:ext>
            </a:extLst>
          </p:cNvPr>
          <p:cNvSpPr txBox="1"/>
          <p:nvPr userDrawn="1"/>
        </p:nvSpPr>
        <p:spPr>
          <a:xfrm>
            <a:off x="11644413" y="6350000"/>
            <a:ext cx="468319" cy="369332"/>
          </a:xfrm>
          <a:prstGeom prst="rect">
            <a:avLst/>
          </a:prstGeom>
          <a:noFill/>
        </p:spPr>
        <p:txBody>
          <a:bodyPr wrap="square" rtlCol="0">
            <a:spAutoFit/>
          </a:bodyPr>
          <a:lstStyle/>
          <a:p>
            <a:pPr algn="ctr"/>
            <a:fld id="{07C6654A-6295-4D64-AC00-2DE4176C9150}" type="slidenum">
              <a:rPr lang="en-US" smtClean="0">
                <a:solidFill>
                  <a:schemeClr val="bg1"/>
                </a:solidFill>
              </a:rPr>
              <a:t>‹#›</a:t>
            </a:fld>
            <a:endParaRPr lang="en-US">
              <a:solidFill>
                <a:schemeClr val="bg1"/>
              </a:solidFill>
            </a:endParaRPr>
          </a:p>
        </p:txBody>
      </p:sp>
      <p:pic>
        <p:nvPicPr>
          <p:cNvPr id="15" name="Picture 14">
            <a:extLst>
              <a:ext uri="{FF2B5EF4-FFF2-40B4-BE49-F238E27FC236}">
                <a16:creationId xmlns:a16="http://schemas.microsoft.com/office/drawing/2014/main" id="{54C64CE0-24E6-7B7D-F1E9-6E0A4F52099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638687" y="5973436"/>
            <a:ext cx="708520" cy="668914"/>
          </a:xfrm>
          <a:prstGeom prst="rect">
            <a:avLst/>
          </a:prstGeom>
        </p:spPr>
      </p:pic>
      <p:sp>
        <p:nvSpPr>
          <p:cNvPr id="16" name="TextBox 15">
            <a:extLst>
              <a:ext uri="{FF2B5EF4-FFF2-40B4-BE49-F238E27FC236}">
                <a16:creationId xmlns:a16="http://schemas.microsoft.com/office/drawing/2014/main" id="{CAFA6CF2-52D2-8318-003A-3B1116A06AFB}"/>
              </a:ext>
            </a:extLst>
          </p:cNvPr>
          <p:cNvSpPr txBox="1"/>
          <p:nvPr userDrawn="1"/>
        </p:nvSpPr>
        <p:spPr>
          <a:xfrm rot="5400000">
            <a:off x="10374893" y="4771096"/>
            <a:ext cx="3007357" cy="323165"/>
          </a:xfrm>
          <a:prstGeom prst="rect">
            <a:avLst/>
          </a:prstGeom>
          <a:noFill/>
        </p:spPr>
        <p:txBody>
          <a:bodyPr wrap="square" rtlCol="0">
            <a:spAutoFit/>
          </a:bodyPr>
          <a:lstStyle/>
          <a:p>
            <a:pPr algn="r"/>
            <a:r>
              <a:rPr lang="en-US" sz="1500" b="0" spc="0">
                <a:solidFill>
                  <a:schemeClr val="bg1"/>
                </a:solidFill>
                <a:latin typeface="+mj-lt"/>
              </a:rPr>
              <a:t>INDIANA DEPT. OF CHILD SERVICES</a:t>
            </a:r>
          </a:p>
        </p:txBody>
      </p:sp>
    </p:spTree>
    <p:extLst>
      <p:ext uri="{BB962C8B-B14F-4D97-AF65-F5344CB8AC3E}">
        <p14:creationId xmlns:p14="http://schemas.microsoft.com/office/powerpoint/2010/main" val="360181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6" presetClass="entr" presetSubtype="32"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out)">
                                      <p:cBhvr>
                                        <p:cTn id="19" dur="500"/>
                                        <p:tgtEl>
                                          <p:spTgt spid="12"/>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AB55C3-2397-C704-9607-A5B71B212236}"/>
              </a:ext>
            </a:extLst>
          </p:cNvPr>
          <p:cNvSpPr/>
          <p:nvPr userDrawn="1"/>
        </p:nvSpPr>
        <p:spPr>
          <a:xfrm>
            <a:off x="11119449" y="2502989"/>
            <a:ext cx="1086928" cy="4355011"/>
          </a:xfrm>
          <a:custGeom>
            <a:avLst/>
            <a:gdLst>
              <a:gd name="connsiteX0" fmla="*/ 0 w 1086928"/>
              <a:gd name="connsiteY0" fmla="*/ 0 h 4439920"/>
              <a:gd name="connsiteX1" fmla="*/ 1086928 w 1086928"/>
              <a:gd name="connsiteY1" fmla="*/ 0 h 4439920"/>
              <a:gd name="connsiteX2" fmla="*/ 1086928 w 1086928"/>
              <a:gd name="connsiteY2" fmla="*/ 4439920 h 4439920"/>
              <a:gd name="connsiteX3" fmla="*/ 0 w 1086928"/>
              <a:gd name="connsiteY3" fmla="*/ 4439920 h 4439920"/>
              <a:gd name="connsiteX4" fmla="*/ 0 w 1086928"/>
              <a:gd name="connsiteY4" fmla="*/ 0 h 4439920"/>
              <a:gd name="connsiteX0" fmla="*/ 375920 w 1086928"/>
              <a:gd name="connsiteY0" fmla="*/ 406400 h 4439920"/>
              <a:gd name="connsiteX1" fmla="*/ 1086928 w 1086928"/>
              <a:gd name="connsiteY1" fmla="*/ 0 h 4439920"/>
              <a:gd name="connsiteX2" fmla="*/ 1086928 w 1086928"/>
              <a:gd name="connsiteY2" fmla="*/ 4439920 h 4439920"/>
              <a:gd name="connsiteX3" fmla="*/ 0 w 1086928"/>
              <a:gd name="connsiteY3" fmla="*/ 4439920 h 4439920"/>
              <a:gd name="connsiteX4" fmla="*/ 375920 w 1086928"/>
              <a:gd name="connsiteY4" fmla="*/ 406400 h 4439920"/>
              <a:gd name="connsiteX0" fmla="*/ 415108 w 1086928"/>
              <a:gd name="connsiteY0" fmla="*/ 383540 h 4439920"/>
              <a:gd name="connsiteX1" fmla="*/ 1086928 w 1086928"/>
              <a:gd name="connsiteY1" fmla="*/ 0 h 4439920"/>
              <a:gd name="connsiteX2" fmla="*/ 1086928 w 1086928"/>
              <a:gd name="connsiteY2" fmla="*/ 4439920 h 4439920"/>
              <a:gd name="connsiteX3" fmla="*/ 0 w 1086928"/>
              <a:gd name="connsiteY3" fmla="*/ 4439920 h 4439920"/>
              <a:gd name="connsiteX4" fmla="*/ 415108 w 1086928"/>
              <a:gd name="connsiteY4" fmla="*/ 383540 h 4439920"/>
              <a:gd name="connsiteX0" fmla="*/ 415108 w 1086928"/>
              <a:gd name="connsiteY0" fmla="*/ 383540 h 4439920"/>
              <a:gd name="connsiteX1" fmla="*/ 1086928 w 1086928"/>
              <a:gd name="connsiteY1" fmla="*/ 0 h 4439920"/>
              <a:gd name="connsiteX2" fmla="*/ 1086928 w 1086928"/>
              <a:gd name="connsiteY2" fmla="*/ 4439920 h 4439920"/>
              <a:gd name="connsiteX3" fmla="*/ 0 w 1086928"/>
              <a:gd name="connsiteY3" fmla="*/ 4439920 h 4439920"/>
              <a:gd name="connsiteX4" fmla="*/ 415108 w 1086928"/>
              <a:gd name="connsiteY4" fmla="*/ 383540 h 4439920"/>
              <a:gd name="connsiteX0" fmla="*/ 415108 w 1086928"/>
              <a:gd name="connsiteY0" fmla="*/ 383540 h 4439920"/>
              <a:gd name="connsiteX1" fmla="*/ 1086928 w 1086928"/>
              <a:gd name="connsiteY1" fmla="*/ 0 h 4439920"/>
              <a:gd name="connsiteX2" fmla="*/ 1086928 w 1086928"/>
              <a:gd name="connsiteY2" fmla="*/ 4439920 h 4439920"/>
              <a:gd name="connsiteX3" fmla="*/ 0 w 1086928"/>
              <a:gd name="connsiteY3" fmla="*/ 4439920 h 4439920"/>
              <a:gd name="connsiteX4" fmla="*/ 415108 w 1086928"/>
              <a:gd name="connsiteY4" fmla="*/ 383540 h 4439920"/>
              <a:gd name="connsiteX0" fmla="*/ 415108 w 1086928"/>
              <a:gd name="connsiteY0" fmla="*/ 298631 h 4355011"/>
              <a:gd name="connsiteX1" fmla="*/ 1086928 w 1086928"/>
              <a:gd name="connsiteY1" fmla="*/ 0 h 4355011"/>
              <a:gd name="connsiteX2" fmla="*/ 1086928 w 1086928"/>
              <a:gd name="connsiteY2" fmla="*/ 4355011 h 4355011"/>
              <a:gd name="connsiteX3" fmla="*/ 0 w 1086928"/>
              <a:gd name="connsiteY3" fmla="*/ 4355011 h 4355011"/>
              <a:gd name="connsiteX4" fmla="*/ 415108 w 1086928"/>
              <a:gd name="connsiteY4" fmla="*/ 298631 h 4355011"/>
              <a:gd name="connsiteX0" fmla="*/ 415108 w 1086928"/>
              <a:gd name="connsiteY0" fmla="*/ 298631 h 4355011"/>
              <a:gd name="connsiteX1" fmla="*/ 1086928 w 1086928"/>
              <a:gd name="connsiteY1" fmla="*/ 0 h 4355011"/>
              <a:gd name="connsiteX2" fmla="*/ 1086928 w 1086928"/>
              <a:gd name="connsiteY2" fmla="*/ 4355011 h 4355011"/>
              <a:gd name="connsiteX3" fmla="*/ 0 w 1086928"/>
              <a:gd name="connsiteY3" fmla="*/ 4355011 h 4355011"/>
              <a:gd name="connsiteX4" fmla="*/ 415108 w 1086928"/>
              <a:gd name="connsiteY4" fmla="*/ 298631 h 4355011"/>
              <a:gd name="connsiteX0" fmla="*/ 415108 w 1086928"/>
              <a:gd name="connsiteY0" fmla="*/ 298631 h 4355011"/>
              <a:gd name="connsiteX1" fmla="*/ 1086928 w 1086928"/>
              <a:gd name="connsiteY1" fmla="*/ 0 h 4355011"/>
              <a:gd name="connsiteX2" fmla="*/ 1086928 w 1086928"/>
              <a:gd name="connsiteY2" fmla="*/ 4355011 h 4355011"/>
              <a:gd name="connsiteX3" fmla="*/ 0 w 1086928"/>
              <a:gd name="connsiteY3" fmla="*/ 4355011 h 4355011"/>
              <a:gd name="connsiteX4" fmla="*/ 415108 w 1086928"/>
              <a:gd name="connsiteY4" fmla="*/ 298631 h 4355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28" h="4355011">
                <a:moveTo>
                  <a:pt x="415108" y="298631"/>
                </a:moveTo>
                <a:cubicBezTo>
                  <a:pt x="717424" y="209972"/>
                  <a:pt x="849925" y="140910"/>
                  <a:pt x="1086928" y="0"/>
                </a:cubicBezTo>
                <a:lnTo>
                  <a:pt x="1086928" y="4355011"/>
                </a:lnTo>
                <a:lnTo>
                  <a:pt x="0" y="4355011"/>
                </a:lnTo>
                <a:lnTo>
                  <a:pt x="415108" y="298631"/>
                </a:lnTo>
                <a:close/>
              </a:path>
            </a:pathLst>
          </a:cu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8D4108F-F591-9BDE-80D7-1AEB221B18BD}"/>
              </a:ext>
            </a:extLst>
          </p:cNvPr>
          <p:cNvSpPr/>
          <p:nvPr userDrawn="1"/>
        </p:nvSpPr>
        <p:spPr>
          <a:xfrm>
            <a:off x="10463841" y="2641600"/>
            <a:ext cx="1086928" cy="4216400"/>
          </a:xfrm>
          <a:custGeom>
            <a:avLst/>
            <a:gdLst>
              <a:gd name="connsiteX0" fmla="*/ 0 w 1086928"/>
              <a:gd name="connsiteY0" fmla="*/ 0 h 4439920"/>
              <a:gd name="connsiteX1" fmla="*/ 1086928 w 1086928"/>
              <a:gd name="connsiteY1" fmla="*/ 0 h 4439920"/>
              <a:gd name="connsiteX2" fmla="*/ 1086928 w 1086928"/>
              <a:gd name="connsiteY2" fmla="*/ 4439920 h 4439920"/>
              <a:gd name="connsiteX3" fmla="*/ 0 w 1086928"/>
              <a:gd name="connsiteY3" fmla="*/ 4439920 h 4439920"/>
              <a:gd name="connsiteX4" fmla="*/ 0 w 1086928"/>
              <a:gd name="connsiteY4" fmla="*/ 0 h 4439920"/>
              <a:gd name="connsiteX0" fmla="*/ 0 w 1086928"/>
              <a:gd name="connsiteY0" fmla="*/ 0 h 4439920"/>
              <a:gd name="connsiteX1" fmla="*/ 1086928 w 1086928"/>
              <a:gd name="connsiteY1" fmla="*/ 355600 h 4439920"/>
              <a:gd name="connsiteX2" fmla="*/ 1086928 w 1086928"/>
              <a:gd name="connsiteY2" fmla="*/ 4439920 h 4439920"/>
              <a:gd name="connsiteX3" fmla="*/ 0 w 1086928"/>
              <a:gd name="connsiteY3" fmla="*/ 4439920 h 4439920"/>
              <a:gd name="connsiteX4" fmla="*/ 0 w 1086928"/>
              <a:gd name="connsiteY4" fmla="*/ 0 h 443992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28" h="4216400">
                <a:moveTo>
                  <a:pt x="0" y="0"/>
                </a:moveTo>
                <a:cubicBezTo>
                  <a:pt x="407302" y="271539"/>
                  <a:pt x="1054456" y="166430"/>
                  <a:pt x="1086928" y="132080"/>
                </a:cubicBezTo>
                <a:lnTo>
                  <a:pt x="1086928" y="4216400"/>
                </a:lnTo>
                <a:lnTo>
                  <a:pt x="0" y="4216400"/>
                </a:lnTo>
                <a:lnTo>
                  <a:pt x="0" y="0"/>
                </a:lnTo>
                <a:close/>
              </a:path>
            </a:pathLst>
          </a:cu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D86F71D-478E-885E-0A4E-ADDBBB005D3A}"/>
              </a:ext>
            </a:extLst>
          </p:cNvPr>
          <p:cNvSpPr/>
          <p:nvPr userDrawn="1"/>
        </p:nvSpPr>
        <p:spPr>
          <a:xfrm>
            <a:off x="9126747" y="-966159"/>
            <a:ext cx="4157932" cy="4157932"/>
          </a:xfrm>
          <a:prstGeom prst="ellipse">
            <a:avLst/>
          </a:prstGeom>
          <a:noFill/>
          <a:ln w="38100">
            <a:solidFill>
              <a:srgbClr val="FDB72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BCD983-0430-833D-352D-03D25916B4DD}"/>
              </a:ext>
            </a:extLst>
          </p:cNvPr>
          <p:cNvSpPr/>
          <p:nvPr userDrawn="1"/>
        </p:nvSpPr>
        <p:spPr>
          <a:xfrm>
            <a:off x="8760220" y="-1391920"/>
            <a:ext cx="4978400" cy="4978400"/>
          </a:xfrm>
          <a:prstGeom prst="ellipse">
            <a:avLst/>
          </a:prstGeom>
          <a:noFill/>
          <a:ln w="38100">
            <a:solidFill>
              <a:srgbClr val="00499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4D0A848-0D3A-2E62-7487-93B4AEE35B78}"/>
              </a:ext>
            </a:extLst>
          </p:cNvPr>
          <p:cNvSpPr txBox="1"/>
          <p:nvPr userDrawn="1"/>
        </p:nvSpPr>
        <p:spPr>
          <a:xfrm>
            <a:off x="11644413" y="6350000"/>
            <a:ext cx="468319" cy="369332"/>
          </a:xfrm>
          <a:prstGeom prst="rect">
            <a:avLst/>
          </a:prstGeom>
          <a:noFill/>
        </p:spPr>
        <p:txBody>
          <a:bodyPr wrap="square" rtlCol="0">
            <a:spAutoFit/>
          </a:bodyPr>
          <a:lstStyle/>
          <a:p>
            <a:pPr algn="ctr"/>
            <a:fld id="{D26E6163-9367-4160-8D15-715BBC4B8EAA}" type="slidenum">
              <a:rPr lang="en-US" smtClean="0">
                <a:solidFill>
                  <a:schemeClr val="bg1"/>
                </a:solidFill>
              </a:rPr>
              <a:t>‹#›</a:t>
            </a:fld>
            <a:endParaRPr lang="en-US">
              <a:solidFill>
                <a:schemeClr val="bg1"/>
              </a:solidFill>
            </a:endParaRPr>
          </a:p>
        </p:txBody>
      </p:sp>
      <p:pic>
        <p:nvPicPr>
          <p:cNvPr id="15" name="Picture 14">
            <a:extLst>
              <a:ext uri="{FF2B5EF4-FFF2-40B4-BE49-F238E27FC236}">
                <a16:creationId xmlns:a16="http://schemas.microsoft.com/office/drawing/2014/main" id="{54C64CE0-24E6-7B7D-F1E9-6E0A4F5209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38687" y="5973436"/>
            <a:ext cx="708520" cy="668914"/>
          </a:xfrm>
          <a:prstGeom prst="rect">
            <a:avLst/>
          </a:prstGeom>
        </p:spPr>
      </p:pic>
      <p:sp>
        <p:nvSpPr>
          <p:cNvPr id="16" name="TextBox 15">
            <a:extLst>
              <a:ext uri="{FF2B5EF4-FFF2-40B4-BE49-F238E27FC236}">
                <a16:creationId xmlns:a16="http://schemas.microsoft.com/office/drawing/2014/main" id="{CAFA6CF2-52D2-8318-003A-3B1116A06AFB}"/>
              </a:ext>
            </a:extLst>
          </p:cNvPr>
          <p:cNvSpPr txBox="1"/>
          <p:nvPr userDrawn="1"/>
        </p:nvSpPr>
        <p:spPr>
          <a:xfrm rot="5400000">
            <a:off x="10374893" y="4771096"/>
            <a:ext cx="3007357" cy="323165"/>
          </a:xfrm>
          <a:prstGeom prst="rect">
            <a:avLst/>
          </a:prstGeom>
          <a:noFill/>
        </p:spPr>
        <p:txBody>
          <a:bodyPr wrap="square" rtlCol="0">
            <a:spAutoFit/>
          </a:bodyPr>
          <a:lstStyle/>
          <a:p>
            <a:pPr algn="r"/>
            <a:r>
              <a:rPr lang="en-US" sz="1500" b="0" spc="0">
                <a:solidFill>
                  <a:schemeClr val="bg1"/>
                </a:solidFill>
                <a:latin typeface="+mj-lt"/>
              </a:rPr>
              <a:t>INDIANA DEPT. OF CHILD SERVICES</a:t>
            </a:r>
          </a:p>
        </p:txBody>
      </p:sp>
      <p:pic>
        <p:nvPicPr>
          <p:cNvPr id="2" name="Picture 1">
            <a:extLst>
              <a:ext uri="{FF2B5EF4-FFF2-40B4-BE49-F238E27FC236}">
                <a16:creationId xmlns:a16="http://schemas.microsoft.com/office/drawing/2014/main" id="{73416592-6F9D-9F00-577A-C4CE270F5B9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289" t="1025" r="14550" b="45888"/>
          <a:stretch/>
        </p:blipFill>
        <p:spPr>
          <a:xfrm flipH="1">
            <a:off x="9488193" y="-604713"/>
            <a:ext cx="3435039" cy="3435039"/>
          </a:xfrm>
          <a:prstGeom prst="ellipse">
            <a:avLst/>
          </a:prstGeom>
        </p:spPr>
      </p:pic>
    </p:spTree>
    <p:extLst>
      <p:ext uri="{BB962C8B-B14F-4D97-AF65-F5344CB8AC3E}">
        <p14:creationId xmlns:p14="http://schemas.microsoft.com/office/powerpoint/2010/main" val="45845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6" presetClass="entr" presetSubtype="32"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out)">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AB55C3-2397-C704-9607-A5B71B212236}"/>
              </a:ext>
            </a:extLst>
          </p:cNvPr>
          <p:cNvSpPr/>
          <p:nvPr userDrawn="1"/>
        </p:nvSpPr>
        <p:spPr>
          <a:xfrm>
            <a:off x="11119449" y="2502989"/>
            <a:ext cx="1086928" cy="4355011"/>
          </a:xfrm>
          <a:custGeom>
            <a:avLst/>
            <a:gdLst>
              <a:gd name="connsiteX0" fmla="*/ 0 w 1086928"/>
              <a:gd name="connsiteY0" fmla="*/ 0 h 4439920"/>
              <a:gd name="connsiteX1" fmla="*/ 1086928 w 1086928"/>
              <a:gd name="connsiteY1" fmla="*/ 0 h 4439920"/>
              <a:gd name="connsiteX2" fmla="*/ 1086928 w 1086928"/>
              <a:gd name="connsiteY2" fmla="*/ 4439920 h 4439920"/>
              <a:gd name="connsiteX3" fmla="*/ 0 w 1086928"/>
              <a:gd name="connsiteY3" fmla="*/ 4439920 h 4439920"/>
              <a:gd name="connsiteX4" fmla="*/ 0 w 1086928"/>
              <a:gd name="connsiteY4" fmla="*/ 0 h 4439920"/>
              <a:gd name="connsiteX0" fmla="*/ 375920 w 1086928"/>
              <a:gd name="connsiteY0" fmla="*/ 406400 h 4439920"/>
              <a:gd name="connsiteX1" fmla="*/ 1086928 w 1086928"/>
              <a:gd name="connsiteY1" fmla="*/ 0 h 4439920"/>
              <a:gd name="connsiteX2" fmla="*/ 1086928 w 1086928"/>
              <a:gd name="connsiteY2" fmla="*/ 4439920 h 4439920"/>
              <a:gd name="connsiteX3" fmla="*/ 0 w 1086928"/>
              <a:gd name="connsiteY3" fmla="*/ 4439920 h 4439920"/>
              <a:gd name="connsiteX4" fmla="*/ 375920 w 1086928"/>
              <a:gd name="connsiteY4" fmla="*/ 406400 h 4439920"/>
              <a:gd name="connsiteX0" fmla="*/ 415108 w 1086928"/>
              <a:gd name="connsiteY0" fmla="*/ 383540 h 4439920"/>
              <a:gd name="connsiteX1" fmla="*/ 1086928 w 1086928"/>
              <a:gd name="connsiteY1" fmla="*/ 0 h 4439920"/>
              <a:gd name="connsiteX2" fmla="*/ 1086928 w 1086928"/>
              <a:gd name="connsiteY2" fmla="*/ 4439920 h 4439920"/>
              <a:gd name="connsiteX3" fmla="*/ 0 w 1086928"/>
              <a:gd name="connsiteY3" fmla="*/ 4439920 h 4439920"/>
              <a:gd name="connsiteX4" fmla="*/ 415108 w 1086928"/>
              <a:gd name="connsiteY4" fmla="*/ 383540 h 4439920"/>
              <a:gd name="connsiteX0" fmla="*/ 415108 w 1086928"/>
              <a:gd name="connsiteY0" fmla="*/ 383540 h 4439920"/>
              <a:gd name="connsiteX1" fmla="*/ 1086928 w 1086928"/>
              <a:gd name="connsiteY1" fmla="*/ 0 h 4439920"/>
              <a:gd name="connsiteX2" fmla="*/ 1086928 w 1086928"/>
              <a:gd name="connsiteY2" fmla="*/ 4439920 h 4439920"/>
              <a:gd name="connsiteX3" fmla="*/ 0 w 1086928"/>
              <a:gd name="connsiteY3" fmla="*/ 4439920 h 4439920"/>
              <a:gd name="connsiteX4" fmla="*/ 415108 w 1086928"/>
              <a:gd name="connsiteY4" fmla="*/ 383540 h 4439920"/>
              <a:gd name="connsiteX0" fmla="*/ 415108 w 1086928"/>
              <a:gd name="connsiteY0" fmla="*/ 383540 h 4439920"/>
              <a:gd name="connsiteX1" fmla="*/ 1086928 w 1086928"/>
              <a:gd name="connsiteY1" fmla="*/ 0 h 4439920"/>
              <a:gd name="connsiteX2" fmla="*/ 1086928 w 1086928"/>
              <a:gd name="connsiteY2" fmla="*/ 4439920 h 4439920"/>
              <a:gd name="connsiteX3" fmla="*/ 0 w 1086928"/>
              <a:gd name="connsiteY3" fmla="*/ 4439920 h 4439920"/>
              <a:gd name="connsiteX4" fmla="*/ 415108 w 1086928"/>
              <a:gd name="connsiteY4" fmla="*/ 383540 h 4439920"/>
              <a:gd name="connsiteX0" fmla="*/ 415108 w 1086928"/>
              <a:gd name="connsiteY0" fmla="*/ 298631 h 4355011"/>
              <a:gd name="connsiteX1" fmla="*/ 1086928 w 1086928"/>
              <a:gd name="connsiteY1" fmla="*/ 0 h 4355011"/>
              <a:gd name="connsiteX2" fmla="*/ 1086928 w 1086928"/>
              <a:gd name="connsiteY2" fmla="*/ 4355011 h 4355011"/>
              <a:gd name="connsiteX3" fmla="*/ 0 w 1086928"/>
              <a:gd name="connsiteY3" fmla="*/ 4355011 h 4355011"/>
              <a:gd name="connsiteX4" fmla="*/ 415108 w 1086928"/>
              <a:gd name="connsiteY4" fmla="*/ 298631 h 4355011"/>
              <a:gd name="connsiteX0" fmla="*/ 415108 w 1086928"/>
              <a:gd name="connsiteY0" fmla="*/ 298631 h 4355011"/>
              <a:gd name="connsiteX1" fmla="*/ 1086928 w 1086928"/>
              <a:gd name="connsiteY1" fmla="*/ 0 h 4355011"/>
              <a:gd name="connsiteX2" fmla="*/ 1086928 w 1086928"/>
              <a:gd name="connsiteY2" fmla="*/ 4355011 h 4355011"/>
              <a:gd name="connsiteX3" fmla="*/ 0 w 1086928"/>
              <a:gd name="connsiteY3" fmla="*/ 4355011 h 4355011"/>
              <a:gd name="connsiteX4" fmla="*/ 415108 w 1086928"/>
              <a:gd name="connsiteY4" fmla="*/ 298631 h 4355011"/>
              <a:gd name="connsiteX0" fmla="*/ 415108 w 1086928"/>
              <a:gd name="connsiteY0" fmla="*/ 298631 h 4355011"/>
              <a:gd name="connsiteX1" fmla="*/ 1086928 w 1086928"/>
              <a:gd name="connsiteY1" fmla="*/ 0 h 4355011"/>
              <a:gd name="connsiteX2" fmla="*/ 1086928 w 1086928"/>
              <a:gd name="connsiteY2" fmla="*/ 4355011 h 4355011"/>
              <a:gd name="connsiteX3" fmla="*/ 0 w 1086928"/>
              <a:gd name="connsiteY3" fmla="*/ 4355011 h 4355011"/>
              <a:gd name="connsiteX4" fmla="*/ 415108 w 1086928"/>
              <a:gd name="connsiteY4" fmla="*/ 298631 h 4355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28" h="4355011">
                <a:moveTo>
                  <a:pt x="415108" y="298631"/>
                </a:moveTo>
                <a:cubicBezTo>
                  <a:pt x="717424" y="209972"/>
                  <a:pt x="849925" y="140910"/>
                  <a:pt x="1086928" y="0"/>
                </a:cubicBezTo>
                <a:lnTo>
                  <a:pt x="1086928" y="4355011"/>
                </a:lnTo>
                <a:lnTo>
                  <a:pt x="0" y="4355011"/>
                </a:lnTo>
                <a:lnTo>
                  <a:pt x="415108" y="298631"/>
                </a:lnTo>
                <a:close/>
              </a:path>
            </a:pathLst>
          </a:cu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8D4108F-F591-9BDE-80D7-1AEB221B18BD}"/>
              </a:ext>
            </a:extLst>
          </p:cNvPr>
          <p:cNvSpPr/>
          <p:nvPr userDrawn="1"/>
        </p:nvSpPr>
        <p:spPr>
          <a:xfrm>
            <a:off x="10463841" y="2641600"/>
            <a:ext cx="1086928" cy="4216400"/>
          </a:xfrm>
          <a:custGeom>
            <a:avLst/>
            <a:gdLst>
              <a:gd name="connsiteX0" fmla="*/ 0 w 1086928"/>
              <a:gd name="connsiteY0" fmla="*/ 0 h 4439920"/>
              <a:gd name="connsiteX1" fmla="*/ 1086928 w 1086928"/>
              <a:gd name="connsiteY1" fmla="*/ 0 h 4439920"/>
              <a:gd name="connsiteX2" fmla="*/ 1086928 w 1086928"/>
              <a:gd name="connsiteY2" fmla="*/ 4439920 h 4439920"/>
              <a:gd name="connsiteX3" fmla="*/ 0 w 1086928"/>
              <a:gd name="connsiteY3" fmla="*/ 4439920 h 4439920"/>
              <a:gd name="connsiteX4" fmla="*/ 0 w 1086928"/>
              <a:gd name="connsiteY4" fmla="*/ 0 h 4439920"/>
              <a:gd name="connsiteX0" fmla="*/ 0 w 1086928"/>
              <a:gd name="connsiteY0" fmla="*/ 0 h 4439920"/>
              <a:gd name="connsiteX1" fmla="*/ 1086928 w 1086928"/>
              <a:gd name="connsiteY1" fmla="*/ 355600 h 4439920"/>
              <a:gd name="connsiteX2" fmla="*/ 1086928 w 1086928"/>
              <a:gd name="connsiteY2" fmla="*/ 4439920 h 4439920"/>
              <a:gd name="connsiteX3" fmla="*/ 0 w 1086928"/>
              <a:gd name="connsiteY3" fmla="*/ 4439920 h 4439920"/>
              <a:gd name="connsiteX4" fmla="*/ 0 w 1086928"/>
              <a:gd name="connsiteY4" fmla="*/ 0 h 443992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28" h="4216400">
                <a:moveTo>
                  <a:pt x="0" y="0"/>
                </a:moveTo>
                <a:cubicBezTo>
                  <a:pt x="407302" y="271539"/>
                  <a:pt x="1054456" y="166430"/>
                  <a:pt x="1086928" y="132080"/>
                </a:cubicBezTo>
                <a:lnTo>
                  <a:pt x="1086928" y="4216400"/>
                </a:lnTo>
                <a:lnTo>
                  <a:pt x="0" y="4216400"/>
                </a:lnTo>
                <a:lnTo>
                  <a:pt x="0" y="0"/>
                </a:lnTo>
                <a:close/>
              </a:path>
            </a:pathLst>
          </a:cu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D86F71D-478E-885E-0A4E-ADDBBB005D3A}"/>
              </a:ext>
            </a:extLst>
          </p:cNvPr>
          <p:cNvSpPr/>
          <p:nvPr userDrawn="1"/>
        </p:nvSpPr>
        <p:spPr>
          <a:xfrm>
            <a:off x="9126747" y="-966159"/>
            <a:ext cx="4157932" cy="4157932"/>
          </a:xfrm>
          <a:prstGeom prst="ellipse">
            <a:avLst/>
          </a:prstGeom>
          <a:noFill/>
          <a:ln w="38100">
            <a:solidFill>
              <a:srgbClr val="FDB72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BCD983-0430-833D-352D-03D25916B4DD}"/>
              </a:ext>
            </a:extLst>
          </p:cNvPr>
          <p:cNvSpPr/>
          <p:nvPr userDrawn="1"/>
        </p:nvSpPr>
        <p:spPr>
          <a:xfrm>
            <a:off x="8760220" y="-1391920"/>
            <a:ext cx="4978400" cy="4978400"/>
          </a:xfrm>
          <a:prstGeom prst="ellipse">
            <a:avLst/>
          </a:prstGeom>
          <a:noFill/>
          <a:ln w="38100">
            <a:solidFill>
              <a:srgbClr val="00499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4D0A848-0D3A-2E62-7487-93B4AEE35B78}"/>
              </a:ext>
            </a:extLst>
          </p:cNvPr>
          <p:cNvSpPr txBox="1"/>
          <p:nvPr userDrawn="1"/>
        </p:nvSpPr>
        <p:spPr>
          <a:xfrm>
            <a:off x="11644413" y="6350000"/>
            <a:ext cx="468319" cy="369332"/>
          </a:xfrm>
          <a:prstGeom prst="rect">
            <a:avLst/>
          </a:prstGeom>
          <a:noFill/>
        </p:spPr>
        <p:txBody>
          <a:bodyPr wrap="square" rtlCol="0">
            <a:spAutoFit/>
          </a:bodyPr>
          <a:lstStyle/>
          <a:p>
            <a:pPr algn="ctr"/>
            <a:fld id="{07C6654A-6295-4D64-AC00-2DE4176C9150}" type="slidenum">
              <a:rPr lang="en-US" smtClean="0">
                <a:solidFill>
                  <a:schemeClr val="bg1"/>
                </a:solidFill>
              </a:rPr>
              <a:t>‹#›</a:t>
            </a:fld>
            <a:endParaRPr lang="en-US">
              <a:solidFill>
                <a:schemeClr val="bg1"/>
              </a:solidFill>
            </a:endParaRPr>
          </a:p>
        </p:txBody>
      </p:sp>
      <p:pic>
        <p:nvPicPr>
          <p:cNvPr id="15" name="Picture 14">
            <a:extLst>
              <a:ext uri="{FF2B5EF4-FFF2-40B4-BE49-F238E27FC236}">
                <a16:creationId xmlns:a16="http://schemas.microsoft.com/office/drawing/2014/main" id="{54C64CE0-24E6-7B7D-F1E9-6E0A4F5209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38687" y="5973436"/>
            <a:ext cx="708520" cy="668914"/>
          </a:xfrm>
          <a:prstGeom prst="rect">
            <a:avLst/>
          </a:prstGeom>
        </p:spPr>
      </p:pic>
      <p:sp>
        <p:nvSpPr>
          <p:cNvPr id="16" name="TextBox 15">
            <a:extLst>
              <a:ext uri="{FF2B5EF4-FFF2-40B4-BE49-F238E27FC236}">
                <a16:creationId xmlns:a16="http://schemas.microsoft.com/office/drawing/2014/main" id="{CAFA6CF2-52D2-8318-003A-3B1116A06AFB}"/>
              </a:ext>
            </a:extLst>
          </p:cNvPr>
          <p:cNvSpPr txBox="1"/>
          <p:nvPr userDrawn="1"/>
        </p:nvSpPr>
        <p:spPr>
          <a:xfrm rot="5400000">
            <a:off x="10374893" y="4771096"/>
            <a:ext cx="3007357" cy="323165"/>
          </a:xfrm>
          <a:prstGeom prst="rect">
            <a:avLst/>
          </a:prstGeom>
          <a:noFill/>
        </p:spPr>
        <p:txBody>
          <a:bodyPr wrap="square" rtlCol="0">
            <a:spAutoFit/>
          </a:bodyPr>
          <a:lstStyle/>
          <a:p>
            <a:pPr algn="r"/>
            <a:r>
              <a:rPr lang="en-US" sz="1500" b="0" spc="0">
                <a:solidFill>
                  <a:schemeClr val="bg1"/>
                </a:solidFill>
                <a:latin typeface="+mj-lt"/>
              </a:rPr>
              <a:t>INDIANA DEPT. OF CHILD SERVICES</a:t>
            </a:r>
          </a:p>
        </p:txBody>
      </p:sp>
      <p:pic>
        <p:nvPicPr>
          <p:cNvPr id="2" name="Picture 1">
            <a:extLst>
              <a:ext uri="{FF2B5EF4-FFF2-40B4-BE49-F238E27FC236}">
                <a16:creationId xmlns:a16="http://schemas.microsoft.com/office/drawing/2014/main" id="{725CF7B1-FFCA-DA19-E07F-3CA7B051A0C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404" t="3232" r="9131" b="189"/>
          <a:stretch/>
        </p:blipFill>
        <p:spPr>
          <a:xfrm>
            <a:off x="9488193" y="-604713"/>
            <a:ext cx="3435039" cy="3435039"/>
          </a:xfrm>
          <a:prstGeom prst="ellipse">
            <a:avLst/>
          </a:prstGeom>
        </p:spPr>
      </p:pic>
    </p:spTree>
    <p:extLst>
      <p:ext uri="{BB962C8B-B14F-4D97-AF65-F5344CB8AC3E}">
        <p14:creationId xmlns:p14="http://schemas.microsoft.com/office/powerpoint/2010/main" val="134891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6" presetClass="entr" presetSubtype="32"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out)">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AB55C3-2397-C704-9607-A5B71B212236}"/>
              </a:ext>
            </a:extLst>
          </p:cNvPr>
          <p:cNvSpPr/>
          <p:nvPr userDrawn="1"/>
        </p:nvSpPr>
        <p:spPr>
          <a:xfrm>
            <a:off x="11119449" y="2502989"/>
            <a:ext cx="1086928" cy="4355011"/>
          </a:xfrm>
          <a:custGeom>
            <a:avLst/>
            <a:gdLst>
              <a:gd name="connsiteX0" fmla="*/ 0 w 1086928"/>
              <a:gd name="connsiteY0" fmla="*/ 0 h 4439920"/>
              <a:gd name="connsiteX1" fmla="*/ 1086928 w 1086928"/>
              <a:gd name="connsiteY1" fmla="*/ 0 h 4439920"/>
              <a:gd name="connsiteX2" fmla="*/ 1086928 w 1086928"/>
              <a:gd name="connsiteY2" fmla="*/ 4439920 h 4439920"/>
              <a:gd name="connsiteX3" fmla="*/ 0 w 1086928"/>
              <a:gd name="connsiteY3" fmla="*/ 4439920 h 4439920"/>
              <a:gd name="connsiteX4" fmla="*/ 0 w 1086928"/>
              <a:gd name="connsiteY4" fmla="*/ 0 h 4439920"/>
              <a:gd name="connsiteX0" fmla="*/ 375920 w 1086928"/>
              <a:gd name="connsiteY0" fmla="*/ 406400 h 4439920"/>
              <a:gd name="connsiteX1" fmla="*/ 1086928 w 1086928"/>
              <a:gd name="connsiteY1" fmla="*/ 0 h 4439920"/>
              <a:gd name="connsiteX2" fmla="*/ 1086928 w 1086928"/>
              <a:gd name="connsiteY2" fmla="*/ 4439920 h 4439920"/>
              <a:gd name="connsiteX3" fmla="*/ 0 w 1086928"/>
              <a:gd name="connsiteY3" fmla="*/ 4439920 h 4439920"/>
              <a:gd name="connsiteX4" fmla="*/ 375920 w 1086928"/>
              <a:gd name="connsiteY4" fmla="*/ 406400 h 4439920"/>
              <a:gd name="connsiteX0" fmla="*/ 415108 w 1086928"/>
              <a:gd name="connsiteY0" fmla="*/ 383540 h 4439920"/>
              <a:gd name="connsiteX1" fmla="*/ 1086928 w 1086928"/>
              <a:gd name="connsiteY1" fmla="*/ 0 h 4439920"/>
              <a:gd name="connsiteX2" fmla="*/ 1086928 w 1086928"/>
              <a:gd name="connsiteY2" fmla="*/ 4439920 h 4439920"/>
              <a:gd name="connsiteX3" fmla="*/ 0 w 1086928"/>
              <a:gd name="connsiteY3" fmla="*/ 4439920 h 4439920"/>
              <a:gd name="connsiteX4" fmla="*/ 415108 w 1086928"/>
              <a:gd name="connsiteY4" fmla="*/ 383540 h 4439920"/>
              <a:gd name="connsiteX0" fmla="*/ 415108 w 1086928"/>
              <a:gd name="connsiteY0" fmla="*/ 383540 h 4439920"/>
              <a:gd name="connsiteX1" fmla="*/ 1086928 w 1086928"/>
              <a:gd name="connsiteY1" fmla="*/ 0 h 4439920"/>
              <a:gd name="connsiteX2" fmla="*/ 1086928 w 1086928"/>
              <a:gd name="connsiteY2" fmla="*/ 4439920 h 4439920"/>
              <a:gd name="connsiteX3" fmla="*/ 0 w 1086928"/>
              <a:gd name="connsiteY3" fmla="*/ 4439920 h 4439920"/>
              <a:gd name="connsiteX4" fmla="*/ 415108 w 1086928"/>
              <a:gd name="connsiteY4" fmla="*/ 383540 h 4439920"/>
              <a:gd name="connsiteX0" fmla="*/ 415108 w 1086928"/>
              <a:gd name="connsiteY0" fmla="*/ 383540 h 4439920"/>
              <a:gd name="connsiteX1" fmla="*/ 1086928 w 1086928"/>
              <a:gd name="connsiteY1" fmla="*/ 0 h 4439920"/>
              <a:gd name="connsiteX2" fmla="*/ 1086928 w 1086928"/>
              <a:gd name="connsiteY2" fmla="*/ 4439920 h 4439920"/>
              <a:gd name="connsiteX3" fmla="*/ 0 w 1086928"/>
              <a:gd name="connsiteY3" fmla="*/ 4439920 h 4439920"/>
              <a:gd name="connsiteX4" fmla="*/ 415108 w 1086928"/>
              <a:gd name="connsiteY4" fmla="*/ 383540 h 4439920"/>
              <a:gd name="connsiteX0" fmla="*/ 415108 w 1086928"/>
              <a:gd name="connsiteY0" fmla="*/ 298631 h 4355011"/>
              <a:gd name="connsiteX1" fmla="*/ 1086928 w 1086928"/>
              <a:gd name="connsiteY1" fmla="*/ 0 h 4355011"/>
              <a:gd name="connsiteX2" fmla="*/ 1086928 w 1086928"/>
              <a:gd name="connsiteY2" fmla="*/ 4355011 h 4355011"/>
              <a:gd name="connsiteX3" fmla="*/ 0 w 1086928"/>
              <a:gd name="connsiteY3" fmla="*/ 4355011 h 4355011"/>
              <a:gd name="connsiteX4" fmla="*/ 415108 w 1086928"/>
              <a:gd name="connsiteY4" fmla="*/ 298631 h 4355011"/>
              <a:gd name="connsiteX0" fmla="*/ 415108 w 1086928"/>
              <a:gd name="connsiteY0" fmla="*/ 298631 h 4355011"/>
              <a:gd name="connsiteX1" fmla="*/ 1086928 w 1086928"/>
              <a:gd name="connsiteY1" fmla="*/ 0 h 4355011"/>
              <a:gd name="connsiteX2" fmla="*/ 1086928 w 1086928"/>
              <a:gd name="connsiteY2" fmla="*/ 4355011 h 4355011"/>
              <a:gd name="connsiteX3" fmla="*/ 0 w 1086928"/>
              <a:gd name="connsiteY3" fmla="*/ 4355011 h 4355011"/>
              <a:gd name="connsiteX4" fmla="*/ 415108 w 1086928"/>
              <a:gd name="connsiteY4" fmla="*/ 298631 h 4355011"/>
              <a:gd name="connsiteX0" fmla="*/ 415108 w 1086928"/>
              <a:gd name="connsiteY0" fmla="*/ 298631 h 4355011"/>
              <a:gd name="connsiteX1" fmla="*/ 1086928 w 1086928"/>
              <a:gd name="connsiteY1" fmla="*/ 0 h 4355011"/>
              <a:gd name="connsiteX2" fmla="*/ 1086928 w 1086928"/>
              <a:gd name="connsiteY2" fmla="*/ 4355011 h 4355011"/>
              <a:gd name="connsiteX3" fmla="*/ 0 w 1086928"/>
              <a:gd name="connsiteY3" fmla="*/ 4355011 h 4355011"/>
              <a:gd name="connsiteX4" fmla="*/ 415108 w 1086928"/>
              <a:gd name="connsiteY4" fmla="*/ 298631 h 4355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28" h="4355011">
                <a:moveTo>
                  <a:pt x="415108" y="298631"/>
                </a:moveTo>
                <a:cubicBezTo>
                  <a:pt x="717424" y="209972"/>
                  <a:pt x="849925" y="140910"/>
                  <a:pt x="1086928" y="0"/>
                </a:cubicBezTo>
                <a:lnTo>
                  <a:pt x="1086928" y="4355011"/>
                </a:lnTo>
                <a:lnTo>
                  <a:pt x="0" y="4355011"/>
                </a:lnTo>
                <a:lnTo>
                  <a:pt x="415108" y="298631"/>
                </a:lnTo>
                <a:close/>
              </a:path>
            </a:pathLst>
          </a:cu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8D4108F-F591-9BDE-80D7-1AEB221B18BD}"/>
              </a:ext>
            </a:extLst>
          </p:cNvPr>
          <p:cNvSpPr/>
          <p:nvPr userDrawn="1"/>
        </p:nvSpPr>
        <p:spPr>
          <a:xfrm>
            <a:off x="10463841" y="2641600"/>
            <a:ext cx="1086928" cy="4216400"/>
          </a:xfrm>
          <a:custGeom>
            <a:avLst/>
            <a:gdLst>
              <a:gd name="connsiteX0" fmla="*/ 0 w 1086928"/>
              <a:gd name="connsiteY0" fmla="*/ 0 h 4439920"/>
              <a:gd name="connsiteX1" fmla="*/ 1086928 w 1086928"/>
              <a:gd name="connsiteY1" fmla="*/ 0 h 4439920"/>
              <a:gd name="connsiteX2" fmla="*/ 1086928 w 1086928"/>
              <a:gd name="connsiteY2" fmla="*/ 4439920 h 4439920"/>
              <a:gd name="connsiteX3" fmla="*/ 0 w 1086928"/>
              <a:gd name="connsiteY3" fmla="*/ 4439920 h 4439920"/>
              <a:gd name="connsiteX4" fmla="*/ 0 w 1086928"/>
              <a:gd name="connsiteY4" fmla="*/ 0 h 4439920"/>
              <a:gd name="connsiteX0" fmla="*/ 0 w 1086928"/>
              <a:gd name="connsiteY0" fmla="*/ 0 h 4439920"/>
              <a:gd name="connsiteX1" fmla="*/ 1086928 w 1086928"/>
              <a:gd name="connsiteY1" fmla="*/ 355600 h 4439920"/>
              <a:gd name="connsiteX2" fmla="*/ 1086928 w 1086928"/>
              <a:gd name="connsiteY2" fmla="*/ 4439920 h 4439920"/>
              <a:gd name="connsiteX3" fmla="*/ 0 w 1086928"/>
              <a:gd name="connsiteY3" fmla="*/ 4439920 h 4439920"/>
              <a:gd name="connsiteX4" fmla="*/ 0 w 1086928"/>
              <a:gd name="connsiteY4" fmla="*/ 0 h 443992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28" h="4216400">
                <a:moveTo>
                  <a:pt x="0" y="0"/>
                </a:moveTo>
                <a:cubicBezTo>
                  <a:pt x="407302" y="271539"/>
                  <a:pt x="1054456" y="166430"/>
                  <a:pt x="1086928" y="132080"/>
                </a:cubicBezTo>
                <a:lnTo>
                  <a:pt x="1086928" y="4216400"/>
                </a:lnTo>
                <a:lnTo>
                  <a:pt x="0" y="4216400"/>
                </a:lnTo>
                <a:lnTo>
                  <a:pt x="0" y="0"/>
                </a:lnTo>
                <a:close/>
              </a:path>
            </a:pathLst>
          </a:cu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D86F71D-478E-885E-0A4E-ADDBBB005D3A}"/>
              </a:ext>
            </a:extLst>
          </p:cNvPr>
          <p:cNvSpPr/>
          <p:nvPr userDrawn="1"/>
        </p:nvSpPr>
        <p:spPr>
          <a:xfrm>
            <a:off x="9126747" y="-966159"/>
            <a:ext cx="4157932" cy="4157932"/>
          </a:xfrm>
          <a:prstGeom prst="ellipse">
            <a:avLst/>
          </a:prstGeom>
          <a:noFill/>
          <a:ln w="38100">
            <a:solidFill>
              <a:srgbClr val="FDB72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BCD983-0430-833D-352D-03D25916B4DD}"/>
              </a:ext>
            </a:extLst>
          </p:cNvPr>
          <p:cNvSpPr/>
          <p:nvPr userDrawn="1"/>
        </p:nvSpPr>
        <p:spPr>
          <a:xfrm>
            <a:off x="8760220" y="-1391920"/>
            <a:ext cx="4978400" cy="4978400"/>
          </a:xfrm>
          <a:prstGeom prst="ellipse">
            <a:avLst/>
          </a:prstGeom>
          <a:noFill/>
          <a:ln w="38100">
            <a:solidFill>
              <a:srgbClr val="00499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4D0A848-0D3A-2E62-7487-93B4AEE35B78}"/>
              </a:ext>
            </a:extLst>
          </p:cNvPr>
          <p:cNvSpPr txBox="1"/>
          <p:nvPr userDrawn="1"/>
        </p:nvSpPr>
        <p:spPr>
          <a:xfrm>
            <a:off x="11644413" y="6350000"/>
            <a:ext cx="468319" cy="369332"/>
          </a:xfrm>
          <a:prstGeom prst="rect">
            <a:avLst/>
          </a:prstGeom>
          <a:noFill/>
        </p:spPr>
        <p:txBody>
          <a:bodyPr wrap="square" rtlCol="0">
            <a:spAutoFit/>
          </a:bodyPr>
          <a:lstStyle/>
          <a:p>
            <a:pPr algn="ctr"/>
            <a:fld id="{D26E6163-9367-4160-8D15-715BBC4B8EAA}" type="slidenum">
              <a:rPr lang="en-US" smtClean="0">
                <a:solidFill>
                  <a:schemeClr val="bg1"/>
                </a:solidFill>
              </a:rPr>
              <a:t>‹#›</a:t>
            </a:fld>
            <a:endParaRPr lang="en-US">
              <a:solidFill>
                <a:schemeClr val="bg1"/>
              </a:solidFill>
            </a:endParaRPr>
          </a:p>
        </p:txBody>
      </p:sp>
      <p:pic>
        <p:nvPicPr>
          <p:cNvPr id="15" name="Picture 14">
            <a:extLst>
              <a:ext uri="{FF2B5EF4-FFF2-40B4-BE49-F238E27FC236}">
                <a16:creationId xmlns:a16="http://schemas.microsoft.com/office/drawing/2014/main" id="{54C64CE0-24E6-7B7D-F1E9-6E0A4F5209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38687" y="5973436"/>
            <a:ext cx="708520" cy="668914"/>
          </a:xfrm>
          <a:prstGeom prst="rect">
            <a:avLst/>
          </a:prstGeom>
        </p:spPr>
      </p:pic>
      <p:sp>
        <p:nvSpPr>
          <p:cNvPr id="16" name="TextBox 15">
            <a:extLst>
              <a:ext uri="{FF2B5EF4-FFF2-40B4-BE49-F238E27FC236}">
                <a16:creationId xmlns:a16="http://schemas.microsoft.com/office/drawing/2014/main" id="{CAFA6CF2-52D2-8318-003A-3B1116A06AFB}"/>
              </a:ext>
            </a:extLst>
          </p:cNvPr>
          <p:cNvSpPr txBox="1"/>
          <p:nvPr userDrawn="1"/>
        </p:nvSpPr>
        <p:spPr>
          <a:xfrm rot="5400000">
            <a:off x="10374893" y="4771096"/>
            <a:ext cx="3007357" cy="323165"/>
          </a:xfrm>
          <a:prstGeom prst="rect">
            <a:avLst/>
          </a:prstGeom>
          <a:noFill/>
        </p:spPr>
        <p:txBody>
          <a:bodyPr wrap="square" rtlCol="0">
            <a:spAutoFit/>
          </a:bodyPr>
          <a:lstStyle/>
          <a:p>
            <a:pPr algn="r"/>
            <a:r>
              <a:rPr lang="en-US" sz="1500" b="0" spc="0">
                <a:solidFill>
                  <a:schemeClr val="bg1"/>
                </a:solidFill>
                <a:latin typeface="+mj-lt"/>
              </a:rPr>
              <a:t>INDIANA DEPT. OF CHILD SERVICES</a:t>
            </a:r>
          </a:p>
        </p:txBody>
      </p:sp>
      <p:pic>
        <p:nvPicPr>
          <p:cNvPr id="2" name="Picture 1">
            <a:extLst>
              <a:ext uri="{FF2B5EF4-FFF2-40B4-BE49-F238E27FC236}">
                <a16:creationId xmlns:a16="http://schemas.microsoft.com/office/drawing/2014/main" id="{C7A55092-0C21-4516-36FD-3DCDCEC7F38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4286" t="-8142" r="14286" b="8142"/>
          <a:stretch/>
        </p:blipFill>
        <p:spPr>
          <a:xfrm>
            <a:off x="9488193" y="-604713"/>
            <a:ext cx="3435039" cy="3435039"/>
          </a:xfrm>
          <a:prstGeom prst="ellipse">
            <a:avLst/>
          </a:prstGeom>
        </p:spPr>
      </p:pic>
    </p:spTree>
    <p:extLst>
      <p:ext uri="{BB962C8B-B14F-4D97-AF65-F5344CB8AC3E}">
        <p14:creationId xmlns:p14="http://schemas.microsoft.com/office/powerpoint/2010/main" val="317697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6" presetClass="entr" presetSubtype="32"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out)">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9" name="Graphic 45">
            <a:extLst>
              <a:ext uri="{FF2B5EF4-FFF2-40B4-BE49-F238E27FC236}">
                <a16:creationId xmlns:a16="http://schemas.microsoft.com/office/drawing/2014/main" id="{92ABFDAB-8E2B-39DA-B0D0-4B6B223BF735}"/>
              </a:ext>
            </a:extLst>
          </p:cNvPr>
          <p:cNvSpPr/>
          <p:nvPr/>
        </p:nvSpPr>
        <p:spPr>
          <a:xfrm>
            <a:off x="6744189" y="4102182"/>
            <a:ext cx="4988316" cy="1982732"/>
          </a:xfrm>
          <a:custGeom>
            <a:avLst/>
            <a:gdLst>
              <a:gd name="connsiteX0" fmla="*/ 5132200 w 5132199"/>
              <a:gd name="connsiteY0" fmla="*/ 1286210 h 2039922"/>
              <a:gd name="connsiteX1" fmla="*/ 5132200 w 5132199"/>
              <a:gd name="connsiteY1" fmla="*/ 0 h 2039922"/>
              <a:gd name="connsiteX2" fmla="*/ 0 w 5132199"/>
              <a:gd name="connsiteY2" fmla="*/ 0 h 2039922"/>
              <a:gd name="connsiteX3" fmla="*/ 0 w 5132199"/>
              <a:gd name="connsiteY3" fmla="*/ 1286210 h 2039922"/>
              <a:gd name="connsiteX4" fmla="*/ 2338564 w 5132199"/>
              <a:gd name="connsiteY4" fmla="*/ 1286210 h 2039922"/>
              <a:gd name="connsiteX5" fmla="*/ 2338564 w 5132199"/>
              <a:gd name="connsiteY5" fmla="*/ 1584851 h 2039922"/>
              <a:gd name="connsiteX6" fmla="*/ 2111028 w 5132199"/>
              <a:gd name="connsiteY6" fmla="*/ 1584851 h 2039922"/>
              <a:gd name="connsiteX7" fmla="*/ 2566100 w 5132199"/>
              <a:gd name="connsiteY7" fmla="*/ 2039923 h 2039922"/>
              <a:gd name="connsiteX8" fmla="*/ 3021172 w 5132199"/>
              <a:gd name="connsiteY8" fmla="*/ 1584851 h 2039922"/>
              <a:gd name="connsiteX9" fmla="*/ 2793636 w 5132199"/>
              <a:gd name="connsiteY9" fmla="*/ 1584851 h 2039922"/>
              <a:gd name="connsiteX10" fmla="*/ 2793636 w 5132199"/>
              <a:gd name="connsiteY10" fmla="*/ 1286210 h 2039922"/>
              <a:gd name="connsiteX11" fmla="*/ 5132200 w 5132199"/>
              <a:gd name="connsiteY11" fmla="*/ 1286210 h 20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32199" h="2039922">
                <a:moveTo>
                  <a:pt x="5132200" y="1286210"/>
                </a:moveTo>
                <a:lnTo>
                  <a:pt x="5132200" y="0"/>
                </a:lnTo>
                <a:lnTo>
                  <a:pt x="0" y="0"/>
                </a:lnTo>
                <a:lnTo>
                  <a:pt x="0" y="1286210"/>
                </a:lnTo>
                <a:lnTo>
                  <a:pt x="2338564" y="1286210"/>
                </a:lnTo>
                <a:lnTo>
                  <a:pt x="2338564" y="1584851"/>
                </a:lnTo>
                <a:lnTo>
                  <a:pt x="2111028" y="1584851"/>
                </a:lnTo>
                <a:lnTo>
                  <a:pt x="2566100" y="2039923"/>
                </a:lnTo>
                <a:lnTo>
                  <a:pt x="3021172" y="1584851"/>
                </a:lnTo>
                <a:lnTo>
                  <a:pt x="2793636" y="1584851"/>
                </a:lnTo>
                <a:lnTo>
                  <a:pt x="2793636" y="1286210"/>
                </a:lnTo>
                <a:lnTo>
                  <a:pt x="5132200" y="1286210"/>
                </a:lnTo>
                <a:close/>
              </a:path>
            </a:pathLst>
          </a:custGeom>
          <a:solidFill>
            <a:schemeClr val="bg1">
              <a:lumMod val="65000"/>
            </a:schemeClr>
          </a:solidFill>
          <a:ln w="57150" cap="flat">
            <a:solidFill>
              <a:schemeClr val="bg1"/>
            </a:solidFill>
            <a:prstDash val="solid"/>
            <a:miter/>
          </a:ln>
        </p:spPr>
        <p:txBody>
          <a:bodyPr rtlCol="0" anchor="ctr"/>
          <a:lstStyle/>
          <a:p>
            <a:endParaRPr lang="en-US"/>
          </a:p>
        </p:txBody>
      </p:sp>
      <p:sp>
        <p:nvSpPr>
          <p:cNvPr id="47" name="Graphic 44">
            <a:extLst>
              <a:ext uri="{FF2B5EF4-FFF2-40B4-BE49-F238E27FC236}">
                <a16:creationId xmlns:a16="http://schemas.microsoft.com/office/drawing/2014/main" id="{F1E9930F-DCBD-7098-038B-C775753389F0}"/>
              </a:ext>
            </a:extLst>
          </p:cNvPr>
          <p:cNvSpPr/>
          <p:nvPr/>
        </p:nvSpPr>
        <p:spPr>
          <a:xfrm>
            <a:off x="6744189" y="2308786"/>
            <a:ext cx="4988316" cy="1982732"/>
          </a:xfrm>
          <a:custGeom>
            <a:avLst/>
            <a:gdLst>
              <a:gd name="connsiteX0" fmla="*/ 5132200 w 5132199"/>
              <a:gd name="connsiteY0" fmla="*/ 1286210 h 2039922"/>
              <a:gd name="connsiteX1" fmla="*/ 5132200 w 5132199"/>
              <a:gd name="connsiteY1" fmla="*/ 0 h 2039922"/>
              <a:gd name="connsiteX2" fmla="*/ 0 w 5132199"/>
              <a:gd name="connsiteY2" fmla="*/ 0 h 2039922"/>
              <a:gd name="connsiteX3" fmla="*/ 0 w 5132199"/>
              <a:gd name="connsiteY3" fmla="*/ 1286210 h 2039922"/>
              <a:gd name="connsiteX4" fmla="*/ 2338564 w 5132199"/>
              <a:gd name="connsiteY4" fmla="*/ 1286210 h 2039922"/>
              <a:gd name="connsiteX5" fmla="*/ 2338564 w 5132199"/>
              <a:gd name="connsiteY5" fmla="*/ 1584851 h 2039922"/>
              <a:gd name="connsiteX6" fmla="*/ 2111028 w 5132199"/>
              <a:gd name="connsiteY6" fmla="*/ 1584851 h 2039922"/>
              <a:gd name="connsiteX7" fmla="*/ 2566100 w 5132199"/>
              <a:gd name="connsiteY7" fmla="*/ 2039923 h 2039922"/>
              <a:gd name="connsiteX8" fmla="*/ 3021172 w 5132199"/>
              <a:gd name="connsiteY8" fmla="*/ 1584851 h 2039922"/>
              <a:gd name="connsiteX9" fmla="*/ 2793636 w 5132199"/>
              <a:gd name="connsiteY9" fmla="*/ 1584851 h 2039922"/>
              <a:gd name="connsiteX10" fmla="*/ 2793636 w 5132199"/>
              <a:gd name="connsiteY10" fmla="*/ 1286210 h 2039922"/>
              <a:gd name="connsiteX11" fmla="*/ 5132200 w 5132199"/>
              <a:gd name="connsiteY11" fmla="*/ 1286210 h 20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32199" h="2039922">
                <a:moveTo>
                  <a:pt x="5132200" y="1286210"/>
                </a:moveTo>
                <a:lnTo>
                  <a:pt x="5132200" y="0"/>
                </a:lnTo>
                <a:lnTo>
                  <a:pt x="0" y="0"/>
                </a:lnTo>
                <a:lnTo>
                  <a:pt x="0" y="1286210"/>
                </a:lnTo>
                <a:lnTo>
                  <a:pt x="2338564" y="1286210"/>
                </a:lnTo>
                <a:lnTo>
                  <a:pt x="2338564" y="1584851"/>
                </a:lnTo>
                <a:lnTo>
                  <a:pt x="2111028" y="1584851"/>
                </a:lnTo>
                <a:lnTo>
                  <a:pt x="2566100" y="2039923"/>
                </a:lnTo>
                <a:lnTo>
                  <a:pt x="3021172" y="1584851"/>
                </a:lnTo>
                <a:lnTo>
                  <a:pt x="2793636" y="1584851"/>
                </a:lnTo>
                <a:lnTo>
                  <a:pt x="2793636" y="1286210"/>
                </a:lnTo>
                <a:lnTo>
                  <a:pt x="5132200" y="1286210"/>
                </a:lnTo>
                <a:close/>
              </a:path>
            </a:pathLst>
          </a:custGeom>
          <a:solidFill>
            <a:srgbClr val="FDB727"/>
          </a:solidFill>
          <a:ln w="57150" cap="flat">
            <a:solidFill>
              <a:schemeClr val="bg1"/>
            </a:solidFill>
            <a:prstDash val="solid"/>
            <a:miter/>
          </a:ln>
        </p:spPr>
        <p:txBody>
          <a:bodyPr rtlCol="0" anchor="ctr"/>
          <a:lstStyle/>
          <a:p>
            <a:endParaRPr lang="en-US"/>
          </a:p>
        </p:txBody>
      </p:sp>
      <p:sp>
        <p:nvSpPr>
          <p:cNvPr id="48" name="Graphic 43">
            <a:extLst>
              <a:ext uri="{FF2B5EF4-FFF2-40B4-BE49-F238E27FC236}">
                <a16:creationId xmlns:a16="http://schemas.microsoft.com/office/drawing/2014/main" id="{4173D978-3F16-FEE1-4D88-14C4A7E7B4B5}"/>
              </a:ext>
            </a:extLst>
          </p:cNvPr>
          <p:cNvSpPr/>
          <p:nvPr/>
        </p:nvSpPr>
        <p:spPr>
          <a:xfrm>
            <a:off x="6744189" y="515391"/>
            <a:ext cx="4988316" cy="1982732"/>
          </a:xfrm>
          <a:custGeom>
            <a:avLst/>
            <a:gdLst>
              <a:gd name="connsiteX0" fmla="*/ 5132200 w 5132199"/>
              <a:gd name="connsiteY0" fmla="*/ 1286210 h 2039922"/>
              <a:gd name="connsiteX1" fmla="*/ 5132200 w 5132199"/>
              <a:gd name="connsiteY1" fmla="*/ 0 h 2039922"/>
              <a:gd name="connsiteX2" fmla="*/ 0 w 5132199"/>
              <a:gd name="connsiteY2" fmla="*/ 0 h 2039922"/>
              <a:gd name="connsiteX3" fmla="*/ 0 w 5132199"/>
              <a:gd name="connsiteY3" fmla="*/ 1286210 h 2039922"/>
              <a:gd name="connsiteX4" fmla="*/ 2338564 w 5132199"/>
              <a:gd name="connsiteY4" fmla="*/ 1286210 h 2039922"/>
              <a:gd name="connsiteX5" fmla="*/ 2338564 w 5132199"/>
              <a:gd name="connsiteY5" fmla="*/ 1584851 h 2039922"/>
              <a:gd name="connsiteX6" fmla="*/ 2111028 w 5132199"/>
              <a:gd name="connsiteY6" fmla="*/ 1584851 h 2039922"/>
              <a:gd name="connsiteX7" fmla="*/ 2566100 w 5132199"/>
              <a:gd name="connsiteY7" fmla="*/ 2039923 h 2039922"/>
              <a:gd name="connsiteX8" fmla="*/ 3021172 w 5132199"/>
              <a:gd name="connsiteY8" fmla="*/ 1584851 h 2039922"/>
              <a:gd name="connsiteX9" fmla="*/ 2793636 w 5132199"/>
              <a:gd name="connsiteY9" fmla="*/ 1584851 h 2039922"/>
              <a:gd name="connsiteX10" fmla="*/ 2793636 w 5132199"/>
              <a:gd name="connsiteY10" fmla="*/ 1286210 h 2039922"/>
              <a:gd name="connsiteX11" fmla="*/ 5132200 w 5132199"/>
              <a:gd name="connsiteY11" fmla="*/ 1286210 h 20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32199" h="2039922">
                <a:moveTo>
                  <a:pt x="5132200" y="1286210"/>
                </a:moveTo>
                <a:lnTo>
                  <a:pt x="5132200" y="0"/>
                </a:lnTo>
                <a:lnTo>
                  <a:pt x="0" y="0"/>
                </a:lnTo>
                <a:lnTo>
                  <a:pt x="0" y="1286210"/>
                </a:lnTo>
                <a:lnTo>
                  <a:pt x="2338564" y="1286210"/>
                </a:lnTo>
                <a:lnTo>
                  <a:pt x="2338564" y="1584851"/>
                </a:lnTo>
                <a:lnTo>
                  <a:pt x="2111028" y="1584851"/>
                </a:lnTo>
                <a:lnTo>
                  <a:pt x="2566100" y="2039923"/>
                </a:lnTo>
                <a:lnTo>
                  <a:pt x="3021172" y="1584851"/>
                </a:lnTo>
                <a:lnTo>
                  <a:pt x="2793636" y="1584851"/>
                </a:lnTo>
                <a:lnTo>
                  <a:pt x="2793636" y="1286210"/>
                </a:lnTo>
                <a:lnTo>
                  <a:pt x="5132200" y="1286210"/>
                </a:lnTo>
                <a:close/>
              </a:path>
            </a:pathLst>
          </a:custGeom>
          <a:solidFill>
            <a:srgbClr val="134B8E"/>
          </a:solidFill>
          <a:ln w="57150" cap="flat">
            <a:solidFill>
              <a:schemeClr val="bg1"/>
            </a:solidFill>
            <a:prstDash val="solid"/>
            <a:miter/>
          </a:ln>
        </p:spPr>
        <p:txBody>
          <a:bodyPr rtlCol="0" anchor="ctr"/>
          <a:lstStyle/>
          <a:p>
            <a:endParaRPr lang="en-US"/>
          </a:p>
        </p:txBody>
      </p:sp>
      <p:pic>
        <p:nvPicPr>
          <p:cNvPr id="10" name="Picture 9">
            <a:extLst>
              <a:ext uri="{FF2B5EF4-FFF2-40B4-BE49-F238E27FC236}">
                <a16:creationId xmlns:a16="http://schemas.microsoft.com/office/drawing/2014/main" id="{C36B74C3-BA8F-B9CD-9643-2B7DA19BD810}"/>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45523" y="6313047"/>
            <a:ext cx="466351" cy="440282"/>
          </a:xfrm>
          <a:prstGeom prst="rect">
            <a:avLst/>
          </a:prstGeom>
        </p:spPr>
      </p:pic>
      <p:cxnSp>
        <p:nvCxnSpPr>
          <p:cNvPr id="11" name="Straight Connector 10">
            <a:extLst>
              <a:ext uri="{FF2B5EF4-FFF2-40B4-BE49-F238E27FC236}">
                <a16:creationId xmlns:a16="http://schemas.microsoft.com/office/drawing/2014/main" id="{65CD735D-9010-42C5-7641-76DCAC62A711}"/>
              </a:ext>
            </a:extLst>
          </p:cNvPr>
          <p:cNvCxnSpPr>
            <a:cxnSpLocks/>
          </p:cNvCxnSpPr>
          <p:nvPr userDrawn="1"/>
        </p:nvCxnSpPr>
        <p:spPr>
          <a:xfrm>
            <a:off x="763790" y="6553138"/>
            <a:ext cx="7909155"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3A19FE5-49BC-E1B6-3241-EE56E5D14532}"/>
              </a:ext>
            </a:extLst>
          </p:cNvPr>
          <p:cNvSpPr txBox="1"/>
          <p:nvPr userDrawn="1"/>
        </p:nvSpPr>
        <p:spPr>
          <a:xfrm>
            <a:off x="11478158" y="6350000"/>
            <a:ext cx="468319" cy="369332"/>
          </a:xfrm>
          <a:prstGeom prst="rect">
            <a:avLst/>
          </a:prstGeom>
          <a:noFill/>
        </p:spPr>
        <p:txBody>
          <a:bodyPr wrap="square" rtlCol="0">
            <a:spAutoFit/>
          </a:bodyPr>
          <a:lstStyle/>
          <a:p>
            <a:pPr algn="ctr"/>
            <a:fld id="{549C05F7-1C96-4EF1-8BC8-D385431A92CD}" type="slidenum">
              <a:rPr lang="en-US" smtClean="0">
                <a:solidFill>
                  <a:schemeClr val="bg1">
                    <a:lumMod val="50000"/>
                  </a:schemeClr>
                </a:solidFill>
              </a:rPr>
              <a:t>‹#›</a:t>
            </a:fld>
            <a:endParaRPr lang="en-US">
              <a:solidFill>
                <a:schemeClr val="bg1">
                  <a:lumMod val="50000"/>
                </a:schemeClr>
              </a:solidFill>
            </a:endParaRPr>
          </a:p>
        </p:txBody>
      </p:sp>
      <p:sp>
        <p:nvSpPr>
          <p:cNvPr id="13" name="TextBox 12">
            <a:extLst>
              <a:ext uri="{FF2B5EF4-FFF2-40B4-BE49-F238E27FC236}">
                <a16:creationId xmlns:a16="http://schemas.microsoft.com/office/drawing/2014/main" id="{6AFEB5B9-88F5-38E3-318D-CA27D63AFB5C}"/>
              </a:ext>
            </a:extLst>
          </p:cNvPr>
          <p:cNvSpPr txBox="1"/>
          <p:nvPr userDrawn="1"/>
        </p:nvSpPr>
        <p:spPr>
          <a:xfrm>
            <a:off x="8470801" y="6373083"/>
            <a:ext cx="3007357" cy="323165"/>
          </a:xfrm>
          <a:prstGeom prst="rect">
            <a:avLst/>
          </a:prstGeom>
          <a:noFill/>
        </p:spPr>
        <p:txBody>
          <a:bodyPr wrap="square" rtlCol="0">
            <a:spAutoFit/>
          </a:bodyPr>
          <a:lstStyle/>
          <a:p>
            <a:pPr algn="r"/>
            <a:r>
              <a:rPr lang="en-US" sz="1500" b="1" spc="0">
                <a:solidFill>
                  <a:schemeClr val="bg1">
                    <a:lumMod val="50000"/>
                  </a:schemeClr>
                </a:solidFill>
                <a:latin typeface="+mj-lt"/>
              </a:rPr>
              <a:t>INDIANA DEPT. OF CHILD SERVICES</a:t>
            </a:r>
          </a:p>
        </p:txBody>
      </p:sp>
    </p:spTree>
    <p:extLst>
      <p:ext uri="{BB962C8B-B14F-4D97-AF65-F5344CB8AC3E}">
        <p14:creationId xmlns:p14="http://schemas.microsoft.com/office/powerpoint/2010/main" val="378812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anim calcmode="lin" valueType="num">
                                      <p:cBhvr>
                                        <p:cTn id="8" dur="500" fill="hold"/>
                                        <p:tgtEl>
                                          <p:spTgt spid="48"/>
                                        </p:tgtEl>
                                        <p:attrNameLst>
                                          <p:attrName>ppt_x</p:attrName>
                                        </p:attrNameLst>
                                      </p:cBhvr>
                                      <p:tavLst>
                                        <p:tav tm="0">
                                          <p:val>
                                            <p:strVal val="#ppt_x"/>
                                          </p:val>
                                        </p:tav>
                                        <p:tav tm="100000">
                                          <p:val>
                                            <p:strVal val="#ppt_x"/>
                                          </p:val>
                                        </p:tav>
                                      </p:tavLst>
                                    </p:anim>
                                    <p:anim calcmode="lin" valueType="num">
                                      <p:cBhvr>
                                        <p:cTn id="9" dur="500" fill="hold"/>
                                        <p:tgtEl>
                                          <p:spTgt spid="4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anim calcmode="lin" valueType="num">
                                      <p:cBhvr>
                                        <p:cTn id="14" dur="500" fill="hold"/>
                                        <p:tgtEl>
                                          <p:spTgt spid="47"/>
                                        </p:tgtEl>
                                        <p:attrNameLst>
                                          <p:attrName>ppt_x</p:attrName>
                                        </p:attrNameLst>
                                      </p:cBhvr>
                                      <p:tavLst>
                                        <p:tav tm="0">
                                          <p:val>
                                            <p:strVal val="#ppt_x"/>
                                          </p:val>
                                        </p:tav>
                                        <p:tav tm="100000">
                                          <p:val>
                                            <p:strVal val="#ppt_x"/>
                                          </p:val>
                                        </p:tav>
                                      </p:tavLst>
                                    </p:anim>
                                    <p:anim calcmode="lin" valueType="num">
                                      <p:cBhvr>
                                        <p:cTn id="15" dur="500" fill="hold"/>
                                        <p:tgtEl>
                                          <p:spTgt spid="4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grpId="0"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anim calcmode="lin" valueType="num">
                                      <p:cBhvr>
                                        <p:cTn id="20" dur="500" fill="hold"/>
                                        <p:tgtEl>
                                          <p:spTgt spid="49"/>
                                        </p:tgtEl>
                                        <p:attrNameLst>
                                          <p:attrName>ppt_x</p:attrName>
                                        </p:attrNameLst>
                                      </p:cBhvr>
                                      <p:tavLst>
                                        <p:tav tm="0">
                                          <p:val>
                                            <p:strVal val="#ppt_x"/>
                                          </p:val>
                                        </p:tav>
                                        <p:tav tm="100000">
                                          <p:val>
                                            <p:strVal val="#ppt_x"/>
                                          </p:val>
                                        </p:tav>
                                      </p:tavLst>
                                    </p:anim>
                                    <p:anim calcmode="lin" valueType="num">
                                      <p:cBhvr>
                                        <p:cTn id="21" dur="5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7" grpId="0" animBg="1"/>
      <p:bldP spid="48"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C5285FF-573F-CFD7-6B50-26F0C6B3C7B3}"/>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45523" y="6313047"/>
            <a:ext cx="466351" cy="440282"/>
          </a:xfrm>
          <a:prstGeom prst="rect">
            <a:avLst/>
          </a:prstGeom>
        </p:spPr>
      </p:pic>
      <p:cxnSp>
        <p:nvCxnSpPr>
          <p:cNvPr id="25" name="Straight Connector 24">
            <a:extLst>
              <a:ext uri="{FF2B5EF4-FFF2-40B4-BE49-F238E27FC236}">
                <a16:creationId xmlns:a16="http://schemas.microsoft.com/office/drawing/2014/main" id="{212C51B7-EA67-D5CB-7881-F9AB4169A73A}"/>
              </a:ext>
            </a:extLst>
          </p:cNvPr>
          <p:cNvCxnSpPr>
            <a:cxnSpLocks/>
          </p:cNvCxnSpPr>
          <p:nvPr userDrawn="1"/>
        </p:nvCxnSpPr>
        <p:spPr>
          <a:xfrm>
            <a:off x="763790" y="6553138"/>
            <a:ext cx="7909155"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660AB7B-C682-6113-CC12-E8B03561BDB4}"/>
              </a:ext>
            </a:extLst>
          </p:cNvPr>
          <p:cNvSpPr txBox="1"/>
          <p:nvPr userDrawn="1"/>
        </p:nvSpPr>
        <p:spPr>
          <a:xfrm>
            <a:off x="11478158" y="6350000"/>
            <a:ext cx="468319" cy="369332"/>
          </a:xfrm>
          <a:prstGeom prst="rect">
            <a:avLst/>
          </a:prstGeom>
          <a:noFill/>
        </p:spPr>
        <p:txBody>
          <a:bodyPr wrap="square" rtlCol="0">
            <a:spAutoFit/>
          </a:bodyPr>
          <a:lstStyle/>
          <a:p>
            <a:pPr algn="ctr"/>
            <a:fld id="{60CB3D33-BDC5-4B12-8FD4-CFB857723B63}" type="slidenum">
              <a:rPr lang="en-US" smtClean="0">
                <a:solidFill>
                  <a:schemeClr val="bg1">
                    <a:lumMod val="50000"/>
                  </a:schemeClr>
                </a:solidFill>
              </a:rPr>
              <a:t>‹#›</a:t>
            </a:fld>
            <a:endParaRPr lang="en-US">
              <a:solidFill>
                <a:schemeClr val="bg1">
                  <a:lumMod val="50000"/>
                </a:schemeClr>
              </a:solidFill>
            </a:endParaRPr>
          </a:p>
        </p:txBody>
      </p:sp>
      <p:sp>
        <p:nvSpPr>
          <p:cNvPr id="28" name="TextBox 27">
            <a:extLst>
              <a:ext uri="{FF2B5EF4-FFF2-40B4-BE49-F238E27FC236}">
                <a16:creationId xmlns:a16="http://schemas.microsoft.com/office/drawing/2014/main" id="{E506A619-7078-A7B3-972A-FD2DD546C186}"/>
              </a:ext>
            </a:extLst>
          </p:cNvPr>
          <p:cNvSpPr txBox="1"/>
          <p:nvPr userDrawn="1"/>
        </p:nvSpPr>
        <p:spPr>
          <a:xfrm>
            <a:off x="8470801" y="6373083"/>
            <a:ext cx="3007357" cy="323165"/>
          </a:xfrm>
          <a:prstGeom prst="rect">
            <a:avLst/>
          </a:prstGeom>
          <a:noFill/>
        </p:spPr>
        <p:txBody>
          <a:bodyPr wrap="square" rtlCol="0">
            <a:spAutoFit/>
          </a:bodyPr>
          <a:lstStyle/>
          <a:p>
            <a:pPr algn="r"/>
            <a:r>
              <a:rPr lang="en-US" sz="1500" b="1" spc="0">
                <a:solidFill>
                  <a:schemeClr val="bg1">
                    <a:lumMod val="50000"/>
                  </a:schemeClr>
                </a:solidFill>
                <a:latin typeface="+mj-lt"/>
              </a:rPr>
              <a:t>INDIANA DEPT. OF CHILD SERVICES</a:t>
            </a:r>
          </a:p>
        </p:txBody>
      </p:sp>
      <p:grpSp>
        <p:nvGrpSpPr>
          <p:cNvPr id="47" name="Group 46">
            <a:extLst>
              <a:ext uri="{FF2B5EF4-FFF2-40B4-BE49-F238E27FC236}">
                <a16:creationId xmlns:a16="http://schemas.microsoft.com/office/drawing/2014/main" id="{DDD2747D-3071-EFCC-3257-3E9128B4337C}"/>
              </a:ext>
            </a:extLst>
          </p:cNvPr>
          <p:cNvGrpSpPr/>
          <p:nvPr userDrawn="1"/>
        </p:nvGrpSpPr>
        <p:grpSpPr>
          <a:xfrm>
            <a:off x="1252678" y="4171217"/>
            <a:ext cx="3568703" cy="1080924"/>
            <a:chOff x="1045126" y="4115212"/>
            <a:chExt cx="3859383" cy="1168968"/>
          </a:xfrm>
        </p:grpSpPr>
        <p:cxnSp>
          <p:nvCxnSpPr>
            <p:cNvPr id="43" name="Straight Connector 42">
              <a:extLst>
                <a:ext uri="{FF2B5EF4-FFF2-40B4-BE49-F238E27FC236}">
                  <a16:creationId xmlns:a16="http://schemas.microsoft.com/office/drawing/2014/main" id="{9663AB39-D4C3-B639-DBB2-AA3F0AE071AB}"/>
                </a:ext>
              </a:extLst>
            </p:cNvPr>
            <p:cNvCxnSpPr>
              <a:stCxn id="46" idx="1"/>
            </p:cNvCxnSpPr>
            <p:nvPr userDrawn="1"/>
          </p:nvCxnSpPr>
          <p:spPr>
            <a:xfrm flipH="1">
              <a:off x="2826327" y="4747307"/>
              <a:ext cx="1588656" cy="0"/>
            </a:xfrm>
            <a:prstGeom prst="line">
              <a:avLst/>
            </a:prstGeom>
            <a:ln w="19050">
              <a:solidFill>
                <a:schemeClr val="bg1">
                  <a:lumMod val="50000"/>
                </a:schemeClr>
              </a:solidFill>
              <a:prstDash val="sysDot"/>
            </a:ln>
          </p:spPr>
          <p:style>
            <a:lnRef idx="1">
              <a:schemeClr val="accent5"/>
            </a:lnRef>
            <a:fillRef idx="0">
              <a:schemeClr val="accent5"/>
            </a:fillRef>
            <a:effectRef idx="0">
              <a:schemeClr val="accent5"/>
            </a:effectRef>
            <a:fontRef idx="minor">
              <a:schemeClr val="tx1"/>
            </a:fontRef>
          </p:style>
        </p:cxnSp>
        <p:grpSp>
          <p:nvGrpSpPr>
            <p:cNvPr id="18" name="Group 17">
              <a:extLst>
                <a:ext uri="{FF2B5EF4-FFF2-40B4-BE49-F238E27FC236}">
                  <a16:creationId xmlns:a16="http://schemas.microsoft.com/office/drawing/2014/main" id="{4B599F42-CF71-FC35-21B0-28A05294F3CA}"/>
                </a:ext>
              </a:extLst>
            </p:cNvPr>
            <p:cNvGrpSpPr/>
            <p:nvPr userDrawn="1"/>
          </p:nvGrpSpPr>
          <p:grpSpPr>
            <a:xfrm>
              <a:off x="4414983" y="4502544"/>
              <a:ext cx="489526" cy="489526"/>
              <a:chOff x="4414983" y="4502544"/>
              <a:chExt cx="489526" cy="489526"/>
            </a:xfrm>
          </p:grpSpPr>
          <p:sp>
            <p:nvSpPr>
              <p:cNvPr id="45" name="Oval 44">
                <a:extLst>
                  <a:ext uri="{FF2B5EF4-FFF2-40B4-BE49-F238E27FC236}">
                    <a16:creationId xmlns:a16="http://schemas.microsoft.com/office/drawing/2014/main" id="{2B46081A-F42C-E674-E996-D683C4DAC8E6}"/>
                  </a:ext>
                </a:extLst>
              </p:cNvPr>
              <p:cNvSpPr/>
              <p:nvPr userDrawn="1"/>
            </p:nvSpPr>
            <p:spPr>
              <a:xfrm>
                <a:off x="4414983" y="4502544"/>
                <a:ext cx="489526" cy="48952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D83D98BE-C3E2-464B-3D9B-BD36CF06E82F}"/>
                  </a:ext>
                </a:extLst>
              </p:cNvPr>
              <p:cNvSpPr txBox="1"/>
              <p:nvPr userDrawn="1"/>
            </p:nvSpPr>
            <p:spPr>
              <a:xfrm>
                <a:off x="4414983" y="4562641"/>
                <a:ext cx="489526" cy="369332"/>
              </a:xfrm>
              <a:prstGeom prst="rect">
                <a:avLst/>
              </a:prstGeom>
              <a:noFill/>
            </p:spPr>
            <p:txBody>
              <a:bodyPr wrap="square" rtlCol="0" anchor="ctr">
                <a:spAutoFit/>
              </a:bodyPr>
              <a:lstStyle/>
              <a:p>
                <a:pPr algn="ctr"/>
                <a:r>
                  <a:rPr lang="en-US">
                    <a:solidFill>
                      <a:schemeClr val="bg1"/>
                    </a:solidFill>
                  </a:rPr>
                  <a:t>4</a:t>
                </a:r>
              </a:p>
            </p:txBody>
          </p:sp>
        </p:grpSp>
        <p:sp>
          <p:nvSpPr>
            <p:cNvPr id="10" name="Freeform: Shape 9">
              <a:extLst>
                <a:ext uri="{FF2B5EF4-FFF2-40B4-BE49-F238E27FC236}">
                  <a16:creationId xmlns:a16="http://schemas.microsoft.com/office/drawing/2014/main" id="{6BE7991F-11FF-8480-FC3D-6767989136F4}"/>
                </a:ext>
              </a:extLst>
            </p:cNvPr>
            <p:cNvSpPr/>
            <p:nvPr/>
          </p:nvSpPr>
          <p:spPr>
            <a:xfrm>
              <a:off x="1045126" y="4115212"/>
              <a:ext cx="2362501" cy="1168968"/>
            </a:xfrm>
            <a:custGeom>
              <a:avLst/>
              <a:gdLst>
                <a:gd name="connsiteX0" fmla="*/ 2362501 w 2362501"/>
                <a:gd name="connsiteY0" fmla="*/ 0 h 1168968"/>
                <a:gd name="connsiteX1" fmla="*/ 2335409 w 2362501"/>
                <a:gd name="connsiteY1" fmla="*/ 48586 h 1168968"/>
                <a:gd name="connsiteX2" fmla="*/ 2124806 w 2362501"/>
                <a:gd name="connsiteY2" fmla="*/ 874920 h 1168968"/>
                <a:gd name="connsiteX3" fmla="*/ 2006139 w 2362501"/>
                <a:gd name="connsiteY3" fmla="*/ 1168968 h 1168968"/>
                <a:gd name="connsiteX4" fmla="*/ 349498 w 2362501"/>
                <a:gd name="connsiteY4" fmla="*/ 1168968 h 1168968"/>
                <a:gd name="connsiteX5" fmla="*/ 232457 w 2362501"/>
                <a:gd name="connsiteY5" fmla="*/ 849633 h 1168968"/>
                <a:gd name="connsiteX6" fmla="*/ 0 w 2362501"/>
                <a:gd name="connsiteY6" fmla="*/ 0 h 1168968"/>
                <a:gd name="connsiteX7" fmla="*/ 2362501 w 2362501"/>
                <a:gd name="connsiteY7" fmla="*/ 0 h 116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2501" h="1168968">
                  <a:moveTo>
                    <a:pt x="2362501" y="0"/>
                  </a:moveTo>
                  <a:cubicBezTo>
                    <a:pt x="2353470" y="16075"/>
                    <a:pt x="2344440" y="32331"/>
                    <a:pt x="2335409" y="48586"/>
                  </a:cubicBezTo>
                  <a:cubicBezTo>
                    <a:pt x="2194706" y="303802"/>
                    <a:pt x="2126071" y="583039"/>
                    <a:pt x="2124806" y="874920"/>
                  </a:cubicBezTo>
                  <a:cubicBezTo>
                    <a:pt x="2124264" y="988349"/>
                    <a:pt x="2098255" y="1083716"/>
                    <a:pt x="2006139" y="1168968"/>
                  </a:cubicBezTo>
                  <a:lnTo>
                    <a:pt x="349498" y="1168968"/>
                  </a:lnTo>
                  <a:cubicBezTo>
                    <a:pt x="253770" y="1086606"/>
                    <a:pt x="234805" y="975706"/>
                    <a:pt x="232457" y="849633"/>
                  </a:cubicBezTo>
                  <a:cubicBezTo>
                    <a:pt x="226677" y="543664"/>
                    <a:pt x="139077" y="262982"/>
                    <a:pt x="0" y="0"/>
                  </a:cubicBezTo>
                  <a:lnTo>
                    <a:pt x="2362501" y="0"/>
                  </a:lnTo>
                  <a:close/>
                </a:path>
              </a:pathLst>
            </a:custGeom>
            <a:solidFill>
              <a:srgbClr val="808285"/>
            </a:solidFill>
            <a:ln w="18023" cap="flat">
              <a:noFill/>
              <a:prstDash val="solid"/>
              <a:miter/>
            </a:ln>
          </p:spPr>
          <p:txBody>
            <a:bodyPr rtlCol="0" anchor="ctr"/>
            <a:lstStyle/>
            <a:p>
              <a:endParaRPr lang="en-US"/>
            </a:p>
          </p:txBody>
        </p:sp>
      </p:grpSp>
      <p:grpSp>
        <p:nvGrpSpPr>
          <p:cNvPr id="21" name="Group 20">
            <a:extLst>
              <a:ext uri="{FF2B5EF4-FFF2-40B4-BE49-F238E27FC236}">
                <a16:creationId xmlns:a16="http://schemas.microsoft.com/office/drawing/2014/main" id="{7087205B-1CF7-D787-3562-E12547445902}"/>
              </a:ext>
            </a:extLst>
          </p:cNvPr>
          <p:cNvGrpSpPr/>
          <p:nvPr userDrawn="1"/>
        </p:nvGrpSpPr>
        <p:grpSpPr>
          <a:xfrm>
            <a:off x="695850" y="3075094"/>
            <a:ext cx="4125531" cy="1029317"/>
            <a:chOff x="442942" y="2929807"/>
            <a:chExt cx="4461567" cy="1113157"/>
          </a:xfrm>
        </p:grpSpPr>
        <p:cxnSp>
          <p:nvCxnSpPr>
            <p:cNvPr id="30" name="Straight Connector 29">
              <a:extLst>
                <a:ext uri="{FF2B5EF4-FFF2-40B4-BE49-F238E27FC236}">
                  <a16:creationId xmlns:a16="http://schemas.microsoft.com/office/drawing/2014/main" id="{D2C6C878-513A-FE30-4189-FF911F13A90B}"/>
                </a:ext>
              </a:extLst>
            </p:cNvPr>
            <p:cNvCxnSpPr>
              <a:stCxn id="42" idx="1"/>
            </p:cNvCxnSpPr>
            <p:nvPr userDrawn="1"/>
          </p:nvCxnSpPr>
          <p:spPr>
            <a:xfrm flipH="1">
              <a:off x="2826327" y="3516652"/>
              <a:ext cx="1588656" cy="0"/>
            </a:xfrm>
            <a:prstGeom prst="line">
              <a:avLst/>
            </a:prstGeom>
            <a:ln w="19050">
              <a:solidFill>
                <a:schemeClr val="bg1">
                  <a:lumMod val="50000"/>
                </a:schemeClr>
              </a:solidFill>
              <a:prstDash val="sysDot"/>
            </a:ln>
          </p:spPr>
          <p:style>
            <a:lnRef idx="1">
              <a:schemeClr val="accent5"/>
            </a:lnRef>
            <a:fillRef idx="0">
              <a:schemeClr val="accent5"/>
            </a:fillRef>
            <a:effectRef idx="0">
              <a:schemeClr val="accent5"/>
            </a:effectRef>
            <a:fontRef idx="minor">
              <a:schemeClr val="tx1"/>
            </a:fontRef>
          </p:style>
        </p:cxnSp>
        <p:grpSp>
          <p:nvGrpSpPr>
            <p:cNvPr id="17" name="Group 16">
              <a:extLst>
                <a:ext uri="{FF2B5EF4-FFF2-40B4-BE49-F238E27FC236}">
                  <a16:creationId xmlns:a16="http://schemas.microsoft.com/office/drawing/2014/main" id="{2A96672E-A6C1-6F36-F623-2165A9D0452E}"/>
                </a:ext>
              </a:extLst>
            </p:cNvPr>
            <p:cNvGrpSpPr/>
            <p:nvPr userDrawn="1"/>
          </p:nvGrpSpPr>
          <p:grpSpPr>
            <a:xfrm>
              <a:off x="4414983" y="3271889"/>
              <a:ext cx="489526" cy="489526"/>
              <a:chOff x="4414983" y="3271889"/>
              <a:chExt cx="489526" cy="489526"/>
            </a:xfrm>
          </p:grpSpPr>
          <p:sp>
            <p:nvSpPr>
              <p:cNvPr id="41" name="Oval 40">
                <a:extLst>
                  <a:ext uri="{FF2B5EF4-FFF2-40B4-BE49-F238E27FC236}">
                    <a16:creationId xmlns:a16="http://schemas.microsoft.com/office/drawing/2014/main" id="{6016D822-1828-E3A2-7836-09A0FD2635BC}"/>
                  </a:ext>
                </a:extLst>
              </p:cNvPr>
              <p:cNvSpPr/>
              <p:nvPr userDrawn="1"/>
            </p:nvSpPr>
            <p:spPr>
              <a:xfrm>
                <a:off x="4414983" y="3271889"/>
                <a:ext cx="489526" cy="48952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59B76953-3C2E-1B02-D419-7D4C2AA919B0}"/>
                  </a:ext>
                </a:extLst>
              </p:cNvPr>
              <p:cNvSpPr txBox="1"/>
              <p:nvPr userDrawn="1"/>
            </p:nvSpPr>
            <p:spPr>
              <a:xfrm>
                <a:off x="4414983" y="3331986"/>
                <a:ext cx="489526" cy="369332"/>
              </a:xfrm>
              <a:prstGeom prst="rect">
                <a:avLst/>
              </a:prstGeom>
              <a:noFill/>
            </p:spPr>
            <p:txBody>
              <a:bodyPr wrap="square" rtlCol="0" anchor="ctr">
                <a:spAutoFit/>
              </a:bodyPr>
              <a:lstStyle/>
              <a:p>
                <a:pPr algn="ctr"/>
                <a:r>
                  <a:rPr lang="en-US">
                    <a:solidFill>
                      <a:schemeClr val="bg1"/>
                    </a:solidFill>
                  </a:rPr>
                  <a:t>3</a:t>
                </a:r>
              </a:p>
            </p:txBody>
          </p:sp>
        </p:grpSp>
        <p:sp>
          <p:nvSpPr>
            <p:cNvPr id="11" name="Freeform: Shape 10">
              <a:extLst>
                <a:ext uri="{FF2B5EF4-FFF2-40B4-BE49-F238E27FC236}">
                  <a16:creationId xmlns:a16="http://schemas.microsoft.com/office/drawing/2014/main" id="{B223A8C3-0DAD-B0F8-1ADF-204F30DD21C5}"/>
                </a:ext>
              </a:extLst>
            </p:cNvPr>
            <p:cNvSpPr/>
            <p:nvPr/>
          </p:nvSpPr>
          <p:spPr>
            <a:xfrm>
              <a:off x="442942" y="2929807"/>
              <a:ext cx="3562897" cy="1113157"/>
            </a:xfrm>
            <a:custGeom>
              <a:avLst/>
              <a:gdLst>
                <a:gd name="connsiteX0" fmla="*/ 3562898 w 3562897"/>
                <a:gd name="connsiteY0" fmla="*/ 0 h 1113157"/>
                <a:gd name="connsiteX1" fmla="*/ 3317797 w 3562897"/>
                <a:gd name="connsiteY1" fmla="*/ 544567 h 1113157"/>
                <a:gd name="connsiteX2" fmla="*/ 2964686 w 3562897"/>
                <a:gd name="connsiteY2" fmla="*/ 1113157 h 1113157"/>
                <a:gd name="connsiteX3" fmla="*/ 602185 w 3562897"/>
                <a:gd name="connsiteY3" fmla="*/ 1113157 h 1113157"/>
                <a:gd name="connsiteX4" fmla="*/ 478461 w 3562897"/>
                <a:gd name="connsiteY4" fmla="*/ 903277 h 1113157"/>
                <a:gd name="connsiteX5" fmla="*/ 165086 w 3562897"/>
                <a:gd name="connsiteY5" fmla="*/ 404226 h 1113157"/>
                <a:gd name="connsiteX6" fmla="*/ 0 w 3562897"/>
                <a:gd name="connsiteY6" fmla="*/ 0 h 1113157"/>
                <a:gd name="connsiteX7" fmla="*/ 3562898 w 3562897"/>
                <a:gd name="connsiteY7" fmla="*/ 0 h 111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2897" h="1113157">
                  <a:moveTo>
                    <a:pt x="3562898" y="0"/>
                  </a:moveTo>
                  <a:cubicBezTo>
                    <a:pt x="3511963" y="188386"/>
                    <a:pt x="3429962" y="369908"/>
                    <a:pt x="3317797" y="544567"/>
                  </a:cubicBezTo>
                  <a:cubicBezTo>
                    <a:pt x="3197324" y="732231"/>
                    <a:pt x="3074684" y="919352"/>
                    <a:pt x="2964686" y="1113157"/>
                  </a:cubicBezTo>
                  <a:lnTo>
                    <a:pt x="602185" y="1113157"/>
                  </a:lnTo>
                  <a:cubicBezTo>
                    <a:pt x="564436" y="1041993"/>
                    <a:pt x="523074" y="972093"/>
                    <a:pt x="478461" y="903277"/>
                  </a:cubicBezTo>
                  <a:cubicBezTo>
                    <a:pt x="371534" y="738372"/>
                    <a:pt x="260092" y="575815"/>
                    <a:pt x="165086" y="404226"/>
                  </a:cubicBezTo>
                  <a:cubicBezTo>
                    <a:pt x="92116" y="272735"/>
                    <a:pt x="37388" y="137090"/>
                    <a:pt x="0" y="0"/>
                  </a:cubicBezTo>
                  <a:lnTo>
                    <a:pt x="3562898" y="0"/>
                  </a:lnTo>
                  <a:close/>
                </a:path>
              </a:pathLst>
            </a:custGeom>
            <a:solidFill>
              <a:srgbClr val="1DB0D3"/>
            </a:solidFill>
            <a:ln w="18023" cap="flat">
              <a:noFill/>
              <a:prstDash val="solid"/>
              <a:miter/>
            </a:ln>
          </p:spPr>
          <p:txBody>
            <a:bodyPr rtlCol="0" anchor="ctr"/>
            <a:lstStyle/>
            <a:p>
              <a:endParaRPr lang="en-US"/>
            </a:p>
          </p:txBody>
        </p:sp>
      </p:grpSp>
      <p:grpSp>
        <p:nvGrpSpPr>
          <p:cNvPr id="20" name="Group 19">
            <a:extLst>
              <a:ext uri="{FF2B5EF4-FFF2-40B4-BE49-F238E27FC236}">
                <a16:creationId xmlns:a16="http://schemas.microsoft.com/office/drawing/2014/main" id="{717DBDCF-60E7-51CD-B180-B6B52416253C}"/>
              </a:ext>
            </a:extLst>
          </p:cNvPr>
          <p:cNvGrpSpPr/>
          <p:nvPr userDrawn="1"/>
        </p:nvGrpSpPr>
        <p:grpSpPr>
          <a:xfrm>
            <a:off x="637086" y="1978972"/>
            <a:ext cx="4184295" cy="1029316"/>
            <a:chOff x="379392" y="1744403"/>
            <a:chExt cx="4525117" cy="1113156"/>
          </a:xfrm>
        </p:grpSpPr>
        <p:cxnSp>
          <p:nvCxnSpPr>
            <p:cNvPr id="22" name="Straight Connector 21">
              <a:extLst>
                <a:ext uri="{FF2B5EF4-FFF2-40B4-BE49-F238E27FC236}">
                  <a16:creationId xmlns:a16="http://schemas.microsoft.com/office/drawing/2014/main" id="{EFE503FA-CC3C-CA94-36B8-F9540F7CD906}"/>
                </a:ext>
              </a:extLst>
            </p:cNvPr>
            <p:cNvCxnSpPr>
              <a:stCxn id="29" idx="1"/>
            </p:cNvCxnSpPr>
            <p:nvPr userDrawn="1"/>
          </p:nvCxnSpPr>
          <p:spPr>
            <a:xfrm flipH="1">
              <a:off x="2826327" y="2297602"/>
              <a:ext cx="1588656" cy="0"/>
            </a:xfrm>
            <a:prstGeom prst="line">
              <a:avLst/>
            </a:prstGeom>
            <a:ln w="19050">
              <a:solidFill>
                <a:schemeClr val="bg1">
                  <a:lumMod val="50000"/>
                </a:schemeClr>
              </a:solidFill>
              <a:prstDash val="sysDot"/>
            </a:ln>
          </p:spPr>
          <p:style>
            <a:lnRef idx="1">
              <a:schemeClr val="accent5"/>
            </a:lnRef>
            <a:fillRef idx="0">
              <a:schemeClr val="accent5"/>
            </a:fillRef>
            <a:effectRef idx="0">
              <a:schemeClr val="accent5"/>
            </a:effectRef>
            <a:fontRef idx="minor">
              <a:schemeClr val="tx1"/>
            </a:fontRef>
          </p:style>
        </p:cxnSp>
        <p:grpSp>
          <p:nvGrpSpPr>
            <p:cNvPr id="16" name="Group 15">
              <a:extLst>
                <a:ext uri="{FF2B5EF4-FFF2-40B4-BE49-F238E27FC236}">
                  <a16:creationId xmlns:a16="http://schemas.microsoft.com/office/drawing/2014/main" id="{2A313B81-E6B1-0746-13FC-924817B87A27}"/>
                </a:ext>
              </a:extLst>
            </p:cNvPr>
            <p:cNvGrpSpPr/>
            <p:nvPr userDrawn="1"/>
          </p:nvGrpSpPr>
          <p:grpSpPr>
            <a:xfrm>
              <a:off x="4414983" y="2052839"/>
              <a:ext cx="489526" cy="489526"/>
              <a:chOff x="4414983" y="2052839"/>
              <a:chExt cx="489526" cy="489526"/>
            </a:xfrm>
          </p:grpSpPr>
          <p:sp>
            <p:nvSpPr>
              <p:cNvPr id="27" name="Oval 26">
                <a:extLst>
                  <a:ext uri="{FF2B5EF4-FFF2-40B4-BE49-F238E27FC236}">
                    <a16:creationId xmlns:a16="http://schemas.microsoft.com/office/drawing/2014/main" id="{FA77E9AE-7191-0B76-2FAF-259102B95FC1}"/>
                  </a:ext>
                </a:extLst>
              </p:cNvPr>
              <p:cNvSpPr/>
              <p:nvPr userDrawn="1"/>
            </p:nvSpPr>
            <p:spPr>
              <a:xfrm>
                <a:off x="4414983" y="2052839"/>
                <a:ext cx="489526" cy="48952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85C229E-FD80-26B3-EB8C-DDB5954A2717}"/>
                  </a:ext>
                </a:extLst>
              </p:cNvPr>
              <p:cNvSpPr txBox="1"/>
              <p:nvPr userDrawn="1"/>
            </p:nvSpPr>
            <p:spPr>
              <a:xfrm>
                <a:off x="4414983" y="2112936"/>
                <a:ext cx="489526" cy="369332"/>
              </a:xfrm>
              <a:prstGeom prst="rect">
                <a:avLst/>
              </a:prstGeom>
              <a:noFill/>
            </p:spPr>
            <p:txBody>
              <a:bodyPr wrap="square" rtlCol="0" anchor="ctr">
                <a:spAutoFit/>
              </a:bodyPr>
              <a:lstStyle/>
              <a:p>
                <a:pPr algn="ctr"/>
                <a:r>
                  <a:rPr lang="en-US">
                    <a:solidFill>
                      <a:schemeClr val="bg1"/>
                    </a:solidFill>
                  </a:rPr>
                  <a:t>2</a:t>
                </a:r>
              </a:p>
            </p:txBody>
          </p:sp>
        </p:grpSp>
        <p:sp>
          <p:nvSpPr>
            <p:cNvPr id="12" name="Freeform: Shape 11">
              <a:extLst>
                <a:ext uri="{FF2B5EF4-FFF2-40B4-BE49-F238E27FC236}">
                  <a16:creationId xmlns:a16="http://schemas.microsoft.com/office/drawing/2014/main" id="{CAB7F442-8AC7-0D49-106E-F7B0A73C50CA}"/>
                </a:ext>
              </a:extLst>
            </p:cNvPr>
            <p:cNvSpPr/>
            <p:nvPr/>
          </p:nvSpPr>
          <p:spPr>
            <a:xfrm>
              <a:off x="379392" y="1744403"/>
              <a:ext cx="3688788" cy="1113156"/>
            </a:xfrm>
            <a:custGeom>
              <a:avLst/>
              <a:gdLst>
                <a:gd name="connsiteX0" fmla="*/ 3626447 w 3688788"/>
                <a:gd name="connsiteY0" fmla="*/ 1113157 h 1113156"/>
                <a:gd name="connsiteX1" fmla="*/ 63550 w 3688788"/>
                <a:gd name="connsiteY1" fmla="*/ 1113157 h 1113156"/>
                <a:gd name="connsiteX2" fmla="*/ 115387 w 3688788"/>
                <a:gd name="connsiteY2" fmla="*/ 0 h 1113156"/>
                <a:gd name="connsiteX3" fmla="*/ 3577319 w 3688788"/>
                <a:gd name="connsiteY3" fmla="*/ 0 h 1113156"/>
                <a:gd name="connsiteX4" fmla="*/ 3671241 w 3688788"/>
                <a:gd name="connsiteY4" fmla="*/ 381829 h 1113156"/>
                <a:gd name="connsiteX5" fmla="*/ 3626447 w 3688788"/>
                <a:gd name="connsiteY5" fmla="*/ 1113157 h 111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8788" h="1113156">
                  <a:moveTo>
                    <a:pt x="3626447" y="1113157"/>
                  </a:moveTo>
                  <a:lnTo>
                    <a:pt x="63550" y="1113157"/>
                  </a:lnTo>
                  <a:cubicBezTo>
                    <a:pt x="-39584" y="736566"/>
                    <a:pt x="-13575" y="348415"/>
                    <a:pt x="115387" y="0"/>
                  </a:cubicBezTo>
                  <a:lnTo>
                    <a:pt x="3577319" y="0"/>
                  </a:lnTo>
                  <a:cubicBezTo>
                    <a:pt x="3621751" y="121376"/>
                    <a:pt x="3653540" y="249074"/>
                    <a:pt x="3671241" y="381829"/>
                  </a:cubicBezTo>
                  <a:cubicBezTo>
                    <a:pt x="3705197" y="636322"/>
                    <a:pt x="3689664" y="880158"/>
                    <a:pt x="3626447" y="1113157"/>
                  </a:cubicBezTo>
                  <a:close/>
                </a:path>
              </a:pathLst>
            </a:custGeom>
            <a:solidFill>
              <a:srgbClr val="FDB723"/>
            </a:solidFill>
            <a:ln w="18023" cap="flat">
              <a:noFill/>
              <a:prstDash val="solid"/>
              <a:miter/>
            </a:ln>
          </p:spPr>
          <p:txBody>
            <a:bodyPr rtlCol="0" anchor="ctr"/>
            <a:lstStyle/>
            <a:p>
              <a:endParaRPr lang="en-US"/>
            </a:p>
          </p:txBody>
        </p:sp>
      </p:grpSp>
      <p:grpSp>
        <p:nvGrpSpPr>
          <p:cNvPr id="19" name="Group 18">
            <a:extLst>
              <a:ext uri="{FF2B5EF4-FFF2-40B4-BE49-F238E27FC236}">
                <a16:creationId xmlns:a16="http://schemas.microsoft.com/office/drawing/2014/main" id="{F7348874-3B4A-9FD1-4438-70579989E41E}"/>
              </a:ext>
            </a:extLst>
          </p:cNvPr>
          <p:cNvGrpSpPr/>
          <p:nvPr userDrawn="1"/>
        </p:nvGrpSpPr>
        <p:grpSpPr>
          <a:xfrm>
            <a:off x="743782" y="793467"/>
            <a:ext cx="4077599" cy="1118698"/>
            <a:chOff x="494779" y="462336"/>
            <a:chExt cx="4409730" cy="1209819"/>
          </a:xfrm>
        </p:grpSpPr>
        <p:cxnSp>
          <p:nvCxnSpPr>
            <p:cNvPr id="8" name="Straight Connector 7">
              <a:extLst>
                <a:ext uri="{FF2B5EF4-FFF2-40B4-BE49-F238E27FC236}">
                  <a16:creationId xmlns:a16="http://schemas.microsoft.com/office/drawing/2014/main" id="{6C3C8833-9A8B-D2D8-33D7-F6E7778AD574}"/>
                </a:ext>
              </a:extLst>
            </p:cNvPr>
            <p:cNvCxnSpPr>
              <a:stCxn id="5" idx="1"/>
            </p:cNvCxnSpPr>
            <p:nvPr userDrawn="1"/>
          </p:nvCxnSpPr>
          <p:spPr>
            <a:xfrm flipH="1">
              <a:off x="2826327" y="1186872"/>
              <a:ext cx="1588656" cy="0"/>
            </a:xfrm>
            <a:prstGeom prst="line">
              <a:avLst/>
            </a:prstGeom>
            <a:ln w="19050">
              <a:solidFill>
                <a:schemeClr val="bg1">
                  <a:lumMod val="50000"/>
                </a:schemeClr>
              </a:solidFill>
              <a:prstDash val="sysDot"/>
            </a:ln>
          </p:spPr>
          <p:style>
            <a:lnRef idx="1">
              <a:schemeClr val="accent5"/>
            </a:lnRef>
            <a:fillRef idx="0">
              <a:schemeClr val="accent5"/>
            </a:fillRef>
            <a:effectRef idx="0">
              <a:schemeClr val="accent5"/>
            </a:effectRef>
            <a:fontRef idx="minor">
              <a:schemeClr val="tx1"/>
            </a:fontRef>
          </p:style>
        </p:cxnSp>
        <p:grpSp>
          <p:nvGrpSpPr>
            <p:cNvPr id="15" name="Group 14">
              <a:extLst>
                <a:ext uri="{FF2B5EF4-FFF2-40B4-BE49-F238E27FC236}">
                  <a16:creationId xmlns:a16="http://schemas.microsoft.com/office/drawing/2014/main" id="{4D92D874-253F-D2DB-8C97-41765710E3DB}"/>
                </a:ext>
              </a:extLst>
            </p:cNvPr>
            <p:cNvGrpSpPr/>
            <p:nvPr userDrawn="1"/>
          </p:nvGrpSpPr>
          <p:grpSpPr>
            <a:xfrm>
              <a:off x="4414983" y="942109"/>
              <a:ext cx="489526" cy="489526"/>
              <a:chOff x="4414983" y="942109"/>
              <a:chExt cx="489526" cy="489526"/>
            </a:xfrm>
          </p:grpSpPr>
          <p:sp>
            <p:nvSpPr>
              <p:cNvPr id="4" name="Oval 3">
                <a:extLst>
                  <a:ext uri="{FF2B5EF4-FFF2-40B4-BE49-F238E27FC236}">
                    <a16:creationId xmlns:a16="http://schemas.microsoft.com/office/drawing/2014/main" id="{A844E665-A434-4F20-6DD0-E698554E4A8D}"/>
                  </a:ext>
                </a:extLst>
              </p:cNvPr>
              <p:cNvSpPr/>
              <p:nvPr userDrawn="1"/>
            </p:nvSpPr>
            <p:spPr>
              <a:xfrm>
                <a:off x="4414983" y="942109"/>
                <a:ext cx="489526" cy="48952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82BD84F-3E8D-8A78-E084-55CF73630CED}"/>
                  </a:ext>
                </a:extLst>
              </p:cNvPr>
              <p:cNvSpPr txBox="1"/>
              <p:nvPr userDrawn="1"/>
            </p:nvSpPr>
            <p:spPr>
              <a:xfrm>
                <a:off x="4414983" y="1002206"/>
                <a:ext cx="489526" cy="369332"/>
              </a:xfrm>
              <a:prstGeom prst="rect">
                <a:avLst/>
              </a:prstGeom>
              <a:noFill/>
            </p:spPr>
            <p:txBody>
              <a:bodyPr wrap="square" rtlCol="0" anchor="ctr">
                <a:spAutoFit/>
              </a:bodyPr>
              <a:lstStyle/>
              <a:p>
                <a:pPr algn="ctr"/>
                <a:r>
                  <a:rPr lang="en-US">
                    <a:solidFill>
                      <a:schemeClr val="bg1"/>
                    </a:solidFill>
                  </a:rPr>
                  <a:t>1</a:t>
                </a:r>
              </a:p>
            </p:txBody>
          </p:sp>
        </p:grpSp>
        <p:sp>
          <p:nvSpPr>
            <p:cNvPr id="13" name="Freeform: Shape 12">
              <a:extLst>
                <a:ext uri="{FF2B5EF4-FFF2-40B4-BE49-F238E27FC236}">
                  <a16:creationId xmlns:a16="http://schemas.microsoft.com/office/drawing/2014/main" id="{170BC1B3-9ADA-835C-4E44-1E4895AEEF37}"/>
                </a:ext>
              </a:extLst>
            </p:cNvPr>
            <p:cNvSpPr/>
            <p:nvPr/>
          </p:nvSpPr>
          <p:spPr>
            <a:xfrm>
              <a:off x="494779" y="462336"/>
              <a:ext cx="3461931" cy="1209819"/>
            </a:xfrm>
            <a:custGeom>
              <a:avLst/>
              <a:gdLst>
                <a:gd name="connsiteX0" fmla="*/ 3461931 w 3461931"/>
                <a:gd name="connsiteY0" fmla="*/ 1209819 h 1209819"/>
                <a:gd name="connsiteX1" fmla="*/ 0 w 3461931"/>
                <a:gd name="connsiteY1" fmla="*/ 1209819 h 1209819"/>
                <a:gd name="connsiteX2" fmla="*/ 1492638 w 3461931"/>
                <a:gd name="connsiteY2" fmla="*/ 14842 h 1209819"/>
                <a:gd name="connsiteX3" fmla="*/ 3461931 w 3461931"/>
                <a:gd name="connsiteY3" fmla="*/ 1209819 h 1209819"/>
              </a:gdLst>
              <a:ahLst/>
              <a:cxnLst>
                <a:cxn ang="0">
                  <a:pos x="connsiteX0" y="connsiteY0"/>
                </a:cxn>
                <a:cxn ang="0">
                  <a:pos x="connsiteX1" y="connsiteY1"/>
                </a:cxn>
                <a:cxn ang="0">
                  <a:pos x="connsiteX2" y="connsiteY2"/>
                </a:cxn>
                <a:cxn ang="0">
                  <a:pos x="connsiteX3" y="connsiteY3"/>
                </a:cxn>
              </a:cxnLst>
              <a:rect l="l" t="t" r="r" b="b"/>
              <a:pathLst>
                <a:path w="3461931" h="1209819">
                  <a:moveTo>
                    <a:pt x="3461931" y="1209819"/>
                  </a:moveTo>
                  <a:lnTo>
                    <a:pt x="0" y="1209819"/>
                  </a:lnTo>
                  <a:cubicBezTo>
                    <a:pt x="226497" y="597158"/>
                    <a:pt x="771245" y="106777"/>
                    <a:pt x="1492638" y="14842"/>
                  </a:cubicBezTo>
                  <a:cubicBezTo>
                    <a:pt x="2360334" y="-95697"/>
                    <a:pt x="3174024" y="421958"/>
                    <a:pt x="3461931" y="1209819"/>
                  </a:cubicBezTo>
                  <a:close/>
                </a:path>
              </a:pathLst>
            </a:custGeom>
            <a:solidFill>
              <a:srgbClr val="134B8E"/>
            </a:solidFill>
            <a:ln w="18023" cap="flat">
              <a:noFill/>
              <a:prstDash val="solid"/>
              <a:miter/>
            </a:ln>
          </p:spPr>
          <p:txBody>
            <a:bodyPr rtlCol="0" anchor="ctr"/>
            <a:lstStyle/>
            <a:p>
              <a:endParaRPr lang="en-US"/>
            </a:p>
          </p:txBody>
        </p:sp>
      </p:grpSp>
      <p:sp>
        <p:nvSpPr>
          <p:cNvPr id="14" name="Freeform: Shape 13">
            <a:extLst>
              <a:ext uri="{FF2B5EF4-FFF2-40B4-BE49-F238E27FC236}">
                <a16:creationId xmlns:a16="http://schemas.microsoft.com/office/drawing/2014/main" id="{29045CDD-2585-64B8-A9CA-2D91EB711AC4}"/>
              </a:ext>
            </a:extLst>
          </p:cNvPr>
          <p:cNvSpPr/>
          <p:nvPr userDrawn="1"/>
        </p:nvSpPr>
        <p:spPr>
          <a:xfrm>
            <a:off x="1608255" y="5318947"/>
            <a:ext cx="1468734" cy="745586"/>
          </a:xfrm>
          <a:custGeom>
            <a:avLst/>
            <a:gdLst>
              <a:gd name="connsiteX0" fmla="*/ 794003 w 1588366"/>
              <a:gd name="connsiteY0" fmla="*/ 0 h 806316"/>
              <a:gd name="connsiteX1" fmla="*/ 0 w 1588366"/>
              <a:gd name="connsiteY1" fmla="*/ 0 h 806316"/>
              <a:gd name="connsiteX2" fmla="*/ 190734 w 1588366"/>
              <a:gd name="connsiteY2" fmla="*/ 466720 h 806316"/>
              <a:gd name="connsiteX3" fmla="*/ 489298 w 1588366"/>
              <a:gd name="connsiteY3" fmla="*/ 669014 h 806316"/>
              <a:gd name="connsiteX4" fmla="*/ 618441 w 1588366"/>
              <a:gd name="connsiteY4" fmla="*/ 799602 h 806316"/>
              <a:gd name="connsiteX5" fmla="*/ 965049 w 1588366"/>
              <a:gd name="connsiteY5" fmla="*/ 800144 h 806316"/>
              <a:gd name="connsiteX6" fmla="*/ 1097624 w 1588366"/>
              <a:gd name="connsiteY6" fmla="*/ 669375 h 806316"/>
              <a:gd name="connsiteX7" fmla="*/ 1397633 w 1588366"/>
              <a:gd name="connsiteY7" fmla="*/ 466720 h 806316"/>
              <a:gd name="connsiteX8" fmla="*/ 1588367 w 1588366"/>
              <a:gd name="connsiteY8" fmla="*/ 0 h 806316"/>
              <a:gd name="connsiteX9" fmla="*/ 794183 w 1588366"/>
              <a:gd name="connsiteY9" fmla="*/ 0 h 80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8366" h="806316">
                <a:moveTo>
                  <a:pt x="794003" y="0"/>
                </a:moveTo>
                <a:lnTo>
                  <a:pt x="0" y="0"/>
                </a:lnTo>
                <a:cubicBezTo>
                  <a:pt x="0" y="0"/>
                  <a:pt x="138535" y="352208"/>
                  <a:pt x="190734" y="466720"/>
                </a:cubicBezTo>
                <a:cubicBezTo>
                  <a:pt x="234083" y="562087"/>
                  <a:pt x="378398" y="644992"/>
                  <a:pt x="489298" y="669014"/>
                </a:cubicBezTo>
                <a:cubicBezTo>
                  <a:pt x="503747" y="751016"/>
                  <a:pt x="542581" y="794003"/>
                  <a:pt x="618441" y="799602"/>
                </a:cubicBezTo>
                <a:cubicBezTo>
                  <a:pt x="733495" y="808091"/>
                  <a:pt x="849995" y="808813"/>
                  <a:pt x="965049" y="800144"/>
                </a:cubicBezTo>
                <a:cubicBezTo>
                  <a:pt x="1043619" y="794364"/>
                  <a:pt x="1079743" y="756073"/>
                  <a:pt x="1097624" y="669375"/>
                </a:cubicBezTo>
                <a:cubicBezTo>
                  <a:pt x="1208705" y="645714"/>
                  <a:pt x="1354103" y="562629"/>
                  <a:pt x="1397633" y="466720"/>
                </a:cubicBezTo>
                <a:cubicBezTo>
                  <a:pt x="1449651" y="352027"/>
                  <a:pt x="1588367" y="0"/>
                  <a:pt x="1588367" y="0"/>
                </a:cubicBezTo>
                <a:lnTo>
                  <a:pt x="794183" y="0"/>
                </a:lnTo>
                <a:close/>
              </a:path>
            </a:pathLst>
          </a:custGeom>
          <a:solidFill>
            <a:srgbClr val="BCBEC0"/>
          </a:solidFill>
          <a:ln w="18023" cap="flat">
            <a:noFill/>
            <a:prstDash val="solid"/>
            <a:miter/>
          </a:ln>
        </p:spPr>
        <p:txBody>
          <a:bodyPr rtlCol="0" anchor="ctr"/>
          <a:lstStyle/>
          <a:p>
            <a:endParaRPr lang="en-US"/>
          </a:p>
        </p:txBody>
      </p:sp>
    </p:spTree>
    <p:extLst>
      <p:ext uri="{BB962C8B-B14F-4D97-AF65-F5344CB8AC3E}">
        <p14:creationId xmlns:p14="http://schemas.microsoft.com/office/powerpoint/2010/main" val="344766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0-#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additive="base">
                                        <p:cTn id="22" dur="500" fill="hold"/>
                                        <p:tgtEl>
                                          <p:spTgt spid="47"/>
                                        </p:tgtEl>
                                        <p:attrNameLst>
                                          <p:attrName>ppt_x</p:attrName>
                                        </p:attrNameLst>
                                      </p:cBhvr>
                                      <p:tavLst>
                                        <p:tav tm="0">
                                          <p:val>
                                            <p:strVal val="0-#ppt_w/2"/>
                                          </p:val>
                                        </p:tav>
                                        <p:tav tm="100000">
                                          <p:val>
                                            <p:strVal val="#ppt_x"/>
                                          </p:val>
                                        </p:tav>
                                      </p:tavLst>
                                    </p:anim>
                                    <p:anim calcmode="lin" valueType="num">
                                      <p:cBhvr additive="base">
                                        <p:cTn id="23" dur="500" fill="hold"/>
                                        <p:tgtEl>
                                          <p:spTgt spid="47"/>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0-#ppt_w/2"/>
                                          </p:val>
                                        </p:tav>
                                        <p:tav tm="100000">
                                          <p:val>
                                            <p:strVal val="#ppt_x"/>
                                          </p:val>
                                        </p:tav>
                                      </p:tavLst>
                                    </p:anim>
                                    <p:anim calcmode="lin" valueType="num">
                                      <p:cBhvr additive="base">
                                        <p:cTn id="2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C5285FF-573F-CFD7-6B50-26F0C6B3C7B3}"/>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45523" y="6313047"/>
            <a:ext cx="466351" cy="440282"/>
          </a:xfrm>
          <a:prstGeom prst="rect">
            <a:avLst/>
          </a:prstGeom>
        </p:spPr>
      </p:pic>
      <p:cxnSp>
        <p:nvCxnSpPr>
          <p:cNvPr id="25" name="Straight Connector 24">
            <a:extLst>
              <a:ext uri="{FF2B5EF4-FFF2-40B4-BE49-F238E27FC236}">
                <a16:creationId xmlns:a16="http://schemas.microsoft.com/office/drawing/2014/main" id="{212C51B7-EA67-D5CB-7881-F9AB4169A73A}"/>
              </a:ext>
            </a:extLst>
          </p:cNvPr>
          <p:cNvCxnSpPr>
            <a:cxnSpLocks/>
          </p:cNvCxnSpPr>
          <p:nvPr userDrawn="1"/>
        </p:nvCxnSpPr>
        <p:spPr>
          <a:xfrm>
            <a:off x="763790" y="6553138"/>
            <a:ext cx="7909155"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660AB7B-C682-6113-CC12-E8B03561BDB4}"/>
              </a:ext>
            </a:extLst>
          </p:cNvPr>
          <p:cNvSpPr txBox="1"/>
          <p:nvPr userDrawn="1"/>
        </p:nvSpPr>
        <p:spPr>
          <a:xfrm>
            <a:off x="11478158" y="6350000"/>
            <a:ext cx="468319" cy="369332"/>
          </a:xfrm>
          <a:prstGeom prst="rect">
            <a:avLst/>
          </a:prstGeom>
          <a:noFill/>
        </p:spPr>
        <p:txBody>
          <a:bodyPr wrap="square" rtlCol="0">
            <a:spAutoFit/>
          </a:bodyPr>
          <a:lstStyle/>
          <a:p>
            <a:pPr algn="ctr"/>
            <a:fld id="{60CB3D33-BDC5-4B12-8FD4-CFB857723B63}" type="slidenum">
              <a:rPr lang="en-US" smtClean="0">
                <a:solidFill>
                  <a:schemeClr val="bg1">
                    <a:lumMod val="50000"/>
                  </a:schemeClr>
                </a:solidFill>
              </a:rPr>
              <a:t>‹#›</a:t>
            </a:fld>
            <a:endParaRPr lang="en-US">
              <a:solidFill>
                <a:schemeClr val="bg1">
                  <a:lumMod val="50000"/>
                </a:schemeClr>
              </a:solidFill>
            </a:endParaRPr>
          </a:p>
        </p:txBody>
      </p:sp>
      <p:sp>
        <p:nvSpPr>
          <p:cNvPr id="28" name="TextBox 27">
            <a:extLst>
              <a:ext uri="{FF2B5EF4-FFF2-40B4-BE49-F238E27FC236}">
                <a16:creationId xmlns:a16="http://schemas.microsoft.com/office/drawing/2014/main" id="{E506A619-7078-A7B3-972A-FD2DD546C186}"/>
              </a:ext>
            </a:extLst>
          </p:cNvPr>
          <p:cNvSpPr txBox="1"/>
          <p:nvPr userDrawn="1"/>
        </p:nvSpPr>
        <p:spPr>
          <a:xfrm>
            <a:off x="8470801" y="6373083"/>
            <a:ext cx="3007357" cy="323165"/>
          </a:xfrm>
          <a:prstGeom prst="rect">
            <a:avLst/>
          </a:prstGeom>
          <a:noFill/>
        </p:spPr>
        <p:txBody>
          <a:bodyPr wrap="square" rtlCol="0">
            <a:spAutoFit/>
          </a:bodyPr>
          <a:lstStyle/>
          <a:p>
            <a:pPr algn="r"/>
            <a:r>
              <a:rPr lang="en-US" sz="1500" b="1" spc="0">
                <a:solidFill>
                  <a:schemeClr val="bg1">
                    <a:lumMod val="50000"/>
                  </a:schemeClr>
                </a:solidFill>
                <a:latin typeface="+mj-lt"/>
              </a:rPr>
              <a:t>INDIANA DEPT. OF CHILD SERVICES</a:t>
            </a:r>
          </a:p>
        </p:txBody>
      </p:sp>
      <p:grpSp>
        <p:nvGrpSpPr>
          <p:cNvPr id="47" name="Group 46">
            <a:extLst>
              <a:ext uri="{FF2B5EF4-FFF2-40B4-BE49-F238E27FC236}">
                <a16:creationId xmlns:a16="http://schemas.microsoft.com/office/drawing/2014/main" id="{DDD2747D-3071-EFCC-3257-3E9128B4337C}"/>
              </a:ext>
            </a:extLst>
          </p:cNvPr>
          <p:cNvGrpSpPr/>
          <p:nvPr userDrawn="1"/>
        </p:nvGrpSpPr>
        <p:grpSpPr>
          <a:xfrm>
            <a:off x="1252678" y="4171217"/>
            <a:ext cx="3568703" cy="1080924"/>
            <a:chOff x="1045126" y="4115212"/>
            <a:chExt cx="3859383" cy="1168968"/>
          </a:xfrm>
        </p:grpSpPr>
        <p:cxnSp>
          <p:nvCxnSpPr>
            <p:cNvPr id="43" name="Straight Connector 42">
              <a:extLst>
                <a:ext uri="{FF2B5EF4-FFF2-40B4-BE49-F238E27FC236}">
                  <a16:creationId xmlns:a16="http://schemas.microsoft.com/office/drawing/2014/main" id="{9663AB39-D4C3-B639-DBB2-AA3F0AE071AB}"/>
                </a:ext>
              </a:extLst>
            </p:cNvPr>
            <p:cNvCxnSpPr>
              <a:stCxn id="46" idx="1"/>
            </p:cNvCxnSpPr>
            <p:nvPr userDrawn="1"/>
          </p:nvCxnSpPr>
          <p:spPr>
            <a:xfrm flipH="1" flipV="1">
              <a:off x="2826327" y="4747307"/>
              <a:ext cx="1588656" cy="1"/>
            </a:xfrm>
            <a:prstGeom prst="line">
              <a:avLst/>
            </a:prstGeom>
            <a:ln w="19050">
              <a:solidFill>
                <a:schemeClr val="bg1">
                  <a:lumMod val="50000"/>
                </a:schemeClr>
              </a:solidFill>
              <a:prstDash val="sysDot"/>
            </a:ln>
          </p:spPr>
          <p:style>
            <a:lnRef idx="1">
              <a:schemeClr val="accent5"/>
            </a:lnRef>
            <a:fillRef idx="0">
              <a:schemeClr val="accent5"/>
            </a:fillRef>
            <a:effectRef idx="0">
              <a:schemeClr val="accent5"/>
            </a:effectRef>
            <a:fontRef idx="minor">
              <a:schemeClr val="tx1"/>
            </a:fontRef>
          </p:style>
        </p:cxnSp>
        <p:grpSp>
          <p:nvGrpSpPr>
            <p:cNvPr id="18" name="Group 17">
              <a:extLst>
                <a:ext uri="{FF2B5EF4-FFF2-40B4-BE49-F238E27FC236}">
                  <a16:creationId xmlns:a16="http://schemas.microsoft.com/office/drawing/2014/main" id="{4B599F42-CF71-FC35-21B0-28A05294F3CA}"/>
                </a:ext>
              </a:extLst>
            </p:cNvPr>
            <p:cNvGrpSpPr/>
            <p:nvPr userDrawn="1"/>
          </p:nvGrpSpPr>
          <p:grpSpPr>
            <a:xfrm>
              <a:off x="4414983" y="4502544"/>
              <a:ext cx="489526" cy="489526"/>
              <a:chOff x="4414983" y="4502544"/>
              <a:chExt cx="489526" cy="489526"/>
            </a:xfrm>
          </p:grpSpPr>
          <p:sp>
            <p:nvSpPr>
              <p:cNvPr id="45" name="Oval 44">
                <a:extLst>
                  <a:ext uri="{FF2B5EF4-FFF2-40B4-BE49-F238E27FC236}">
                    <a16:creationId xmlns:a16="http://schemas.microsoft.com/office/drawing/2014/main" id="{2B46081A-F42C-E674-E996-D683C4DAC8E6}"/>
                  </a:ext>
                </a:extLst>
              </p:cNvPr>
              <p:cNvSpPr/>
              <p:nvPr userDrawn="1"/>
            </p:nvSpPr>
            <p:spPr>
              <a:xfrm>
                <a:off x="4414983" y="4502544"/>
                <a:ext cx="489526" cy="48952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D83D98BE-C3E2-464B-3D9B-BD36CF06E82F}"/>
                  </a:ext>
                </a:extLst>
              </p:cNvPr>
              <p:cNvSpPr txBox="1"/>
              <p:nvPr userDrawn="1"/>
            </p:nvSpPr>
            <p:spPr>
              <a:xfrm>
                <a:off x="4414983" y="4547601"/>
                <a:ext cx="489526" cy="399415"/>
              </a:xfrm>
              <a:prstGeom prst="rect">
                <a:avLst/>
              </a:prstGeom>
              <a:noFill/>
            </p:spPr>
            <p:txBody>
              <a:bodyPr wrap="square" rtlCol="0" anchor="ctr">
                <a:spAutoFit/>
              </a:bodyPr>
              <a:lstStyle/>
              <a:p>
                <a:pPr algn="ctr"/>
                <a:r>
                  <a:rPr lang="en-US">
                    <a:solidFill>
                      <a:schemeClr val="bg1"/>
                    </a:solidFill>
                  </a:rPr>
                  <a:t>8</a:t>
                </a:r>
              </a:p>
            </p:txBody>
          </p:sp>
        </p:grpSp>
        <p:sp>
          <p:nvSpPr>
            <p:cNvPr id="10" name="Freeform: Shape 9">
              <a:extLst>
                <a:ext uri="{FF2B5EF4-FFF2-40B4-BE49-F238E27FC236}">
                  <a16:creationId xmlns:a16="http://schemas.microsoft.com/office/drawing/2014/main" id="{6BE7991F-11FF-8480-FC3D-6767989136F4}"/>
                </a:ext>
              </a:extLst>
            </p:cNvPr>
            <p:cNvSpPr/>
            <p:nvPr/>
          </p:nvSpPr>
          <p:spPr>
            <a:xfrm>
              <a:off x="1045126" y="4115212"/>
              <a:ext cx="2362501" cy="1168968"/>
            </a:xfrm>
            <a:custGeom>
              <a:avLst/>
              <a:gdLst>
                <a:gd name="connsiteX0" fmla="*/ 2362501 w 2362501"/>
                <a:gd name="connsiteY0" fmla="*/ 0 h 1168968"/>
                <a:gd name="connsiteX1" fmla="*/ 2335409 w 2362501"/>
                <a:gd name="connsiteY1" fmla="*/ 48586 h 1168968"/>
                <a:gd name="connsiteX2" fmla="*/ 2124806 w 2362501"/>
                <a:gd name="connsiteY2" fmla="*/ 874920 h 1168968"/>
                <a:gd name="connsiteX3" fmla="*/ 2006139 w 2362501"/>
                <a:gd name="connsiteY3" fmla="*/ 1168968 h 1168968"/>
                <a:gd name="connsiteX4" fmla="*/ 349498 w 2362501"/>
                <a:gd name="connsiteY4" fmla="*/ 1168968 h 1168968"/>
                <a:gd name="connsiteX5" fmla="*/ 232457 w 2362501"/>
                <a:gd name="connsiteY5" fmla="*/ 849633 h 1168968"/>
                <a:gd name="connsiteX6" fmla="*/ 0 w 2362501"/>
                <a:gd name="connsiteY6" fmla="*/ 0 h 1168968"/>
                <a:gd name="connsiteX7" fmla="*/ 2362501 w 2362501"/>
                <a:gd name="connsiteY7" fmla="*/ 0 h 116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2501" h="1168968">
                  <a:moveTo>
                    <a:pt x="2362501" y="0"/>
                  </a:moveTo>
                  <a:cubicBezTo>
                    <a:pt x="2353470" y="16075"/>
                    <a:pt x="2344440" y="32331"/>
                    <a:pt x="2335409" y="48586"/>
                  </a:cubicBezTo>
                  <a:cubicBezTo>
                    <a:pt x="2194706" y="303802"/>
                    <a:pt x="2126071" y="583039"/>
                    <a:pt x="2124806" y="874920"/>
                  </a:cubicBezTo>
                  <a:cubicBezTo>
                    <a:pt x="2124264" y="988349"/>
                    <a:pt x="2098255" y="1083716"/>
                    <a:pt x="2006139" y="1168968"/>
                  </a:cubicBezTo>
                  <a:lnTo>
                    <a:pt x="349498" y="1168968"/>
                  </a:lnTo>
                  <a:cubicBezTo>
                    <a:pt x="253770" y="1086606"/>
                    <a:pt x="234805" y="975706"/>
                    <a:pt x="232457" y="849633"/>
                  </a:cubicBezTo>
                  <a:cubicBezTo>
                    <a:pt x="226677" y="543664"/>
                    <a:pt x="139077" y="262982"/>
                    <a:pt x="0" y="0"/>
                  </a:cubicBezTo>
                  <a:lnTo>
                    <a:pt x="2362501" y="0"/>
                  </a:lnTo>
                  <a:close/>
                </a:path>
              </a:pathLst>
            </a:custGeom>
            <a:solidFill>
              <a:srgbClr val="808285"/>
            </a:solidFill>
            <a:ln w="18023" cap="flat">
              <a:noFill/>
              <a:prstDash val="solid"/>
              <a:miter/>
            </a:ln>
          </p:spPr>
          <p:txBody>
            <a:bodyPr rtlCol="0" anchor="ctr"/>
            <a:lstStyle/>
            <a:p>
              <a:endParaRPr lang="en-US"/>
            </a:p>
          </p:txBody>
        </p:sp>
      </p:grpSp>
      <p:grpSp>
        <p:nvGrpSpPr>
          <p:cNvPr id="21" name="Group 20">
            <a:extLst>
              <a:ext uri="{FF2B5EF4-FFF2-40B4-BE49-F238E27FC236}">
                <a16:creationId xmlns:a16="http://schemas.microsoft.com/office/drawing/2014/main" id="{7087205B-1CF7-D787-3562-E12547445902}"/>
              </a:ext>
            </a:extLst>
          </p:cNvPr>
          <p:cNvGrpSpPr/>
          <p:nvPr userDrawn="1"/>
        </p:nvGrpSpPr>
        <p:grpSpPr>
          <a:xfrm>
            <a:off x="695850" y="3075094"/>
            <a:ext cx="4125531" cy="1029317"/>
            <a:chOff x="442942" y="2929807"/>
            <a:chExt cx="4461567" cy="1113157"/>
          </a:xfrm>
        </p:grpSpPr>
        <p:cxnSp>
          <p:nvCxnSpPr>
            <p:cNvPr id="30" name="Straight Connector 29">
              <a:extLst>
                <a:ext uri="{FF2B5EF4-FFF2-40B4-BE49-F238E27FC236}">
                  <a16:creationId xmlns:a16="http://schemas.microsoft.com/office/drawing/2014/main" id="{D2C6C878-513A-FE30-4189-FF911F13A90B}"/>
                </a:ext>
              </a:extLst>
            </p:cNvPr>
            <p:cNvCxnSpPr>
              <a:stCxn id="42" idx="1"/>
            </p:cNvCxnSpPr>
            <p:nvPr userDrawn="1"/>
          </p:nvCxnSpPr>
          <p:spPr>
            <a:xfrm flipH="1" flipV="1">
              <a:off x="2826327" y="3516652"/>
              <a:ext cx="1588656" cy="1"/>
            </a:xfrm>
            <a:prstGeom prst="line">
              <a:avLst/>
            </a:prstGeom>
            <a:ln w="19050">
              <a:solidFill>
                <a:schemeClr val="bg1">
                  <a:lumMod val="50000"/>
                </a:schemeClr>
              </a:solidFill>
              <a:prstDash val="sysDot"/>
            </a:ln>
          </p:spPr>
          <p:style>
            <a:lnRef idx="1">
              <a:schemeClr val="accent5"/>
            </a:lnRef>
            <a:fillRef idx="0">
              <a:schemeClr val="accent5"/>
            </a:fillRef>
            <a:effectRef idx="0">
              <a:schemeClr val="accent5"/>
            </a:effectRef>
            <a:fontRef idx="minor">
              <a:schemeClr val="tx1"/>
            </a:fontRef>
          </p:style>
        </p:cxnSp>
        <p:grpSp>
          <p:nvGrpSpPr>
            <p:cNvPr id="17" name="Group 16">
              <a:extLst>
                <a:ext uri="{FF2B5EF4-FFF2-40B4-BE49-F238E27FC236}">
                  <a16:creationId xmlns:a16="http://schemas.microsoft.com/office/drawing/2014/main" id="{2A96672E-A6C1-6F36-F623-2165A9D0452E}"/>
                </a:ext>
              </a:extLst>
            </p:cNvPr>
            <p:cNvGrpSpPr/>
            <p:nvPr userDrawn="1"/>
          </p:nvGrpSpPr>
          <p:grpSpPr>
            <a:xfrm>
              <a:off x="4414983" y="3271889"/>
              <a:ext cx="489526" cy="489526"/>
              <a:chOff x="4414983" y="3271889"/>
              <a:chExt cx="489526" cy="489526"/>
            </a:xfrm>
          </p:grpSpPr>
          <p:sp>
            <p:nvSpPr>
              <p:cNvPr id="41" name="Oval 40">
                <a:extLst>
                  <a:ext uri="{FF2B5EF4-FFF2-40B4-BE49-F238E27FC236}">
                    <a16:creationId xmlns:a16="http://schemas.microsoft.com/office/drawing/2014/main" id="{6016D822-1828-E3A2-7836-09A0FD2635BC}"/>
                  </a:ext>
                </a:extLst>
              </p:cNvPr>
              <p:cNvSpPr/>
              <p:nvPr userDrawn="1"/>
            </p:nvSpPr>
            <p:spPr>
              <a:xfrm>
                <a:off x="4414983" y="3271889"/>
                <a:ext cx="489526" cy="48952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59B76953-3C2E-1B02-D419-7D4C2AA919B0}"/>
                  </a:ext>
                </a:extLst>
              </p:cNvPr>
              <p:cNvSpPr txBox="1"/>
              <p:nvPr userDrawn="1"/>
            </p:nvSpPr>
            <p:spPr>
              <a:xfrm>
                <a:off x="4414983" y="3316946"/>
                <a:ext cx="489526" cy="399415"/>
              </a:xfrm>
              <a:prstGeom prst="rect">
                <a:avLst/>
              </a:prstGeom>
              <a:noFill/>
            </p:spPr>
            <p:txBody>
              <a:bodyPr wrap="square" rtlCol="0" anchor="ctr">
                <a:spAutoFit/>
              </a:bodyPr>
              <a:lstStyle/>
              <a:p>
                <a:pPr algn="ctr"/>
                <a:r>
                  <a:rPr lang="en-US">
                    <a:solidFill>
                      <a:schemeClr val="bg1"/>
                    </a:solidFill>
                  </a:rPr>
                  <a:t>7</a:t>
                </a:r>
              </a:p>
            </p:txBody>
          </p:sp>
        </p:grpSp>
        <p:sp>
          <p:nvSpPr>
            <p:cNvPr id="11" name="Freeform: Shape 10">
              <a:extLst>
                <a:ext uri="{FF2B5EF4-FFF2-40B4-BE49-F238E27FC236}">
                  <a16:creationId xmlns:a16="http://schemas.microsoft.com/office/drawing/2014/main" id="{B223A8C3-0DAD-B0F8-1ADF-204F30DD21C5}"/>
                </a:ext>
              </a:extLst>
            </p:cNvPr>
            <p:cNvSpPr/>
            <p:nvPr/>
          </p:nvSpPr>
          <p:spPr>
            <a:xfrm>
              <a:off x="442942" y="2929807"/>
              <a:ext cx="3562897" cy="1113157"/>
            </a:xfrm>
            <a:custGeom>
              <a:avLst/>
              <a:gdLst>
                <a:gd name="connsiteX0" fmla="*/ 3562898 w 3562897"/>
                <a:gd name="connsiteY0" fmla="*/ 0 h 1113157"/>
                <a:gd name="connsiteX1" fmla="*/ 3317797 w 3562897"/>
                <a:gd name="connsiteY1" fmla="*/ 544567 h 1113157"/>
                <a:gd name="connsiteX2" fmla="*/ 2964686 w 3562897"/>
                <a:gd name="connsiteY2" fmla="*/ 1113157 h 1113157"/>
                <a:gd name="connsiteX3" fmla="*/ 602185 w 3562897"/>
                <a:gd name="connsiteY3" fmla="*/ 1113157 h 1113157"/>
                <a:gd name="connsiteX4" fmla="*/ 478461 w 3562897"/>
                <a:gd name="connsiteY4" fmla="*/ 903277 h 1113157"/>
                <a:gd name="connsiteX5" fmla="*/ 165086 w 3562897"/>
                <a:gd name="connsiteY5" fmla="*/ 404226 h 1113157"/>
                <a:gd name="connsiteX6" fmla="*/ 0 w 3562897"/>
                <a:gd name="connsiteY6" fmla="*/ 0 h 1113157"/>
                <a:gd name="connsiteX7" fmla="*/ 3562898 w 3562897"/>
                <a:gd name="connsiteY7" fmla="*/ 0 h 111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2897" h="1113157">
                  <a:moveTo>
                    <a:pt x="3562898" y="0"/>
                  </a:moveTo>
                  <a:cubicBezTo>
                    <a:pt x="3511963" y="188386"/>
                    <a:pt x="3429962" y="369908"/>
                    <a:pt x="3317797" y="544567"/>
                  </a:cubicBezTo>
                  <a:cubicBezTo>
                    <a:pt x="3197324" y="732231"/>
                    <a:pt x="3074684" y="919352"/>
                    <a:pt x="2964686" y="1113157"/>
                  </a:cubicBezTo>
                  <a:lnTo>
                    <a:pt x="602185" y="1113157"/>
                  </a:lnTo>
                  <a:cubicBezTo>
                    <a:pt x="564436" y="1041993"/>
                    <a:pt x="523074" y="972093"/>
                    <a:pt x="478461" y="903277"/>
                  </a:cubicBezTo>
                  <a:cubicBezTo>
                    <a:pt x="371534" y="738372"/>
                    <a:pt x="260092" y="575815"/>
                    <a:pt x="165086" y="404226"/>
                  </a:cubicBezTo>
                  <a:cubicBezTo>
                    <a:pt x="92116" y="272735"/>
                    <a:pt x="37388" y="137090"/>
                    <a:pt x="0" y="0"/>
                  </a:cubicBezTo>
                  <a:lnTo>
                    <a:pt x="3562898" y="0"/>
                  </a:lnTo>
                  <a:close/>
                </a:path>
              </a:pathLst>
            </a:custGeom>
            <a:solidFill>
              <a:srgbClr val="1DB0D3"/>
            </a:solidFill>
            <a:ln w="18023" cap="flat">
              <a:noFill/>
              <a:prstDash val="solid"/>
              <a:miter/>
            </a:ln>
          </p:spPr>
          <p:txBody>
            <a:bodyPr rtlCol="0" anchor="ctr"/>
            <a:lstStyle/>
            <a:p>
              <a:endParaRPr lang="en-US"/>
            </a:p>
          </p:txBody>
        </p:sp>
      </p:grpSp>
      <p:grpSp>
        <p:nvGrpSpPr>
          <p:cNvPr id="20" name="Group 19">
            <a:extLst>
              <a:ext uri="{FF2B5EF4-FFF2-40B4-BE49-F238E27FC236}">
                <a16:creationId xmlns:a16="http://schemas.microsoft.com/office/drawing/2014/main" id="{717DBDCF-60E7-51CD-B180-B6B52416253C}"/>
              </a:ext>
            </a:extLst>
          </p:cNvPr>
          <p:cNvGrpSpPr/>
          <p:nvPr userDrawn="1"/>
        </p:nvGrpSpPr>
        <p:grpSpPr>
          <a:xfrm>
            <a:off x="637086" y="1978972"/>
            <a:ext cx="4184295" cy="1029316"/>
            <a:chOff x="379392" y="1744403"/>
            <a:chExt cx="4525117" cy="1113156"/>
          </a:xfrm>
        </p:grpSpPr>
        <p:cxnSp>
          <p:nvCxnSpPr>
            <p:cNvPr id="22" name="Straight Connector 21">
              <a:extLst>
                <a:ext uri="{FF2B5EF4-FFF2-40B4-BE49-F238E27FC236}">
                  <a16:creationId xmlns:a16="http://schemas.microsoft.com/office/drawing/2014/main" id="{EFE503FA-CC3C-CA94-36B8-F9540F7CD906}"/>
                </a:ext>
              </a:extLst>
            </p:cNvPr>
            <p:cNvCxnSpPr>
              <a:stCxn id="29" idx="1"/>
            </p:cNvCxnSpPr>
            <p:nvPr userDrawn="1"/>
          </p:nvCxnSpPr>
          <p:spPr>
            <a:xfrm flipH="1" flipV="1">
              <a:off x="2826327" y="2297601"/>
              <a:ext cx="1588656" cy="1"/>
            </a:xfrm>
            <a:prstGeom prst="line">
              <a:avLst/>
            </a:prstGeom>
            <a:ln w="19050">
              <a:solidFill>
                <a:schemeClr val="bg1">
                  <a:lumMod val="50000"/>
                </a:schemeClr>
              </a:solidFill>
              <a:prstDash val="sysDot"/>
            </a:ln>
          </p:spPr>
          <p:style>
            <a:lnRef idx="1">
              <a:schemeClr val="accent5"/>
            </a:lnRef>
            <a:fillRef idx="0">
              <a:schemeClr val="accent5"/>
            </a:fillRef>
            <a:effectRef idx="0">
              <a:schemeClr val="accent5"/>
            </a:effectRef>
            <a:fontRef idx="minor">
              <a:schemeClr val="tx1"/>
            </a:fontRef>
          </p:style>
        </p:cxnSp>
        <p:grpSp>
          <p:nvGrpSpPr>
            <p:cNvPr id="16" name="Group 15">
              <a:extLst>
                <a:ext uri="{FF2B5EF4-FFF2-40B4-BE49-F238E27FC236}">
                  <a16:creationId xmlns:a16="http://schemas.microsoft.com/office/drawing/2014/main" id="{2A313B81-E6B1-0746-13FC-924817B87A27}"/>
                </a:ext>
              </a:extLst>
            </p:cNvPr>
            <p:cNvGrpSpPr/>
            <p:nvPr userDrawn="1"/>
          </p:nvGrpSpPr>
          <p:grpSpPr>
            <a:xfrm>
              <a:off x="4414983" y="2052839"/>
              <a:ext cx="489526" cy="489526"/>
              <a:chOff x="4414983" y="2052839"/>
              <a:chExt cx="489526" cy="489526"/>
            </a:xfrm>
          </p:grpSpPr>
          <p:sp>
            <p:nvSpPr>
              <p:cNvPr id="27" name="Oval 26">
                <a:extLst>
                  <a:ext uri="{FF2B5EF4-FFF2-40B4-BE49-F238E27FC236}">
                    <a16:creationId xmlns:a16="http://schemas.microsoft.com/office/drawing/2014/main" id="{FA77E9AE-7191-0B76-2FAF-259102B95FC1}"/>
                  </a:ext>
                </a:extLst>
              </p:cNvPr>
              <p:cNvSpPr/>
              <p:nvPr userDrawn="1"/>
            </p:nvSpPr>
            <p:spPr>
              <a:xfrm>
                <a:off x="4414983" y="2052839"/>
                <a:ext cx="489526" cy="48952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85C229E-FD80-26B3-EB8C-DDB5954A2717}"/>
                  </a:ext>
                </a:extLst>
              </p:cNvPr>
              <p:cNvSpPr txBox="1"/>
              <p:nvPr userDrawn="1"/>
            </p:nvSpPr>
            <p:spPr>
              <a:xfrm>
                <a:off x="4414983" y="2097896"/>
                <a:ext cx="489526" cy="399415"/>
              </a:xfrm>
              <a:prstGeom prst="rect">
                <a:avLst/>
              </a:prstGeom>
              <a:noFill/>
            </p:spPr>
            <p:txBody>
              <a:bodyPr wrap="square" rtlCol="0" anchor="ctr">
                <a:spAutoFit/>
              </a:bodyPr>
              <a:lstStyle/>
              <a:p>
                <a:pPr algn="ctr"/>
                <a:r>
                  <a:rPr lang="en-US">
                    <a:solidFill>
                      <a:schemeClr val="bg1"/>
                    </a:solidFill>
                  </a:rPr>
                  <a:t>6</a:t>
                </a:r>
              </a:p>
            </p:txBody>
          </p:sp>
        </p:grpSp>
        <p:sp>
          <p:nvSpPr>
            <p:cNvPr id="12" name="Freeform: Shape 11">
              <a:extLst>
                <a:ext uri="{FF2B5EF4-FFF2-40B4-BE49-F238E27FC236}">
                  <a16:creationId xmlns:a16="http://schemas.microsoft.com/office/drawing/2014/main" id="{CAB7F442-8AC7-0D49-106E-F7B0A73C50CA}"/>
                </a:ext>
              </a:extLst>
            </p:cNvPr>
            <p:cNvSpPr/>
            <p:nvPr/>
          </p:nvSpPr>
          <p:spPr>
            <a:xfrm>
              <a:off x="379392" y="1744403"/>
              <a:ext cx="3688788" cy="1113156"/>
            </a:xfrm>
            <a:custGeom>
              <a:avLst/>
              <a:gdLst>
                <a:gd name="connsiteX0" fmla="*/ 3626447 w 3688788"/>
                <a:gd name="connsiteY0" fmla="*/ 1113157 h 1113156"/>
                <a:gd name="connsiteX1" fmla="*/ 63550 w 3688788"/>
                <a:gd name="connsiteY1" fmla="*/ 1113157 h 1113156"/>
                <a:gd name="connsiteX2" fmla="*/ 115387 w 3688788"/>
                <a:gd name="connsiteY2" fmla="*/ 0 h 1113156"/>
                <a:gd name="connsiteX3" fmla="*/ 3577319 w 3688788"/>
                <a:gd name="connsiteY3" fmla="*/ 0 h 1113156"/>
                <a:gd name="connsiteX4" fmla="*/ 3671241 w 3688788"/>
                <a:gd name="connsiteY4" fmla="*/ 381829 h 1113156"/>
                <a:gd name="connsiteX5" fmla="*/ 3626447 w 3688788"/>
                <a:gd name="connsiteY5" fmla="*/ 1113157 h 111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8788" h="1113156">
                  <a:moveTo>
                    <a:pt x="3626447" y="1113157"/>
                  </a:moveTo>
                  <a:lnTo>
                    <a:pt x="63550" y="1113157"/>
                  </a:lnTo>
                  <a:cubicBezTo>
                    <a:pt x="-39584" y="736566"/>
                    <a:pt x="-13575" y="348415"/>
                    <a:pt x="115387" y="0"/>
                  </a:cubicBezTo>
                  <a:lnTo>
                    <a:pt x="3577319" y="0"/>
                  </a:lnTo>
                  <a:cubicBezTo>
                    <a:pt x="3621751" y="121376"/>
                    <a:pt x="3653540" y="249074"/>
                    <a:pt x="3671241" y="381829"/>
                  </a:cubicBezTo>
                  <a:cubicBezTo>
                    <a:pt x="3705197" y="636322"/>
                    <a:pt x="3689664" y="880158"/>
                    <a:pt x="3626447" y="1113157"/>
                  </a:cubicBezTo>
                  <a:close/>
                </a:path>
              </a:pathLst>
            </a:custGeom>
            <a:solidFill>
              <a:srgbClr val="FDB723"/>
            </a:solidFill>
            <a:ln w="18023" cap="flat">
              <a:noFill/>
              <a:prstDash val="solid"/>
              <a:miter/>
            </a:ln>
          </p:spPr>
          <p:txBody>
            <a:bodyPr rtlCol="0" anchor="ctr"/>
            <a:lstStyle/>
            <a:p>
              <a:endParaRPr lang="en-US"/>
            </a:p>
          </p:txBody>
        </p:sp>
      </p:grpSp>
      <p:grpSp>
        <p:nvGrpSpPr>
          <p:cNvPr id="19" name="Group 18">
            <a:extLst>
              <a:ext uri="{FF2B5EF4-FFF2-40B4-BE49-F238E27FC236}">
                <a16:creationId xmlns:a16="http://schemas.microsoft.com/office/drawing/2014/main" id="{F7348874-3B4A-9FD1-4438-70579989E41E}"/>
              </a:ext>
            </a:extLst>
          </p:cNvPr>
          <p:cNvGrpSpPr/>
          <p:nvPr userDrawn="1"/>
        </p:nvGrpSpPr>
        <p:grpSpPr>
          <a:xfrm>
            <a:off x="743782" y="793467"/>
            <a:ext cx="4077599" cy="1118698"/>
            <a:chOff x="494779" y="462336"/>
            <a:chExt cx="4409730" cy="1209819"/>
          </a:xfrm>
        </p:grpSpPr>
        <p:cxnSp>
          <p:nvCxnSpPr>
            <p:cNvPr id="8" name="Straight Connector 7">
              <a:extLst>
                <a:ext uri="{FF2B5EF4-FFF2-40B4-BE49-F238E27FC236}">
                  <a16:creationId xmlns:a16="http://schemas.microsoft.com/office/drawing/2014/main" id="{6C3C8833-9A8B-D2D8-33D7-F6E7778AD574}"/>
                </a:ext>
              </a:extLst>
            </p:cNvPr>
            <p:cNvCxnSpPr>
              <a:stCxn id="5" idx="1"/>
            </p:cNvCxnSpPr>
            <p:nvPr userDrawn="1"/>
          </p:nvCxnSpPr>
          <p:spPr>
            <a:xfrm flipH="1" flipV="1">
              <a:off x="2826327" y="1186871"/>
              <a:ext cx="1588656" cy="2"/>
            </a:xfrm>
            <a:prstGeom prst="line">
              <a:avLst/>
            </a:prstGeom>
            <a:ln w="19050">
              <a:solidFill>
                <a:schemeClr val="bg1">
                  <a:lumMod val="50000"/>
                </a:schemeClr>
              </a:solidFill>
              <a:prstDash val="sysDot"/>
            </a:ln>
          </p:spPr>
          <p:style>
            <a:lnRef idx="1">
              <a:schemeClr val="accent5"/>
            </a:lnRef>
            <a:fillRef idx="0">
              <a:schemeClr val="accent5"/>
            </a:fillRef>
            <a:effectRef idx="0">
              <a:schemeClr val="accent5"/>
            </a:effectRef>
            <a:fontRef idx="minor">
              <a:schemeClr val="tx1"/>
            </a:fontRef>
          </p:style>
        </p:cxnSp>
        <p:grpSp>
          <p:nvGrpSpPr>
            <p:cNvPr id="15" name="Group 14">
              <a:extLst>
                <a:ext uri="{FF2B5EF4-FFF2-40B4-BE49-F238E27FC236}">
                  <a16:creationId xmlns:a16="http://schemas.microsoft.com/office/drawing/2014/main" id="{4D92D874-253F-D2DB-8C97-41765710E3DB}"/>
                </a:ext>
              </a:extLst>
            </p:cNvPr>
            <p:cNvGrpSpPr/>
            <p:nvPr userDrawn="1"/>
          </p:nvGrpSpPr>
          <p:grpSpPr>
            <a:xfrm>
              <a:off x="4414983" y="942109"/>
              <a:ext cx="489526" cy="489526"/>
              <a:chOff x="4414983" y="942109"/>
              <a:chExt cx="489526" cy="489526"/>
            </a:xfrm>
          </p:grpSpPr>
          <p:sp>
            <p:nvSpPr>
              <p:cNvPr id="4" name="Oval 3">
                <a:extLst>
                  <a:ext uri="{FF2B5EF4-FFF2-40B4-BE49-F238E27FC236}">
                    <a16:creationId xmlns:a16="http://schemas.microsoft.com/office/drawing/2014/main" id="{A844E665-A434-4F20-6DD0-E698554E4A8D}"/>
                  </a:ext>
                </a:extLst>
              </p:cNvPr>
              <p:cNvSpPr/>
              <p:nvPr userDrawn="1"/>
            </p:nvSpPr>
            <p:spPr>
              <a:xfrm>
                <a:off x="4414983" y="942109"/>
                <a:ext cx="489526" cy="48952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82BD84F-3E8D-8A78-E084-55CF73630CED}"/>
                  </a:ext>
                </a:extLst>
              </p:cNvPr>
              <p:cNvSpPr txBox="1"/>
              <p:nvPr userDrawn="1"/>
            </p:nvSpPr>
            <p:spPr>
              <a:xfrm>
                <a:off x="4414983" y="987166"/>
                <a:ext cx="489526" cy="399415"/>
              </a:xfrm>
              <a:prstGeom prst="rect">
                <a:avLst/>
              </a:prstGeom>
              <a:noFill/>
            </p:spPr>
            <p:txBody>
              <a:bodyPr wrap="square" rtlCol="0" anchor="ctr">
                <a:spAutoFit/>
              </a:bodyPr>
              <a:lstStyle/>
              <a:p>
                <a:pPr algn="ctr"/>
                <a:r>
                  <a:rPr lang="en-US">
                    <a:solidFill>
                      <a:schemeClr val="bg1"/>
                    </a:solidFill>
                  </a:rPr>
                  <a:t>5</a:t>
                </a:r>
              </a:p>
            </p:txBody>
          </p:sp>
        </p:grpSp>
        <p:sp>
          <p:nvSpPr>
            <p:cNvPr id="13" name="Freeform: Shape 12">
              <a:extLst>
                <a:ext uri="{FF2B5EF4-FFF2-40B4-BE49-F238E27FC236}">
                  <a16:creationId xmlns:a16="http://schemas.microsoft.com/office/drawing/2014/main" id="{170BC1B3-9ADA-835C-4E44-1E4895AEEF37}"/>
                </a:ext>
              </a:extLst>
            </p:cNvPr>
            <p:cNvSpPr/>
            <p:nvPr/>
          </p:nvSpPr>
          <p:spPr>
            <a:xfrm>
              <a:off x="494779" y="462336"/>
              <a:ext cx="3461931" cy="1209819"/>
            </a:xfrm>
            <a:custGeom>
              <a:avLst/>
              <a:gdLst>
                <a:gd name="connsiteX0" fmla="*/ 3461931 w 3461931"/>
                <a:gd name="connsiteY0" fmla="*/ 1209819 h 1209819"/>
                <a:gd name="connsiteX1" fmla="*/ 0 w 3461931"/>
                <a:gd name="connsiteY1" fmla="*/ 1209819 h 1209819"/>
                <a:gd name="connsiteX2" fmla="*/ 1492638 w 3461931"/>
                <a:gd name="connsiteY2" fmla="*/ 14842 h 1209819"/>
                <a:gd name="connsiteX3" fmla="*/ 3461931 w 3461931"/>
                <a:gd name="connsiteY3" fmla="*/ 1209819 h 1209819"/>
              </a:gdLst>
              <a:ahLst/>
              <a:cxnLst>
                <a:cxn ang="0">
                  <a:pos x="connsiteX0" y="connsiteY0"/>
                </a:cxn>
                <a:cxn ang="0">
                  <a:pos x="connsiteX1" y="connsiteY1"/>
                </a:cxn>
                <a:cxn ang="0">
                  <a:pos x="connsiteX2" y="connsiteY2"/>
                </a:cxn>
                <a:cxn ang="0">
                  <a:pos x="connsiteX3" y="connsiteY3"/>
                </a:cxn>
              </a:cxnLst>
              <a:rect l="l" t="t" r="r" b="b"/>
              <a:pathLst>
                <a:path w="3461931" h="1209819">
                  <a:moveTo>
                    <a:pt x="3461931" y="1209819"/>
                  </a:moveTo>
                  <a:lnTo>
                    <a:pt x="0" y="1209819"/>
                  </a:lnTo>
                  <a:cubicBezTo>
                    <a:pt x="226497" y="597158"/>
                    <a:pt x="771245" y="106777"/>
                    <a:pt x="1492638" y="14842"/>
                  </a:cubicBezTo>
                  <a:cubicBezTo>
                    <a:pt x="2360334" y="-95697"/>
                    <a:pt x="3174024" y="421958"/>
                    <a:pt x="3461931" y="1209819"/>
                  </a:cubicBezTo>
                  <a:close/>
                </a:path>
              </a:pathLst>
            </a:custGeom>
            <a:solidFill>
              <a:srgbClr val="134B8E"/>
            </a:solidFill>
            <a:ln w="18023" cap="flat">
              <a:noFill/>
              <a:prstDash val="solid"/>
              <a:miter/>
            </a:ln>
          </p:spPr>
          <p:txBody>
            <a:bodyPr rtlCol="0" anchor="ctr"/>
            <a:lstStyle/>
            <a:p>
              <a:endParaRPr lang="en-US"/>
            </a:p>
          </p:txBody>
        </p:sp>
      </p:grpSp>
      <p:sp>
        <p:nvSpPr>
          <p:cNvPr id="14" name="Freeform: Shape 13">
            <a:extLst>
              <a:ext uri="{FF2B5EF4-FFF2-40B4-BE49-F238E27FC236}">
                <a16:creationId xmlns:a16="http://schemas.microsoft.com/office/drawing/2014/main" id="{29045CDD-2585-64B8-A9CA-2D91EB711AC4}"/>
              </a:ext>
            </a:extLst>
          </p:cNvPr>
          <p:cNvSpPr/>
          <p:nvPr userDrawn="1"/>
        </p:nvSpPr>
        <p:spPr>
          <a:xfrm>
            <a:off x="1608255" y="5318947"/>
            <a:ext cx="1468734" cy="745586"/>
          </a:xfrm>
          <a:custGeom>
            <a:avLst/>
            <a:gdLst>
              <a:gd name="connsiteX0" fmla="*/ 794003 w 1588366"/>
              <a:gd name="connsiteY0" fmla="*/ 0 h 806316"/>
              <a:gd name="connsiteX1" fmla="*/ 0 w 1588366"/>
              <a:gd name="connsiteY1" fmla="*/ 0 h 806316"/>
              <a:gd name="connsiteX2" fmla="*/ 190734 w 1588366"/>
              <a:gd name="connsiteY2" fmla="*/ 466720 h 806316"/>
              <a:gd name="connsiteX3" fmla="*/ 489298 w 1588366"/>
              <a:gd name="connsiteY3" fmla="*/ 669014 h 806316"/>
              <a:gd name="connsiteX4" fmla="*/ 618441 w 1588366"/>
              <a:gd name="connsiteY4" fmla="*/ 799602 h 806316"/>
              <a:gd name="connsiteX5" fmla="*/ 965049 w 1588366"/>
              <a:gd name="connsiteY5" fmla="*/ 800144 h 806316"/>
              <a:gd name="connsiteX6" fmla="*/ 1097624 w 1588366"/>
              <a:gd name="connsiteY6" fmla="*/ 669375 h 806316"/>
              <a:gd name="connsiteX7" fmla="*/ 1397633 w 1588366"/>
              <a:gd name="connsiteY7" fmla="*/ 466720 h 806316"/>
              <a:gd name="connsiteX8" fmla="*/ 1588367 w 1588366"/>
              <a:gd name="connsiteY8" fmla="*/ 0 h 806316"/>
              <a:gd name="connsiteX9" fmla="*/ 794183 w 1588366"/>
              <a:gd name="connsiteY9" fmla="*/ 0 h 80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8366" h="806316">
                <a:moveTo>
                  <a:pt x="794003" y="0"/>
                </a:moveTo>
                <a:lnTo>
                  <a:pt x="0" y="0"/>
                </a:lnTo>
                <a:cubicBezTo>
                  <a:pt x="0" y="0"/>
                  <a:pt x="138535" y="352208"/>
                  <a:pt x="190734" y="466720"/>
                </a:cubicBezTo>
                <a:cubicBezTo>
                  <a:pt x="234083" y="562087"/>
                  <a:pt x="378398" y="644992"/>
                  <a:pt x="489298" y="669014"/>
                </a:cubicBezTo>
                <a:cubicBezTo>
                  <a:pt x="503747" y="751016"/>
                  <a:pt x="542581" y="794003"/>
                  <a:pt x="618441" y="799602"/>
                </a:cubicBezTo>
                <a:cubicBezTo>
                  <a:pt x="733495" y="808091"/>
                  <a:pt x="849995" y="808813"/>
                  <a:pt x="965049" y="800144"/>
                </a:cubicBezTo>
                <a:cubicBezTo>
                  <a:pt x="1043619" y="794364"/>
                  <a:pt x="1079743" y="756073"/>
                  <a:pt x="1097624" y="669375"/>
                </a:cubicBezTo>
                <a:cubicBezTo>
                  <a:pt x="1208705" y="645714"/>
                  <a:pt x="1354103" y="562629"/>
                  <a:pt x="1397633" y="466720"/>
                </a:cubicBezTo>
                <a:cubicBezTo>
                  <a:pt x="1449651" y="352027"/>
                  <a:pt x="1588367" y="0"/>
                  <a:pt x="1588367" y="0"/>
                </a:cubicBezTo>
                <a:lnTo>
                  <a:pt x="794183" y="0"/>
                </a:lnTo>
                <a:close/>
              </a:path>
            </a:pathLst>
          </a:custGeom>
          <a:solidFill>
            <a:srgbClr val="BCBEC0"/>
          </a:solidFill>
          <a:ln w="18023" cap="flat">
            <a:noFill/>
            <a:prstDash val="solid"/>
            <a:miter/>
          </a:ln>
        </p:spPr>
        <p:txBody>
          <a:bodyPr rtlCol="0" anchor="ctr"/>
          <a:lstStyle/>
          <a:p>
            <a:endParaRPr lang="en-US"/>
          </a:p>
        </p:txBody>
      </p:sp>
    </p:spTree>
    <p:extLst>
      <p:ext uri="{BB962C8B-B14F-4D97-AF65-F5344CB8AC3E}">
        <p14:creationId xmlns:p14="http://schemas.microsoft.com/office/powerpoint/2010/main" val="150062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0-#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additive="base">
                                        <p:cTn id="22" dur="500" fill="hold"/>
                                        <p:tgtEl>
                                          <p:spTgt spid="47"/>
                                        </p:tgtEl>
                                        <p:attrNameLst>
                                          <p:attrName>ppt_x</p:attrName>
                                        </p:attrNameLst>
                                      </p:cBhvr>
                                      <p:tavLst>
                                        <p:tav tm="0">
                                          <p:val>
                                            <p:strVal val="0-#ppt_w/2"/>
                                          </p:val>
                                        </p:tav>
                                        <p:tav tm="100000">
                                          <p:val>
                                            <p:strVal val="#ppt_x"/>
                                          </p:val>
                                        </p:tav>
                                      </p:tavLst>
                                    </p:anim>
                                    <p:anim calcmode="lin" valueType="num">
                                      <p:cBhvr additive="base">
                                        <p:cTn id="23" dur="500" fill="hold"/>
                                        <p:tgtEl>
                                          <p:spTgt spid="47"/>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0-#ppt_w/2"/>
                                          </p:val>
                                        </p:tav>
                                        <p:tav tm="100000">
                                          <p:val>
                                            <p:strVal val="#ppt_x"/>
                                          </p:val>
                                        </p:tav>
                                      </p:tavLst>
                                    </p:anim>
                                    <p:anim calcmode="lin" valueType="num">
                                      <p:cBhvr additive="base">
                                        <p:cTn id="2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C5285FF-573F-CFD7-6B50-26F0C6B3C7B3}"/>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45523" y="6313047"/>
            <a:ext cx="466351" cy="440282"/>
          </a:xfrm>
          <a:prstGeom prst="rect">
            <a:avLst/>
          </a:prstGeom>
        </p:spPr>
      </p:pic>
      <p:cxnSp>
        <p:nvCxnSpPr>
          <p:cNvPr id="25" name="Straight Connector 24">
            <a:extLst>
              <a:ext uri="{FF2B5EF4-FFF2-40B4-BE49-F238E27FC236}">
                <a16:creationId xmlns:a16="http://schemas.microsoft.com/office/drawing/2014/main" id="{212C51B7-EA67-D5CB-7881-F9AB4169A73A}"/>
              </a:ext>
            </a:extLst>
          </p:cNvPr>
          <p:cNvCxnSpPr>
            <a:cxnSpLocks/>
          </p:cNvCxnSpPr>
          <p:nvPr userDrawn="1"/>
        </p:nvCxnSpPr>
        <p:spPr>
          <a:xfrm>
            <a:off x="763790" y="6553138"/>
            <a:ext cx="7909155"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660AB7B-C682-6113-CC12-E8B03561BDB4}"/>
              </a:ext>
            </a:extLst>
          </p:cNvPr>
          <p:cNvSpPr txBox="1"/>
          <p:nvPr userDrawn="1"/>
        </p:nvSpPr>
        <p:spPr>
          <a:xfrm>
            <a:off x="11478158" y="6350000"/>
            <a:ext cx="468319" cy="369332"/>
          </a:xfrm>
          <a:prstGeom prst="rect">
            <a:avLst/>
          </a:prstGeom>
          <a:noFill/>
        </p:spPr>
        <p:txBody>
          <a:bodyPr wrap="square" rtlCol="0">
            <a:spAutoFit/>
          </a:bodyPr>
          <a:lstStyle/>
          <a:p>
            <a:pPr algn="ctr"/>
            <a:fld id="{60CB3D33-BDC5-4B12-8FD4-CFB857723B63}" type="slidenum">
              <a:rPr lang="en-US" smtClean="0">
                <a:solidFill>
                  <a:schemeClr val="bg1">
                    <a:lumMod val="50000"/>
                  </a:schemeClr>
                </a:solidFill>
              </a:rPr>
              <a:t>‹#›</a:t>
            </a:fld>
            <a:endParaRPr lang="en-US">
              <a:solidFill>
                <a:schemeClr val="bg1">
                  <a:lumMod val="50000"/>
                </a:schemeClr>
              </a:solidFill>
            </a:endParaRPr>
          </a:p>
        </p:txBody>
      </p:sp>
      <p:sp>
        <p:nvSpPr>
          <p:cNvPr id="28" name="TextBox 27">
            <a:extLst>
              <a:ext uri="{FF2B5EF4-FFF2-40B4-BE49-F238E27FC236}">
                <a16:creationId xmlns:a16="http://schemas.microsoft.com/office/drawing/2014/main" id="{E506A619-7078-A7B3-972A-FD2DD546C186}"/>
              </a:ext>
            </a:extLst>
          </p:cNvPr>
          <p:cNvSpPr txBox="1"/>
          <p:nvPr userDrawn="1"/>
        </p:nvSpPr>
        <p:spPr>
          <a:xfrm>
            <a:off x="8470801" y="6373083"/>
            <a:ext cx="3007357" cy="323165"/>
          </a:xfrm>
          <a:prstGeom prst="rect">
            <a:avLst/>
          </a:prstGeom>
          <a:noFill/>
        </p:spPr>
        <p:txBody>
          <a:bodyPr wrap="square" rtlCol="0">
            <a:spAutoFit/>
          </a:bodyPr>
          <a:lstStyle/>
          <a:p>
            <a:pPr algn="r"/>
            <a:r>
              <a:rPr lang="en-US" sz="1500" b="1" spc="0">
                <a:solidFill>
                  <a:schemeClr val="bg1">
                    <a:lumMod val="50000"/>
                  </a:schemeClr>
                </a:solidFill>
                <a:latin typeface="+mj-lt"/>
              </a:rPr>
              <a:t>INDIANA DEPT. OF CHILD SERVICES</a:t>
            </a:r>
          </a:p>
        </p:txBody>
      </p:sp>
      <p:grpSp>
        <p:nvGrpSpPr>
          <p:cNvPr id="47" name="Group 46">
            <a:extLst>
              <a:ext uri="{FF2B5EF4-FFF2-40B4-BE49-F238E27FC236}">
                <a16:creationId xmlns:a16="http://schemas.microsoft.com/office/drawing/2014/main" id="{DDD2747D-3071-EFCC-3257-3E9128B4337C}"/>
              </a:ext>
            </a:extLst>
          </p:cNvPr>
          <p:cNvGrpSpPr/>
          <p:nvPr userDrawn="1"/>
        </p:nvGrpSpPr>
        <p:grpSpPr>
          <a:xfrm>
            <a:off x="1252678" y="4171217"/>
            <a:ext cx="3568703" cy="1080924"/>
            <a:chOff x="1045126" y="4115212"/>
            <a:chExt cx="3859383" cy="1168968"/>
          </a:xfrm>
        </p:grpSpPr>
        <p:cxnSp>
          <p:nvCxnSpPr>
            <p:cNvPr id="43" name="Straight Connector 42">
              <a:extLst>
                <a:ext uri="{FF2B5EF4-FFF2-40B4-BE49-F238E27FC236}">
                  <a16:creationId xmlns:a16="http://schemas.microsoft.com/office/drawing/2014/main" id="{9663AB39-D4C3-B639-DBB2-AA3F0AE071AB}"/>
                </a:ext>
              </a:extLst>
            </p:cNvPr>
            <p:cNvCxnSpPr>
              <a:stCxn id="46" idx="1"/>
            </p:cNvCxnSpPr>
            <p:nvPr userDrawn="1"/>
          </p:nvCxnSpPr>
          <p:spPr>
            <a:xfrm flipH="1" flipV="1">
              <a:off x="2826327" y="4747307"/>
              <a:ext cx="1588656" cy="1"/>
            </a:xfrm>
            <a:prstGeom prst="line">
              <a:avLst/>
            </a:prstGeom>
            <a:ln w="19050">
              <a:solidFill>
                <a:schemeClr val="bg1">
                  <a:lumMod val="50000"/>
                </a:schemeClr>
              </a:solidFill>
              <a:prstDash val="sysDot"/>
            </a:ln>
          </p:spPr>
          <p:style>
            <a:lnRef idx="1">
              <a:schemeClr val="accent5"/>
            </a:lnRef>
            <a:fillRef idx="0">
              <a:schemeClr val="accent5"/>
            </a:fillRef>
            <a:effectRef idx="0">
              <a:schemeClr val="accent5"/>
            </a:effectRef>
            <a:fontRef idx="minor">
              <a:schemeClr val="tx1"/>
            </a:fontRef>
          </p:style>
        </p:cxnSp>
        <p:grpSp>
          <p:nvGrpSpPr>
            <p:cNvPr id="18" name="Group 17">
              <a:extLst>
                <a:ext uri="{FF2B5EF4-FFF2-40B4-BE49-F238E27FC236}">
                  <a16:creationId xmlns:a16="http://schemas.microsoft.com/office/drawing/2014/main" id="{4B599F42-CF71-FC35-21B0-28A05294F3CA}"/>
                </a:ext>
              </a:extLst>
            </p:cNvPr>
            <p:cNvGrpSpPr/>
            <p:nvPr userDrawn="1"/>
          </p:nvGrpSpPr>
          <p:grpSpPr>
            <a:xfrm>
              <a:off x="4414983" y="4502544"/>
              <a:ext cx="489526" cy="489526"/>
              <a:chOff x="4414983" y="4502544"/>
              <a:chExt cx="489526" cy="489526"/>
            </a:xfrm>
          </p:grpSpPr>
          <p:sp>
            <p:nvSpPr>
              <p:cNvPr id="45" name="Oval 44">
                <a:extLst>
                  <a:ext uri="{FF2B5EF4-FFF2-40B4-BE49-F238E27FC236}">
                    <a16:creationId xmlns:a16="http://schemas.microsoft.com/office/drawing/2014/main" id="{2B46081A-F42C-E674-E996-D683C4DAC8E6}"/>
                  </a:ext>
                </a:extLst>
              </p:cNvPr>
              <p:cNvSpPr/>
              <p:nvPr userDrawn="1"/>
            </p:nvSpPr>
            <p:spPr>
              <a:xfrm>
                <a:off x="4414983" y="4502544"/>
                <a:ext cx="489526" cy="48952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D83D98BE-C3E2-464B-3D9B-BD36CF06E82F}"/>
                  </a:ext>
                </a:extLst>
              </p:cNvPr>
              <p:cNvSpPr txBox="1"/>
              <p:nvPr userDrawn="1"/>
            </p:nvSpPr>
            <p:spPr>
              <a:xfrm>
                <a:off x="4414983" y="4547601"/>
                <a:ext cx="489526" cy="399415"/>
              </a:xfrm>
              <a:prstGeom prst="rect">
                <a:avLst/>
              </a:prstGeom>
              <a:noFill/>
            </p:spPr>
            <p:txBody>
              <a:bodyPr wrap="square" rtlCol="0" anchor="ctr">
                <a:spAutoFit/>
              </a:bodyPr>
              <a:lstStyle/>
              <a:p>
                <a:pPr algn="ctr"/>
                <a:r>
                  <a:rPr lang="en-US">
                    <a:solidFill>
                      <a:schemeClr val="bg1"/>
                    </a:solidFill>
                  </a:rPr>
                  <a:t>12</a:t>
                </a:r>
              </a:p>
            </p:txBody>
          </p:sp>
        </p:grpSp>
        <p:sp>
          <p:nvSpPr>
            <p:cNvPr id="10" name="Freeform: Shape 9">
              <a:extLst>
                <a:ext uri="{FF2B5EF4-FFF2-40B4-BE49-F238E27FC236}">
                  <a16:creationId xmlns:a16="http://schemas.microsoft.com/office/drawing/2014/main" id="{6BE7991F-11FF-8480-FC3D-6767989136F4}"/>
                </a:ext>
              </a:extLst>
            </p:cNvPr>
            <p:cNvSpPr/>
            <p:nvPr/>
          </p:nvSpPr>
          <p:spPr>
            <a:xfrm>
              <a:off x="1045126" y="4115212"/>
              <a:ext cx="2362501" cy="1168968"/>
            </a:xfrm>
            <a:custGeom>
              <a:avLst/>
              <a:gdLst>
                <a:gd name="connsiteX0" fmla="*/ 2362501 w 2362501"/>
                <a:gd name="connsiteY0" fmla="*/ 0 h 1168968"/>
                <a:gd name="connsiteX1" fmla="*/ 2335409 w 2362501"/>
                <a:gd name="connsiteY1" fmla="*/ 48586 h 1168968"/>
                <a:gd name="connsiteX2" fmla="*/ 2124806 w 2362501"/>
                <a:gd name="connsiteY2" fmla="*/ 874920 h 1168968"/>
                <a:gd name="connsiteX3" fmla="*/ 2006139 w 2362501"/>
                <a:gd name="connsiteY3" fmla="*/ 1168968 h 1168968"/>
                <a:gd name="connsiteX4" fmla="*/ 349498 w 2362501"/>
                <a:gd name="connsiteY4" fmla="*/ 1168968 h 1168968"/>
                <a:gd name="connsiteX5" fmla="*/ 232457 w 2362501"/>
                <a:gd name="connsiteY5" fmla="*/ 849633 h 1168968"/>
                <a:gd name="connsiteX6" fmla="*/ 0 w 2362501"/>
                <a:gd name="connsiteY6" fmla="*/ 0 h 1168968"/>
                <a:gd name="connsiteX7" fmla="*/ 2362501 w 2362501"/>
                <a:gd name="connsiteY7" fmla="*/ 0 h 116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2501" h="1168968">
                  <a:moveTo>
                    <a:pt x="2362501" y="0"/>
                  </a:moveTo>
                  <a:cubicBezTo>
                    <a:pt x="2353470" y="16075"/>
                    <a:pt x="2344440" y="32331"/>
                    <a:pt x="2335409" y="48586"/>
                  </a:cubicBezTo>
                  <a:cubicBezTo>
                    <a:pt x="2194706" y="303802"/>
                    <a:pt x="2126071" y="583039"/>
                    <a:pt x="2124806" y="874920"/>
                  </a:cubicBezTo>
                  <a:cubicBezTo>
                    <a:pt x="2124264" y="988349"/>
                    <a:pt x="2098255" y="1083716"/>
                    <a:pt x="2006139" y="1168968"/>
                  </a:cubicBezTo>
                  <a:lnTo>
                    <a:pt x="349498" y="1168968"/>
                  </a:lnTo>
                  <a:cubicBezTo>
                    <a:pt x="253770" y="1086606"/>
                    <a:pt x="234805" y="975706"/>
                    <a:pt x="232457" y="849633"/>
                  </a:cubicBezTo>
                  <a:cubicBezTo>
                    <a:pt x="226677" y="543664"/>
                    <a:pt x="139077" y="262982"/>
                    <a:pt x="0" y="0"/>
                  </a:cubicBezTo>
                  <a:lnTo>
                    <a:pt x="2362501" y="0"/>
                  </a:lnTo>
                  <a:close/>
                </a:path>
              </a:pathLst>
            </a:custGeom>
            <a:solidFill>
              <a:srgbClr val="808285"/>
            </a:solidFill>
            <a:ln w="18023" cap="flat">
              <a:noFill/>
              <a:prstDash val="solid"/>
              <a:miter/>
            </a:ln>
          </p:spPr>
          <p:txBody>
            <a:bodyPr rtlCol="0" anchor="ctr"/>
            <a:lstStyle/>
            <a:p>
              <a:endParaRPr lang="en-US"/>
            </a:p>
          </p:txBody>
        </p:sp>
      </p:grpSp>
      <p:grpSp>
        <p:nvGrpSpPr>
          <p:cNvPr id="21" name="Group 20">
            <a:extLst>
              <a:ext uri="{FF2B5EF4-FFF2-40B4-BE49-F238E27FC236}">
                <a16:creationId xmlns:a16="http://schemas.microsoft.com/office/drawing/2014/main" id="{7087205B-1CF7-D787-3562-E12547445902}"/>
              </a:ext>
            </a:extLst>
          </p:cNvPr>
          <p:cNvGrpSpPr/>
          <p:nvPr userDrawn="1"/>
        </p:nvGrpSpPr>
        <p:grpSpPr>
          <a:xfrm>
            <a:off x="695850" y="3075094"/>
            <a:ext cx="4125531" cy="1029317"/>
            <a:chOff x="442942" y="2929807"/>
            <a:chExt cx="4461567" cy="1113157"/>
          </a:xfrm>
        </p:grpSpPr>
        <p:cxnSp>
          <p:nvCxnSpPr>
            <p:cNvPr id="30" name="Straight Connector 29">
              <a:extLst>
                <a:ext uri="{FF2B5EF4-FFF2-40B4-BE49-F238E27FC236}">
                  <a16:creationId xmlns:a16="http://schemas.microsoft.com/office/drawing/2014/main" id="{D2C6C878-513A-FE30-4189-FF911F13A90B}"/>
                </a:ext>
              </a:extLst>
            </p:cNvPr>
            <p:cNvCxnSpPr>
              <a:stCxn id="42" idx="1"/>
            </p:cNvCxnSpPr>
            <p:nvPr userDrawn="1"/>
          </p:nvCxnSpPr>
          <p:spPr>
            <a:xfrm flipH="1" flipV="1">
              <a:off x="2826327" y="3516652"/>
              <a:ext cx="1588656" cy="1"/>
            </a:xfrm>
            <a:prstGeom prst="line">
              <a:avLst/>
            </a:prstGeom>
            <a:ln w="19050">
              <a:solidFill>
                <a:schemeClr val="bg1">
                  <a:lumMod val="50000"/>
                </a:schemeClr>
              </a:solidFill>
              <a:prstDash val="sysDot"/>
            </a:ln>
          </p:spPr>
          <p:style>
            <a:lnRef idx="1">
              <a:schemeClr val="accent5"/>
            </a:lnRef>
            <a:fillRef idx="0">
              <a:schemeClr val="accent5"/>
            </a:fillRef>
            <a:effectRef idx="0">
              <a:schemeClr val="accent5"/>
            </a:effectRef>
            <a:fontRef idx="minor">
              <a:schemeClr val="tx1"/>
            </a:fontRef>
          </p:style>
        </p:cxnSp>
        <p:grpSp>
          <p:nvGrpSpPr>
            <p:cNvPr id="17" name="Group 16">
              <a:extLst>
                <a:ext uri="{FF2B5EF4-FFF2-40B4-BE49-F238E27FC236}">
                  <a16:creationId xmlns:a16="http://schemas.microsoft.com/office/drawing/2014/main" id="{2A96672E-A6C1-6F36-F623-2165A9D0452E}"/>
                </a:ext>
              </a:extLst>
            </p:cNvPr>
            <p:cNvGrpSpPr/>
            <p:nvPr userDrawn="1"/>
          </p:nvGrpSpPr>
          <p:grpSpPr>
            <a:xfrm>
              <a:off x="4414983" y="3271889"/>
              <a:ext cx="489526" cy="489526"/>
              <a:chOff x="4414983" y="3271889"/>
              <a:chExt cx="489526" cy="489526"/>
            </a:xfrm>
          </p:grpSpPr>
          <p:sp>
            <p:nvSpPr>
              <p:cNvPr id="41" name="Oval 40">
                <a:extLst>
                  <a:ext uri="{FF2B5EF4-FFF2-40B4-BE49-F238E27FC236}">
                    <a16:creationId xmlns:a16="http://schemas.microsoft.com/office/drawing/2014/main" id="{6016D822-1828-E3A2-7836-09A0FD2635BC}"/>
                  </a:ext>
                </a:extLst>
              </p:cNvPr>
              <p:cNvSpPr/>
              <p:nvPr userDrawn="1"/>
            </p:nvSpPr>
            <p:spPr>
              <a:xfrm>
                <a:off x="4414983" y="3271889"/>
                <a:ext cx="489526" cy="48952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59B76953-3C2E-1B02-D419-7D4C2AA919B0}"/>
                  </a:ext>
                </a:extLst>
              </p:cNvPr>
              <p:cNvSpPr txBox="1"/>
              <p:nvPr userDrawn="1"/>
            </p:nvSpPr>
            <p:spPr>
              <a:xfrm>
                <a:off x="4414983" y="3316946"/>
                <a:ext cx="489526" cy="399415"/>
              </a:xfrm>
              <a:prstGeom prst="rect">
                <a:avLst/>
              </a:prstGeom>
              <a:noFill/>
            </p:spPr>
            <p:txBody>
              <a:bodyPr wrap="square" rtlCol="0" anchor="ctr">
                <a:spAutoFit/>
              </a:bodyPr>
              <a:lstStyle/>
              <a:p>
                <a:pPr algn="ctr"/>
                <a:r>
                  <a:rPr lang="en-US">
                    <a:solidFill>
                      <a:schemeClr val="bg1"/>
                    </a:solidFill>
                  </a:rPr>
                  <a:t>11</a:t>
                </a:r>
              </a:p>
            </p:txBody>
          </p:sp>
        </p:grpSp>
        <p:sp>
          <p:nvSpPr>
            <p:cNvPr id="11" name="Freeform: Shape 10">
              <a:extLst>
                <a:ext uri="{FF2B5EF4-FFF2-40B4-BE49-F238E27FC236}">
                  <a16:creationId xmlns:a16="http://schemas.microsoft.com/office/drawing/2014/main" id="{B223A8C3-0DAD-B0F8-1ADF-204F30DD21C5}"/>
                </a:ext>
              </a:extLst>
            </p:cNvPr>
            <p:cNvSpPr/>
            <p:nvPr/>
          </p:nvSpPr>
          <p:spPr>
            <a:xfrm>
              <a:off x="442942" y="2929807"/>
              <a:ext cx="3562897" cy="1113157"/>
            </a:xfrm>
            <a:custGeom>
              <a:avLst/>
              <a:gdLst>
                <a:gd name="connsiteX0" fmla="*/ 3562898 w 3562897"/>
                <a:gd name="connsiteY0" fmla="*/ 0 h 1113157"/>
                <a:gd name="connsiteX1" fmla="*/ 3317797 w 3562897"/>
                <a:gd name="connsiteY1" fmla="*/ 544567 h 1113157"/>
                <a:gd name="connsiteX2" fmla="*/ 2964686 w 3562897"/>
                <a:gd name="connsiteY2" fmla="*/ 1113157 h 1113157"/>
                <a:gd name="connsiteX3" fmla="*/ 602185 w 3562897"/>
                <a:gd name="connsiteY3" fmla="*/ 1113157 h 1113157"/>
                <a:gd name="connsiteX4" fmla="*/ 478461 w 3562897"/>
                <a:gd name="connsiteY4" fmla="*/ 903277 h 1113157"/>
                <a:gd name="connsiteX5" fmla="*/ 165086 w 3562897"/>
                <a:gd name="connsiteY5" fmla="*/ 404226 h 1113157"/>
                <a:gd name="connsiteX6" fmla="*/ 0 w 3562897"/>
                <a:gd name="connsiteY6" fmla="*/ 0 h 1113157"/>
                <a:gd name="connsiteX7" fmla="*/ 3562898 w 3562897"/>
                <a:gd name="connsiteY7" fmla="*/ 0 h 111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2897" h="1113157">
                  <a:moveTo>
                    <a:pt x="3562898" y="0"/>
                  </a:moveTo>
                  <a:cubicBezTo>
                    <a:pt x="3511963" y="188386"/>
                    <a:pt x="3429962" y="369908"/>
                    <a:pt x="3317797" y="544567"/>
                  </a:cubicBezTo>
                  <a:cubicBezTo>
                    <a:pt x="3197324" y="732231"/>
                    <a:pt x="3074684" y="919352"/>
                    <a:pt x="2964686" y="1113157"/>
                  </a:cubicBezTo>
                  <a:lnTo>
                    <a:pt x="602185" y="1113157"/>
                  </a:lnTo>
                  <a:cubicBezTo>
                    <a:pt x="564436" y="1041993"/>
                    <a:pt x="523074" y="972093"/>
                    <a:pt x="478461" y="903277"/>
                  </a:cubicBezTo>
                  <a:cubicBezTo>
                    <a:pt x="371534" y="738372"/>
                    <a:pt x="260092" y="575815"/>
                    <a:pt x="165086" y="404226"/>
                  </a:cubicBezTo>
                  <a:cubicBezTo>
                    <a:pt x="92116" y="272735"/>
                    <a:pt x="37388" y="137090"/>
                    <a:pt x="0" y="0"/>
                  </a:cubicBezTo>
                  <a:lnTo>
                    <a:pt x="3562898" y="0"/>
                  </a:lnTo>
                  <a:close/>
                </a:path>
              </a:pathLst>
            </a:custGeom>
            <a:solidFill>
              <a:srgbClr val="1DB0D3"/>
            </a:solidFill>
            <a:ln w="18023" cap="flat">
              <a:noFill/>
              <a:prstDash val="solid"/>
              <a:miter/>
            </a:ln>
          </p:spPr>
          <p:txBody>
            <a:bodyPr rtlCol="0" anchor="ctr"/>
            <a:lstStyle/>
            <a:p>
              <a:endParaRPr lang="en-US"/>
            </a:p>
          </p:txBody>
        </p:sp>
      </p:grpSp>
      <p:grpSp>
        <p:nvGrpSpPr>
          <p:cNvPr id="20" name="Group 19">
            <a:extLst>
              <a:ext uri="{FF2B5EF4-FFF2-40B4-BE49-F238E27FC236}">
                <a16:creationId xmlns:a16="http://schemas.microsoft.com/office/drawing/2014/main" id="{717DBDCF-60E7-51CD-B180-B6B52416253C}"/>
              </a:ext>
            </a:extLst>
          </p:cNvPr>
          <p:cNvGrpSpPr/>
          <p:nvPr userDrawn="1"/>
        </p:nvGrpSpPr>
        <p:grpSpPr>
          <a:xfrm>
            <a:off x="637086" y="1978972"/>
            <a:ext cx="4184295" cy="1029316"/>
            <a:chOff x="379392" y="1744403"/>
            <a:chExt cx="4525117" cy="1113156"/>
          </a:xfrm>
        </p:grpSpPr>
        <p:cxnSp>
          <p:nvCxnSpPr>
            <p:cNvPr id="22" name="Straight Connector 21">
              <a:extLst>
                <a:ext uri="{FF2B5EF4-FFF2-40B4-BE49-F238E27FC236}">
                  <a16:creationId xmlns:a16="http://schemas.microsoft.com/office/drawing/2014/main" id="{EFE503FA-CC3C-CA94-36B8-F9540F7CD906}"/>
                </a:ext>
              </a:extLst>
            </p:cNvPr>
            <p:cNvCxnSpPr>
              <a:stCxn id="29" idx="1"/>
            </p:cNvCxnSpPr>
            <p:nvPr userDrawn="1"/>
          </p:nvCxnSpPr>
          <p:spPr>
            <a:xfrm flipH="1" flipV="1">
              <a:off x="2826327" y="2297601"/>
              <a:ext cx="1588656" cy="1"/>
            </a:xfrm>
            <a:prstGeom prst="line">
              <a:avLst/>
            </a:prstGeom>
            <a:ln w="19050">
              <a:solidFill>
                <a:schemeClr val="bg1">
                  <a:lumMod val="50000"/>
                </a:schemeClr>
              </a:solidFill>
              <a:prstDash val="sysDot"/>
            </a:ln>
          </p:spPr>
          <p:style>
            <a:lnRef idx="1">
              <a:schemeClr val="accent5"/>
            </a:lnRef>
            <a:fillRef idx="0">
              <a:schemeClr val="accent5"/>
            </a:fillRef>
            <a:effectRef idx="0">
              <a:schemeClr val="accent5"/>
            </a:effectRef>
            <a:fontRef idx="minor">
              <a:schemeClr val="tx1"/>
            </a:fontRef>
          </p:style>
        </p:cxnSp>
        <p:grpSp>
          <p:nvGrpSpPr>
            <p:cNvPr id="16" name="Group 15">
              <a:extLst>
                <a:ext uri="{FF2B5EF4-FFF2-40B4-BE49-F238E27FC236}">
                  <a16:creationId xmlns:a16="http://schemas.microsoft.com/office/drawing/2014/main" id="{2A313B81-E6B1-0746-13FC-924817B87A27}"/>
                </a:ext>
              </a:extLst>
            </p:cNvPr>
            <p:cNvGrpSpPr/>
            <p:nvPr userDrawn="1"/>
          </p:nvGrpSpPr>
          <p:grpSpPr>
            <a:xfrm>
              <a:off x="4414983" y="2052839"/>
              <a:ext cx="489526" cy="489526"/>
              <a:chOff x="4414983" y="2052839"/>
              <a:chExt cx="489526" cy="489526"/>
            </a:xfrm>
          </p:grpSpPr>
          <p:sp>
            <p:nvSpPr>
              <p:cNvPr id="27" name="Oval 26">
                <a:extLst>
                  <a:ext uri="{FF2B5EF4-FFF2-40B4-BE49-F238E27FC236}">
                    <a16:creationId xmlns:a16="http://schemas.microsoft.com/office/drawing/2014/main" id="{FA77E9AE-7191-0B76-2FAF-259102B95FC1}"/>
                  </a:ext>
                </a:extLst>
              </p:cNvPr>
              <p:cNvSpPr/>
              <p:nvPr userDrawn="1"/>
            </p:nvSpPr>
            <p:spPr>
              <a:xfrm>
                <a:off x="4414983" y="2052839"/>
                <a:ext cx="489526" cy="48952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85C229E-FD80-26B3-EB8C-DDB5954A2717}"/>
                  </a:ext>
                </a:extLst>
              </p:cNvPr>
              <p:cNvSpPr txBox="1"/>
              <p:nvPr userDrawn="1"/>
            </p:nvSpPr>
            <p:spPr>
              <a:xfrm>
                <a:off x="4414983" y="2097896"/>
                <a:ext cx="489526" cy="399415"/>
              </a:xfrm>
              <a:prstGeom prst="rect">
                <a:avLst/>
              </a:prstGeom>
              <a:noFill/>
            </p:spPr>
            <p:txBody>
              <a:bodyPr wrap="square" rtlCol="0" anchor="ctr">
                <a:spAutoFit/>
              </a:bodyPr>
              <a:lstStyle/>
              <a:p>
                <a:pPr algn="ctr"/>
                <a:r>
                  <a:rPr lang="en-US">
                    <a:solidFill>
                      <a:schemeClr val="bg1"/>
                    </a:solidFill>
                  </a:rPr>
                  <a:t>10</a:t>
                </a:r>
              </a:p>
            </p:txBody>
          </p:sp>
        </p:grpSp>
        <p:sp>
          <p:nvSpPr>
            <p:cNvPr id="12" name="Freeform: Shape 11">
              <a:extLst>
                <a:ext uri="{FF2B5EF4-FFF2-40B4-BE49-F238E27FC236}">
                  <a16:creationId xmlns:a16="http://schemas.microsoft.com/office/drawing/2014/main" id="{CAB7F442-8AC7-0D49-106E-F7B0A73C50CA}"/>
                </a:ext>
              </a:extLst>
            </p:cNvPr>
            <p:cNvSpPr/>
            <p:nvPr/>
          </p:nvSpPr>
          <p:spPr>
            <a:xfrm>
              <a:off x="379392" y="1744403"/>
              <a:ext cx="3688788" cy="1113156"/>
            </a:xfrm>
            <a:custGeom>
              <a:avLst/>
              <a:gdLst>
                <a:gd name="connsiteX0" fmla="*/ 3626447 w 3688788"/>
                <a:gd name="connsiteY0" fmla="*/ 1113157 h 1113156"/>
                <a:gd name="connsiteX1" fmla="*/ 63550 w 3688788"/>
                <a:gd name="connsiteY1" fmla="*/ 1113157 h 1113156"/>
                <a:gd name="connsiteX2" fmla="*/ 115387 w 3688788"/>
                <a:gd name="connsiteY2" fmla="*/ 0 h 1113156"/>
                <a:gd name="connsiteX3" fmla="*/ 3577319 w 3688788"/>
                <a:gd name="connsiteY3" fmla="*/ 0 h 1113156"/>
                <a:gd name="connsiteX4" fmla="*/ 3671241 w 3688788"/>
                <a:gd name="connsiteY4" fmla="*/ 381829 h 1113156"/>
                <a:gd name="connsiteX5" fmla="*/ 3626447 w 3688788"/>
                <a:gd name="connsiteY5" fmla="*/ 1113157 h 111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8788" h="1113156">
                  <a:moveTo>
                    <a:pt x="3626447" y="1113157"/>
                  </a:moveTo>
                  <a:lnTo>
                    <a:pt x="63550" y="1113157"/>
                  </a:lnTo>
                  <a:cubicBezTo>
                    <a:pt x="-39584" y="736566"/>
                    <a:pt x="-13575" y="348415"/>
                    <a:pt x="115387" y="0"/>
                  </a:cubicBezTo>
                  <a:lnTo>
                    <a:pt x="3577319" y="0"/>
                  </a:lnTo>
                  <a:cubicBezTo>
                    <a:pt x="3621751" y="121376"/>
                    <a:pt x="3653540" y="249074"/>
                    <a:pt x="3671241" y="381829"/>
                  </a:cubicBezTo>
                  <a:cubicBezTo>
                    <a:pt x="3705197" y="636322"/>
                    <a:pt x="3689664" y="880158"/>
                    <a:pt x="3626447" y="1113157"/>
                  </a:cubicBezTo>
                  <a:close/>
                </a:path>
              </a:pathLst>
            </a:custGeom>
            <a:solidFill>
              <a:srgbClr val="FDB723"/>
            </a:solidFill>
            <a:ln w="18023" cap="flat">
              <a:noFill/>
              <a:prstDash val="solid"/>
              <a:miter/>
            </a:ln>
          </p:spPr>
          <p:txBody>
            <a:bodyPr rtlCol="0" anchor="ctr"/>
            <a:lstStyle/>
            <a:p>
              <a:endParaRPr lang="en-US"/>
            </a:p>
          </p:txBody>
        </p:sp>
      </p:grpSp>
      <p:grpSp>
        <p:nvGrpSpPr>
          <p:cNvPr id="19" name="Group 18">
            <a:extLst>
              <a:ext uri="{FF2B5EF4-FFF2-40B4-BE49-F238E27FC236}">
                <a16:creationId xmlns:a16="http://schemas.microsoft.com/office/drawing/2014/main" id="{F7348874-3B4A-9FD1-4438-70579989E41E}"/>
              </a:ext>
            </a:extLst>
          </p:cNvPr>
          <p:cNvGrpSpPr/>
          <p:nvPr userDrawn="1"/>
        </p:nvGrpSpPr>
        <p:grpSpPr>
          <a:xfrm>
            <a:off x="743782" y="793467"/>
            <a:ext cx="4077599" cy="1118698"/>
            <a:chOff x="494779" y="462336"/>
            <a:chExt cx="4409730" cy="1209819"/>
          </a:xfrm>
        </p:grpSpPr>
        <p:cxnSp>
          <p:nvCxnSpPr>
            <p:cNvPr id="8" name="Straight Connector 7">
              <a:extLst>
                <a:ext uri="{FF2B5EF4-FFF2-40B4-BE49-F238E27FC236}">
                  <a16:creationId xmlns:a16="http://schemas.microsoft.com/office/drawing/2014/main" id="{6C3C8833-9A8B-D2D8-33D7-F6E7778AD574}"/>
                </a:ext>
              </a:extLst>
            </p:cNvPr>
            <p:cNvCxnSpPr>
              <a:stCxn id="5" idx="1"/>
            </p:cNvCxnSpPr>
            <p:nvPr userDrawn="1"/>
          </p:nvCxnSpPr>
          <p:spPr>
            <a:xfrm flipH="1" flipV="1">
              <a:off x="2826327" y="1186871"/>
              <a:ext cx="1588656" cy="2"/>
            </a:xfrm>
            <a:prstGeom prst="line">
              <a:avLst/>
            </a:prstGeom>
            <a:ln w="19050">
              <a:solidFill>
                <a:schemeClr val="bg1">
                  <a:lumMod val="50000"/>
                </a:schemeClr>
              </a:solidFill>
              <a:prstDash val="sysDot"/>
            </a:ln>
          </p:spPr>
          <p:style>
            <a:lnRef idx="1">
              <a:schemeClr val="accent5"/>
            </a:lnRef>
            <a:fillRef idx="0">
              <a:schemeClr val="accent5"/>
            </a:fillRef>
            <a:effectRef idx="0">
              <a:schemeClr val="accent5"/>
            </a:effectRef>
            <a:fontRef idx="minor">
              <a:schemeClr val="tx1"/>
            </a:fontRef>
          </p:style>
        </p:cxnSp>
        <p:grpSp>
          <p:nvGrpSpPr>
            <p:cNvPr id="15" name="Group 14">
              <a:extLst>
                <a:ext uri="{FF2B5EF4-FFF2-40B4-BE49-F238E27FC236}">
                  <a16:creationId xmlns:a16="http://schemas.microsoft.com/office/drawing/2014/main" id="{4D92D874-253F-D2DB-8C97-41765710E3DB}"/>
                </a:ext>
              </a:extLst>
            </p:cNvPr>
            <p:cNvGrpSpPr/>
            <p:nvPr userDrawn="1"/>
          </p:nvGrpSpPr>
          <p:grpSpPr>
            <a:xfrm>
              <a:off x="4414983" y="942109"/>
              <a:ext cx="489526" cy="489526"/>
              <a:chOff x="4414983" y="942109"/>
              <a:chExt cx="489526" cy="489526"/>
            </a:xfrm>
          </p:grpSpPr>
          <p:sp>
            <p:nvSpPr>
              <p:cNvPr id="4" name="Oval 3">
                <a:extLst>
                  <a:ext uri="{FF2B5EF4-FFF2-40B4-BE49-F238E27FC236}">
                    <a16:creationId xmlns:a16="http://schemas.microsoft.com/office/drawing/2014/main" id="{A844E665-A434-4F20-6DD0-E698554E4A8D}"/>
                  </a:ext>
                </a:extLst>
              </p:cNvPr>
              <p:cNvSpPr/>
              <p:nvPr userDrawn="1"/>
            </p:nvSpPr>
            <p:spPr>
              <a:xfrm>
                <a:off x="4414983" y="942109"/>
                <a:ext cx="489526" cy="48952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82BD84F-3E8D-8A78-E084-55CF73630CED}"/>
                  </a:ext>
                </a:extLst>
              </p:cNvPr>
              <p:cNvSpPr txBox="1"/>
              <p:nvPr userDrawn="1"/>
            </p:nvSpPr>
            <p:spPr>
              <a:xfrm>
                <a:off x="4414983" y="987166"/>
                <a:ext cx="489526" cy="399415"/>
              </a:xfrm>
              <a:prstGeom prst="rect">
                <a:avLst/>
              </a:prstGeom>
              <a:noFill/>
            </p:spPr>
            <p:txBody>
              <a:bodyPr wrap="square" rtlCol="0" anchor="ctr">
                <a:spAutoFit/>
              </a:bodyPr>
              <a:lstStyle/>
              <a:p>
                <a:pPr algn="ctr"/>
                <a:r>
                  <a:rPr lang="en-US">
                    <a:solidFill>
                      <a:schemeClr val="bg1"/>
                    </a:solidFill>
                  </a:rPr>
                  <a:t>9</a:t>
                </a:r>
              </a:p>
            </p:txBody>
          </p:sp>
        </p:grpSp>
        <p:sp>
          <p:nvSpPr>
            <p:cNvPr id="13" name="Freeform: Shape 12">
              <a:extLst>
                <a:ext uri="{FF2B5EF4-FFF2-40B4-BE49-F238E27FC236}">
                  <a16:creationId xmlns:a16="http://schemas.microsoft.com/office/drawing/2014/main" id="{170BC1B3-9ADA-835C-4E44-1E4895AEEF37}"/>
                </a:ext>
              </a:extLst>
            </p:cNvPr>
            <p:cNvSpPr/>
            <p:nvPr/>
          </p:nvSpPr>
          <p:spPr>
            <a:xfrm>
              <a:off x="494779" y="462336"/>
              <a:ext cx="3461931" cy="1209819"/>
            </a:xfrm>
            <a:custGeom>
              <a:avLst/>
              <a:gdLst>
                <a:gd name="connsiteX0" fmla="*/ 3461931 w 3461931"/>
                <a:gd name="connsiteY0" fmla="*/ 1209819 h 1209819"/>
                <a:gd name="connsiteX1" fmla="*/ 0 w 3461931"/>
                <a:gd name="connsiteY1" fmla="*/ 1209819 h 1209819"/>
                <a:gd name="connsiteX2" fmla="*/ 1492638 w 3461931"/>
                <a:gd name="connsiteY2" fmla="*/ 14842 h 1209819"/>
                <a:gd name="connsiteX3" fmla="*/ 3461931 w 3461931"/>
                <a:gd name="connsiteY3" fmla="*/ 1209819 h 1209819"/>
              </a:gdLst>
              <a:ahLst/>
              <a:cxnLst>
                <a:cxn ang="0">
                  <a:pos x="connsiteX0" y="connsiteY0"/>
                </a:cxn>
                <a:cxn ang="0">
                  <a:pos x="connsiteX1" y="connsiteY1"/>
                </a:cxn>
                <a:cxn ang="0">
                  <a:pos x="connsiteX2" y="connsiteY2"/>
                </a:cxn>
                <a:cxn ang="0">
                  <a:pos x="connsiteX3" y="connsiteY3"/>
                </a:cxn>
              </a:cxnLst>
              <a:rect l="l" t="t" r="r" b="b"/>
              <a:pathLst>
                <a:path w="3461931" h="1209819">
                  <a:moveTo>
                    <a:pt x="3461931" y="1209819"/>
                  </a:moveTo>
                  <a:lnTo>
                    <a:pt x="0" y="1209819"/>
                  </a:lnTo>
                  <a:cubicBezTo>
                    <a:pt x="226497" y="597158"/>
                    <a:pt x="771245" y="106777"/>
                    <a:pt x="1492638" y="14842"/>
                  </a:cubicBezTo>
                  <a:cubicBezTo>
                    <a:pt x="2360334" y="-95697"/>
                    <a:pt x="3174024" y="421958"/>
                    <a:pt x="3461931" y="1209819"/>
                  </a:cubicBezTo>
                  <a:close/>
                </a:path>
              </a:pathLst>
            </a:custGeom>
            <a:solidFill>
              <a:srgbClr val="134B8E"/>
            </a:solidFill>
            <a:ln w="18023" cap="flat">
              <a:noFill/>
              <a:prstDash val="solid"/>
              <a:miter/>
            </a:ln>
          </p:spPr>
          <p:txBody>
            <a:bodyPr rtlCol="0" anchor="ctr"/>
            <a:lstStyle/>
            <a:p>
              <a:endParaRPr lang="en-US"/>
            </a:p>
          </p:txBody>
        </p:sp>
      </p:grpSp>
      <p:sp>
        <p:nvSpPr>
          <p:cNvPr id="14" name="Freeform: Shape 13">
            <a:extLst>
              <a:ext uri="{FF2B5EF4-FFF2-40B4-BE49-F238E27FC236}">
                <a16:creationId xmlns:a16="http://schemas.microsoft.com/office/drawing/2014/main" id="{29045CDD-2585-64B8-A9CA-2D91EB711AC4}"/>
              </a:ext>
            </a:extLst>
          </p:cNvPr>
          <p:cNvSpPr/>
          <p:nvPr userDrawn="1"/>
        </p:nvSpPr>
        <p:spPr>
          <a:xfrm>
            <a:off x="1608255" y="5318947"/>
            <a:ext cx="1468734" cy="745586"/>
          </a:xfrm>
          <a:custGeom>
            <a:avLst/>
            <a:gdLst>
              <a:gd name="connsiteX0" fmla="*/ 794003 w 1588366"/>
              <a:gd name="connsiteY0" fmla="*/ 0 h 806316"/>
              <a:gd name="connsiteX1" fmla="*/ 0 w 1588366"/>
              <a:gd name="connsiteY1" fmla="*/ 0 h 806316"/>
              <a:gd name="connsiteX2" fmla="*/ 190734 w 1588366"/>
              <a:gd name="connsiteY2" fmla="*/ 466720 h 806316"/>
              <a:gd name="connsiteX3" fmla="*/ 489298 w 1588366"/>
              <a:gd name="connsiteY3" fmla="*/ 669014 h 806316"/>
              <a:gd name="connsiteX4" fmla="*/ 618441 w 1588366"/>
              <a:gd name="connsiteY4" fmla="*/ 799602 h 806316"/>
              <a:gd name="connsiteX5" fmla="*/ 965049 w 1588366"/>
              <a:gd name="connsiteY5" fmla="*/ 800144 h 806316"/>
              <a:gd name="connsiteX6" fmla="*/ 1097624 w 1588366"/>
              <a:gd name="connsiteY6" fmla="*/ 669375 h 806316"/>
              <a:gd name="connsiteX7" fmla="*/ 1397633 w 1588366"/>
              <a:gd name="connsiteY7" fmla="*/ 466720 h 806316"/>
              <a:gd name="connsiteX8" fmla="*/ 1588367 w 1588366"/>
              <a:gd name="connsiteY8" fmla="*/ 0 h 806316"/>
              <a:gd name="connsiteX9" fmla="*/ 794183 w 1588366"/>
              <a:gd name="connsiteY9" fmla="*/ 0 h 80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8366" h="806316">
                <a:moveTo>
                  <a:pt x="794003" y="0"/>
                </a:moveTo>
                <a:lnTo>
                  <a:pt x="0" y="0"/>
                </a:lnTo>
                <a:cubicBezTo>
                  <a:pt x="0" y="0"/>
                  <a:pt x="138535" y="352208"/>
                  <a:pt x="190734" y="466720"/>
                </a:cubicBezTo>
                <a:cubicBezTo>
                  <a:pt x="234083" y="562087"/>
                  <a:pt x="378398" y="644992"/>
                  <a:pt x="489298" y="669014"/>
                </a:cubicBezTo>
                <a:cubicBezTo>
                  <a:pt x="503747" y="751016"/>
                  <a:pt x="542581" y="794003"/>
                  <a:pt x="618441" y="799602"/>
                </a:cubicBezTo>
                <a:cubicBezTo>
                  <a:pt x="733495" y="808091"/>
                  <a:pt x="849995" y="808813"/>
                  <a:pt x="965049" y="800144"/>
                </a:cubicBezTo>
                <a:cubicBezTo>
                  <a:pt x="1043619" y="794364"/>
                  <a:pt x="1079743" y="756073"/>
                  <a:pt x="1097624" y="669375"/>
                </a:cubicBezTo>
                <a:cubicBezTo>
                  <a:pt x="1208705" y="645714"/>
                  <a:pt x="1354103" y="562629"/>
                  <a:pt x="1397633" y="466720"/>
                </a:cubicBezTo>
                <a:cubicBezTo>
                  <a:pt x="1449651" y="352027"/>
                  <a:pt x="1588367" y="0"/>
                  <a:pt x="1588367" y="0"/>
                </a:cubicBezTo>
                <a:lnTo>
                  <a:pt x="794183" y="0"/>
                </a:lnTo>
                <a:close/>
              </a:path>
            </a:pathLst>
          </a:custGeom>
          <a:solidFill>
            <a:srgbClr val="BCBEC0"/>
          </a:solidFill>
          <a:ln w="18023" cap="flat">
            <a:noFill/>
            <a:prstDash val="solid"/>
            <a:miter/>
          </a:ln>
        </p:spPr>
        <p:txBody>
          <a:bodyPr rtlCol="0" anchor="ctr"/>
          <a:lstStyle/>
          <a:p>
            <a:endParaRPr lang="en-US"/>
          </a:p>
        </p:txBody>
      </p:sp>
    </p:spTree>
    <p:extLst>
      <p:ext uri="{BB962C8B-B14F-4D97-AF65-F5344CB8AC3E}">
        <p14:creationId xmlns:p14="http://schemas.microsoft.com/office/powerpoint/2010/main" val="11350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0-#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additive="base">
                                        <p:cTn id="22" dur="500" fill="hold"/>
                                        <p:tgtEl>
                                          <p:spTgt spid="47"/>
                                        </p:tgtEl>
                                        <p:attrNameLst>
                                          <p:attrName>ppt_x</p:attrName>
                                        </p:attrNameLst>
                                      </p:cBhvr>
                                      <p:tavLst>
                                        <p:tav tm="0">
                                          <p:val>
                                            <p:strVal val="0-#ppt_w/2"/>
                                          </p:val>
                                        </p:tav>
                                        <p:tav tm="100000">
                                          <p:val>
                                            <p:strVal val="#ppt_x"/>
                                          </p:val>
                                        </p:tav>
                                      </p:tavLst>
                                    </p:anim>
                                    <p:anim calcmode="lin" valueType="num">
                                      <p:cBhvr additive="base">
                                        <p:cTn id="23" dur="500" fill="hold"/>
                                        <p:tgtEl>
                                          <p:spTgt spid="47"/>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0-#ppt_w/2"/>
                                          </p:val>
                                        </p:tav>
                                        <p:tav tm="100000">
                                          <p:val>
                                            <p:strVal val="#ppt_x"/>
                                          </p:val>
                                        </p:tav>
                                      </p:tavLst>
                                    </p:anim>
                                    <p:anim calcmode="lin" valueType="num">
                                      <p:cBhvr additive="base">
                                        <p:cTn id="2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C5285FF-573F-CFD7-6B50-26F0C6B3C7B3}"/>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45523" y="6313047"/>
            <a:ext cx="466351" cy="440282"/>
          </a:xfrm>
          <a:prstGeom prst="rect">
            <a:avLst/>
          </a:prstGeom>
        </p:spPr>
      </p:pic>
      <p:cxnSp>
        <p:nvCxnSpPr>
          <p:cNvPr id="25" name="Straight Connector 24">
            <a:extLst>
              <a:ext uri="{FF2B5EF4-FFF2-40B4-BE49-F238E27FC236}">
                <a16:creationId xmlns:a16="http://schemas.microsoft.com/office/drawing/2014/main" id="{212C51B7-EA67-D5CB-7881-F9AB4169A73A}"/>
              </a:ext>
            </a:extLst>
          </p:cNvPr>
          <p:cNvCxnSpPr>
            <a:cxnSpLocks/>
          </p:cNvCxnSpPr>
          <p:nvPr userDrawn="1"/>
        </p:nvCxnSpPr>
        <p:spPr>
          <a:xfrm>
            <a:off x="763790" y="6553138"/>
            <a:ext cx="7909155"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660AB7B-C682-6113-CC12-E8B03561BDB4}"/>
              </a:ext>
            </a:extLst>
          </p:cNvPr>
          <p:cNvSpPr txBox="1"/>
          <p:nvPr userDrawn="1"/>
        </p:nvSpPr>
        <p:spPr>
          <a:xfrm>
            <a:off x="11478158" y="6350000"/>
            <a:ext cx="468319" cy="369332"/>
          </a:xfrm>
          <a:prstGeom prst="rect">
            <a:avLst/>
          </a:prstGeom>
          <a:noFill/>
        </p:spPr>
        <p:txBody>
          <a:bodyPr wrap="square" rtlCol="0">
            <a:spAutoFit/>
          </a:bodyPr>
          <a:lstStyle/>
          <a:p>
            <a:pPr algn="ctr"/>
            <a:fld id="{60CB3D33-BDC5-4B12-8FD4-CFB857723B63}" type="slidenum">
              <a:rPr lang="en-US" smtClean="0">
                <a:solidFill>
                  <a:schemeClr val="bg1">
                    <a:lumMod val="50000"/>
                  </a:schemeClr>
                </a:solidFill>
              </a:rPr>
              <a:t>‹#›</a:t>
            </a:fld>
            <a:endParaRPr lang="en-US">
              <a:solidFill>
                <a:schemeClr val="bg1">
                  <a:lumMod val="50000"/>
                </a:schemeClr>
              </a:solidFill>
            </a:endParaRPr>
          </a:p>
        </p:txBody>
      </p:sp>
      <p:sp>
        <p:nvSpPr>
          <p:cNvPr id="28" name="TextBox 27">
            <a:extLst>
              <a:ext uri="{FF2B5EF4-FFF2-40B4-BE49-F238E27FC236}">
                <a16:creationId xmlns:a16="http://schemas.microsoft.com/office/drawing/2014/main" id="{E506A619-7078-A7B3-972A-FD2DD546C186}"/>
              </a:ext>
            </a:extLst>
          </p:cNvPr>
          <p:cNvSpPr txBox="1"/>
          <p:nvPr userDrawn="1"/>
        </p:nvSpPr>
        <p:spPr>
          <a:xfrm>
            <a:off x="8470801" y="6373083"/>
            <a:ext cx="3007357" cy="323165"/>
          </a:xfrm>
          <a:prstGeom prst="rect">
            <a:avLst/>
          </a:prstGeom>
          <a:noFill/>
        </p:spPr>
        <p:txBody>
          <a:bodyPr wrap="square" rtlCol="0">
            <a:spAutoFit/>
          </a:bodyPr>
          <a:lstStyle/>
          <a:p>
            <a:pPr algn="r"/>
            <a:r>
              <a:rPr lang="en-US" sz="1500" b="1" spc="0">
                <a:solidFill>
                  <a:schemeClr val="bg1">
                    <a:lumMod val="50000"/>
                  </a:schemeClr>
                </a:solidFill>
                <a:latin typeface="+mj-lt"/>
              </a:rPr>
              <a:t>INDIANA DEPT. OF CHILD SERVICES</a:t>
            </a:r>
          </a:p>
        </p:txBody>
      </p:sp>
      <p:grpSp>
        <p:nvGrpSpPr>
          <p:cNvPr id="47" name="Group 46">
            <a:extLst>
              <a:ext uri="{FF2B5EF4-FFF2-40B4-BE49-F238E27FC236}">
                <a16:creationId xmlns:a16="http://schemas.microsoft.com/office/drawing/2014/main" id="{DDD2747D-3071-EFCC-3257-3E9128B4337C}"/>
              </a:ext>
            </a:extLst>
          </p:cNvPr>
          <p:cNvGrpSpPr/>
          <p:nvPr userDrawn="1"/>
        </p:nvGrpSpPr>
        <p:grpSpPr>
          <a:xfrm>
            <a:off x="1252678" y="4171217"/>
            <a:ext cx="3568703" cy="1080924"/>
            <a:chOff x="1045126" y="4115212"/>
            <a:chExt cx="3859383" cy="1168968"/>
          </a:xfrm>
        </p:grpSpPr>
        <p:cxnSp>
          <p:nvCxnSpPr>
            <p:cNvPr id="43" name="Straight Connector 42">
              <a:extLst>
                <a:ext uri="{FF2B5EF4-FFF2-40B4-BE49-F238E27FC236}">
                  <a16:creationId xmlns:a16="http://schemas.microsoft.com/office/drawing/2014/main" id="{9663AB39-D4C3-B639-DBB2-AA3F0AE071AB}"/>
                </a:ext>
              </a:extLst>
            </p:cNvPr>
            <p:cNvCxnSpPr>
              <a:stCxn id="46" idx="1"/>
            </p:cNvCxnSpPr>
            <p:nvPr userDrawn="1"/>
          </p:nvCxnSpPr>
          <p:spPr>
            <a:xfrm flipH="1">
              <a:off x="2826327" y="4747307"/>
              <a:ext cx="1588656" cy="0"/>
            </a:xfrm>
            <a:prstGeom prst="line">
              <a:avLst/>
            </a:prstGeom>
            <a:ln w="19050">
              <a:solidFill>
                <a:schemeClr val="bg1">
                  <a:lumMod val="50000"/>
                </a:schemeClr>
              </a:solidFill>
              <a:prstDash val="sysDot"/>
            </a:ln>
          </p:spPr>
          <p:style>
            <a:lnRef idx="1">
              <a:schemeClr val="accent5"/>
            </a:lnRef>
            <a:fillRef idx="0">
              <a:schemeClr val="accent5"/>
            </a:fillRef>
            <a:effectRef idx="0">
              <a:schemeClr val="accent5"/>
            </a:effectRef>
            <a:fontRef idx="minor">
              <a:schemeClr val="tx1"/>
            </a:fontRef>
          </p:style>
        </p:cxnSp>
        <p:grpSp>
          <p:nvGrpSpPr>
            <p:cNvPr id="18" name="Group 17">
              <a:extLst>
                <a:ext uri="{FF2B5EF4-FFF2-40B4-BE49-F238E27FC236}">
                  <a16:creationId xmlns:a16="http://schemas.microsoft.com/office/drawing/2014/main" id="{4B599F42-CF71-FC35-21B0-28A05294F3CA}"/>
                </a:ext>
              </a:extLst>
            </p:cNvPr>
            <p:cNvGrpSpPr/>
            <p:nvPr userDrawn="1"/>
          </p:nvGrpSpPr>
          <p:grpSpPr>
            <a:xfrm>
              <a:off x="4414983" y="4502544"/>
              <a:ext cx="489526" cy="489526"/>
              <a:chOff x="4414983" y="4502544"/>
              <a:chExt cx="489526" cy="489526"/>
            </a:xfrm>
          </p:grpSpPr>
          <p:sp>
            <p:nvSpPr>
              <p:cNvPr id="45" name="Oval 44">
                <a:extLst>
                  <a:ext uri="{FF2B5EF4-FFF2-40B4-BE49-F238E27FC236}">
                    <a16:creationId xmlns:a16="http://schemas.microsoft.com/office/drawing/2014/main" id="{2B46081A-F42C-E674-E996-D683C4DAC8E6}"/>
                  </a:ext>
                </a:extLst>
              </p:cNvPr>
              <p:cNvSpPr/>
              <p:nvPr userDrawn="1"/>
            </p:nvSpPr>
            <p:spPr>
              <a:xfrm>
                <a:off x="4414983" y="4502544"/>
                <a:ext cx="489526" cy="48952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D83D98BE-C3E2-464B-3D9B-BD36CF06E82F}"/>
                  </a:ext>
                </a:extLst>
              </p:cNvPr>
              <p:cNvSpPr txBox="1"/>
              <p:nvPr userDrawn="1"/>
            </p:nvSpPr>
            <p:spPr>
              <a:xfrm>
                <a:off x="4414983" y="4562641"/>
                <a:ext cx="489526" cy="369332"/>
              </a:xfrm>
              <a:prstGeom prst="rect">
                <a:avLst/>
              </a:prstGeom>
              <a:noFill/>
            </p:spPr>
            <p:txBody>
              <a:bodyPr wrap="square" rtlCol="0" anchor="ctr">
                <a:spAutoFit/>
              </a:bodyPr>
              <a:lstStyle/>
              <a:p>
                <a:pPr algn="ctr"/>
                <a:r>
                  <a:rPr lang="en-US">
                    <a:solidFill>
                      <a:schemeClr val="bg1"/>
                    </a:solidFill>
                  </a:rPr>
                  <a:t>4</a:t>
                </a:r>
              </a:p>
            </p:txBody>
          </p:sp>
        </p:grpSp>
        <p:sp>
          <p:nvSpPr>
            <p:cNvPr id="10" name="Freeform: Shape 9">
              <a:extLst>
                <a:ext uri="{FF2B5EF4-FFF2-40B4-BE49-F238E27FC236}">
                  <a16:creationId xmlns:a16="http://schemas.microsoft.com/office/drawing/2014/main" id="{6BE7991F-11FF-8480-FC3D-6767989136F4}"/>
                </a:ext>
              </a:extLst>
            </p:cNvPr>
            <p:cNvSpPr/>
            <p:nvPr/>
          </p:nvSpPr>
          <p:spPr>
            <a:xfrm>
              <a:off x="1045126" y="4115212"/>
              <a:ext cx="2362501" cy="1168968"/>
            </a:xfrm>
            <a:custGeom>
              <a:avLst/>
              <a:gdLst>
                <a:gd name="connsiteX0" fmla="*/ 2362501 w 2362501"/>
                <a:gd name="connsiteY0" fmla="*/ 0 h 1168968"/>
                <a:gd name="connsiteX1" fmla="*/ 2335409 w 2362501"/>
                <a:gd name="connsiteY1" fmla="*/ 48586 h 1168968"/>
                <a:gd name="connsiteX2" fmla="*/ 2124806 w 2362501"/>
                <a:gd name="connsiteY2" fmla="*/ 874920 h 1168968"/>
                <a:gd name="connsiteX3" fmla="*/ 2006139 w 2362501"/>
                <a:gd name="connsiteY3" fmla="*/ 1168968 h 1168968"/>
                <a:gd name="connsiteX4" fmla="*/ 349498 w 2362501"/>
                <a:gd name="connsiteY4" fmla="*/ 1168968 h 1168968"/>
                <a:gd name="connsiteX5" fmla="*/ 232457 w 2362501"/>
                <a:gd name="connsiteY5" fmla="*/ 849633 h 1168968"/>
                <a:gd name="connsiteX6" fmla="*/ 0 w 2362501"/>
                <a:gd name="connsiteY6" fmla="*/ 0 h 1168968"/>
                <a:gd name="connsiteX7" fmla="*/ 2362501 w 2362501"/>
                <a:gd name="connsiteY7" fmla="*/ 0 h 116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2501" h="1168968">
                  <a:moveTo>
                    <a:pt x="2362501" y="0"/>
                  </a:moveTo>
                  <a:cubicBezTo>
                    <a:pt x="2353470" y="16075"/>
                    <a:pt x="2344440" y="32331"/>
                    <a:pt x="2335409" y="48586"/>
                  </a:cubicBezTo>
                  <a:cubicBezTo>
                    <a:pt x="2194706" y="303802"/>
                    <a:pt x="2126071" y="583039"/>
                    <a:pt x="2124806" y="874920"/>
                  </a:cubicBezTo>
                  <a:cubicBezTo>
                    <a:pt x="2124264" y="988349"/>
                    <a:pt x="2098255" y="1083716"/>
                    <a:pt x="2006139" y="1168968"/>
                  </a:cubicBezTo>
                  <a:lnTo>
                    <a:pt x="349498" y="1168968"/>
                  </a:lnTo>
                  <a:cubicBezTo>
                    <a:pt x="253770" y="1086606"/>
                    <a:pt x="234805" y="975706"/>
                    <a:pt x="232457" y="849633"/>
                  </a:cubicBezTo>
                  <a:cubicBezTo>
                    <a:pt x="226677" y="543664"/>
                    <a:pt x="139077" y="262982"/>
                    <a:pt x="0" y="0"/>
                  </a:cubicBezTo>
                  <a:lnTo>
                    <a:pt x="2362501" y="0"/>
                  </a:lnTo>
                  <a:close/>
                </a:path>
              </a:pathLst>
            </a:custGeom>
            <a:solidFill>
              <a:srgbClr val="808285"/>
            </a:solidFill>
            <a:ln w="18023" cap="flat">
              <a:noFill/>
              <a:prstDash val="solid"/>
              <a:miter/>
            </a:ln>
          </p:spPr>
          <p:txBody>
            <a:bodyPr rtlCol="0" anchor="ctr"/>
            <a:lstStyle/>
            <a:p>
              <a:endParaRPr lang="en-US"/>
            </a:p>
          </p:txBody>
        </p:sp>
      </p:grpSp>
      <p:grpSp>
        <p:nvGrpSpPr>
          <p:cNvPr id="21" name="Group 20">
            <a:extLst>
              <a:ext uri="{FF2B5EF4-FFF2-40B4-BE49-F238E27FC236}">
                <a16:creationId xmlns:a16="http://schemas.microsoft.com/office/drawing/2014/main" id="{7087205B-1CF7-D787-3562-E12547445902}"/>
              </a:ext>
            </a:extLst>
          </p:cNvPr>
          <p:cNvGrpSpPr/>
          <p:nvPr userDrawn="1"/>
        </p:nvGrpSpPr>
        <p:grpSpPr>
          <a:xfrm>
            <a:off x="695850" y="3075094"/>
            <a:ext cx="4125531" cy="1029317"/>
            <a:chOff x="442942" y="2929807"/>
            <a:chExt cx="4461567" cy="1113157"/>
          </a:xfrm>
        </p:grpSpPr>
        <p:cxnSp>
          <p:nvCxnSpPr>
            <p:cNvPr id="30" name="Straight Connector 29">
              <a:extLst>
                <a:ext uri="{FF2B5EF4-FFF2-40B4-BE49-F238E27FC236}">
                  <a16:creationId xmlns:a16="http://schemas.microsoft.com/office/drawing/2014/main" id="{D2C6C878-513A-FE30-4189-FF911F13A90B}"/>
                </a:ext>
              </a:extLst>
            </p:cNvPr>
            <p:cNvCxnSpPr>
              <a:stCxn id="42" idx="1"/>
            </p:cNvCxnSpPr>
            <p:nvPr userDrawn="1"/>
          </p:nvCxnSpPr>
          <p:spPr>
            <a:xfrm flipH="1">
              <a:off x="2826327" y="3516652"/>
              <a:ext cx="1588656" cy="0"/>
            </a:xfrm>
            <a:prstGeom prst="line">
              <a:avLst/>
            </a:prstGeom>
            <a:ln w="19050">
              <a:solidFill>
                <a:schemeClr val="bg1">
                  <a:lumMod val="50000"/>
                </a:schemeClr>
              </a:solidFill>
              <a:prstDash val="sysDot"/>
            </a:ln>
          </p:spPr>
          <p:style>
            <a:lnRef idx="1">
              <a:schemeClr val="accent5"/>
            </a:lnRef>
            <a:fillRef idx="0">
              <a:schemeClr val="accent5"/>
            </a:fillRef>
            <a:effectRef idx="0">
              <a:schemeClr val="accent5"/>
            </a:effectRef>
            <a:fontRef idx="minor">
              <a:schemeClr val="tx1"/>
            </a:fontRef>
          </p:style>
        </p:cxnSp>
        <p:grpSp>
          <p:nvGrpSpPr>
            <p:cNvPr id="17" name="Group 16">
              <a:extLst>
                <a:ext uri="{FF2B5EF4-FFF2-40B4-BE49-F238E27FC236}">
                  <a16:creationId xmlns:a16="http://schemas.microsoft.com/office/drawing/2014/main" id="{2A96672E-A6C1-6F36-F623-2165A9D0452E}"/>
                </a:ext>
              </a:extLst>
            </p:cNvPr>
            <p:cNvGrpSpPr/>
            <p:nvPr userDrawn="1"/>
          </p:nvGrpSpPr>
          <p:grpSpPr>
            <a:xfrm>
              <a:off x="4414983" y="3271889"/>
              <a:ext cx="489526" cy="489526"/>
              <a:chOff x="4414983" y="3271889"/>
              <a:chExt cx="489526" cy="489526"/>
            </a:xfrm>
          </p:grpSpPr>
          <p:sp>
            <p:nvSpPr>
              <p:cNvPr id="41" name="Oval 40">
                <a:extLst>
                  <a:ext uri="{FF2B5EF4-FFF2-40B4-BE49-F238E27FC236}">
                    <a16:creationId xmlns:a16="http://schemas.microsoft.com/office/drawing/2014/main" id="{6016D822-1828-E3A2-7836-09A0FD2635BC}"/>
                  </a:ext>
                </a:extLst>
              </p:cNvPr>
              <p:cNvSpPr/>
              <p:nvPr userDrawn="1"/>
            </p:nvSpPr>
            <p:spPr>
              <a:xfrm>
                <a:off x="4414983" y="3271889"/>
                <a:ext cx="489526" cy="48952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59B76953-3C2E-1B02-D419-7D4C2AA919B0}"/>
                  </a:ext>
                </a:extLst>
              </p:cNvPr>
              <p:cNvSpPr txBox="1"/>
              <p:nvPr userDrawn="1"/>
            </p:nvSpPr>
            <p:spPr>
              <a:xfrm>
                <a:off x="4414983" y="3331986"/>
                <a:ext cx="489526" cy="369332"/>
              </a:xfrm>
              <a:prstGeom prst="rect">
                <a:avLst/>
              </a:prstGeom>
              <a:noFill/>
            </p:spPr>
            <p:txBody>
              <a:bodyPr wrap="square" rtlCol="0" anchor="ctr">
                <a:spAutoFit/>
              </a:bodyPr>
              <a:lstStyle/>
              <a:p>
                <a:pPr algn="ctr"/>
                <a:r>
                  <a:rPr lang="en-US">
                    <a:solidFill>
                      <a:schemeClr val="bg1"/>
                    </a:solidFill>
                  </a:rPr>
                  <a:t>3</a:t>
                </a:r>
              </a:p>
            </p:txBody>
          </p:sp>
        </p:grpSp>
        <p:sp>
          <p:nvSpPr>
            <p:cNvPr id="11" name="Freeform: Shape 10">
              <a:extLst>
                <a:ext uri="{FF2B5EF4-FFF2-40B4-BE49-F238E27FC236}">
                  <a16:creationId xmlns:a16="http://schemas.microsoft.com/office/drawing/2014/main" id="{B223A8C3-0DAD-B0F8-1ADF-204F30DD21C5}"/>
                </a:ext>
              </a:extLst>
            </p:cNvPr>
            <p:cNvSpPr/>
            <p:nvPr/>
          </p:nvSpPr>
          <p:spPr>
            <a:xfrm>
              <a:off x="442942" y="2929807"/>
              <a:ext cx="3562897" cy="1113157"/>
            </a:xfrm>
            <a:custGeom>
              <a:avLst/>
              <a:gdLst>
                <a:gd name="connsiteX0" fmla="*/ 3562898 w 3562897"/>
                <a:gd name="connsiteY0" fmla="*/ 0 h 1113157"/>
                <a:gd name="connsiteX1" fmla="*/ 3317797 w 3562897"/>
                <a:gd name="connsiteY1" fmla="*/ 544567 h 1113157"/>
                <a:gd name="connsiteX2" fmla="*/ 2964686 w 3562897"/>
                <a:gd name="connsiteY2" fmla="*/ 1113157 h 1113157"/>
                <a:gd name="connsiteX3" fmla="*/ 602185 w 3562897"/>
                <a:gd name="connsiteY3" fmla="*/ 1113157 h 1113157"/>
                <a:gd name="connsiteX4" fmla="*/ 478461 w 3562897"/>
                <a:gd name="connsiteY4" fmla="*/ 903277 h 1113157"/>
                <a:gd name="connsiteX5" fmla="*/ 165086 w 3562897"/>
                <a:gd name="connsiteY5" fmla="*/ 404226 h 1113157"/>
                <a:gd name="connsiteX6" fmla="*/ 0 w 3562897"/>
                <a:gd name="connsiteY6" fmla="*/ 0 h 1113157"/>
                <a:gd name="connsiteX7" fmla="*/ 3562898 w 3562897"/>
                <a:gd name="connsiteY7" fmla="*/ 0 h 111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2897" h="1113157">
                  <a:moveTo>
                    <a:pt x="3562898" y="0"/>
                  </a:moveTo>
                  <a:cubicBezTo>
                    <a:pt x="3511963" y="188386"/>
                    <a:pt x="3429962" y="369908"/>
                    <a:pt x="3317797" y="544567"/>
                  </a:cubicBezTo>
                  <a:cubicBezTo>
                    <a:pt x="3197324" y="732231"/>
                    <a:pt x="3074684" y="919352"/>
                    <a:pt x="2964686" y="1113157"/>
                  </a:cubicBezTo>
                  <a:lnTo>
                    <a:pt x="602185" y="1113157"/>
                  </a:lnTo>
                  <a:cubicBezTo>
                    <a:pt x="564436" y="1041993"/>
                    <a:pt x="523074" y="972093"/>
                    <a:pt x="478461" y="903277"/>
                  </a:cubicBezTo>
                  <a:cubicBezTo>
                    <a:pt x="371534" y="738372"/>
                    <a:pt x="260092" y="575815"/>
                    <a:pt x="165086" y="404226"/>
                  </a:cubicBezTo>
                  <a:cubicBezTo>
                    <a:pt x="92116" y="272735"/>
                    <a:pt x="37388" y="137090"/>
                    <a:pt x="0" y="0"/>
                  </a:cubicBezTo>
                  <a:lnTo>
                    <a:pt x="3562898" y="0"/>
                  </a:lnTo>
                  <a:close/>
                </a:path>
              </a:pathLst>
            </a:custGeom>
            <a:solidFill>
              <a:srgbClr val="1DB0D3"/>
            </a:solidFill>
            <a:ln w="18023" cap="flat">
              <a:noFill/>
              <a:prstDash val="solid"/>
              <a:miter/>
            </a:ln>
          </p:spPr>
          <p:txBody>
            <a:bodyPr rtlCol="0" anchor="ctr"/>
            <a:lstStyle/>
            <a:p>
              <a:endParaRPr lang="en-US"/>
            </a:p>
          </p:txBody>
        </p:sp>
      </p:grpSp>
      <p:grpSp>
        <p:nvGrpSpPr>
          <p:cNvPr id="20" name="Group 19">
            <a:extLst>
              <a:ext uri="{FF2B5EF4-FFF2-40B4-BE49-F238E27FC236}">
                <a16:creationId xmlns:a16="http://schemas.microsoft.com/office/drawing/2014/main" id="{717DBDCF-60E7-51CD-B180-B6B52416253C}"/>
              </a:ext>
            </a:extLst>
          </p:cNvPr>
          <p:cNvGrpSpPr/>
          <p:nvPr userDrawn="1"/>
        </p:nvGrpSpPr>
        <p:grpSpPr>
          <a:xfrm>
            <a:off x="637086" y="1978972"/>
            <a:ext cx="4184295" cy="1029316"/>
            <a:chOff x="379392" y="1744403"/>
            <a:chExt cx="4525117" cy="1113156"/>
          </a:xfrm>
        </p:grpSpPr>
        <p:cxnSp>
          <p:nvCxnSpPr>
            <p:cNvPr id="22" name="Straight Connector 21">
              <a:extLst>
                <a:ext uri="{FF2B5EF4-FFF2-40B4-BE49-F238E27FC236}">
                  <a16:creationId xmlns:a16="http://schemas.microsoft.com/office/drawing/2014/main" id="{EFE503FA-CC3C-CA94-36B8-F9540F7CD906}"/>
                </a:ext>
              </a:extLst>
            </p:cNvPr>
            <p:cNvCxnSpPr>
              <a:stCxn id="29" idx="1"/>
            </p:cNvCxnSpPr>
            <p:nvPr userDrawn="1"/>
          </p:nvCxnSpPr>
          <p:spPr>
            <a:xfrm flipH="1">
              <a:off x="2826327" y="2297602"/>
              <a:ext cx="1588656" cy="0"/>
            </a:xfrm>
            <a:prstGeom prst="line">
              <a:avLst/>
            </a:prstGeom>
            <a:ln w="19050">
              <a:solidFill>
                <a:schemeClr val="bg1">
                  <a:lumMod val="50000"/>
                </a:schemeClr>
              </a:solidFill>
              <a:prstDash val="sysDot"/>
            </a:ln>
          </p:spPr>
          <p:style>
            <a:lnRef idx="1">
              <a:schemeClr val="accent5"/>
            </a:lnRef>
            <a:fillRef idx="0">
              <a:schemeClr val="accent5"/>
            </a:fillRef>
            <a:effectRef idx="0">
              <a:schemeClr val="accent5"/>
            </a:effectRef>
            <a:fontRef idx="minor">
              <a:schemeClr val="tx1"/>
            </a:fontRef>
          </p:style>
        </p:cxnSp>
        <p:grpSp>
          <p:nvGrpSpPr>
            <p:cNvPr id="16" name="Group 15">
              <a:extLst>
                <a:ext uri="{FF2B5EF4-FFF2-40B4-BE49-F238E27FC236}">
                  <a16:creationId xmlns:a16="http://schemas.microsoft.com/office/drawing/2014/main" id="{2A313B81-E6B1-0746-13FC-924817B87A27}"/>
                </a:ext>
              </a:extLst>
            </p:cNvPr>
            <p:cNvGrpSpPr/>
            <p:nvPr userDrawn="1"/>
          </p:nvGrpSpPr>
          <p:grpSpPr>
            <a:xfrm>
              <a:off x="4414983" y="2052839"/>
              <a:ext cx="489526" cy="489526"/>
              <a:chOff x="4414983" y="2052839"/>
              <a:chExt cx="489526" cy="489526"/>
            </a:xfrm>
          </p:grpSpPr>
          <p:sp>
            <p:nvSpPr>
              <p:cNvPr id="27" name="Oval 26">
                <a:extLst>
                  <a:ext uri="{FF2B5EF4-FFF2-40B4-BE49-F238E27FC236}">
                    <a16:creationId xmlns:a16="http://schemas.microsoft.com/office/drawing/2014/main" id="{FA77E9AE-7191-0B76-2FAF-259102B95FC1}"/>
                  </a:ext>
                </a:extLst>
              </p:cNvPr>
              <p:cNvSpPr/>
              <p:nvPr userDrawn="1"/>
            </p:nvSpPr>
            <p:spPr>
              <a:xfrm>
                <a:off x="4414983" y="2052839"/>
                <a:ext cx="489526" cy="48952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85C229E-FD80-26B3-EB8C-DDB5954A2717}"/>
                  </a:ext>
                </a:extLst>
              </p:cNvPr>
              <p:cNvSpPr txBox="1"/>
              <p:nvPr userDrawn="1"/>
            </p:nvSpPr>
            <p:spPr>
              <a:xfrm>
                <a:off x="4414983" y="2112936"/>
                <a:ext cx="489526" cy="369332"/>
              </a:xfrm>
              <a:prstGeom prst="rect">
                <a:avLst/>
              </a:prstGeom>
              <a:noFill/>
            </p:spPr>
            <p:txBody>
              <a:bodyPr wrap="square" rtlCol="0" anchor="ctr">
                <a:spAutoFit/>
              </a:bodyPr>
              <a:lstStyle/>
              <a:p>
                <a:pPr algn="ctr"/>
                <a:r>
                  <a:rPr lang="en-US">
                    <a:solidFill>
                      <a:schemeClr val="bg1"/>
                    </a:solidFill>
                  </a:rPr>
                  <a:t>2</a:t>
                </a:r>
              </a:p>
            </p:txBody>
          </p:sp>
        </p:grpSp>
        <p:sp>
          <p:nvSpPr>
            <p:cNvPr id="12" name="Freeform: Shape 11">
              <a:extLst>
                <a:ext uri="{FF2B5EF4-FFF2-40B4-BE49-F238E27FC236}">
                  <a16:creationId xmlns:a16="http://schemas.microsoft.com/office/drawing/2014/main" id="{CAB7F442-8AC7-0D49-106E-F7B0A73C50CA}"/>
                </a:ext>
              </a:extLst>
            </p:cNvPr>
            <p:cNvSpPr/>
            <p:nvPr/>
          </p:nvSpPr>
          <p:spPr>
            <a:xfrm>
              <a:off x="379392" y="1744403"/>
              <a:ext cx="3688788" cy="1113156"/>
            </a:xfrm>
            <a:custGeom>
              <a:avLst/>
              <a:gdLst>
                <a:gd name="connsiteX0" fmla="*/ 3626447 w 3688788"/>
                <a:gd name="connsiteY0" fmla="*/ 1113157 h 1113156"/>
                <a:gd name="connsiteX1" fmla="*/ 63550 w 3688788"/>
                <a:gd name="connsiteY1" fmla="*/ 1113157 h 1113156"/>
                <a:gd name="connsiteX2" fmla="*/ 115387 w 3688788"/>
                <a:gd name="connsiteY2" fmla="*/ 0 h 1113156"/>
                <a:gd name="connsiteX3" fmla="*/ 3577319 w 3688788"/>
                <a:gd name="connsiteY3" fmla="*/ 0 h 1113156"/>
                <a:gd name="connsiteX4" fmla="*/ 3671241 w 3688788"/>
                <a:gd name="connsiteY4" fmla="*/ 381829 h 1113156"/>
                <a:gd name="connsiteX5" fmla="*/ 3626447 w 3688788"/>
                <a:gd name="connsiteY5" fmla="*/ 1113157 h 111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8788" h="1113156">
                  <a:moveTo>
                    <a:pt x="3626447" y="1113157"/>
                  </a:moveTo>
                  <a:lnTo>
                    <a:pt x="63550" y="1113157"/>
                  </a:lnTo>
                  <a:cubicBezTo>
                    <a:pt x="-39584" y="736566"/>
                    <a:pt x="-13575" y="348415"/>
                    <a:pt x="115387" y="0"/>
                  </a:cubicBezTo>
                  <a:lnTo>
                    <a:pt x="3577319" y="0"/>
                  </a:lnTo>
                  <a:cubicBezTo>
                    <a:pt x="3621751" y="121376"/>
                    <a:pt x="3653540" y="249074"/>
                    <a:pt x="3671241" y="381829"/>
                  </a:cubicBezTo>
                  <a:cubicBezTo>
                    <a:pt x="3705197" y="636322"/>
                    <a:pt x="3689664" y="880158"/>
                    <a:pt x="3626447" y="1113157"/>
                  </a:cubicBezTo>
                  <a:close/>
                </a:path>
              </a:pathLst>
            </a:custGeom>
            <a:solidFill>
              <a:srgbClr val="FDB723"/>
            </a:solidFill>
            <a:ln w="18023" cap="flat">
              <a:noFill/>
              <a:prstDash val="solid"/>
              <a:miter/>
            </a:ln>
          </p:spPr>
          <p:txBody>
            <a:bodyPr rtlCol="0" anchor="ctr"/>
            <a:lstStyle/>
            <a:p>
              <a:endParaRPr lang="en-US"/>
            </a:p>
          </p:txBody>
        </p:sp>
      </p:grpSp>
      <p:grpSp>
        <p:nvGrpSpPr>
          <p:cNvPr id="19" name="Group 18">
            <a:extLst>
              <a:ext uri="{FF2B5EF4-FFF2-40B4-BE49-F238E27FC236}">
                <a16:creationId xmlns:a16="http://schemas.microsoft.com/office/drawing/2014/main" id="{F7348874-3B4A-9FD1-4438-70579989E41E}"/>
              </a:ext>
            </a:extLst>
          </p:cNvPr>
          <p:cNvGrpSpPr/>
          <p:nvPr userDrawn="1"/>
        </p:nvGrpSpPr>
        <p:grpSpPr>
          <a:xfrm>
            <a:off x="743782" y="793467"/>
            <a:ext cx="4077599" cy="1118698"/>
            <a:chOff x="494779" y="462336"/>
            <a:chExt cx="4409730" cy="1209819"/>
          </a:xfrm>
        </p:grpSpPr>
        <p:cxnSp>
          <p:nvCxnSpPr>
            <p:cNvPr id="8" name="Straight Connector 7">
              <a:extLst>
                <a:ext uri="{FF2B5EF4-FFF2-40B4-BE49-F238E27FC236}">
                  <a16:creationId xmlns:a16="http://schemas.microsoft.com/office/drawing/2014/main" id="{6C3C8833-9A8B-D2D8-33D7-F6E7778AD574}"/>
                </a:ext>
              </a:extLst>
            </p:cNvPr>
            <p:cNvCxnSpPr>
              <a:stCxn id="5" idx="1"/>
            </p:cNvCxnSpPr>
            <p:nvPr userDrawn="1"/>
          </p:nvCxnSpPr>
          <p:spPr>
            <a:xfrm flipH="1">
              <a:off x="2826327" y="1186872"/>
              <a:ext cx="1588656" cy="0"/>
            </a:xfrm>
            <a:prstGeom prst="line">
              <a:avLst/>
            </a:prstGeom>
            <a:ln w="19050">
              <a:solidFill>
                <a:schemeClr val="bg1">
                  <a:lumMod val="50000"/>
                </a:schemeClr>
              </a:solidFill>
              <a:prstDash val="sysDot"/>
            </a:ln>
          </p:spPr>
          <p:style>
            <a:lnRef idx="1">
              <a:schemeClr val="accent5"/>
            </a:lnRef>
            <a:fillRef idx="0">
              <a:schemeClr val="accent5"/>
            </a:fillRef>
            <a:effectRef idx="0">
              <a:schemeClr val="accent5"/>
            </a:effectRef>
            <a:fontRef idx="minor">
              <a:schemeClr val="tx1"/>
            </a:fontRef>
          </p:style>
        </p:cxnSp>
        <p:grpSp>
          <p:nvGrpSpPr>
            <p:cNvPr id="15" name="Group 14">
              <a:extLst>
                <a:ext uri="{FF2B5EF4-FFF2-40B4-BE49-F238E27FC236}">
                  <a16:creationId xmlns:a16="http://schemas.microsoft.com/office/drawing/2014/main" id="{4D92D874-253F-D2DB-8C97-41765710E3DB}"/>
                </a:ext>
              </a:extLst>
            </p:cNvPr>
            <p:cNvGrpSpPr/>
            <p:nvPr userDrawn="1"/>
          </p:nvGrpSpPr>
          <p:grpSpPr>
            <a:xfrm>
              <a:off x="4414983" y="942109"/>
              <a:ext cx="489526" cy="489526"/>
              <a:chOff x="4414983" y="942109"/>
              <a:chExt cx="489526" cy="489526"/>
            </a:xfrm>
          </p:grpSpPr>
          <p:sp>
            <p:nvSpPr>
              <p:cNvPr id="4" name="Oval 3">
                <a:extLst>
                  <a:ext uri="{FF2B5EF4-FFF2-40B4-BE49-F238E27FC236}">
                    <a16:creationId xmlns:a16="http://schemas.microsoft.com/office/drawing/2014/main" id="{A844E665-A434-4F20-6DD0-E698554E4A8D}"/>
                  </a:ext>
                </a:extLst>
              </p:cNvPr>
              <p:cNvSpPr/>
              <p:nvPr userDrawn="1"/>
            </p:nvSpPr>
            <p:spPr>
              <a:xfrm>
                <a:off x="4414983" y="942109"/>
                <a:ext cx="489526" cy="48952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82BD84F-3E8D-8A78-E084-55CF73630CED}"/>
                  </a:ext>
                </a:extLst>
              </p:cNvPr>
              <p:cNvSpPr txBox="1"/>
              <p:nvPr userDrawn="1"/>
            </p:nvSpPr>
            <p:spPr>
              <a:xfrm>
                <a:off x="4414983" y="1002206"/>
                <a:ext cx="489526" cy="369332"/>
              </a:xfrm>
              <a:prstGeom prst="rect">
                <a:avLst/>
              </a:prstGeom>
              <a:noFill/>
            </p:spPr>
            <p:txBody>
              <a:bodyPr wrap="square" rtlCol="0" anchor="ctr">
                <a:spAutoFit/>
              </a:bodyPr>
              <a:lstStyle/>
              <a:p>
                <a:pPr algn="ctr"/>
                <a:r>
                  <a:rPr lang="en-US">
                    <a:solidFill>
                      <a:schemeClr val="bg1"/>
                    </a:solidFill>
                  </a:rPr>
                  <a:t>1</a:t>
                </a:r>
              </a:p>
            </p:txBody>
          </p:sp>
        </p:grpSp>
        <p:sp>
          <p:nvSpPr>
            <p:cNvPr id="13" name="Freeform: Shape 12">
              <a:extLst>
                <a:ext uri="{FF2B5EF4-FFF2-40B4-BE49-F238E27FC236}">
                  <a16:creationId xmlns:a16="http://schemas.microsoft.com/office/drawing/2014/main" id="{170BC1B3-9ADA-835C-4E44-1E4895AEEF37}"/>
                </a:ext>
              </a:extLst>
            </p:cNvPr>
            <p:cNvSpPr/>
            <p:nvPr/>
          </p:nvSpPr>
          <p:spPr>
            <a:xfrm>
              <a:off x="494779" y="462336"/>
              <a:ext cx="3461931" cy="1209819"/>
            </a:xfrm>
            <a:custGeom>
              <a:avLst/>
              <a:gdLst>
                <a:gd name="connsiteX0" fmla="*/ 3461931 w 3461931"/>
                <a:gd name="connsiteY0" fmla="*/ 1209819 h 1209819"/>
                <a:gd name="connsiteX1" fmla="*/ 0 w 3461931"/>
                <a:gd name="connsiteY1" fmla="*/ 1209819 h 1209819"/>
                <a:gd name="connsiteX2" fmla="*/ 1492638 w 3461931"/>
                <a:gd name="connsiteY2" fmla="*/ 14842 h 1209819"/>
                <a:gd name="connsiteX3" fmla="*/ 3461931 w 3461931"/>
                <a:gd name="connsiteY3" fmla="*/ 1209819 h 1209819"/>
              </a:gdLst>
              <a:ahLst/>
              <a:cxnLst>
                <a:cxn ang="0">
                  <a:pos x="connsiteX0" y="connsiteY0"/>
                </a:cxn>
                <a:cxn ang="0">
                  <a:pos x="connsiteX1" y="connsiteY1"/>
                </a:cxn>
                <a:cxn ang="0">
                  <a:pos x="connsiteX2" y="connsiteY2"/>
                </a:cxn>
                <a:cxn ang="0">
                  <a:pos x="connsiteX3" y="connsiteY3"/>
                </a:cxn>
              </a:cxnLst>
              <a:rect l="l" t="t" r="r" b="b"/>
              <a:pathLst>
                <a:path w="3461931" h="1209819">
                  <a:moveTo>
                    <a:pt x="3461931" y="1209819"/>
                  </a:moveTo>
                  <a:lnTo>
                    <a:pt x="0" y="1209819"/>
                  </a:lnTo>
                  <a:cubicBezTo>
                    <a:pt x="226497" y="597158"/>
                    <a:pt x="771245" y="106777"/>
                    <a:pt x="1492638" y="14842"/>
                  </a:cubicBezTo>
                  <a:cubicBezTo>
                    <a:pt x="2360334" y="-95697"/>
                    <a:pt x="3174024" y="421958"/>
                    <a:pt x="3461931" y="1209819"/>
                  </a:cubicBezTo>
                  <a:close/>
                </a:path>
              </a:pathLst>
            </a:custGeom>
            <a:solidFill>
              <a:srgbClr val="134B8E"/>
            </a:solidFill>
            <a:ln w="18023" cap="flat">
              <a:noFill/>
              <a:prstDash val="solid"/>
              <a:miter/>
            </a:ln>
          </p:spPr>
          <p:txBody>
            <a:bodyPr rtlCol="0" anchor="ctr"/>
            <a:lstStyle/>
            <a:p>
              <a:endParaRPr lang="en-US"/>
            </a:p>
          </p:txBody>
        </p:sp>
      </p:grpSp>
      <p:sp>
        <p:nvSpPr>
          <p:cNvPr id="14" name="Freeform: Shape 13">
            <a:extLst>
              <a:ext uri="{FF2B5EF4-FFF2-40B4-BE49-F238E27FC236}">
                <a16:creationId xmlns:a16="http://schemas.microsoft.com/office/drawing/2014/main" id="{29045CDD-2585-64B8-A9CA-2D91EB711AC4}"/>
              </a:ext>
            </a:extLst>
          </p:cNvPr>
          <p:cNvSpPr/>
          <p:nvPr userDrawn="1"/>
        </p:nvSpPr>
        <p:spPr>
          <a:xfrm>
            <a:off x="1608255" y="5318947"/>
            <a:ext cx="1468734" cy="745586"/>
          </a:xfrm>
          <a:custGeom>
            <a:avLst/>
            <a:gdLst>
              <a:gd name="connsiteX0" fmla="*/ 794003 w 1588366"/>
              <a:gd name="connsiteY0" fmla="*/ 0 h 806316"/>
              <a:gd name="connsiteX1" fmla="*/ 0 w 1588366"/>
              <a:gd name="connsiteY1" fmla="*/ 0 h 806316"/>
              <a:gd name="connsiteX2" fmla="*/ 190734 w 1588366"/>
              <a:gd name="connsiteY2" fmla="*/ 466720 h 806316"/>
              <a:gd name="connsiteX3" fmla="*/ 489298 w 1588366"/>
              <a:gd name="connsiteY3" fmla="*/ 669014 h 806316"/>
              <a:gd name="connsiteX4" fmla="*/ 618441 w 1588366"/>
              <a:gd name="connsiteY4" fmla="*/ 799602 h 806316"/>
              <a:gd name="connsiteX5" fmla="*/ 965049 w 1588366"/>
              <a:gd name="connsiteY5" fmla="*/ 800144 h 806316"/>
              <a:gd name="connsiteX6" fmla="*/ 1097624 w 1588366"/>
              <a:gd name="connsiteY6" fmla="*/ 669375 h 806316"/>
              <a:gd name="connsiteX7" fmla="*/ 1397633 w 1588366"/>
              <a:gd name="connsiteY7" fmla="*/ 466720 h 806316"/>
              <a:gd name="connsiteX8" fmla="*/ 1588367 w 1588366"/>
              <a:gd name="connsiteY8" fmla="*/ 0 h 806316"/>
              <a:gd name="connsiteX9" fmla="*/ 794183 w 1588366"/>
              <a:gd name="connsiteY9" fmla="*/ 0 h 80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8366" h="806316">
                <a:moveTo>
                  <a:pt x="794003" y="0"/>
                </a:moveTo>
                <a:lnTo>
                  <a:pt x="0" y="0"/>
                </a:lnTo>
                <a:cubicBezTo>
                  <a:pt x="0" y="0"/>
                  <a:pt x="138535" y="352208"/>
                  <a:pt x="190734" y="466720"/>
                </a:cubicBezTo>
                <a:cubicBezTo>
                  <a:pt x="234083" y="562087"/>
                  <a:pt x="378398" y="644992"/>
                  <a:pt x="489298" y="669014"/>
                </a:cubicBezTo>
                <a:cubicBezTo>
                  <a:pt x="503747" y="751016"/>
                  <a:pt x="542581" y="794003"/>
                  <a:pt x="618441" y="799602"/>
                </a:cubicBezTo>
                <a:cubicBezTo>
                  <a:pt x="733495" y="808091"/>
                  <a:pt x="849995" y="808813"/>
                  <a:pt x="965049" y="800144"/>
                </a:cubicBezTo>
                <a:cubicBezTo>
                  <a:pt x="1043619" y="794364"/>
                  <a:pt x="1079743" y="756073"/>
                  <a:pt x="1097624" y="669375"/>
                </a:cubicBezTo>
                <a:cubicBezTo>
                  <a:pt x="1208705" y="645714"/>
                  <a:pt x="1354103" y="562629"/>
                  <a:pt x="1397633" y="466720"/>
                </a:cubicBezTo>
                <a:cubicBezTo>
                  <a:pt x="1449651" y="352027"/>
                  <a:pt x="1588367" y="0"/>
                  <a:pt x="1588367" y="0"/>
                </a:cubicBezTo>
                <a:lnTo>
                  <a:pt x="794183" y="0"/>
                </a:lnTo>
                <a:close/>
              </a:path>
            </a:pathLst>
          </a:custGeom>
          <a:solidFill>
            <a:srgbClr val="BCBEC0"/>
          </a:solidFill>
          <a:ln w="18023" cap="flat">
            <a:noFill/>
            <a:prstDash val="solid"/>
            <a:miter/>
          </a:ln>
        </p:spPr>
        <p:txBody>
          <a:bodyPr rtlCol="0" anchor="ctr"/>
          <a:lstStyle/>
          <a:p>
            <a:endParaRPr lang="en-US"/>
          </a:p>
        </p:txBody>
      </p:sp>
    </p:spTree>
    <p:extLst>
      <p:ext uri="{BB962C8B-B14F-4D97-AF65-F5344CB8AC3E}">
        <p14:creationId xmlns:p14="http://schemas.microsoft.com/office/powerpoint/2010/main" val="137788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0-#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additive="base">
                                        <p:cTn id="22" dur="500" fill="hold"/>
                                        <p:tgtEl>
                                          <p:spTgt spid="47"/>
                                        </p:tgtEl>
                                        <p:attrNameLst>
                                          <p:attrName>ppt_x</p:attrName>
                                        </p:attrNameLst>
                                      </p:cBhvr>
                                      <p:tavLst>
                                        <p:tav tm="0">
                                          <p:val>
                                            <p:strVal val="0-#ppt_w/2"/>
                                          </p:val>
                                        </p:tav>
                                        <p:tav tm="100000">
                                          <p:val>
                                            <p:strVal val="#ppt_x"/>
                                          </p:val>
                                        </p:tav>
                                      </p:tavLst>
                                    </p:anim>
                                    <p:anim calcmode="lin" valueType="num">
                                      <p:cBhvr additive="base">
                                        <p:cTn id="23" dur="500" fill="hold"/>
                                        <p:tgtEl>
                                          <p:spTgt spid="47"/>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0-#ppt_w/2"/>
                                          </p:val>
                                        </p:tav>
                                        <p:tav tm="100000">
                                          <p:val>
                                            <p:strVal val="#ppt_x"/>
                                          </p:val>
                                        </p:tav>
                                      </p:tavLst>
                                    </p:anim>
                                    <p:anim calcmode="lin" valueType="num">
                                      <p:cBhvr additive="base">
                                        <p:cTn id="2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BFA4D73-2920-1DA3-A5FD-C544F41E1B16}"/>
              </a:ext>
            </a:extLst>
          </p:cNvPr>
          <p:cNvGrpSpPr/>
          <p:nvPr userDrawn="1"/>
        </p:nvGrpSpPr>
        <p:grpSpPr>
          <a:xfrm>
            <a:off x="-1" y="0"/>
            <a:ext cx="679569" cy="6858000"/>
            <a:chOff x="-1" y="0"/>
            <a:chExt cx="679569" cy="6858000"/>
          </a:xfrm>
        </p:grpSpPr>
        <p:sp>
          <p:nvSpPr>
            <p:cNvPr id="7" name="Rectangle 6">
              <a:extLst>
                <a:ext uri="{FF2B5EF4-FFF2-40B4-BE49-F238E27FC236}">
                  <a16:creationId xmlns:a16="http://schemas.microsoft.com/office/drawing/2014/main" id="{B2B182D0-8E4D-B8F4-EE00-AA053E0F08AA}"/>
                </a:ext>
              </a:extLst>
            </p:cNvPr>
            <p:cNvSpPr/>
            <p:nvPr/>
          </p:nvSpPr>
          <p:spPr>
            <a:xfrm>
              <a:off x="-1" y="0"/>
              <a:ext cx="666751" cy="6858000"/>
            </a:xfrm>
            <a:prstGeom prst="rect">
              <a:avLst/>
            </a:prstGeom>
            <a:solidFill>
              <a:srgbClr val="FDB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5C13B38-19E7-B86A-137C-E3686D466DF6}"/>
                </a:ext>
              </a:extLst>
            </p:cNvPr>
            <p:cNvSpPr txBox="1"/>
            <p:nvPr/>
          </p:nvSpPr>
          <p:spPr>
            <a:xfrm rot="16200000">
              <a:off x="-2039819" y="4188909"/>
              <a:ext cx="4772025" cy="338554"/>
            </a:xfrm>
            <a:prstGeom prst="rect">
              <a:avLst/>
            </a:prstGeom>
            <a:noFill/>
          </p:spPr>
          <p:txBody>
            <a:bodyPr wrap="square" rtlCol="0">
              <a:spAutoFit/>
            </a:bodyPr>
            <a:lstStyle/>
            <a:p>
              <a:r>
                <a:rPr lang="en-US" sz="1600" b="1">
                  <a:solidFill>
                    <a:schemeClr val="bg1"/>
                  </a:solidFill>
                  <a:latin typeface="Raleway" pitchFamily="2" charset="0"/>
                </a:rPr>
                <a:t>INDIANA DEPARTMENT OF CHILD SERVICES</a:t>
              </a:r>
            </a:p>
          </p:txBody>
        </p:sp>
        <p:pic>
          <p:nvPicPr>
            <p:cNvPr id="9" name="Picture 8" descr="Icon&#10;&#10;Description automatically generated">
              <a:extLst>
                <a:ext uri="{FF2B5EF4-FFF2-40B4-BE49-F238E27FC236}">
                  <a16:creationId xmlns:a16="http://schemas.microsoft.com/office/drawing/2014/main" id="{C37E62E4-10FF-867D-405F-7EBEAD1A235E}"/>
                </a:ext>
              </a:extLst>
            </p:cNvPr>
            <p:cNvPicPr/>
            <p:nvPr/>
          </p:nvPicPr>
          <p:blipFill>
            <a:blip r:embed="rId2">
              <a:extLst>
                <a:ext uri="{28A0092B-C50C-407E-A947-70E740481C1C}">
                  <a14:useLocalDpi xmlns:a14="http://schemas.microsoft.com/office/drawing/2010/main" val="0"/>
                </a:ext>
              </a:extLst>
            </a:blip>
            <a:stretch>
              <a:fillRect/>
            </a:stretch>
          </p:blipFill>
          <p:spPr>
            <a:xfrm>
              <a:off x="12817" y="80403"/>
              <a:ext cx="666751" cy="629479"/>
            </a:xfrm>
            <a:prstGeom prst="rect">
              <a:avLst/>
            </a:prstGeom>
          </p:spPr>
        </p:pic>
      </p:grpSp>
      <p:sp>
        <p:nvSpPr>
          <p:cNvPr id="11" name="Rectangle 10">
            <a:extLst>
              <a:ext uri="{FF2B5EF4-FFF2-40B4-BE49-F238E27FC236}">
                <a16:creationId xmlns:a16="http://schemas.microsoft.com/office/drawing/2014/main" id="{64620BD1-E128-AAA2-0DDB-A92DFC1F81D2}"/>
              </a:ext>
            </a:extLst>
          </p:cNvPr>
          <p:cNvSpPr/>
          <p:nvPr userDrawn="1"/>
        </p:nvSpPr>
        <p:spPr>
          <a:xfrm>
            <a:off x="666750" y="0"/>
            <a:ext cx="4019550" cy="6858000"/>
          </a:xfrm>
          <a:prstGeom prst="rect">
            <a:avLst/>
          </a:prstGeom>
          <a:solidFill>
            <a:srgbClr val="7F7F7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16C16E7-507B-BD3C-219B-362418235492}"/>
              </a:ext>
            </a:extLst>
          </p:cNvPr>
          <p:cNvSpPr/>
          <p:nvPr userDrawn="1"/>
        </p:nvSpPr>
        <p:spPr>
          <a:xfrm>
            <a:off x="8471082" y="0"/>
            <a:ext cx="3729474" cy="6858000"/>
          </a:xfrm>
          <a:prstGeom prst="rect">
            <a:avLst/>
          </a:prstGeom>
          <a:solidFill>
            <a:srgbClr val="00499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816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EFDF41A-7E1C-47AF-2FC1-CCBC8C56D1EA}"/>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45523" y="6313047"/>
            <a:ext cx="466351" cy="440282"/>
          </a:xfrm>
          <a:prstGeom prst="rect">
            <a:avLst/>
          </a:prstGeom>
        </p:spPr>
      </p:pic>
      <p:cxnSp>
        <p:nvCxnSpPr>
          <p:cNvPr id="11" name="Straight Connector 10">
            <a:extLst>
              <a:ext uri="{FF2B5EF4-FFF2-40B4-BE49-F238E27FC236}">
                <a16:creationId xmlns:a16="http://schemas.microsoft.com/office/drawing/2014/main" id="{8C350554-328F-1515-C1F2-808A861EA84B}"/>
              </a:ext>
            </a:extLst>
          </p:cNvPr>
          <p:cNvCxnSpPr>
            <a:cxnSpLocks/>
          </p:cNvCxnSpPr>
          <p:nvPr userDrawn="1"/>
        </p:nvCxnSpPr>
        <p:spPr>
          <a:xfrm>
            <a:off x="763790" y="6553138"/>
            <a:ext cx="7909155"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886E722-C626-7DF2-A02F-F520E36C5A4D}"/>
              </a:ext>
            </a:extLst>
          </p:cNvPr>
          <p:cNvSpPr txBox="1"/>
          <p:nvPr userDrawn="1"/>
        </p:nvSpPr>
        <p:spPr>
          <a:xfrm>
            <a:off x="11478158" y="6350000"/>
            <a:ext cx="468319" cy="369332"/>
          </a:xfrm>
          <a:prstGeom prst="rect">
            <a:avLst/>
          </a:prstGeom>
          <a:noFill/>
        </p:spPr>
        <p:txBody>
          <a:bodyPr wrap="square" rtlCol="0">
            <a:spAutoFit/>
          </a:bodyPr>
          <a:lstStyle/>
          <a:p>
            <a:pPr algn="ctr"/>
            <a:fld id="{5ADDB881-E770-4BB1-81D1-BA8B0769EA27}" type="slidenum">
              <a:rPr lang="en-US" smtClean="0">
                <a:solidFill>
                  <a:schemeClr val="bg1">
                    <a:lumMod val="50000"/>
                  </a:schemeClr>
                </a:solidFill>
              </a:rPr>
              <a:t>‹#›</a:t>
            </a:fld>
            <a:endParaRPr lang="en-US">
              <a:solidFill>
                <a:schemeClr val="bg1">
                  <a:lumMod val="50000"/>
                </a:schemeClr>
              </a:solidFill>
            </a:endParaRPr>
          </a:p>
        </p:txBody>
      </p:sp>
      <p:sp>
        <p:nvSpPr>
          <p:cNvPr id="13" name="TextBox 12">
            <a:extLst>
              <a:ext uri="{FF2B5EF4-FFF2-40B4-BE49-F238E27FC236}">
                <a16:creationId xmlns:a16="http://schemas.microsoft.com/office/drawing/2014/main" id="{32C5446F-9E60-0E90-0DD8-2CC60DA67831}"/>
              </a:ext>
            </a:extLst>
          </p:cNvPr>
          <p:cNvSpPr txBox="1"/>
          <p:nvPr userDrawn="1"/>
        </p:nvSpPr>
        <p:spPr>
          <a:xfrm>
            <a:off x="8470801" y="6373083"/>
            <a:ext cx="3007357" cy="323165"/>
          </a:xfrm>
          <a:prstGeom prst="rect">
            <a:avLst/>
          </a:prstGeom>
          <a:noFill/>
        </p:spPr>
        <p:txBody>
          <a:bodyPr wrap="square" rtlCol="0">
            <a:spAutoFit/>
          </a:bodyPr>
          <a:lstStyle/>
          <a:p>
            <a:pPr algn="r"/>
            <a:r>
              <a:rPr lang="en-US" sz="1500" b="1" spc="0">
                <a:solidFill>
                  <a:schemeClr val="bg1">
                    <a:lumMod val="50000"/>
                  </a:schemeClr>
                </a:solidFill>
                <a:latin typeface="+mj-lt"/>
              </a:rPr>
              <a:t>INDIANA DEPT. OF CHILD SERVICES</a:t>
            </a:r>
          </a:p>
        </p:txBody>
      </p:sp>
      <p:sp>
        <p:nvSpPr>
          <p:cNvPr id="8" name="Rectangle 7">
            <a:extLst>
              <a:ext uri="{FF2B5EF4-FFF2-40B4-BE49-F238E27FC236}">
                <a16:creationId xmlns:a16="http://schemas.microsoft.com/office/drawing/2014/main" id="{4DE12041-17F3-7C1D-A1A9-FC36D42F7FFC}"/>
              </a:ext>
            </a:extLst>
          </p:cNvPr>
          <p:cNvSpPr/>
          <p:nvPr userDrawn="1"/>
        </p:nvSpPr>
        <p:spPr>
          <a:xfrm>
            <a:off x="1021080" y="1342506"/>
            <a:ext cx="3325545" cy="2203028"/>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5ADEA55-07DD-E873-4C86-49A0D34B22AD}"/>
              </a:ext>
            </a:extLst>
          </p:cNvPr>
          <p:cNvSpPr/>
          <p:nvPr userDrawn="1"/>
        </p:nvSpPr>
        <p:spPr>
          <a:xfrm>
            <a:off x="4433227" y="1342506"/>
            <a:ext cx="3325545" cy="2203028"/>
          </a:xfrm>
          <a:prstGeom prst="rect">
            <a:avLst/>
          </a:prstGeom>
          <a:blipFill dpi="0" rotWithShape="1">
            <a:blip r:embed="rId3">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E663A25-F804-27E0-1CD0-F9A0B9FB9FB6}"/>
              </a:ext>
            </a:extLst>
          </p:cNvPr>
          <p:cNvSpPr/>
          <p:nvPr userDrawn="1"/>
        </p:nvSpPr>
        <p:spPr>
          <a:xfrm>
            <a:off x="7845375" y="1342506"/>
            <a:ext cx="3325545" cy="220302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318C391-B8F2-4770-9629-ACD5120D1443}"/>
              </a:ext>
            </a:extLst>
          </p:cNvPr>
          <p:cNvSpPr/>
          <p:nvPr userDrawn="1"/>
        </p:nvSpPr>
        <p:spPr>
          <a:xfrm>
            <a:off x="1021080" y="3644974"/>
            <a:ext cx="3325545" cy="2203028"/>
          </a:xfrm>
          <a:prstGeom prst="rect">
            <a:avLst/>
          </a:prstGeom>
          <a:blipFill dpi="0" rotWithShape="1">
            <a:blip r:embed="rId4">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485A428-570A-4F39-8814-4480DC100E0D}"/>
              </a:ext>
            </a:extLst>
          </p:cNvPr>
          <p:cNvSpPr/>
          <p:nvPr userDrawn="1"/>
        </p:nvSpPr>
        <p:spPr>
          <a:xfrm>
            <a:off x="4433227" y="3644974"/>
            <a:ext cx="3325545" cy="2203028"/>
          </a:xfrm>
          <a:prstGeom prst="rect">
            <a:avLst/>
          </a:pr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EC37E3B-2B5A-A3E7-99B2-8C0681E6D452}"/>
              </a:ext>
            </a:extLst>
          </p:cNvPr>
          <p:cNvSpPr/>
          <p:nvPr userDrawn="1"/>
        </p:nvSpPr>
        <p:spPr>
          <a:xfrm>
            <a:off x="7845375" y="3644974"/>
            <a:ext cx="3325545" cy="2203028"/>
          </a:xfrm>
          <a:prstGeom prst="rect">
            <a:avLst/>
          </a:prstGeom>
          <a:blipFill dpi="0" rotWithShape="1">
            <a:blip r:embed="rId5">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923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50"/>
                                        <p:tgtEl>
                                          <p:spTgt spid="14"/>
                                        </p:tgtEl>
                                      </p:cBhvr>
                                    </p:animEffect>
                                    <p:anim calcmode="lin" valueType="num">
                                      <p:cBhvr>
                                        <p:cTn id="14" dur="250" fill="hold"/>
                                        <p:tgtEl>
                                          <p:spTgt spid="14"/>
                                        </p:tgtEl>
                                        <p:attrNameLst>
                                          <p:attrName>ppt_x</p:attrName>
                                        </p:attrNameLst>
                                      </p:cBhvr>
                                      <p:tavLst>
                                        <p:tav tm="0">
                                          <p:val>
                                            <p:strVal val="#ppt_x"/>
                                          </p:val>
                                        </p:tav>
                                        <p:tav tm="100000">
                                          <p:val>
                                            <p:strVal val="#ppt_x"/>
                                          </p:val>
                                        </p:tav>
                                      </p:tavLst>
                                    </p:anim>
                                    <p:anim calcmode="lin" valueType="num">
                                      <p:cBhvr>
                                        <p:cTn id="15" dur="25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50"/>
                                        <p:tgtEl>
                                          <p:spTgt spid="15"/>
                                        </p:tgtEl>
                                      </p:cBhvr>
                                    </p:animEffect>
                                    <p:anim calcmode="lin" valueType="num">
                                      <p:cBhvr>
                                        <p:cTn id="20" dur="250" fill="hold"/>
                                        <p:tgtEl>
                                          <p:spTgt spid="15"/>
                                        </p:tgtEl>
                                        <p:attrNameLst>
                                          <p:attrName>ppt_x</p:attrName>
                                        </p:attrNameLst>
                                      </p:cBhvr>
                                      <p:tavLst>
                                        <p:tav tm="0">
                                          <p:val>
                                            <p:strVal val="#ppt_x"/>
                                          </p:val>
                                        </p:tav>
                                        <p:tav tm="100000">
                                          <p:val>
                                            <p:strVal val="#ppt_x"/>
                                          </p:val>
                                        </p:tav>
                                      </p:tavLst>
                                    </p:anim>
                                    <p:anim calcmode="lin" valueType="num">
                                      <p:cBhvr>
                                        <p:cTn id="21" dur="25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42"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50"/>
                                        <p:tgtEl>
                                          <p:spTgt spid="16"/>
                                        </p:tgtEl>
                                      </p:cBhvr>
                                    </p:animEffect>
                                    <p:anim calcmode="lin" valueType="num">
                                      <p:cBhvr>
                                        <p:cTn id="26" dur="250" fill="hold"/>
                                        <p:tgtEl>
                                          <p:spTgt spid="16"/>
                                        </p:tgtEl>
                                        <p:attrNameLst>
                                          <p:attrName>ppt_x</p:attrName>
                                        </p:attrNameLst>
                                      </p:cBhvr>
                                      <p:tavLst>
                                        <p:tav tm="0">
                                          <p:val>
                                            <p:strVal val="#ppt_x"/>
                                          </p:val>
                                        </p:tav>
                                        <p:tav tm="100000">
                                          <p:val>
                                            <p:strVal val="#ppt_x"/>
                                          </p:val>
                                        </p:tav>
                                      </p:tavLst>
                                    </p:anim>
                                    <p:anim calcmode="lin" valueType="num">
                                      <p:cBhvr>
                                        <p:cTn id="27" dur="250" fill="hold"/>
                                        <p:tgtEl>
                                          <p:spTgt spid="16"/>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50"/>
                                        <p:tgtEl>
                                          <p:spTgt spid="17"/>
                                        </p:tgtEl>
                                      </p:cBhvr>
                                    </p:animEffect>
                                    <p:anim calcmode="lin" valueType="num">
                                      <p:cBhvr>
                                        <p:cTn id="32" dur="250" fill="hold"/>
                                        <p:tgtEl>
                                          <p:spTgt spid="17"/>
                                        </p:tgtEl>
                                        <p:attrNameLst>
                                          <p:attrName>ppt_x</p:attrName>
                                        </p:attrNameLst>
                                      </p:cBhvr>
                                      <p:tavLst>
                                        <p:tav tm="0">
                                          <p:val>
                                            <p:strVal val="#ppt_x"/>
                                          </p:val>
                                        </p:tav>
                                        <p:tav tm="100000">
                                          <p:val>
                                            <p:strVal val="#ppt_x"/>
                                          </p:val>
                                        </p:tav>
                                      </p:tavLst>
                                    </p:anim>
                                    <p:anim calcmode="lin" valueType="num">
                                      <p:cBhvr>
                                        <p:cTn id="33" dur="25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1250"/>
                            </p:stCondLst>
                            <p:childTnLst>
                              <p:par>
                                <p:cTn id="35" presetID="42"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250"/>
                                        <p:tgtEl>
                                          <p:spTgt spid="18"/>
                                        </p:tgtEl>
                                      </p:cBhvr>
                                    </p:animEffect>
                                    <p:anim calcmode="lin" valueType="num">
                                      <p:cBhvr>
                                        <p:cTn id="38" dur="250" fill="hold"/>
                                        <p:tgtEl>
                                          <p:spTgt spid="18"/>
                                        </p:tgtEl>
                                        <p:attrNameLst>
                                          <p:attrName>ppt_x</p:attrName>
                                        </p:attrNameLst>
                                      </p:cBhvr>
                                      <p:tavLst>
                                        <p:tav tm="0">
                                          <p:val>
                                            <p:strVal val="#ppt_x"/>
                                          </p:val>
                                        </p:tav>
                                        <p:tav tm="100000">
                                          <p:val>
                                            <p:strVal val="#ppt_x"/>
                                          </p:val>
                                        </p:tav>
                                      </p:tavLst>
                                    </p:anim>
                                    <p:anim calcmode="lin" valueType="num">
                                      <p:cBhvr>
                                        <p:cTn id="39" dur="2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5" grpId="0" animBg="1"/>
      <p:bldP spid="16" grpId="0" animBg="1"/>
      <p:bldP spid="17" grpId="0" animBg="1"/>
      <p:bldP spid="18"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EFDF41A-7E1C-47AF-2FC1-CCBC8C56D1EA}"/>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45523" y="6313047"/>
            <a:ext cx="466351" cy="440282"/>
          </a:xfrm>
          <a:prstGeom prst="rect">
            <a:avLst/>
          </a:prstGeom>
        </p:spPr>
      </p:pic>
      <p:cxnSp>
        <p:nvCxnSpPr>
          <p:cNvPr id="11" name="Straight Connector 10">
            <a:extLst>
              <a:ext uri="{FF2B5EF4-FFF2-40B4-BE49-F238E27FC236}">
                <a16:creationId xmlns:a16="http://schemas.microsoft.com/office/drawing/2014/main" id="{8C350554-328F-1515-C1F2-808A861EA84B}"/>
              </a:ext>
            </a:extLst>
          </p:cNvPr>
          <p:cNvCxnSpPr>
            <a:cxnSpLocks/>
          </p:cNvCxnSpPr>
          <p:nvPr userDrawn="1"/>
        </p:nvCxnSpPr>
        <p:spPr>
          <a:xfrm>
            <a:off x="763790" y="6553138"/>
            <a:ext cx="7909155"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886E722-C626-7DF2-A02F-F520E36C5A4D}"/>
              </a:ext>
            </a:extLst>
          </p:cNvPr>
          <p:cNvSpPr txBox="1"/>
          <p:nvPr userDrawn="1"/>
        </p:nvSpPr>
        <p:spPr>
          <a:xfrm>
            <a:off x="11478158" y="6350000"/>
            <a:ext cx="468319" cy="369332"/>
          </a:xfrm>
          <a:prstGeom prst="rect">
            <a:avLst/>
          </a:prstGeom>
          <a:noFill/>
        </p:spPr>
        <p:txBody>
          <a:bodyPr wrap="square" rtlCol="0">
            <a:spAutoFit/>
          </a:bodyPr>
          <a:lstStyle/>
          <a:p>
            <a:pPr algn="ctr"/>
            <a:fld id="{6DE09BBC-3543-4BB0-B646-B793DD7773FA}" type="slidenum">
              <a:rPr lang="en-US" smtClean="0">
                <a:solidFill>
                  <a:schemeClr val="bg1">
                    <a:lumMod val="50000"/>
                  </a:schemeClr>
                </a:solidFill>
              </a:rPr>
              <a:t>‹#›</a:t>
            </a:fld>
            <a:endParaRPr lang="en-US">
              <a:solidFill>
                <a:schemeClr val="bg1">
                  <a:lumMod val="50000"/>
                </a:schemeClr>
              </a:solidFill>
            </a:endParaRPr>
          </a:p>
        </p:txBody>
      </p:sp>
      <p:sp>
        <p:nvSpPr>
          <p:cNvPr id="13" name="TextBox 12">
            <a:extLst>
              <a:ext uri="{FF2B5EF4-FFF2-40B4-BE49-F238E27FC236}">
                <a16:creationId xmlns:a16="http://schemas.microsoft.com/office/drawing/2014/main" id="{32C5446F-9E60-0E90-0DD8-2CC60DA67831}"/>
              </a:ext>
            </a:extLst>
          </p:cNvPr>
          <p:cNvSpPr txBox="1"/>
          <p:nvPr userDrawn="1"/>
        </p:nvSpPr>
        <p:spPr>
          <a:xfrm>
            <a:off x="8470801" y="6373083"/>
            <a:ext cx="3007357" cy="323165"/>
          </a:xfrm>
          <a:prstGeom prst="rect">
            <a:avLst/>
          </a:prstGeom>
          <a:noFill/>
        </p:spPr>
        <p:txBody>
          <a:bodyPr wrap="square" rtlCol="0">
            <a:spAutoFit/>
          </a:bodyPr>
          <a:lstStyle/>
          <a:p>
            <a:pPr algn="r"/>
            <a:r>
              <a:rPr lang="en-US" sz="1500" b="1" spc="0">
                <a:solidFill>
                  <a:schemeClr val="bg1">
                    <a:lumMod val="50000"/>
                  </a:schemeClr>
                </a:solidFill>
                <a:latin typeface="+mj-lt"/>
              </a:rPr>
              <a:t>INDIANA DEPT. OF CHILD SERVICES</a:t>
            </a:r>
          </a:p>
        </p:txBody>
      </p:sp>
      <p:cxnSp>
        <p:nvCxnSpPr>
          <p:cNvPr id="3" name="Straight Connector 2">
            <a:extLst>
              <a:ext uri="{FF2B5EF4-FFF2-40B4-BE49-F238E27FC236}">
                <a16:creationId xmlns:a16="http://schemas.microsoft.com/office/drawing/2014/main" id="{FA506397-0A78-6668-3E5D-A9079462291E}"/>
              </a:ext>
            </a:extLst>
          </p:cNvPr>
          <p:cNvCxnSpPr>
            <a:cxnSpLocks/>
          </p:cNvCxnSpPr>
          <p:nvPr userDrawn="1"/>
        </p:nvCxnSpPr>
        <p:spPr>
          <a:xfrm>
            <a:off x="0" y="4292623"/>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25666B8-1B8A-BF43-88E9-C065B0C13785}"/>
              </a:ext>
            </a:extLst>
          </p:cNvPr>
          <p:cNvPicPr>
            <a:picLocks noChangeAspect="1"/>
          </p:cNvPicPr>
          <p:nvPr userDrawn="1"/>
        </p:nvPicPr>
        <p:blipFill>
          <a:blip r:embed="rId3">
            <a:alphaModFix amt="70000"/>
            <a:extLst>
              <a:ext uri="{28A0092B-C50C-407E-A947-70E740481C1C}">
                <a14:useLocalDpi xmlns:a14="http://schemas.microsoft.com/office/drawing/2010/main" val="0"/>
              </a:ext>
            </a:extLst>
          </a:blip>
          <a:srcRect t="7004" b="7004"/>
          <a:stretch/>
        </p:blipFill>
        <p:spPr>
          <a:xfrm>
            <a:off x="0" y="0"/>
            <a:ext cx="12192000" cy="3724091"/>
          </a:xfrm>
          <a:prstGeom prst="rect">
            <a:avLst/>
          </a:prstGeom>
        </p:spPr>
      </p:pic>
    </p:spTree>
    <p:extLst>
      <p:ext uri="{BB962C8B-B14F-4D97-AF65-F5344CB8AC3E}">
        <p14:creationId xmlns:p14="http://schemas.microsoft.com/office/powerpoint/2010/main" val="413283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BDC5D5-832C-C643-22C1-6A6DFF939B77}"/>
              </a:ext>
            </a:extLst>
          </p:cNvPr>
          <p:cNvPicPr>
            <a:picLocks noChangeAspect="1"/>
          </p:cNvPicPr>
          <p:nvPr userDrawn="1"/>
        </p:nvPicPr>
        <p:blipFill>
          <a:blip r:embed="rId2">
            <a:extLst>
              <a:ext uri="{28A0092B-C50C-407E-A947-70E740481C1C}">
                <a14:useLocalDpi xmlns:a14="http://schemas.microsoft.com/office/drawing/2010/main" val="0"/>
              </a:ext>
            </a:extLst>
          </a:blip>
          <a:srcRect t="7004" b="7004"/>
          <a:stretch/>
        </p:blipFill>
        <p:spPr>
          <a:xfrm>
            <a:off x="0" y="0"/>
            <a:ext cx="12192000" cy="3724091"/>
          </a:xfrm>
          <a:prstGeom prst="rect">
            <a:avLst/>
          </a:prstGeom>
        </p:spPr>
      </p:pic>
      <p:cxnSp>
        <p:nvCxnSpPr>
          <p:cNvPr id="19" name="Straight Connector 18">
            <a:extLst>
              <a:ext uri="{FF2B5EF4-FFF2-40B4-BE49-F238E27FC236}">
                <a16:creationId xmlns:a16="http://schemas.microsoft.com/office/drawing/2014/main" id="{9F43D6AA-59D5-1B1A-6FC3-91DBDAD1AC22}"/>
              </a:ext>
            </a:extLst>
          </p:cNvPr>
          <p:cNvCxnSpPr>
            <a:cxnSpLocks/>
          </p:cNvCxnSpPr>
          <p:nvPr userDrawn="1"/>
        </p:nvCxnSpPr>
        <p:spPr>
          <a:xfrm>
            <a:off x="0" y="4292623"/>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C2B819A-86CB-D74F-8E44-6DAFE71DD665}"/>
              </a:ext>
            </a:extLst>
          </p:cNvPr>
          <p:cNvPicPr>
            <a:picLocks noChangeAspect="1"/>
          </p:cNvPicPr>
          <p:nvPr userDrawn="1"/>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45523" y="6313047"/>
            <a:ext cx="466351" cy="440282"/>
          </a:xfrm>
          <a:prstGeom prst="rect">
            <a:avLst/>
          </a:prstGeom>
        </p:spPr>
      </p:pic>
      <p:cxnSp>
        <p:nvCxnSpPr>
          <p:cNvPr id="3" name="Straight Connector 2">
            <a:extLst>
              <a:ext uri="{FF2B5EF4-FFF2-40B4-BE49-F238E27FC236}">
                <a16:creationId xmlns:a16="http://schemas.microsoft.com/office/drawing/2014/main" id="{41C694A9-BF1B-BD76-F188-A59B4C976F36}"/>
              </a:ext>
            </a:extLst>
          </p:cNvPr>
          <p:cNvCxnSpPr>
            <a:cxnSpLocks/>
          </p:cNvCxnSpPr>
          <p:nvPr userDrawn="1"/>
        </p:nvCxnSpPr>
        <p:spPr>
          <a:xfrm>
            <a:off x="763790" y="6553138"/>
            <a:ext cx="7909155"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39F79D5-7687-31C6-9A38-58D2DFAE5503}"/>
              </a:ext>
            </a:extLst>
          </p:cNvPr>
          <p:cNvSpPr txBox="1"/>
          <p:nvPr userDrawn="1"/>
        </p:nvSpPr>
        <p:spPr>
          <a:xfrm>
            <a:off x="11478158" y="6350000"/>
            <a:ext cx="468319" cy="369332"/>
          </a:xfrm>
          <a:prstGeom prst="rect">
            <a:avLst/>
          </a:prstGeom>
          <a:noFill/>
        </p:spPr>
        <p:txBody>
          <a:bodyPr wrap="square" rtlCol="0">
            <a:spAutoFit/>
          </a:bodyPr>
          <a:lstStyle/>
          <a:p>
            <a:pPr algn="ctr"/>
            <a:fld id="{6DE09BBC-3543-4BB0-B646-B793DD7773FA}" type="slidenum">
              <a:rPr lang="en-US" smtClean="0">
                <a:solidFill>
                  <a:schemeClr val="bg1">
                    <a:lumMod val="50000"/>
                  </a:schemeClr>
                </a:solidFill>
              </a:rPr>
              <a:t>‹#›</a:t>
            </a:fld>
            <a:endParaRPr lang="en-US">
              <a:solidFill>
                <a:schemeClr val="bg1">
                  <a:lumMod val="50000"/>
                </a:schemeClr>
              </a:solidFill>
            </a:endParaRPr>
          </a:p>
        </p:txBody>
      </p:sp>
      <p:sp>
        <p:nvSpPr>
          <p:cNvPr id="6" name="TextBox 5">
            <a:extLst>
              <a:ext uri="{FF2B5EF4-FFF2-40B4-BE49-F238E27FC236}">
                <a16:creationId xmlns:a16="http://schemas.microsoft.com/office/drawing/2014/main" id="{869A2526-75B3-FCF8-52DD-EE24F0AB5CFE}"/>
              </a:ext>
            </a:extLst>
          </p:cNvPr>
          <p:cNvSpPr txBox="1"/>
          <p:nvPr userDrawn="1"/>
        </p:nvSpPr>
        <p:spPr>
          <a:xfrm>
            <a:off x="8470801" y="6373083"/>
            <a:ext cx="3007357" cy="323165"/>
          </a:xfrm>
          <a:prstGeom prst="rect">
            <a:avLst/>
          </a:prstGeom>
          <a:noFill/>
        </p:spPr>
        <p:txBody>
          <a:bodyPr wrap="square" rtlCol="0">
            <a:spAutoFit/>
          </a:bodyPr>
          <a:lstStyle/>
          <a:p>
            <a:pPr algn="r"/>
            <a:r>
              <a:rPr lang="en-US" sz="1500" b="1" spc="0">
                <a:solidFill>
                  <a:schemeClr val="bg1">
                    <a:lumMod val="50000"/>
                  </a:schemeClr>
                </a:solidFill>
                <a:latin typeface="+mj-lt"/>
              </a:rPr>
              <a:t>INDIANA DEPT. OF CHILD SERVICES</a:t>
            </a:r>
          </a:p>
        </p:txBody>
      </p:sp>
    </p:spTree>
    <p:extLst>
      <p:ext uri="{BB962C8B-B14F-4D97-AF65-F5344CB8AC3E}">
        <p14:creationId xmlns:p14="http://schemas.microsoft.com/office/powerpoint/2010/main" val="195390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50"/>
                                        <p:tgtEl>
                                          <p:spTgt spid="5"/>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BDC5D5-832C-C643-22C1-6A6DFF939B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843" b="3165"/>
          <a:stretch/>
        </p:blipFill>
        <p:spPr>
          <a:xfrm>
            <a:off x="0" y="0"/>
            <a:ext cx="12192000" cy="3724091"/>
          </a:xfrm>
          <a:prstGeom prst="rect">
            <a:avLst/>
          </a:prstGeom>
        </p:spPr>
      </p:pic>
      <p:cxnSp>
        <p:nvCxnSpPr>
          <p:cNvPr id="19" name="Straight Connector 18">
            <a:extLst>
              <a:ext uri="{FF2B5EF4-FFF2-40B4-BE49-F238E27FC236}">
                <a16:creationId xmlns:a16="http://schemas.microsoft.com/office/drawing/2014/main" id="{9F43D6AA-59D5-1B1A-6FC3-91DBDAD1AC22}"/>
              </a:ext>
            </a:extLst>
          </p:cNvPr>
          <p:cNvCxnSpPr>
            <a:cxnSpLocks/>
          </p:cNvCxnSpPr>
          <p:nvPr userDrawn="1"/>
        </p:nvCxnSpPr>
        <p:spPr>
          <a:xfrm>
            <a:off x="0" y="4292623"/>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4712B2B-CC8F-5C4F-55BE-123A24E84B74}"/>
              </a:ext>
            </a:extLst>
          </p:cNvPr>
          <p:cNvPicPr>
            <a:picLocks noChangeAspect="1"/>
          </p:cNvPicPr>
          <p:nvPr userDrawn="1"/>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45523" y="6313047"/>
            <a:ext cx="466351" cy="440282"/>
          </a:xfrm>
          <a:prstGeom prst="rect">
            <a:avLst/>
          </a:prstGeom>
        </p:spPr>
      </p:pic>
      <p:cxnSp>
        <p:nvCxnSpPr>
          <p:cNvPr id="3" name="Straight Connector 2">
            <a:extLst>
              <a:ext uri="{FF2B5EF4-FFF2-40B4-BE49-F238E27FC236}">
                <a16:creationId xmlns:a16="http://schemas.microsoft.com/office/drawing/2014/main" id="{FB36A86E-CB6F-7D67-3D4D-EC150512AB57}"/>
              </a:ext>
            </a:extLst>
          </p:cNvPr>
          <p:cNvCxnSpPr>
            <a:cxnSpLocks/>
          </p:cNvCxnSpPr>
          <p:nvPr userDrawn="1"/>
        </p:nvCxnSpPr>
        <p:spPr>
          <a:xfrm>
            <a:off x="763790" y="6553138"/>
            <a:ext cx="7909155"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C832F10-C763-2897-BD46-62967B10AD14}"/>
              </a:ext>
            </a:extLst>
          </p:cNvPr>
          <p:cNvSpPr txBox="1"/>
          <p:nvPr userDrawn="1"/>
        </p:nvSpPr>
        <p:spPr>
          <a:xfrm>
            <a:off x="11478158" y="6350000"/>
            <a:ext cx="468319" cy="369332"/>
          </a:xfrm>
          <a:prstGeom prst="rect">
            <a:avLst/>
          </a:prstGeom>
          <a:noFill/>
        </p:spPr>
        <p:txBody>
          <a:bodyPr wrap="square" rtlCol="0">
            <a:spAutoFit/>
          </a:bodyPr>
          <a:lstStyle/>
          <a:p>
            <a:pPr algn="ctr"/>
            <a:fld id="{6DE09BBC-3543-4BB0-B646-B793DD7773FA}" type="slidenum">
              <a:rPr lang="en-US" smtClean="0">
                <a:solidFill>
                  <a:schemeClr val="bg1">
                    <a:lumMod val="50000"/>
                  </a:schemeClr>
                </a:solidFill>
              </a:rPr>
              <a:t>‹#›</a:t>
            </a:fld>
            <a:endParaRPr lang="en-US">
              <a:solidFill>
                <a:schemeClr val="bg1">
                  <a:lumMod val="50000"/>
                </a:schemeClr>
              </a:solidFill>
            </a:endParaRPr>
          </a:p>
        </p:txBody>
      </p:sp>
      <p:sp>
        <p:nvSpPr>
          <p:cNvPr id="6" name="TextBox 5">
            <a:extLst>
              <a:ext uri="{FF2B5EF4-FFF2-40B4-BE49-F238E27FC236}">
                <a16:creationId xmlns:a16="http://schemas.microsoft.com/office/drawing/2014/main" id="{E6C4370F-6606-BEC7-234B-3726A4152A60}"/>
              </a:ext>
            </a:extLst>
          </p:cNvPr>
          <p:cNvSpPr txBox="1"/>
          <p:nvPr userDrawn="1"/>
        </p:nvSpPr>
        <p:spPr>
          <a:xfrm>
            <a:off x="8470801" y="6373083"/>
            <a:ext cx="3007357" cy="323165"/>
          </a:xfrm>
          <a:prstGeom prst="rect">
            <a:avLst/>
          </a:prstGeom>
          <a:noFill/>
        </p:spPr>
        <p:txBody>
          <a:bodyPr wrap="square" rtlCol="0">
            <a:spAutoFit/>
          </a:bodyPr>
          <a:lstStyle/>
          <a:p>
            <a:pPr algn="r"/>
            <a:r>
              <a:rPr lang="en-US" sz="1500" b="1" spc="0">
                <a:solidFill>
                  <a:schemeClr val="bg1">
                    <a:lumMod val="50000"/>
                  </a:schemeClr>
                </a:solidFill>
                <a:latin typeface="+mj-lt"/>
              </a:rPr>
              <a:t>INDIANA DEPT. OF CHILD SERVICES</a:t>
            </a:r>
          </a:p>
        </p:txBody>
      </p:sp>
    </p:spTree>
    <p:extLst>
      <p:ext uri="{BB962C8B-B14F-4D97-AF65-F5344CB8AC3E}">
        <p14:creationId xmlns:p14="http://schemas.microsoft.com/office/powerpoint/2010/main" val="215676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50"/>
                                        <p:tgtEl>
                                          <p:spTgt spid="5"/>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de bar">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738FB82-F504-F019-BBE4-0384F910B896}"/>
              </a:ext>
            </a:extLst>
          </p:cNvPr>
          <p:cNvGrpSpPr/>
          <p:nvPr userDrawn="1"/>
        </p:nvGrpSpPr>
        <p:grpSpPr>
          <a:xfrm>
            <a:off x="-1" y="0"/>
            <a:ext cx="679569" cy="6858000"/>
            <a:chOff x="-1" y="0"/>
            <a:chExt cx="679569" cy="6858000"/>
          </a:xfrm>
        </p:grpSpPr>
        <p:sp>
          <p:nvSpPr>
            <p:cNvPr id="11" name="Rectangle 10">
              <a:extLst>
                <a:ext uri="{FF2B5EF4-FFF2-40B4-BE49-F238E27FC236}">
                  <a16:creationId xmlns:a16="http://schemas.microsoft.com/office/drawing/2014/main" id="{4A6DC516-D072-ECEF-2103-429B1BBAFA3C}"/>
                </a:ext>
              </a:extLst>
            </p:cNvPr>
            <p:cNvSpPr/>
            <p:nvPr/>
          </p:nvSpPr>
          <p:spPr>
            <a:xfrm>
              <a:off x="-1" y="0"/>
              <a:ext cx="666751" cy="6858000"/>
            </a:xfrm>
            <a:prstGeom prst="rect">
              <a:avLst/>
            </a:prstGeom>
            <a:solidFill>
              <a:srgbClr val="FDB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18270E2-88B1-F65C-AD14-81EED6DFBD40}"/>
                </a:ext>
              </a:extLst>
            </p:cNvPr>
            <p:cNvSpPr txBox="1"/>
            <p:nvPr/>
          </p:nvSpPr>
          <p:spPr>
            <a:xfrm rot="16200000">
              <a:off x="-2039819" y="4188909"/>
              <a:ext cx="4772025" cy="338554"/>
            </a:xfrm>
            <a:prstGeom prst="rect">
              <a:avLst/>
            </a:prstGeom>
            <a:noFill/>
          </p:spPr>
          <p:txBody>
            <a:bodyPr wrap="square" rtlCol="0">
              <a:spAutoFit/>
            </a:bodyPr>
            <a:lstStyle/>
            <a:p>
              <a:r>
                <a:rPr lang="en-US" sz="1600" b="1">
                  <a:solidFill>
                    <a:schemeClr val="bg1"/>
                  </a:solidFill>
                  <a:latin typeface="+mj-lt"/>
                </a:rPr>
                <a:t>INDIANA DEPARTMENT OF CHILD SERVICES</a:t>
              </a:r>
            </a:p>
          </p:txBody>
        </p:sp>
        <p:pic>
          <p:nvPicPr>
            <p:cNvPr id="13" name="Picture 12" descr="Icon&#10;&#10;Description automatically generated">
              <a:extLst>
                <a:ext uri="{FF2B5EF4-FFF2-40B4-BE49-F238E27FC236}">
                  <a16:creationId xmlns:a16="http://schemas.microsoft.com/office/drawing/2014/main" id="{5586DCBE-CF3F-0451-C968-8DB9D280481E}"/>
                </a:ext>
              </a:extLst>
            </p:cNvPr>
            <p:cNvPicPr/>
            <p:nvPr/>
          </p:nvPicPr>
          <p:blipFill>
            <a:blip r:embed="rId2">
              <a:extLst>
                <a:ext uri="{28A0092B-C50C-407E-A947-70E740481C1C}">
                  <a14:useLocalDpi xmlns:a14="http://schemas.microsoft.com/office/drawing/2010/main" val="0"/>
                </a:ext>
              </a:extLst>
            </a:blip>
            <a:stretch>
              <a:fillRect/>
            </a:stretch>
          </p:blipFill>
          <p:spPr>
            <a:xfrm>
              <a:off x="12817" y="80403"/>
              <a:ext cx="666751" cy="629479"/>
            </a:xfrm>
            <a:prstGeom prst="rect">
              <a:avLst/>
            </a:prstGeom>
          </p:spPr>
        </p:pic>
      </p:grpSp>
    </p:spTree>
    <p:extLst>
      <p:ext uri="{BB962C8B-B14F-4D97-AF65-F5344CB8AC3E}">
        <p14:creationId xmlns:p14="http://schemas.microsoft.com/office/powerpoint/2010/main" val="13172021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with bottom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A6408E3-8B2F-C6E7-E708-1F1DA87380F4}"/>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45523" y="6313047"/>
            <a:ext cx="466351" cy="440282"/>
          </a:xfrm>
          <a:prstGeom prst="rect">
            <a:avLst/>
          </a:prstGeom>
        </p:spPr>
      </p:pic>
      <p:cxnSp>
        <p:nvCxnSpPr>
          <p:cNvPr id="10" name="Straight Connector 9">
            <a:extLst>
              <a:ext uri="{FF2B5EF4-FFF2-40B4-BE49-F238E27FC236}">
                <a16:creationId xmlns:a16="http://schemas.microsoft.com/office/drawing/2014/main" id="{44E70790-E3F1-519B-223D-079A67FE97F2}"/>
              </a:ext>
            </a:extLst>
          </p:cNvPr>
          <p:cNvCxnSpPr>
            <a:cxnSpLocks/>
          </p:cNvCxnSpPr>
          <p:nvPr userDrawn="1"/>
        </p:nvCxnSpPr>
        <p:spPr>
          <a:xfrm>
            <a:off x="763790" y="6553138"/>
            <a:ext cx="7909155"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010E130-066B-D10A-0536-E5C7376C7287}"/>
              </a:ext>
            </a:extLst>
          </p:cNvPr>
          <p:cNvSpPr txBox="1"/>
          <p:nvPr userDrawn="1"/>
        </p:nvSpPr>
        <p:spPr>
          <a:xfrm>
            <a:off x="11478158" y="6350000"/>
            <a:ext cx="468319" cy="369332"/>
          </a:xfrm>
          <a:prstGeom prst="rect">
            <a:avLst/>
          </a:prstGeom>
          <a:noFill/>
        </p:spPr>
        <p:txBody>
          <a:bodyPr wrap="square" rtlCol="0">
            <a:spAutoFit/>
          </a:bodyPr>
          <a:lstStyle/>
          <a:p>
            <a:pPr algn="ctr"/>
            <a:fld id="{01401582-B3B1-4D7C-B127-FCCA20DF9976}" type="slidenum">
              <a:rPr lang="en-US" smtClean="0">
                <a:solidFill>
                  <a:schemeClr val="bg1">
                    <a:lumMod val="50000"/>
                  </a:schemeClr>
                </a:solidFill>
              </a:rPr>
              <a:t>‹#›</a:t>
            </a:fld>
            <a:endParaRPr lang="en-US">
              <a:solidFill>
                <a:schemeClr val="bg1">
                  <a:lumMod val="50000"/>
                </a:schemeClr>
              </a:solidFill>
            </a:endParaRPr>
          </a:p>
        </p:txBody>
      </p:sp>
      <p:sp>
        <p:nvSpPr>
          <p:cNvPr id="12" name="TextBox 11">
            <a:extLst>
              <a:ext uri="{FF2B5EF4-FFF2-40B4-BE49-F238E27FC236}">
                <a16:creationId xmlns:a16="http://schemas.microsoft.com/office/drawing/2014/main" id="{9AEFC97E-900F-6E3A-A7A1-93DE910AAB09}"/>
              </a:ext>
            </a:extLst>
          </p:cNvPr>
          <p:cNvSpPr txBox="1"/>
          <p:nvPr userDrawn="1"/>
        </p:nvSpPr>
        <p:spPr>
          <a:xfrm>
            <a:off x="8470801" y="6373083"/>
            <a:ext cx="3007357" cy="323165"/>
          </a:xfrm>
          <a:prstGeom prst="rect">
            <a:avLst/>
          </a:prstGeom>
          <a:noFill/>
        </p:spPr>
        <p:txBody>
          <a:bodyPr wrap="square" rtlCol="0">
            <a:spAutoFit/>
          </a:bodyPr>
          <a:lstStyle/>
          <a:p>
            <a:pPr algn="r"/>
            <a:r>
              <a:rPr lang="en-US" sz="1500" b="1" spc="0">
                <a:solidFill>
                  <a:schemeClr val="bg1">
                    <a:lumMod val="50000"/>
                  </a:schemeClr>
                </a:solidFill>
                <a:latin typeface="+mj-lt"/>
              </a:rPr>
              <a:t>INDIANA DEPT. OF CHILD SERVICES</a:t>
            </a:r>
          </a:p>
        </p:txBody>
      </p:sp>
    </p:spTree>
    <p:extLst>
      <p:ext uri="{BB962C8B-B14F-4D97-AF65-F5344CB8AC3E}">
        <p14:creationId xmlns:p14="http://schemas.microsoft.com/office/powerpoint/2010/main" val="26137850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0917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7CF7DD-A573-1BC8-A95D-63DF3E49A4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CDD0C6-E669-2A85-06CC-3888D2AAFC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500B85-B508-42C9-3C1B-E84F4B2F6C80}"/>
              </a:ext>
            </a:extLst>
          </p:cNvPr>
          <p:cNvSpPr>
            <a:spLocks noGrp="1"/>
          </p:cNvSpPr>
          <p:nvPr>
            <p:ph type="dt" sz="half" idx="10"/>
          </p:nvPr>
        </p:nvSpPr>
        <p:spPr/>
        <p:txBody>
          <a:bodyPr/>
          <a:lstStyle/>
          <a:p>
            <a:fld id="{B8ECE28C-0F90-4285-9BB0-4D4A0EB7632D}" type="datetimeFigureOut">
              <a:rPr lang="en-US" smtClean="0"/>
              <a:t>3/31/2023</a:t>
            </a:fld>
            <a:endParaRPr lang="en-US"/>
          </a:p>
        </p:txBody>
      </p:sp>
      <p:sp>
        <p:nvSpPr>
          <p:cNvPr id="5" name="Footer Placeholder 4">
            <a:extLst>
              <a:ext uri="{FF2B5EF4-FFF2-40B4-BE49-F238E27FC236}">
                <a16:creationId xmlns:a16="http://schemas.microsoft.com/office/drawing/2014/main" id="{E207CD1E-6D4F-4A25-5DEC-AF9C3EB73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9779BF-E4F0-0D6F-11DD-DC32274ED761}"/>
              </a:ext>
            </a:extLst>
          </p:cNvPr>
          <p:cNvSpPr>
            <a:spLocks noGrp="1"/>
          </p:cNvSpPr>
          <p:nvPr>
            <p:ph type="sldNum" sz="quarter" idx="12"/>
          </p:nvPr>
        </p:nvSpPr>
        <p:spPr/>
        <p:txBody>
          <a:bodyPr/>
          <a:lstStyle/>
          <a:p>
            <a:fld id="{72FEE53F-5A4F-4BE8-A3E6-F04ABFAD8589}" type="slidenum">
              <a:rPr lang="en-US" smtClean="0"/>
              <a:t>‹#›</a:t>
            </a:fld>
            <a:endParaRPr lang="en-US"/>
          </a:p>
        </p:txBody>
      </p:sp>
    </p:spTree>
    <p:extLst>
      <p:ext uri="{BB962C8B-B14F-4D97-AF65-F5344CB8AC3E}">
        <p14:creationId xmlns:p14="http://schemas.microsoft.com/office/powerpoint/2010/main" val="7941741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Rectangle 4"/>
          <p:cNvSpPr/>
          <p:nvPr userDrawn="1"/>
        </p:nvSpPr>
        <p:spPr>
          <a:xfrm>
            <a:off x="0" y="6411606"/>
            <a:ext cx="12192000" cy="446397"/>
          </a:xfrm>
          <a:prstGeom prst="rect">
            <a:avLst/>
          </a:prstGeom>
          <a:solidFill>
            <a:srgbClr val="FEC4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solidFill>
                <a:schemeClr val="tx1">
                  <a:lumMod val="75000"/>
                  <a:lumOff val="25000"/>
                </a:schemeClr>
              </a:solidFill>
              <a:latin typeface="+mn-lt"/>
              <a:ea typeface="Yu Gothic" panose="020B0400000000000000" pitchFamily="34" charset="-128"/>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6216" y="4911241"/>
            <a:ext cx="996803" cy="1842141"/>
          </a:xfrm>
          <a:prstGeom prst="rect">
            <a:avLst/>
          </a:prstGeom>
          <a:ln w="28575">
            <a:solidFill>
              <a:schemeClr val="bg1"/>
            </a:solidFill>
          </a:ln>
        </p:spPr>
      </p:pic>
      <p:sp>
        <p:nvSpPr>
          <p:cNvPr id="9" name="Content Placeholder 2"/>
          <p:cNvSpPr>
            <a:spLocks noGrp="1"/>
          </p:cNvSpPr>
          <p:nvPr>
            <p:ph sz="half" idx="1"/>
          </p:nvPr>
        </p:nvSpPr>
        <p:spPr>
          <a:xfrm>
            <a:off x="838200" y="1825625"/>
            <a:ext cx="102480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0" y="6500473"/>
            <a:ext cx="11086215" cy="307777"/>
          </a:xfrm>
          <a:prstGeom prst="rect">
            <a:avLst/>
          </a:prstGeom>
          <a:noFill/>
        </p:spPr>
        <p:txBody>
          <a:bodyPr wrap="square" rtlCol="0">
            <a:spAutoFit/>
          </a:bodyPr>
          <a:lstStyle/>
          <a:p>
            <a:pPr algn="ctr"/>
            <a:r>
              <a:rPr lang="en-US" sz="1400">
                <a:solidFill>
                  <a:schemeClr val="tx1">
                    <a:lumMod val="75000"/>
                    <a:lumOff val="25000"/>
                  </a:schemeClr>
                </a:solidFill>
                <a:latin typeface="+mn-lt"/>
                <a:ea typeface="Yu Gothic" panose="020B0400000000000000" pitchFamily="34" charset="-128"/>
              </a:rPr>
              <a:t>IN.gov/</a:t>
            </a:r>
            <a:r>
              <a:rPr lang="en-US" sz="1400" err="1">
                <a:solidFill>
                  <a:schemeClr val="tx1">
                    <a:lumMod val="75000"/>
                    <a:lumOff val="25000"/>
                  </a:schemeClr>
                </a:solidFill>
                <a:latin typeface="+mn-lt"/>
                <a:ea typeface="Yu Gothic" panose="020B0400000000000000" pitchFamily="34" charset="-128"/>
              </a:rPr>
              <a:t>dcs</a:t>
            </a:r>
            <a:endParaRPr lang="en-US" sz="1400">
              <a:solidFill>
                <a:schemeClr val="tx1">
                  <a:lumMod val="75000"/>
                  <a:lumOff val="25000"/>
                </a:schemeClr>
              </a:solidFill>
              <a:latin typeface="+mn-lt"/>
              <a:ea typeface="Yu Gothic" panose="020B0400000000000000" pitchFamily="34" charset="-128"/>
            </a:endParaRPr>
          </a:p>
        </p:txBody>
      </p:sp>
      <p:sp>
        <p:nvSpPr>
          <p:cNvPr id="11" name="Rectangle 10">
            <a:extLst>
              <a:ext uri="{FF2B5EF4-FFF2-40B4-BE49-F238E27FC236}">
                <a16:creationId xmlns:a16="http://schemas.microsoft.com/office/drawing/2014/main" id="{24DC0FA4-B6AF-4C0F-A7C2-0A5849F9974A}"/>
              </a:ext>
            </a:extLst>
          </p:cNvPr>
          <p:cNvSpPr/>
          <p:nvPr userDrawn="1"/>
        </p:nvSpPr>
        <p:spPr>
          <a:xfrm>
            <a:off x="0" y="6411602"/>
            <a:ext cx="726835" cy="4463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D1EE2C-D508-47ED-A440-255826351B00}"/>
              </a:ext>
            </a:extLst>
          </p:cNvPr>
          <p:cNvSpPr/>
          <p:nvPr userDrawn="1"/>
        </p:nvSpPr>
        <p:spPr>
          <a:xfrm>
            <a:off x="726836" y="6411602"/>
            <a:ext cx="295720" cy="44639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a:extLst>
              <a:ext uri="{FF2B5EF4-FFF2-40B4-BE49-F238E27FC236}">
                <a16:creationId xmlns:a16="http://schemas.microsoft.com/office/drawing/2014/main" id="{ABD1E6B4-0565-4B89-8B7A-5B192D2274B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5717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AB55C3-2397-C704-9607-A5B71B212236}"/>
              </a:ext>
            </a:extLst>
          </p:cNvPr>
          <p:cNvSpPr/>
          <p:nvPr userDrawn="1"/>
        </p:nvSpPr>
        <p:spPr>
          <a:xfrm>
            <a:off x="11119449" y="2502989"/>
            <a:ext cx="1086928" cy="4355011"/>
          </a:xfrm>
          <a:custGeom>
            <a:avLst/>
            <a:gdLst>
              <a:gd name="connsiteX0" fmla="*/ 0 w 1086928"/>
              <a:gd name="connsiteY0" fmla="*/ 0 h 4439920"/>
              <a:gd name="connsiteX1" fmla="*/ 1086928 w 1086928"/>
              <a:gd name="connsiteY1" fmla="*/ 0 h 4439920"/>
              <a:gd name="connsiteX2" fmla="*/ 1086928 w 1086928"/>
              <a:gd name="connsiteY2" fmla="*/ 4439920 h 4439920"/>
              <a:gd name="connsiteX3" fmla="*/ 0 w 1086928"/>
              <a:gd name="connsiteY3" fmla="*/ 4439920 h 4439920"/>
              <a:gd name="connsiteX4" fmla="*/ 0 w 1086928"/>
              <a:gd name="connsiteY4" fmla="*/ 0 h 4439920"/>
              <a:gd name="connsiteX0" fmla="*/ 375920 w 1086928"/>
              <a:gd name="connsiteY0" fmla="*/ 406400 h 4439920"/>
              <a:gd name="connsiteX1" fmla="*/ 1086928 w 1086928"/>
              <a:gd name="connsiteY1" fmla="*/ 0 h 4439920"/>
              <a:gd name="connsiteX2" fmla="*/ 1086928 w 1086928"/>
              <a:gd name="connsiteY2" fmla="*/ 4439920 h 4439920"/>
              <a:gd name="connsiteX3" fmla="*/ 0 w 1086928"/>
              <a:gd name="connsiteY3" fmla="*/ 4439920 h 4439920"/>
              <a:gd name="connsiteX4" fmla="*/ 375920 w 1086928"/>
              <a:gd name="connsiteY4" fmla="*/ 406400 h 4439920"/>
              <a:gd name="connsiteX0" fmla="*/ 415108 w 1086928"/>
              <a:gd name="connsiteY0" fmla="*/ 383540 h 4439920"/>
              <a:gd name="connsiteX1" fmla="*/ 1086928 w 1086928"/>
              <a:gd name="connsiteY1" fmla="*/ 0 h 4439920"/>
              <a:gd name="connsiteX2" fmla="*/ 1086928 w 1086928"/>
              <a:gd name="connsiteY2" fmla="*/ 4439920 h 4439920"/>
              <a:gd name="connsiteX3" fmla="*/ 0 w 1086928"/>
              <a:gd name="connsiteY3" fmla="*/ 4439920 h 4439920"/>
              <a:gd name="connsiteX4" fmla="*/ 415108 w 1086928"/>
              <a:gd name="connsiteY4" fmla="*/ 383540 h 4439920"/>
              <a:gd name="connsiteX0" fmla="*/ 415108 w 1086928"/>
              <a:gd name="connsiteY0" fmla="*/ 383540 h 4439920"/>
              <a:gd name="connsiteX1" fmla="*/ 1086928 w 1086928"/>
              <a:gd name="connsiteY1" fmla="*/ 0 h 4439920"/>
              <a:gd name="connsiteX2" fmla="*/ 1086928 w 1086928"/>
              <a:gd name="connsiteY2" fmla="*/ 4439920 h 4439920"/>
              <a:gd name="connsiteX3" fmla="*/ 0 w 1086928"/>
              <a:gd name="connsiteY3" fmla="*/ 4439920 h 4439920"/>
              <a:gd name="connsiteX4" fmla="*/ 415108 w 1086928"/>
              <a:gd name="connsiteY4" fmla="*/ 383540 h 4439920"/>
              <a:gd name="connsiteX0" fmla="*/ 415108 w 1086928"/>
              <a:gd name="connsiteY0" fmla="*/ 383540 h 4439920"/>
              <a:gd name="connsiteX1" fmla="*/ 1086928 w 1086928"/>
              <a:gd name="connsiteY1" fmla="*/ 0 h 4439920"/>
              <a:gd name="connsiteX2" fmla="*/ 1086928 w 1086928"/>
              <a:gd name="connsiteY2" fmla="*/ 4439920 h 4439920"/>
              <a:gd name="connsiteX3" fmla="*/ 0 w 1086928"/>
              <a:gd name="connsiteY3" fmla="*/ 4439920 h 4439920"/>
              <a:gd name="connsiteX4" fmla="*/ 415108 w 1086928"/>
              <a:gd name="connsiteY4" fmla="*/ 383540 h 4439920"/>
              <a:gd name="connsiteX0" fmla="*/ 415108 w 1086928"/>
              <a:gd name="connsiteY0" fmla="*/ 298631 h 4355011"/>
              <a:gd name="connsiteX1" fmla="*/ 1086928 w 1086928"/>
              <a:gd name="connsiteY1" fmla="*/ 0 h 4355011"/>
              <a:gd name="connsiteX2" fmla="*/ 1086928 w 1086928"/>
              <a:gd name="connsiteY2" fmla="*/ 4355011 h 4355011"/>
              <a:gd name="connsiteX3" fmla="*/ 0 w 1086928"/>
              <a:gd name="connsiteY3" fmla="*/ 4355011 h 4355011"/>
              <a:gd name="connsiteX4" fmla="*/ 415108 w 1086928"/>
              <a:gd name="connsiteY4" fmla="*/ 298631 h 4355011"/>
              <a:gd name="connsiteX0" fmla="*/ 415108 w 1086928"/>
              <a:gd name="connsiteY0" fmla="*/ 298631 h 4355011"/>
              <a:gd name="connsiteX1" fmla="*/ 1086928 w 1086928"/>
              <a:gd name="connsiteY1" fmla="*/ 0 h 4355011"/>
              <a:gd name="connsiteX2" fmla="*/ 1086928 w 1086928"/>
              <a:gd name="connsiteY2" fmla="*/ 4355011 h 4355011"/>
              <a:gd name="connsiteX3" fmla="*/ 0 w 1086928"/>
              <a:gd name="connsiteY3" fmla="*/ 4355011 h 4355011"/>
              <a:gd name="connsiteX4" fmla="*/ 415108 w 1086928"/>
              <a:gd name="connsiteY4" fmla="*/ 298631 h 4355011"/>
              <a:gd name="connsiteX0" fmla="*/ 415108 w 1086928"/>
              <a:gd name="connsiteY0" fmla="*/ 298631 h 4355011"/>
              <a:gd name="connsiteX1" fmla="*/ 1086928 w 1086928"/>
              <a:gd name="connsiteY1" fmla="*/ 0 h 4355011"/>
              <a:gd name="connsiteX2" fmla="*/ 1086928 w 1086928"/>
              <a:gd name="connsiteY2" fmla="*/ 4355011 h 4355011"/>
              <a:gd name="connsiteX3" fmla="*/ 0 w 1086928"/>
              <a:gd name="connsiteY3" fmla="*/ 4355011 h 4355011"/>
              <a:gd name="connsiteX4" fmla="*/ 415108 w 1086928"/>
              <a:gd name="connsiteY4" fmla="*/ 298631 h 4355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28" h="4355011">
                <a:moveTo>
                  <a:pt x="415108" y="298631"/>
                </a:moveTo>
                <a:cubicBezTo>
                  <a:pt x="717424" y="209972"/>
                  <a:pt x="849925" y="140910"/>
                  <a:pt x="1086928" y="0"/>
                </a:cubicBezTo>
                <a:lnTo>
                  <a:pt x="1086928" y="4355011"/>
                </a:lnTo>
                <a:lnTo>
                  <a:pt x="0" y="4355011"/>
                </a:lnTo>
                <a:lnTo>
                  <a:pt x="415108" y="298631"/>
                </a:lnTo>
                <a:close/>
              </a:path>
            </a:pathLst>
          </a:cu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8D4108F-F591-9BDE-80D7-1AEB221B18BD}"/>
              </a:ext>
            </a:extLst>
          </p:cNvPr>
          <p:cNvSpPr/>
          <p:nvPr userDrawn="1"/>
        </p:nvSpPr>
        <p:spPr>
          <a:xfrm>
            <a:off x="10463841" y="2641600"/>
            <a:ext cx="1086928" cy="4216400"/>
          </a:xfrm>
          <a:custGeom>
            <a:avLst/>
            <a:gdLst>
              <a:gd name="connsiteX0" fmla="*/ 0 w 1086928"/>
              <a:gd name="connsiteY0" fmla="*/ 0 h 4439920"/>
              <a:gd name="connsiteX1" fmla="*/ 1086928 w 1086928"/>
              <a:gd name="connsiteY1" fmla="*/ 0 h 4439920"/>
              <a:gd name="connsiteX2" fmla="*/ 1086928 w 1086928"/>
              <a:gd name="connsiteY2" fmla="*/ 4439920 h 4439920"/>
              <a:gd name="connsiteX3" fmla="*/ 0 w 1086928"/>
              <a:gd name="connsiteY3" fmla="*/ 4439920 h 4439920"/>
              <a:gd name="connsiteX4" fmla="*/ 0 w 1086928"/>
              <a:gd name="connsiteY4" fmla="*/ 0 h 4439920"/>
              <a:gd name="connsiteX0" fmla="*/ 0 w 1086928"/>
              <a:gd name="connsiteY0" fmla="*/ 0 h 4439920"/>
              <a:gd name="connsiteX1" fmla="*/ 1086928 w 1086928"/>
              <a:gd name="connsiteY1" fmla="*/ 355600 h 4439920"/>
              <a:gd name="connsiteX2" fmla="*/ 1086928 w 1086928"/>
              <a:gd name="connsiteY2" fmla="*/ 4439920 h 4439920"/>
              <a:gd name="connsiteX3" fmla="*/ 0 w 1086928"/>
              <a:gd name="connsiteY3" fmla="*/ 4439920 h 4439920"/>
              <a:gd name="connsiteX4" fmla="*/ 0 w 1086928"/>
              <a:gd name="connsiteY4" fmla="*/ 0 h 443992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28" h="4216400">
                <a:moveTo>
                  <a:pt x="0" y="0"/>
                </a:moveTo>
                <a:cubicBezTo>
                  <a:pt x="407302" y="271539"/>
                  <a:pt x="1054456" y="166430"/>
                  <a:pt x="1086928" y="132080"/>
                </a:cubicBezTo>
                <a:lnTo>
                  <a:pt x="1086928" y="4216400"/>
                </a:lnTo>
                <a:lnTo>
                  <a:pt x="0" y="4216400"/>
                </a:lnTo>
                <a:lnTo>
                  <a:pt x="0" y="0"/>
                </a:lnTo>
                <a:close/>
              </a:path>
            </a:pathLst>
          </a:cu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D86F71D-478E-885E-0A4E-ADDBBB005D3A}"/>
              </a:ext>
            </a:extLst>
          </p:cNvPr>
          <p:cNvSpPr/>
          <p:nvPr userDrawn="1"/>
        </p:nvSpPr>
        <p:spPr>
          <a:xfrm>
            <a:off x="9126747" y="-966159"/>
            <a:ext cx="4157932" cy="4157932"/>
          </a:xfrm>
          <a:prstGeom prst="ellipse">
            <a:avLst/>
          </a:prstGeom>
          <a:noFill/>
          <a:ln w="38100">
            <a:solidFill>
              <a:srgbClr val="FDB72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BCD983-0430-833D-352D-03D25916B4DD}"/>
              </a:ext>
            </a:extLst>
          </p:cNvPr>
          <p:cNvSpPr/>
          <p:nvPr userDrawn="1"/>
        </p:nvSpPr>
        <p:spPr>
          <a:xfrm>
            <a:off x="8760220" y="-1391920"/>
            <a:ext cx="4978400" cy="4978400"/>
          </a:xfrm>
          <a:prstGeom prst="ellipse">
            <a:avLst/>
          </a:prstGeom>
          <a:noFill/>
          <a:ln w="38100">
            <a:solidFill>
              <a:srgbClr val="00499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4D0A848-0D3A-2E62-7487-93B4AEE35B78}"/>
              </a:ext>
            </a:extLst>
          </p:cNvPr>
          <p:cNvSpPr txBox="1"/>
          <p:nvPr userDrawn="1"/>
        </p:nvSpPr>
        <p:spPr>
          <a:xfrm>
            <a:off x="11644413" y="6350000"/>
            <a:ext cx="468319" cy="369332"/>
          </a:xfrm>
          <a:prstGeom prst="rect">
            <a:avLst/>
          </a:prstGeom>
          <a:noFill/>
        </p:spPr>
        <p:txBody>
          <a:bodyPr wrap="square" rtlCol="0">
            <a:spAutoFit/>
          </a:bodyPr>
          <a:lstStyle/>
          <a:p>
            <a:pPr algn="ctr"/>
            <a:fld id="{07C6654A-6295-4D64-AC00-2DE4176C9150}" type="slidenum">
              <a:rPr lang="en-US" smtClean="0">
                <a:solidFill>
                  <a:schemeClr val="bg1"/>
                </a:solidFill>
              </a:rPr>
              <a:t>‹#›</a:t>
            </a:fld>
            <a:endParaRPr lang="en-US">
              <a:solidFill>
                <a:schemeClr val="bg1"/>
              </a:solidFill>
            </a:endParaRPr>
          </a:p>
        </p:txBody>
      </p:sp>
      <p:pic>
        <p:nvPicPr>
          <p:cNvPr id="15" name="Picture 14">
            <a:extLst>
              <a:ext uri="{FF2B5EF4-FFF2-40B4-BE49-F238E27FC236}">
                <a16:creationId xmlns:a16="http://schemas.microsoft.com/office/drawing/2014/main" id="{54C64CE0-24E6-7B7D-F1E9-6E0A4F5209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38687" y="5973436"/>
            <a:ext cx="708520" cy="668914"/>
          </a:xfrm>
          <a:prstGeom prst="rect">
            <a:avLst/>
          </a:prstGeom>
        </p:spPr>
      </p:pic>
      <p:sp>
        <p:nvSpPr>
          <p:cNvPr id="16" name="TextBox 15">
            <a:extLst>
              <a:ext uri="{FF2B5EF4-FFF2-40B4-BE49-F238E27FC236}">
                <a16:creationId xmlns:a16="http://schemas.microsoft.com/office/drawing/2014/main" id="{CAFA6CF2-52D2-8318-003A-3B1116A06AFB}"/>
              </a:ext>
            </a:extLst>
          </p:cNvPr>
          <p:cNvSpPr txBox="1"/>
          <p:nvPr userDrawn="1"/>
        </p:nvSpPr>
        <p:spPr>
          <a:xfrm rot="5400000">
            <a:off x="10374893" y="4771096"/>
            <a:ext cx="3007357" cy="323165"/>
          </a:xfrm>
          <a:prstGeom prst="rect">
            <a:avLst/>
          </a:prstGeom>
          <a:noFill/>
        </p:spPr>
        <p:txBody>
          <a:bodyPr wrap="square" rtlCol="0">
            <a:spAutoFit/>
          </a:bodyPr>
          <a:lstStyle/>
          <a:p>
            <a:pPr algn="r"/>
            <a:r>
              <a:rPr lang="en-US" sz="1500" b="0" spc="0">
                <a:solidFill>
                  <a:schemeClr val="bg1"/>
                </a:solidFill>
                <a:latin typeface="+mj-lt"/>
              </a:rPr>
              <a:t>INDIANA DEPT. OF CHILD SERVICES</a:t>
            </a:r>
          </a:p>
        </p:txBody>
      </p:sp>
      <p:pic>
        <p:nvPicPr>
          <p:cNvPr id="2" name="Picture 1">
            <a:extLst>
              <a:ext uri="{FF2B5EF4-FFF2-40B4-BE49-F238E27FC236}">
                <a16:creationId xmlns:a16="http://schemas.microsoft.com/office/drawing/2014/main" id="{6087485B-4BFE-C805-E4C4-4CAF9A6E7F5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7730" t="-4727" r="-4396" b="4727"/>
          <a:stretch/>
        </p:blipFill>
        <p:spPr>
          <a:xfrm>
            <a:off x="9488193" y="-604713"/>
            <a:ext cx="3435039" cy="3435039"/>
          </a:xfrm>
          <a:prstGeom prst="ellipse">
            <a:avLst/>
          </a:prstGeom>
        </p:spPr>
      </p:pic>
    </p:spTree>
    <p:extLst>
      <p:ext uri="{BB962C8B-B14F-4D97-AF65-F5344CB8AC3E}">
        <p14:creationId xmlns:p14="http://schemas.microsoft.com/office/powerpoint/2010/main" val="42869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6" presetClass="entr" presetSubtype="32"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out)">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AB55C3-2397-C704-9607-A5B71B212236}"/>
              </a:ext>
            </a:extLst>
          </p:cNvPr>
          <p:cNvSpPr/>
          <p:nvPr userDrawn="1"/>
        </p:nvSpPr>
        <p:spPr>
          <a:xfrm>
            <a:off x="11119449" y="2502989"/>
            <a:ext cx="1086928" cy="4355011"/>
          </a:xfrm>
          <a:custGeom>
            <a:avLst/>
            <a:gdLst>
              <a:gd name="connsiteX0" fmla="*/ 0 w 1086928"/>
              <a:gd name="connsiteY0" fmla="*/ 0 h 4439920"/>
              <a:gd name="connsiteX1" fmla="*/ 1086928 w 1086928"/>
              <a:gd name="connsiteY1" fmla="*/ 0 h 4439920"/>
              <a:gd name="connsiteX2" fmla="*/ 1086928 w 1086928"/>
              <a:gd name="connsiteY2" fmla="*/ 4439920 h 4439920"/>
              <a:gd name="connsiteX3" fmla="*/ 0 w 1086928"/>
              <a:gd name="connsiteY3" fmla="*/ 4439920 h 4439920"/>
              <a:gd name="connsiteX4" fmla="*/ 0 w 1086928"/>
              <a:gd name="connsiteY4" fmla="*/ 0 h 4439920"/>
              <a:gd name="connsiteX0" fmla="*/ 375920 w 1086928"/>
              <a:gd name="connsiteY0" fmla="*/ 406400 h 4439920"/>
              <a:gd name="connsiteX1" fmla="*/ 1086928 w 1086928"/>
              <a:gd name="connsiteY1" fmla="*/ 0 h 4439920"/>
              <a:gd name="connsiteX2" fmla="*/ 1086928 w 1086928"/>
              <a:gd name="connsiteY2" fmla="*/ 4439920 h 4439920"/>
              <a:gd name="connsiteX3" fmla="*/ 0 w 1086928"/>
              <a:gd name="connsiteY3" fmla="*/ 4439920 h 4439920"/>
              <a:gd name="connsiteX4" fmla="*/ 375920 w 1086928"/>
              <a:gd name="connsiteY4" fmla="*/ 406400 h 4439920"/>
              <a:gd name="connsiteX0" fmla="*/ 415108 w 1086928"/>
              <a:gd name="connsiteY0" fmla="*/ 383540 h 4439920"/>
              <a:gd name="connsiteX1" fmla="*/ 1086928 w 1086928"/>
              <a:gd name="connsiteY1" fmla="*/ 0 h 4439920"/>
              <a:gd name="connsiteX2" fmla="*/ 1086928 w 1086928"/>
              <a:gd name="connsiteY2" fmla="*/ 4439920 h 4439920"/>
              <a:gd name="connsiteX3" fmla="*/ 0 w 1086928"/>
              <a:gd name="connsiteY3" fmla="*/ 4439920 h 4439920"/>
              <a:gd name="connsiteX4" fmla="*/ 415108 w 1086928"/>
              <a:gd name="connsiteY4" fmla="*/ 383540 h 4439920"/>
              <a:gd name="connsiteX0" fmla="*/ 415108 w 1086928"/>
              <a:gd name="connsiteY0" fmla="*/ 383540 h 4439920"/>
              <a:gd name="connsiteX1" fmla="*/ 1086928 w 1086928"/>
              <a:gd name="connsiteY1" fmla="*/ 0 h 4439920"/>
              <a:gd name="connsiteX2" fmla="*/ 1086928 w 1086928"/>
              <a:gd name="connsiteY2" fmla="*/ 4439920 h 4439920"/>
              <a:gd name="connsiteX3" fmla="*/ 0 w 1086928"/>
              <a:gd name="connsiteY3" fmla="*/ 4439920 h 4439920"/>
              <a:gd name="connsiteX4" fmla="*/ 415108 w 1086928"/>
              <a:gd name="connsiteY4" fmla="*/ 383540 h 4439920"/>
              <a:gd name="connsiteX0" fmla="*/ 415108 w 1086928"/>
              <a:gd name="connsiteY0" fmla="*/ 383540 h 4439920"/>
              <a:gd name="connsiteX1" fmla="*/ 1086928 w 1086928"/>
              <a:gd name="connsiteY1" fmla="*/ 0 h 4439920"/>
              <a:gd name="connsiteX2" fmla="*/ 1086928 w 1086928"/>
              <a:gd name="connsiteY2" fmla="*/ 4439920 h 4439920"/>
              <a:gd name="connsiteX3" fmla="*/ 0 w 1086928"/>
              <a:gd name="connsiteY3" fmla="*/ 4439920 h 4439920"/>
              <a:gd name="connsiteX4" fmla="*/ 415108 w 1086928"/>
              <a:gd name="connsiteY4" fmla="*/ 383540 h 4439920"/>
              <a:gd name="connsiteX0" fmla="*/ 415108 w 1086928"/>
              <a:gd name="connsiteY0" fmla="*/ 298631 h 4355011"/>
              <a:gd name="connsiteX1" fmla="*/ 1086928 w 1086928"/>
              <a:gd name="connsiteY1" fmla="*/ 0 h 4355011"/>
              <a:gd name="connsiteX2" fmla="*/ 1086928 w 1086928"/>
              <a:gd name="connsiteY2" fmla="*/ 4355011 h 4355011"/>
              <a:gd name="connsiteX3" fmla="*/ 0 w 1086928"/>
              <a:gd name="connsiteY3" fmla="*/ 4355011 h 4355011"/>
              <a:gd name="connsiteX4" fmla="*/ 415108 w 1086928"/>
              <a:gd name="connsiteY4" fmla="*/ 298631 h 4355011"/>
              <a:gd name="connsiteX0" fmla="*/ 415108 w 1086928"/>
              <a:gd name="connsiteY0" fmla="*/ 298631 h 4355011"/>
              <a:gd name="connsiteX1" fmla="*/ 1086928 w 1086928"/>
              <a:gd name="connsiteY1" fmla="*/ 0 h 4355011"/>
              <a:gd name="connsiteX2" fmla="*/ 1086928 w 1086928"/>
              <a:gd name="connsiteY2" fmla="*/ 4355011 h 4355011"/>
              <a:gd name="connsiteX3" fmla="*/ 0 w 1086928"/>
              <a:gd name="connsiteY3" fmla="*/ 4355011 h 4355011"/>
              <a:gd name="connsiteX4" fmla="*/ 415108 w 1086928"/>
              <a:gd name="connsiteY4" fmla="*/ 298631 h 4355011"/>
              <a:gd name="connsiteX0" fmla="*/ 415108 w 1086928"/>
              <a:gd name="connsiteY0" fmla="*/ 298631 h 4355011"/>
              <a:gd name="connsiteX1" fmla="*/ 1086928 w 1086928"/>
              <a:gd name="connsiteY1" fmla="*/ 0 h 4355011"/>
              <a:gd name="connsiteX2" fmla="*/ 1086928 w 1086928"/>
              <a:gd name="connsiteY2" fmla="*/ 4355011 h 4355011"/>
              <a:gd name="connsiteX3" fmla="*/ 0 w 1086928"/>
              <a:gd name="connsiteY3" fmla="*/ 4355011 h 4355011"/>
              <a:gd name="connsiteX4" fmla="*/ 415108 w 1086928"/>
              <a:gd name="connsiteY4" fmla="*/ 298631 h 4355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28" h="4355011">
                <a:moveTo>
                  <a:pt x="415108" y="298631"/>
                </a:moveTo>
                <a:cubicBezTo>
                  <a:pt x="717424" y="209972"/>
                  <a:pt x="849925" y="140910"/>
                  <a:pt x="1086928" y="0"/>
                </a:cubicBezTo>
                <a:lnTo>
                  <a:pt x="1086928" y="4355011"/>
                </a:lnTo>
                <a:lnTo>
                  <a:pt x="0" y="4355011"/>
                </a:lnTo>
                <a:lnTo>
                  <a:pt x="415108" y="298631"/>
                </a:lnTo>
                <a:close/>
              </a:path>
            </a:pathLst>
          </a:cu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8D4108F-F591-9BDE-80D7-1AEB221B18BD}"/>
              </a:ext>
            </a:extLst>
          </p:cNvPr>
          <p:cNvSpPr/>
          <p:nvPr userDrawn="1"/>
        </p:nvSpPr>
        <p:spPr>
          <a:xfrm>
            <a:off x="10463841" y="2641600"/>
            <a:ext cx="1086928" cy="4216400"/>
          </a:xfrm>
          <a:custGeom>
            <a:avLst/>
            <a:gdLst>
              <a:gd name="connsiteX0" fmla="*/ 0 w 1086928"/>
              <a:gd name="connsiteY0" fmla="*/ 0 h 4439920"/>
              <a:gd name="connsiteX1" fmla="*/ 1086928 w 1086928"/>
              <a:gd name="connsiteY1" fmla="*/ 0 h 4439920"/>
              <a:gd name="connsiteX2" fmla="*/ 1086928 w 1086928"/>
              <a:gd name="connsiteY2" fmla="*/ 4439920 h 4439920"/>
              <a:gd name="connsiteX3" fmla="*/ 0 w 1086928"/>
              <a:gd name="connsiteY3" fmla="*/ 4439920 h 4439920"/>
              <a:gd name="connsiteX4" fmla="*/ 0 w 1086928"/>
              <a:gd name="connsiteY4" fmla="*/ 0 h 4439920"/>
              <a:gd name="connsiteX0" fmla="*/ 0 w 1086928"/>
              <a:gd name="connsiteY0" fmla="*/ 0 h 4439920"/>
              <a:gd name="connsiteX1" fmla="*/ 1086928 w 1086928"/>
              <a:gd name="connsiteY1" fmla="*/ 355600 h 4439920"/>
              <a:gd name="connsiteX2" fmla="*/ 1086928 w 1086928"/>
              <a:gd name="connsiteY2" fmla="*/ 4439920 h 4439920"/>
              <a:gd name="connsiteX3" fmla="*/ 0 w 1086928"/>
              <a:gd name="connsiteY3" fmla="*/ 4439920 h 4439920"/>
              <a:gd name="connsiteX4" fmla="*/ 0 w 1086928"/>
              <a:gd name="connsiteY4" fmla="*/ 0 h 443992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28" h="4216400">
                <a:moveTo>
                  <a:pt x="0" y="0"/>
                </a:moveTo>
                <a:cubicBezTo>
                  <a:pt x="407302" y="271539"/>
                  <a:pt x="1054456" y="166430"/>
                  <a:pt x="1086928" y="132080"/>
                </a:cubicBezTo>
                <a:lnTo>
                  <a:pt x="1086928" y="4216400"/>
                </a:lnTo>
                <a:lnTo>
                  <a:pt x="0" y="4216400"/>
                </a:lnTo>
                <a:lnTo>
                  <a:pt x="0" y="0"/>
                </a:lnTo>
                <a:close/>
              </a:path>
            </a:pathLst>
          </a:cu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D86F71D-478E-885E-0A4E-ADDBBB005D3A}"/>
              </a:ext>
            </a:extLst>
          </p:cNvPr>
          <p:cNvSpPr/>
          <p:nvPr userDrawn="1"/>
        </p:nvSpPr>
        <p:spPr>
          <a:xfrm>
            <a:off x="9126747" y="-966159"/>
            <a:ext cx="4157932" cy="4157932"/>
          </a:xfrm>
          <a:prstGeom prst="ellipse">
            <a:avLst/>
          </a:prstGeom>
          <a:noFill/>
          <a:ln w="38100">
            <a:solidFill>
              <a:srgbClr val="FDB72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BCD983-0430-833D-352D-03D25916B4DD}"/>
              </a:ext>
            </a:extLst>
          </p:cNvPr>
          <p:cNvSpPr/>
          <p:nvPr userDrawn="1"/>
        </p:nvSpPr>
        <p:spPr>
          <a:xfrm>
            <a:off x="8760220" y="-1391920"/>
            <a:ext cx="4978400" cy="4978400"/>
          </a:xfrm>
          <a:prstGeom prst="ellipse">
            <a:avLst/>
          </a:prstGeom>
          <a:noFill/>
          <a:ln w="38100">
            <a:solidFill>
              <a:srgbClr val="00499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4D0A848-0D3A-2E62-7487-93B4AEE35B78}"/>
              </a:ext>
            </a:extLst>
          </p:cNvPr>
          <p:cNvSpPr txBox="1"/>
          <p:nvPr userDrawn="1"/>
        </p:nvSpPr>
        <p:spPr>
          <a:xfrm>
            <a:off x="11644413" y="6350000"/>
            <a:ext cx="468319" cy="369332"/>
          </a:xfrm>
          <a:prstGeom prst="rect">
            <a:avLst/>
          </a:prstGeom>
          <a:noFill/>
        </p:spPr>
        <p:txBody>
          <a:bodyPr wrap="square" rtlCol="0">
            <a:spAutoFit/>
          </a:bodyPr>
          <a:lstStyle/>
          <a:p>
            <a:pPr algn="ctr"/>
            <a:fld id="{D26E6163-9367-4160-8D15-715BBC4B8EAA}" type="slidenum">
              <a:rPr lang="en-US" smtClean="0">
                <a:solidFill>
                  <a:schemeClr val="bg1"/>
                </a:solidFill>
              </a:rPr>
              <a:t>‹#›</a:t>
            </a:fld>
            <a:endParaRPr lang="en-US">
              <a:solidFill>
                <a:schemeClr val="bg1"/>
              </a:solidFill>
            </a:endParaRPr>
          </a:p>
        </p:txBody>
      </p:sp>
      <p:pic>
        <p:nvPicPr>
          <p:cNvPr id="15" name="Picture 14">
            <a:extLst>
              <a:ext uri="{FF2B5EF4-FFF2-40B4-BE49-F238E27FC236}">
                <a16:creationId xmlns:a16="http://schemas.microsoft.com/office/drawing/2014/main" id="{54C64CE0-24E6-7B7D-F1E9-6E0A4F5209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38687" y="5973436"/>
            <a:ext cx="708520" cy="668914"/>
          </a:xfrm>
          <a:prstGeom prst="rect">
            <a:avLst/>
          </a:prstGeom>
        </p:spPr>
      </p:pic>
      <p:sp>
        <p:nvSpPr>
          <p:cNvPr id="16" name="TextBox 15">
            <a:extLst>
              <a:ext uri="{FF2B5EF4-FFF2-40B4-BE49-F238E27FC236}">
                <a16:creationId xmlns:a16="http://schemas.microsoft.com/office/drawing/2014/main" id="{CAFA6CF2-52D2-8318-003A-3B1116A06AFB}"/>
              </a:ext>
            </a:extLst>
          </p:cNvPr>
          <p:cNvSpPr txBox="1"/>
          <p:nvPr userDrawn="1"/>
        </p:nvSpPr>
        <p:spPr>
          <a:xfrm rot="5400000">
            <a:off x="10374893" y="4771096"/>
            <a:ext cx="3007357" cy="323165"/>
          </a:xfrm>
          <a:prstGeom prst="rect">
            <a:avLst/>
          </a:prstGeom>
          <a:noFill/>
        </p:spPr>
        <p:txBody>
          <a:bodyPr wrap="square" rtlCol="0">
            <a:spAutoFit/>
          </a:bodyPr>
          <a:lstStyle/>
          <a:p>
            <a:pPr algn="r"/>
            <a:r>
              <a:rPr lang="en-US" sz="1500" b="0" spc="0">
                <a:solidFill>
                  <a:schemeClr val="bg1"/>
                </a:solidFill>
                <a:latin typeface="+mj-lt"/>
              </a:rPr>
              <a:t>INDIANA DEPT. OF CHILD SERVICES</a:t>
            </a:r>
          </a:p>
        </p:txBody>
      </p:sp>
      <p:pic>
        <p:nvPicPr>
          <p:cNvPr id="2" name="Picture 1">
            <a:extLst>
              <a:ext uri="{FF2B5EF4-FFF2-40B4-BE49-F238E27FC236}">
                <a16:creationId xmlns:a16="http://schemas.microsoft.com/office/drawing/2014/main" id="{FD83BDC6-E6F7-F7A2-9279-3CBC467E89D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758" t="-6757" r="25520" b="6757"/>
          <a:stretch/>
        </p:blipFill>
        <p:spPr>
          <a:xfrm>
            <a:off x="9488193" y="-604713"/>
            <a:ext cx="3435039" cy="3435039"/>
          </a:xfrm>
          <a:prstGeom prst="ellipse">
            <a:avLst/>
          </a:prstGeom>
        </p:spPr>
      </p:pic>
    </p:spTree>
    <p:extLst>
      <p:ext uri="{BB962C8B-B14F-4D97-AF65-F5344CB8AC3E}">
        <p14:creationId xmlns:p14="http://schemas.microsoft.com/office/powerpoint/2010/main" val="174485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6" presetClass="entr" presetSubtype="32"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out)">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AB55C3-2397-C704-9607-A5B71B212236}"/>
              </a:ext>
            </a:extLst>
          </p:cNvPr>
          <p:cNvSpPr/>
          <p:nvPr userDrawn="1"/>
        </p:nvSpPr>
        <p:spPr>
          <a:xfrm>
            <a:off x="11119449" y="2502989"/>
            <a:ext cx="1086928" cy="4355011"/>
          </a:xfrm>
          <a:custGeom>
            <a:avLst/>
            <a:gdLst>
              <a:gd name="connsiteX0" fmla="*/ 0 w 1086928"/>
              <a:gd name="connsiteY0" fmla="*/ 0 h 4439920"/>
              <a:gd name="connsiteX1" fmla="*/ 1086928 w 1086928"/>
              <a:gd name="connsiteY1" fmla="*/ 0 h 4439920"/>
              <a:gd name="connsiteX2" fmla="*/ 1086928 w 1086928"/>
              <a:gd name="connsiteY2" fmla="*/ 4439920 h 4439920"/>
              <a:gd name="connsiteX3" fmla="*/ 0 w 1086928"/>
              <a:gd name="connsiteY3" fmla="*/ 4439920 h 4439920"/>
              <a:gd name="connsiteX4" fmla="*/ 0 w 1086928"/>
              <a:gd name="connsiteY4" fmla="*/ 0 h 4439920"/>
              <a:gd name="connsiteX0" fmla="*/ 375920 w 1086928"/>
              <a:gd name="connsiteY0" fmla="*/ 406400 h 4439920"/>
              <a:gd name="connsiteX1" fmla="*/ 1086928 w 1086928"/>
              <a:gd name="connsiteY1" fmla="*/ 0 h 4439920"/>
              <a:gd name="connsiteX2" fmla="*/ 1086928 w 1086928"/>
              <a:gd name="connsiteY2" fmla="*/ 4439920 h 4439920"/>
              <a:gd name="connsiteX3" fmla="*/ 0 w 1086928"/>
              <a:gd name="connsiteY3" fmla="*/ 4439920 h 4439920"/>
              <a:gd name="connsiteX4" fmla="*/ 375920 w 1086928"/>
              <a:gd name="connsiteY4" fmla="*/ 406400 h 4439920"/>
              <a:gd name="connsiteX0" fmla="*/ 415108 w 1086928"/>
              <a:gd name="connsiteY0" fmla="*/ 383540 h 4439920"/>
              <a:gd name="connsiteX1" fmla="*/ 1086928 w 1086928"/>
              <a:gd name="connsiteY1" fmla="*/ 0 h 4439920"/>
              <a:gd name="connsiteX2" fmla="*/ 1086928 w 1086928"/>
              <a:gd name="connsiteY2" fmla="*/ 4439920 h 4439920"/>
              <a:gd name="connsiteX3" fmla="*/ 0 w 1086928"/>
              <a:gd name="connsiteY3" fmla="*/ 4439920 h 4439920"/>
              <a:gd name="connsiteX4" fmla="*/ 415108 w 1086928"/>
              <a:gd name="connsiteY4" fmla="*/ 383540 h 4439920"/>
              <a:gd name="connsiteX0" fmla="*/ 415108 w 1086928"/>
              <a:gd name="connsiteY0" fmla="*/ 383540 h 4439920"/>
              <a:gd name="connsiteX1" fmla="*/ 1086928 w 1086928"/>
              <a:gd name="connsiteY1" fmla="*/ 0 h 4439920"/>
              <a:gd name="connsiteX2" fmla="*/ 1086928 w 1086928"/>
              <a:gd name="connsiteY2" fmla="*/ 4439920 h 4439920"/>
              <a:gd name="connsiteX3" fmla="*/ 0 w 1086928"/>
              <a:gd name="connsiteY3" fmla="*/ 4439920 h 4439920"/>
              <a:gd name="connsiteX4" fmla="*/ 415108 w 1086928"/>
              <a:gd name="connsiteY4" fmla="*/ 383540 h 4439920"/>
              <a:gd name="connsiteX0" fmla="*/ 415108 w 1086928"/>
              <a:gd name="connsiteY0" fmla="*/ 383540 h 4439920"/>
              <a:gd name="connsiteX1" fmla="*/ 1086928 w 1086928"/>
              <a:gd name="connsiteY1" fmla="*/ 0 h 4439920"/>
              <a:gd name="connsiteX2" fmla="*/ 1086928 w 1086928"/>
              <a:gd name="connsiteY2" fmla="*/ 4439920 h 4439920"/>
              <a:gd name="connsiteX3" fmla="*/ 0 w 1086928"/>
              <a:gd name="connsiteY3" fmla="*/ 4439920 h 4439920"/>
              <a:gd name="connsiteX4" fmla="*/ 415108 w 1086928"/>
              <a:gd name="connsiteY4" fmla="*/ 383540 h 4439920"/>
              <a:gd name="connsiteX0" fmla="*/ 415108 w 1086928"/>
              <a:gd name="connsiteY0" fmla="*/ 298631 h 4355011"/>
              <a:gd name="connsiteX1" fmla="*/ 1086928 w 1086928"/>
              <a:gd name="connsiteY1" fmla="*/ 0 h 4355011"/>
              <a:gd name="connsiteX2" fmla="*/ 1086928 w 1086928"/>
              <a:gd name="connsiteY2" fmla="*/ 4355011 h 4355011"/>
              <a:gd name="connsiteX3" fmla="*/ 0 w 1086928"/>
              <a:gd name="connsiteY3" fmla="*/ 4355011 h 4355011"/>
              <a:gd name="connsiteX4" fmla="*/ 415108 w 1086928"/>
              <a:gd name="connsiteY4" fmla="*/ 298631 h 4355011"/>
              <a:gd name="connsiteX0" fmla="*/ 415108 w 1086928"/>
              <a:gd name="connsiteY0" fmla="*/ 298631 h 4355011"/>
              <a:gd name="connsiteX1" fmla="*/ 1086928 w 1086928"/>
              <a:gd name="connsiteY1" fmla="*/ 0 h 4355011"/>
              <a:gd name="connsiteX2" fmla="*/ 1086928 w 1086928"/>
              <a:gd name="connsiteY2" fmla="*/ 4355011 h 4355011"/>
              <a:gd name="connsiteX3" fmla="*/ 0 w 1086928"/>
              <a:gd name="connsiteY3" fmla="*/ 4355011 h 4355011"/>
              <a:gd name="connsiteX4" fmla="*/ 415108 w 1086928"/>
              <a:gd name="connsiteY4" fmla="*/ 298631 h 4355011"/>
              <a:gd name="connsiteX0" fmla="*/ 415108 w 1086928"/>
              <a:gd name="connsiteY0" fmla="*/ 298631 h 4355011"/>
              <a:gd name="connsiteX1" fmla="*/ 1086928 w 1086928"/>
              <a:gd name="connsiteY1" fmla="*/ 0 h 4355011"/>
              <a:gd name="connsiteX2" fmla="*/ 1086928 w 1086928"/>
              <a:gd name="connsiteY2" fmla="*/ 4355011 h 4355011"/>
              <a:gd name="connsiteX3" fmla="*/ 0 w 1086928"/>
              <a:gd name="connsiteY3" fmla="*/ 4355011 h 4355011"/>
              <a:gd name="connsiteX4" fmla="*/ 415108 w 1086928"/>
              <a:gd name="connsiteY4" fmla="*/ 298631 h 4355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28" h="4355011">
                <a:moveTo>
                  <a:pt x="415108" y="298631"/>
                </a:moveTo>
                <a:cubicBezTo>
                  <a:pt x="717424" y="209972"/>
                  <a:pt x="849925" y="140910"/>
                  <a:pt x="1086928" y="0"/>
                </a:cubicBezTo>
                <a:lnTo>
                  <a:pt x="1086928" y="4355011"/>
                </a:lnTo>
                <a:lnTo>
                  <a:pt x="0" y="4355011"/>
                </a:lnTo>
                <a:lnTo>
                  <a:pt x="415108" y="298631"/>
                </a:lnTo>
                <a:close/>
              </a:path>
            </a:pathLst>
          </a:cu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8D4108F-F591-9BDE-80D7-1AEB221B18BD}"/>
              </a:ext>
            </a:extLst>
          </p:cNvPr>
          <p:cNvSpPr/>
          <p:nvPr userDrawn="1"/>
        </p:nvSpPr>
        <p:spPr>
          <a:xfrm>
            <a:off x="10463841" y="2641600"/>
            <a:ext cx="1086928" cy="4216400"/>
          </a:xfrm>
          <a:custGeom>
            <a:avLst/>
            <a:gdLst>
              <a:gd name="connsiteX0" fmla="*/ 0 w 1086928"/>
              <a:gd name="connsiteY0" fmla="*/ 0 h 4439920"/>
              <a:gd name="connsiteX1" fmla="*/ 1086928 w 1086928"/>
              <a:gd name="connsiteY1" fmla="*/ 0 h 4439920"/>
              <a:gd name="connsiteX2" fmla="*/ 1086928 w 1086928"/>
              <a:gd name="connsiteY2" fmla="*/ 4439920 h 4439920"/>
              <a:gd name="connsiteX3" fmla="*/ 0 w 1086928"/>
              <a:gd name="connsiteY3" fmla="*/ 4439920 h 4439920"/>
              <a:gd name="connsiteX4" fmla="*/ 0 w 1086928"/>
              <a:gd name="connsiteY4" fmla="*/ 0 h 4439920"/>
              <a:gd name="connsiteX0" fmla="*/ 0 w 1086928"/>
              <a:gd name="connsiteY0" fmla="*/ 0 h 4439920"/>
              <a:gd name="connsiteX1" fmla="*/ 1086928 w 1086928"/>
              <a:gd name="connsiteY1" fmla="*/ 355600 h 4439920"/>
              <a:gd name="connsiteX2" fmla="*/ 1086928 w 1086928"/>
              <a:gd name="connsiteY2" fmla="*/ 4439920 h 4439920"/>
              <a:gd name="connsiteX3" fmla="*/ 0 w 1086928"/>
              <a:gd name="connsiteY3" fmla="*/ 4439920 h 4439920"/>
              <a:gd name="connsiteX4" fmla="*/ 0 w 1086928"/>
              <a:gd name="connsiteY4" fmla="*/ 0 h 443992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28" h="4216400">
                <a:moveTo>
                  <a:pt x="0" y="0"/>
                </a:moveTo>
                <a:cubicBezTo>
                  <a:pt x="407302" y="271539"/>
                  <a:pt x="1054456" y="166430"/>
                  <a:pt x="1086928" y="132080"/>
                </a:cubicBezTo>
                <a:lnTo>
                  <a:pt x="1086928" y="4216400"/>
                </a:lnTo>
                <a:lnTo>
                  <a:pt x="0" y="4216400"/>
                </a:lnTo>
                <a:lnTo>
                  <a:pt x="0" y="0"/>
                </a:lnTo>
                <a:close/>
              </a:path>
            </a:pathLst>
          </a:cu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D86F71D-478E-885E-0A4E-ADDBBB005D3A}"/>
              </a:ext>
            </a:extLst>
          </p:cNvPr>
          <p:cNvSpPr/>
          <p:nvPr userDrawn="1"/>
        </p:nvSpPr>
        <p:spPr>
          <a:xfrm>
            <a:off x="9126747" y="-966159"/>
            <a:ext cx="4157932" cy="4157932"/>
          </a:xfrm>
          <a:prstGeom prst="ellipse">
            <a:avLst/>
          </a:prstGeom>
          <a:noFill/>
          <a:ln w="38100">
            <a:solidFill>
              <a:srgbClr val="FDB72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BCD983-0430-833D-352D-03D25916B4DD}"/>
              </a:ext>
            </a:extLst>
          </p:cNvPr>
          <p:cNvSpPr/>
          <p:nvPr userDrawn="1"/>
        </p:nvSpPr>
        <p:spPr>
          <a:xfrm>
            <a:off x="8760220" y="-1391920"/>
            <a:ext cx="4978400" cy="4978400"/>
          </a:xfrm>
          <a:prstGeom prst="ellipse">
            <a:avLst/>
          </a:prstGeom>
          <a:noFill/>
          <a:ln w="38100">
            <a:solidFill>
              <a:srgbClr val="00499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4D0A848-0D3A-2E62-7487-93B4AEE35B78}"/>
              </a:ext>
            </a:extLst>
          </p:cNvPr>
          <p:cNvSpPr txBox="1"/>
          <p:nvPr userDrawn="1"/>
        </p:nvSpPr>
        <p:spPr>
          <a:xfrm>
            <a:off x="11644413" y="6350000"/>
            <a:ext cx="468319" cy="369332"/>
          </a:xfrm>
          <a:prstGeom prst="rect">
            <a:avLst/>
          </a:prstGeom>
          <a:noFill/>
        </p:spPr>
        <p:txBody>
          <a:bodyPr wrap="square" rtlCol="0">
            <a:spAutoFit/>
          </a:bodyPr>
          <a:lstStyle/>
          <a:p>
            <a:pPr algn="ctr"/>
            <a:fld id="{07C6654A-6295-4D64-AC00-2DE4176C9150}" type="slidenum">
              <a:rPr lang="en-US" smtClean="0">
                <a:solidFill>
                  <a:schemeClr val="bg1"/>
                </a:solidFill>
              </a:rPr>
              <a:t>‹#›</a:t>
            </a:fld>
            <a:endParaRPr lang="en-US">
              <a:solidFill>
                <a:schemeClr val="bg1"/>
              </a:solidFill>
            </a:endParaRPr>
          </a:p>
        </p:txBody>
      </p:sp>
      <p:pic>
        <p:nvPicPr>
          <p:cNvPr id="15" name="Picture 14">
            <a:extLst>
              <a:ext uri="{FF2B5EF4-FFF2-40B4-BE49-F238E27FC236}">
                <a16:creationId xmlns:a16="http://schemas.microsoft.com/office/drawing/2014/main" id="{54C64CE0-24E6-7B7D-F1E9-6E0A4F5209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38687" y="5973436"/>
            <a:ext cx="708520" cy="668914"/>
          </a:xfrm>
          <a:prstGeom prst="rect">
            <a:avLst/>
          </a:prstGeom>
        </p:spPr>
      </p:pic>
      <p:sp>
        <p:nvSpPr>
          <p:cNvPr id="16" name="TextBox 15">
            <a:extLst>
              <a:ext uri="{FF2B5EF4-FFF2-40B4-BE49-F238E27FC236}">
                <a16:creationId xmlns:a16="http://schemas.microsoft.com/office/drawing/2014/main" id="{CAFA6CF2-52D2-8318-003A-3B1116A06AFB}"/>
              </a:ext>
            </a:extLst>
          </p:cNvPr>
          <p:cNvSpPr txBox="1"/>
          <p:nvPr userDrawn="1"/>
        </p:nvSpPr>
        <p:spPr>
          <a:xfrm rot="5400000">
            <a:off x="10374893" y="4771096"/>
            <a:ext cx="3007357" cy="323165"/>
          </a:xfrm>
          <a:prstGeom prst="rect">
            <a:avLst/>
          </a:prstGeom>
          <a:noFill/>
        </p:spPr>
        <p:txBody>
          <a:bodyPr wrap="square" rtlCol="0">
            <a:spAutoFit/>
          </a:bodyPr>
          <a:lstStyle/>
          <a:p>
            <a:pPr algn="r"/>
            <a:r>
              <a:rPr lang="en-US" sz="1500" b="0" spc="0">
                <a:solidFill>
                  <a:schemeClr val="bg1"/>
                </a:solidFill>
                <a:latin typeface="+mj-lt"/>
              </a:rPr>
              <a:t>INDIANA DEPT. OF CHILD SERVICES</a:t>
            </a:r>
          </a:p>
        </p:txBody>
      </p:sp>
      <p:pic>
        <p:nvPicPr>
          <p:cNvPr id="2" name="Picture 1">
            <a:extLst>
              <a:ext uri="{FF2B5EF4-FFF2-40B4-BE49-F238E27FC236}">
                <a16:creationId xmlns:a16="http://schemas.microsoft.com/office/drawing/2014/main" id="{DBE1351F-DAD8-2869-6997-5134669F405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884" t="-7277" r="-1856" b="45348"/>
          <a:stretch/>
        </p:blipFill>
        <p:spPr>
          <a:xfrm>
            <a:off x="9488193" y="-604713"/>
            <a:ext cx="3435039" cy="3435039"/>
          </a:xfrm>
          <a:prstGeom prst="ellipse">
            <a:avLst/>
          </a:prstGeom>
        </p:spPr>
      </p:pic>
    </p:spTree>
    <p:extLst>
      <p:ext uri="{BB962C8B-B14F-4D97-AF65-F5344CB8AC3E}">
        <p14:creationId xmlns:p14="http://schemas.microsoft.com/office/powerpoint/2010/main" val="131118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6" presetClass="entr" presetSubtype="32"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out)">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AB55C3-2397-C704-9607-A5B71B212236}"/>
              </a:ext>
            </a:extLst>
          </p:cNvPr>
          <p:cNvSpPr/>
          <p:nvPr userDrawn="1"/>
        </p:nvSpPr>
        <p:spPr>
          <a:xfrm>
            <a:off x="11119449" y="2502989"/>
            <a:ext cx="1086928" cy="4355011"/>
          </a:xfrm>
          <a:custGeom>
            <a:avLst/>
            <a:gdLst>
              <a:gd name="connsiteX0" fmla="*/ 0 w 1086928"/>
              <a:gd name="connsiteY0" fmla="*/ 0 h 4439920"/>
              <a:gd name="connsiteX1" fmla="*/ 1086928 w 1086928"/>
              <a:gd name="connsiteY1" fmla="*/ 0 h 4439920"/>
              <a:gd name="connsiteX2" fmla="*/ 1086928 w 1086928"/>
              <a:gd name="connsiteY2" fmla="*/ 4439920 h 4439920"/>
              <a:gd name="connsiteX3" fmla="*/ 0 w 1086928"/>
              <a:gd name="connsiteY3" fmla="*/ 4439920 h 4439920"/>
              <a:gd name="connsiteX4" fmla="*/ 0 w 1086928"/>
              <a:gd name="connsiteY4" fmla="*/ 0 h 4439920"/>
              <a:gd name="connsiteX0" fmla="*/ 375920 w 1086928"/>
              <a:gd name="connsiteY0" fmla="*/ 406400 h 4439920"/>
              <a:gd name="connsiteX1" fmla="*/ 1086928 w 1086928"/>
              <a:gd name="connsiteY1" fmla="*/ 0 h 4439920"/>
              <a:gd name="connsiteX2" fmla="*/ 1086928 w 1086928"/>
              <a:gd name="connsiteY2" fmla="*/ 4439920 h 4439920"/>
              <a:gd name="connsiteX3" fmla="*/ 0 w 1086928"/>
              <a:gd name="connsiteY3" fmla="*/ 4439920 h 4439920"/>
              <a:gd name="connsiteX4" fmla="*/ 375920 w 1086928"/>
              <a:gd name="connsiteY4" fmla="*/ 406400 h 4439920"/>
              <a:gd name="connsiteX0" fmla="*/ 415108 w 1086928"/>
              <a:gd name="connsiteY0" fmla="*/ 383540 h 4439920"/>
              <a:gd name="connsiteX1" fmla="*/ 1086928 w 1086928"/>
              <a:gd name="connsiteY1" fmla="*/ 0 h 4439920"/>
              <a:gd name="connsiteX2" fmla="*/ 1086928 w 1086928"/>
              <a:gd name="connsiteY2" fmla="*/ 4439920 h 4439920"/>
              <a:gd name="connsiteX3" fmla="*/ 0 w 1086928"/>
              <a:gd name="connsiteY3" fmla="*/ 4439920 h 4439920"/>
              <a:gd name="connsiteX4" fmla="*/ 415108 w 1086928"/>
              <a:gd name="connsiteY4" fmla="*/ 383540 h 4439920"/>
              <a:gd name="connsiteX0" fmla="*/ 415108 w 1086928"/>
              <a:gd name="connsiteY0" fmla="*/ 383540 h 4439920"/>
              <a:gd name="connsiteX1" fmla="*/ 1086928 w 1086928"/>
              <a:gd name="connsiteY1" fmla="*/ 0 h 4439920"/>
              <a:gd name="connsiteX2" fmla="*/ 1086928 w 1086928"/>
              <a:gd name="connsiteY2" fmla="*/ 4439920 h 4439920"/>
              <a:gd name="connsiteX3" fmla="*/ 0 w 1086928"/>
              <a:gd name="connsiteY3" fmla="*/ 4439920 h 4439920"/>
              <a:gd name="connsiteX4" fmla="*/ 415108 w 1086928"/>
              <a:gd name="connsiteY4" fmla="*/ 383540 h 4439920"/>
              <a:gd name="connsiteX0" fmla="*/ 415108 w 1086928"/>
              <a:gd name="connsiteY0" fmla="*/ 383540 h 4439920"/>
              <a:gd name="connsiteX1" fmla="*/ 1086928 w 1086928"/>
              <a:gd name="connsiteY1" fmla="*/ 0 h 4439920"/>
              <a:gd name="connsiteX2" fmla="*/ 1086928 w 1086928"/>
              <a:gd name="connsiteY2" fmla="*/ 4439920 h 4439920"/>
              <a:gd name="connsiteX3" fmla="*/ 0 w 1086928"/>
              <a:gd name="connsiteY3" fmla="*/ 4439920 h 4439920"/>
              <a:gd name="connsiteX4" fmla="*/ 415108 w 1086928"/>
              <a:gd name="connsiteY4" fmla="*/ 383540 h 4439920"/>
              <a:gd name="connsiteX0" fmla="*/ 415108 w 1086928"/>
              <a:gd name="connsiteY0" fmla="*/ 298631 h 4355011"/>
              <a:gd name="connsiteX1" fmla="*/ 1086928 w 1086928"/>
              <a:gd name="connsiteY1" fmla="*/ 0 h 4355011"/>
              <a:gd name="connsiteX2" fmla="*/ 1086928 w 1086928"/>
              <a:gd name="connsiteY2" fmla="*/ 4355011 h 4355011"/>
              <a:gd name="connsiteX3" fmla="*/ 0 w 1086928"/>
              <a:gd name="connsiteY3" fmla="*/ 4355011 h 4355011"/>
              <a:gd name="connsiteX4" fmla="*/ 415108 w 1086928"/>
              <a:gd name="connsiteY4" fmla="*/ 298631 h 4355011"/>
              <a:gd name="connsiteX0" fmla="*/ 415108 w 1086928"/>
              <a:gd name="connsiteY0" fmla="*/ 298631 h 4355011"/>
              <a:gd name="connsiteX1" fmla="*/ 1086928 w 1086928"/>
              <a:gd name="connsiteY1" fmla="*/ 0 h 4355011"/>
              <a:gd name="connsiteX2" fmla="*/ 1086928 w 1086928"/>
              <a:gd name="connsiteY2" fmla="*/ 4355011 h 4355011"/>
              <a:gd name="connsiteX3" fmla="*/ 0 w 1086928"/>
              <a:gd name="connsiteY3" fmla="*/ 4355011 h 4355011"/>
              <a:gd name="connsiteX4" fmla="*/ 415108 w 1086928"/>
              <a:gd name="connsiteY4" fmla="*/ 298631 h 4355011"/>
              <a:gd name="connsiteX0" fmla="*/ 415108 w 1086928"/>
              <a:gd name="connsiteY0" fmla="*/ 298631 h 4355011"/>
              <a:gd name="connsiteX1" fmla="*/ 1086928 w 1086928"/>
              <a:gd name="connsiteY1" fmla="*/ 0 h 4355011"/>
              <a:gd name="connsiteX2" fmla="*/ 1086928 w 1086928"/>
              <a:gd name="connsiteY2" fmla="*/ 4355011 h 4355011"/>
              <a:gd name="connsiteX3" fmla="*/ 0 w 1086928"/>
              <a:gd name="connsiteY3" fmla="*/ 4355011 h 4355011"/>
              <a:gd name="connsiteX4" fmla="*/ 415108 w 1086928"/>
              <a:gd name="connsiteY4" fmla="*/ 298631 h 4355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28" h="4355011">
                <a:moveTo>
                  <a:pt x="415108" y="298631"/>
                </a:moveTo>
                <a:cubicBezTo>
                  <a:pt x="717424" y="209972"/>
                  <a:pt x="849925" y="140910"/>
                  <a:pt x="1086928" y="0"/>
                </a:cubicBezTo>
                <a:lnTo>
                  <a:pt x="1086928" y="4355011"/>
                </a:lnTo>
                <a:lnTo>
                  <a:pt x="0" y="4355011"/>
                </a:lnTo>
                <a:lnTo>
                  <a:pt x="415108" y="298631"/>
                </a:lnTo>
                <a:close/>
              </a:path>
            </a:pathLst>
          </a:cu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8D4108F-F591-9BDE-80D7-1AEB221B18BD}"/>
              </a:ext>
            </a:extLst>
          </p:cNvPr>
          <p:cNvSpPr/>
          <p:nvPr userDrawn="1"/>
        </p:nvSpPr>
        <p:spPr>
          <a:xfrm>
            <a:off x="10463841" y="2641600"/>
            <a:ext cx="1086928" cy="4216400"/>
          </a:xfrm>
          <a:custGeom>
            <a:avLst/>
            <a:gdLst>
              <a:gd name="connsiteX0" fmla="*/ 0 w 1086928"/>
              <a:gd name="connsiteY0" fmla="*/ 0 h 4439920"/>
              <a:gd name="connsiteX1" fmla="*/ 1086928 w 1086928"/>
              <a:gd name="connsiteY1" fmla="*/ 0 h 4439920"/>
              <a:gd name="connsiteX2" fmla="*/ 1086928 w 1086928"/>
              <a:gd name="connsiteY2" fmla="*/ 4439920 h 4439920"/>
              <a:gd name="connsiteX3" fmla="*/ 0 w 1086928"/>
              <a:gd name="connsiteY3" fmla="*/ 4439920 h 4439920"/>
              <a:gd name="connsiteX4" fmla="*/ 0 w 1086928"/>
              <a:gd name="connsiteY4" fmla="*/ 0 h 4439920"/>
              <a:gd name="connsiteX0" fmla="*/ 0 w 1086928"/>
              <a:gd name="connsiteY0" fmla="*/ 0 h 4439920"/>
              <a:gd name="connsiteX1" fmla="*/ 1086928 w 1086928"/>
              <a:gd name="connsiteY1" fmla="*/ 355600 h 4439920"/>
              <a:gd name="connsiteX2" fmla="*/ 1086928 w 1086928"/>
              <a:gd name="connsiteY2" fmla="*/ 4439920 h 4439920"/>
              <a:gd name="connsiteX3" fmla="*/ 0 w 1086928"/>
              <a:gd name="connsiteY3" fmla="*/ 4439920 h 4439920"/>
              <a:gd name="connsiteX4" fmla="*/ 0 w 1086928"/>
              <a:gd name="connsiteY4" fmla="*/ 0 h 443992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28" h="4216400">
                <a:moveTo>
                  <a:pt x="0" y="0"/>
                </a:moveTo>
                <a:cubicBezTo>
                  <a:pt x="407302" y="271539"/>
                  <a:pt x="1054456" y="166430"/>
                  <a:pt x="1086928" y="132080"/>
                </a:cubicBezTo>
                <a:lnTo>
                  <a:pt x="1086928" y="4216400"/>
                </a:lnTo>
                <a:lnTo>
                  <a:pt x="0" y="4216400"/>
                </a:lnTo>
                <a:lnTo>
                  <a:pt x="0" y="0"/>
                </a:lnTo>
                <a:close/>
              </a:path>
            </a:pathLst>
          </a:cu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D86F71D-478E-885E-0A4E-ADDBBB005D3A}"/>
              </a:ext>
            </a:extLst>
          </p:cNvPr>
          <p:cNvSpPr/>
          <p:nvPr userDrawn="1"/>
        </p:nvSpPr>
        <p:spPr>
          <a:xfrm>
            <a:off x="9126747" y="-966159"/>
            <a:ext cx="4157932" cy="4157932"/>
          </a:xfrm>
          <a:prstGeom prst="ellipse">
            <a:avLst/>
          </a:prstGeom>
          <a:noFill/>
          <a:ln w="38100">
            <a:solidFill>
              <a:srgbClr val="FDB72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BCD983-0430-833D-352D-03D25916B4DD}"/>
              </a:ext>
            </a:extLst>
          </p:cNvPr>
          <p:cNvSpPr/>
          <p:nvPr userDrawn="1"/>
        </p:nvSpPr>
        <p:spPr>
          <a:xfrm>
            <a:off x="8760220" y="-1391920"/>
            <a:ext cx="4978400" cy="4978400"/>
          </a:xfrm>
          <a:prstGeom prst="ellipse">
            <a:avLst/>
          </a:prstGeom>
          <a:noFill/>
          <a:ln w="38100">
            <a:solidFill>
              <a:srgbClr val="00499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4D0A848-0D3A-2E62-7487-93B4AEE35B78}"/>
              </a:ext>
            </a:extLst>
          </p:cNvPr>
          <p:cNvSpPr txBox="1"/>
          <p:nvPr userDrawn="1"/>
        </p:nvSpPr>
        <p:spPr>
          <a:xfrm>
            <a:off x="11644413" y="6350000"/>
            <a:ext cx="468319" cy="369332"/>
          </a:xfrm>
          <a:prstGeom prst="rect">
            <a:avLst/>
          </a:prstGeom>
          <a:noFill/>
        </p:spPr>
        <p:txBody>
          <a:bodyPr wrap="square" rtlCol="0">
            <a:spAutoFit/>
          </a:bodyPr>
          <a:lstStyle/>
          <a:p>
            <a:pPr algn="ctr"/>
            <a:fld id="{D26E6163-9367-4160-8D15-715BBC4B8EAA}" type="slidenum">
              <a:rPr lang="en-US" smtClean="0">
                <a:solidFill>
                  <a:schemeClr val="bg1"/>
                </a:solidFill>
              </a:rPr>
              <a:t>‹#›</a:t>
            </a:fld>
            <a:endParaRPr lang="en-US">
              <a:solidFill>
                <a:schemeClr val="bg1"/>
              </a:solidFill>
            </a:endParaRPr>
          </a:p>
        </p:txBody>
      </p:sp>
      <p:pic>
        <p:nvPicPr>
          <p:cNvPr id="15" name="Picture 14">
            <a:extLst>
              <a:ext uri="{FF2B5EF4-FFF2-40B4-BE49-F238E27FC236}">
                <a16:creationId xmlns:a16="http://schemas.microsoft.com/office/drawing/2014/main" id="{54C64CE0-24E6-7B7D-F1E9-6E0A4F5209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38687" y="5973436"/>
            <a:ext cx="708520" cy="668914"/>
          </a:xfrm>
          <a:prstGeom prst="rect">
            <a:avLst/>
          </a:prstGeom>
        </p:spPr>
      </p:pic>
      <p:sp>
        <p:nvSpPr>
          <p:cNvPr id="16" name="TextBox 15">
            <a:extLst>
              <a:ext uri="{FF2B5EF4-FFF2-40B4-BE49-F238E27FC236}">
                <a16:creationId xmlns:a16="http://schemas.microsoft.com/office/drawing/2014/main" id="{CAFA6CF2-52D2-8318-003A-3B1116A06AFB}"/>
              </a:ext>
            </a:extLst>
          </p:cNvPr>
          <p:cNvSpPr txBox="1"/>
          <p:nvPr userDrawn="1"/>
        </p:nvSpPr>
        <p:spPr>
          <a:xfrm rot="5400000">
            <a:off x="10374893" y="4771096"/>
            <a:ext cx="3007357" cy="323165"/>
          </a:xfrm>
          <a:prstGeom prst="rect">
            <a:avLst/>
          </a:prstGeom>
          <a:noFill/>
        </p:spPr>
        <p:txBody>
          <a:bodyPr wrap="square" rtlCol="0">
            <a:spAutoFit/>
          </a:bodyPr>
          <a:lstStyle/>
          <a:p>
            <a:pPr algn="r"/>
            <a:r>
              <a:rPr lang="en-US" sz="1500" b="0" spc="0">
                <a:solidFill>
                  <a:schemeClr val="bg1"/>
                </a:solidFill>
                <a:latin typeface="+mj-lt"/>
              </a:rPr>
              <a:t>INDIANA DEPT. OF CHILD SERVICES</a:t>
            </a:r>
          </a:p>
        </p:txBody>
      </p:sp>
      <p:pic>
        <p:nvPicPr>
          <p:cNvPr id="2" name="Picture 1">
            <a:extLst>
              <a:ext uri="{FF2B5EF4-FFF2-40B4-BE49-F238E27FC236}">
                <a16:creationId xmlns:a16="http://schemas.microsoft.com/office/drawing/2014/main" id="{09F81020-3AAA-6815-BF79-F73A519FB5F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3558" t="-7531" r="7278" b="3870"/>
          <a:stretch/>
        </p:blipFill>
        <p:spPr>
          <a:xfrm>
            <a:off x="9488193" y="-604713"/>
            <a:ext cx="3435039" cy="3435039"/>
          </a:xfrm>
          <a:prstGeom prst="ellipse">
            <a:avLst/>
          </a:prstGeom>
        </p:spPr>
      </p:pic>
    </p:spTree>
    <p:extLst>
      <p:ext uri="{BB962C8B-B14F-4D97-AF65-F5344CB8AC3E}">
        <p14:creationId xmlns:p14="http://schemas.microsoft.com/office/powerpoint/2010/main" val="72997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6" presetClass="entr" presetSubtype="32"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out)">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AB55C3-2397-C704-9607-A5B71B212236}"/>
              </a:ext>
            </a:extLst>
          </p:cNvPr>
          <p:cNvSpPr/>
          <p:nvPr userDrawn="1"/>
        </p:nvSpPr>
        <p:spPr>
          <a:xfrm>
            <a:off x="11119449" y="2502989"/>
            <a:ext cx="1086928" cy="4355011"/>
          </a:xfrm>
          <a:custGeom>
            <a:avLst/>
            <a:gdLst>
              <a:gd name="connsiteX0" fmla="*/ 0 w 1086928"/>
              <a:gd name="connsiteY0" fmla="*/ 0 h 4439920"/>
              <a:gd name="connsiteX1" fmla="*/ 1086928 w 1086928"/>
              <a:gd name="connsiteY1" fmla="*/ 0 h 4439920"/>
              <a:gd name="connsiteX2" fmla="*/ 1086928 w 1086928"/>
              <a:gd name="connsiteY2" fmla="*/ 4439920 h 4439920"/>
              <a:gd name="connsiteX3" fmla="*/ 0 w 1086928"/>
              <a:gd name="connsiteY3" fmla="*/ 4439920 h 4439920"/>
              <a:gd name="connsiteX4" fmla="*/ 0 w 1086928"/>
              <a:gd name="connsiteY4" fmla="*/ 0 h 4439920"/>
              <a:gd name="connsiteX0" fmla="*/ 375920 w 1086928"/>
              <a:gd name="connsiteY0" fmla="*/ 406400 h 4439920"/>
              <a:gd name="connsiteX1" fmla="*/ 1086928 w 1086928"/>
              <a:gd name="connsiteY1" fmla="*/ 0 h 4439920"/>
              <a:gd name="connsiteX2" fmla="*/ 1086928 w 1086928"/>
              <a:gd name="connsiteY2" fmla="*/ 4439920 h 4439920"/>
              <a:gd name="connsiteX3" fmla="*/ 0 w 1086928"/>
              <a:gd name="connsiteY3" fmla="*/ 4439920 h 4439920"/>
              <a:gd name="connsiteX4" fmla="*/ 375920 w 1086928"/>
              <a:gd name="connsiteY4" fmla="*/ 406400 h 4439920"/>
              <a:gd name="connsiteX0" fmla="*/ 415108 w 1086928"/>
              <a:gd name="connsiteY0" fmla="*/ 383540 h 4439920"/>
              <a:gd name="connsiteX1" fmla="*/ 1086928 w 1086928"/>
              <a:gd name="connsiteY1" fmla="*/ 0 h 4439920"/>
              <a:gd name="connsiteX2" fmla="*/ 1086928 w 1086928"/>
              <a:gd name="connsiteY2" fmla="*/ 4439920 h 4439920"/>
              <a:gd name="connsiteX3" fmla="*/ 0 w 1086928"/>
              <a:gd name="connsiteY3" fmla="*/ 4439920 h 4439920"/>
              <a:gd name="connsiteX4" fmla="*/ 415108 w 1086928"/>
              <a:gd name="connsiteY4" fmla="*/ 383540 h 4439920"/>
              <a:gd name="connsiteX0" fmla="*/ 415108 w 1086928"/>
              <a:gd name="connsiteY0" fmla="*/ 383540 h 4439920"/>
              <a:gd name="connsiteX1" fmla="*/ 1086928 w 1086928"/>
              <a:gd name="connsiteY1" fmla="*/ 0 h 4439920"/>
              <a:gd name="connsiteX2" fmla="*/ 1086928 w 1086928"/>
              <a:gd name="connsiteY2" fmla="*/ 4439920 h 4439920"/>
              <a:gd name="connsiteX3" fmla="*/ 0 w 1086928"/>
              <a:gd name="connsiteY3" fmla="*/ 4439920 h 4439920"/>
              <a:gd name="connsiteX4" fmla="*/ 415108 w 1086928"/>
              <a:gd name="connsiteY4" fmla="*/ 383540 h 4439920"/>
              <a:gd name="connsiteX0" fmla="*/ 415108 w 1086928"/>
              <a:gd name="connsiteY0" fmla="*/ 383540 h 4439920"/>
              <a:gd name="connsiteX1" fmla="*/ 1086928 w 1086928"/>
              <a:gd name="connsiteY1" fmla="*/ 0 h 4439920"/>
              <a:gd name="connsiteX2" fmla="*/ 1086928 w 1086928"/>
              <a:gd name="connsiteY2" fmla="*/ 4439920 h 4439920"/>
              <a:gd name="connsiteX3" fmla="*/ 0 w 1086928"/>
              <a:gd name="connsiteY3" fmla="*/ 4439920 h 4439920"/>
              <a:gd name="connsiteX4" fmla="*/ 415108 w 1086928"/>
              <a:gd name="connsiteY4" fmla="*/ 383540 h 4439920"/>
              <a:gd name="connsiteX0" fmla="*/ 415108 w 1086928"/>
              <a:gd name="connsiteY0" fmla="*/ 298631 h 4355011"/>
              <a:gd name="connsiteX1" fmla="*/ 1086928 w 1086928"/>
              <a:gd name="connsiteY1" fmla="*/ 0 h 4355011"/>
              <a:gd name="connsiteX2" fmla="*/ 1086928 w 1086928"/>
              <a:gd name="connsiteY2" fmla="*/ 4355011 h 4355011"/>
              <a:gd name="connsiteX3" fmla="*/ 0 w 1086928"/>
              <a:gd name="connsiteY3" fmla="*/ 4355011 h 4355011"/>
              <a:gd name="connsiteX4" fmla="*/ 415108 w 1086928"/>
              <a:gd name="connsiteY4" fmla="*/ 298631 h 4355011"/>
              <a:gd name="connsiteX0" fmla="*/ 415108 w 1086928"/>
              <a:gd name="connsiteY0" fmla="*/ 298631 h 4355011"/>
              <a:gd name="connsiteX1" fmla="*/ 1086928 w 1086928"/>
              <a:gd name="connsiteY1" fmla="*/ 0 h 4355011"/>
              <a:gd name="connsiteX2" fmla="*/ 1086928 w 1086928"/>
              <a:gd name="connsiteY2" fmla="*/ 4355011 h 4355011"/>
              <a:gd name="connsiteX3" fmla="*/ 0 w 1086928"/>
              <a:gd name="connsiteY3" fmla="*/ 4355011 h 4355011"/>
              <a:gd name="connsiteX4" fmla="*/ 415108 w 1086928"/>
              <a:gd name="connsiteY4" fmla="*/ 298631 h 4355011"/>
              <a:gd name="connsiteX0" fmla="*/ 415108 w 1086928"/>
              <a:gd name="connsiteY0" fmla="*/ 298631 h 4355011"/>
              <a:gd name="connsiteX1" fmla="*/ 1086928 w 1086928"/>
              <a:gd name="connsiteY1" fmla="*/ 0 h 4355011"/>
              <a:gd name="connsiteX2" fmla="*/ 1086928 w 1086928"/>
              <a:gd name="connsiteY2" fmla="*/ 4355011 h 4355011"/>
              <a:gd name="connsiteX3" fmla="*/ 0 w 1086928"/>
              <a:gd name="connsiteY3" fmla="*/ 4355011 h 4355011"/>
              <a:gd name="connsiteX4" fmla="*/ 415108 w 1086928"/>
              <a:gd name="connsiteY4" fmla="*/ 298631 h 4355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28" h="4355011">
                <a:moveTo>
                  <a:pt x="415108" y="298631"/>
                </a:moveTo>
                <a:cubicBezTo>
                  <a:pt x="717424" y="209972"/>
                  <a:pt x="849925" y="140910"/>
                  <a:pt x="1086928" y="0"/>
                </a:cubicBezTo>
                <a:lnTo>
                  <a:pt x="1086928" y="4355011"/>
                </a:lnTo>
                <a:lnTo>
                  <a:pt x="0" y="4355011"/>
                </a:lnTo>
                <a:lnTo>
                  <a:pt x="415108" y="298631"/>
                </a:lnTo>
                <a:close/>
              </a:path>
            </a:pathLst>
          </a:cu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8D4108F-F591-9BDE-80D7-1AEB221B18BD}"/>
              </a:ext>
            </a:extLst>
          </p:cNvPr>
          <p:cNvSpPr/>
          <p:nvPr userDrawn="1"/>
        </p:nvSpPr>
        <p:spPr>
          <a:xfrm>
            <a:off x="10463841" y="2641600"/>
            <a:ext cx="1086928" cy="4216400"/>
          </a:xfrm>
          <a:custGeom>
            <a:avLst/>
            <a:gdLst>
              <a:gd name="connsiteX0" fmla="*/ 0 w 1086928"/>
              <a:gd name="connsiteY0" fmla="*/ 0 h 4439920"/>
              <a:gd name="connsiteX1" fmla="*/ 1086928 w 1086928"/>
              <a:gd name="connsiteY1" fmla="*/ 0 h 4439920"/>
              <a:gd name="connsiteX2" fmla="*/ 1086928 w 1086928"/>
              <a:gd name="connsiteY2" fmla="*/ 4439920 h 4439920"/>
              <a:gd name="connsiteX3" fmla="*/ 0 w 1086928"/>
              <a:gd name="connsiteY3" fmla="*/ 4439920 h 4439920"/>
              <a:gd name="connsiteX4" fmla="*/ 0 w 1086928"/>
              <a:gd name="connsiteY4" fmla="*/ 0 h 4439920"/>
              <a:gd name="connsiteX0" fmla="*/ 0 w 1086928"/>
              <a:gd name="connsiteY0" fmla="*/ 0 h 4439920"/>
              <a:gd name="connsiteX1" fmla="*/ 1086928 w 1086928"/>
              <a:gd name="connsiteY1" fmla="*/ 355600 h 4439920"/>
              <a:gd name="connsiteX2" fmla="*/ 1086928 w 1086928"/>
              <a:gd name="connsiteY2" fmla="*/ 4439920 h 4439920"/>
              <a:gd name="connsiteX3" fmla="*/ 0 w 1086928"/>
              <a:gd name="connsiteY3" fmla="*/ 4439920 h 4439920"/>
              <a:gd name="connsiteX4" fmla="*/ 0 w 1086928"/>
              <a:gd name="connsiteY4" fmla="*/ 0 h 443992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28" h="4216400">
                <a:moveTo>
                  <a:pt x="0" y="0"/>
                </a:moveTo>
                <a:cubicBezTo>
                  <a:pt x="407302" y="271539"/>
                  <a:pt x="1054456" y="166430"/>
                  <a:pt x="1086928" y="132080"/>
                </a:cubicBezTo>
                <a:lnTo>
                  <a:pt x="1086928" y="4216400"/>
                </a:lnTo>
                <a:lnTo>
                  <a:pt x="0" y="4216400"/>
                </a:lnTo>
                <a:lnTo>
                  <a:pt x="0" y="0"/>
                </a:lnTo>
                <a:close/>
              </a:path>
            </a:pathLst>
          </a:cu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D86F71D-478E-885E-0A4E-ADDBBB005D3A}"/>
              </a:ext>
            </a:extLst>
          </p:cNvPr>
          <p:cNvSpPr/>
          <p:nvPr userDrawn="1"/>
        </p:nvSpPr>
        <p:spPr>
          <a:xfrm>
            <a:off x="9126747" y="-966159"/>
            <a:ext cx="4157932" cy="4157932"/>
          </a:xfrm>
          <a:prstGeom prst="ellipse">
            <a:avLst/>
          </a:prstGeom>
          <a:noFill/>
          <a:ln w="38100">
            <a:solidFill>
              <a:srgbClr val="FDB72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BCD983-0430-833D-352D-03D25916B4DD}"/>
              </a:ext>
            </a:extLst>
          </p:cNvPr>
          <p:cNvSpPr/>
          <p:nvPr userDrawn="1"/>
        </p:nvSpPr>
        <p:spPr>
          <a:xfrm>
            <a:off x="8760220" y="-1391920"/>
            <a:ext cx="4978400" cy="4978400"/>
          </a:xfrm>
          <a:prstGeom prst="ellipse">
            <a:avLst/>
          </a:prstGeom>
          <a:noFill/>
          <a:ln w="38100">
            <a:solidFill>
              <a:srgbClr val="00499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0F60B5A-1627-16AB-9E96-4AAD2B9F1A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0" t="11025" r="-6511" b="18830"/>
          <a:stretch/>
        </p:blipFill>
        <p:spPr>
          <a:xfrm>
            <a:off x="9488193" y="-604713"/>
            <a:ext cx="3435039" cy="3435039"/>
          </a:xfrm>
          <a:prstGeom prst="ellipse">
            <a:avLst/>
          </a:prstGeom>
        </p:spPr>
      </p:pic>
      <p:sp>
        <p:nvSpPr>
          <p:cNvPr id="13" name="TextBox 12">
            <a:extLst>
              <a:ext uri="{FF2B5EF4-FFF2-40B4-BE49-F238E27FC236}">
                <a16:creationId xmlns:a16="http://schemas.microsoft.com/office/drawing/2014/main" id="{44D0A848-0D3A-2E62-7487-93B4AEE35B78}"/>
              </a:ext>
            </a:extLst>
          </p:cNvPr>
          <p:cNvSpPr txBox="1"/>
          <p:nvPr userDrawn="1"/>
        </p:nvSpPr>
        <p:spPr>
          <a:xfrm>
            <a:off x="11644413" y="6350000"/>
            <a:ext cx="468319" cy="369332"/>
          </a:xfrm>
          <a:prstGeom prst="rect">
            <a:avLst/>
          </a:prstGeom>
          <a:noFill/>
        </p:spPr>
        <p:txBody>
          <a:bodyPr wrap="square" rtlCol="0">
            <a:spAutoFit/>
          </a:bodyPr>
          <a:lstStyle/>
          <a:p>
            <a:pPr algn="ctr"/>
            <a:fld id="{07C6654A-6295-4D64-AC00-2DE4176C9150}" type="slidenum">
              <a:rPr lang="en-US" smtClean="0">
                <a:solidFill>
                  <a:schemeClr val="bg1"/>
                </a:solidFill>
              </a:rPr>
              <a:t>‹#›</a:t>
            </a:fld>
            <a:endParaRPr lang="en-US">
              <a:solidFill>
                <a:schemeClr val="bg1"/>
              </a:solidFill>
            </a:endParaRPr>
          </a:p>
        </p:txBody>
      </p:sp>
      <p:pic>
        <p:nvPicPr>
          <p:cNvPr id="15" name="Picture 14">
            <a:extLst>
              <a:ext uri="{FF2B5EF4-FFF2-40B4-BE49-F238E27FC236}">
                <a16:creationId xmlns:a16="http://schemas.microsoft.com/office/drawing/2014/main" id="{54C64CE0-24E6-7B7D-F1E9-6E0A4F52099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638687" y="5973436"/>
            <a:ext cx="708520" cy="668914"/>
          </a:xfrm>
          <a:prstGeom prst="rect">
            <a:avLst/>
          </a:prstGeom>
        </p:spPr>
      </p:pic>
      <p:sp>
        <p:nvSpPr>
          <p:cNvPr id="16" name="TextBox 15">
            <a:extLst>
              <a:ext uri="{FF2B5EF4-FFF2-40B4-BE49-F238E27FC236}">
                <a16:creationId xmlns:a16="http://schemas.microsoft.com/office/drawing/2014/main" id="{CAFA6CF2-52D2-8318-003A-3B1116A06AFB}"/>
              </a:ext>
            </a:extLst>
          </p:cNvPr>
          <p:cNvSpPr txBox="1"/>
          <p:nvPr userDrawn="1"/>
        </p:nvSpPr>
        <p:spPr>
          <a:xfrm rot="5400000">
            <a:off x="10374893" y="4771096"/>
            <a:ext cx="3007357" cy="323165"/>
          </a:xfrm>
          <a:prstGeom prst="rect">
            <a:avLst/>
          </a:prstGeom>
          <a:noFill/>
        </p:spPr>
        <p:txBody>
          <a:bodyPr wrap="square" rtlCol="0">
            <a:spAutoFit/>
          </a:bodyPr>
          <a:lstStyle/>
          <a:p>
            <a:pPr algn="r"/>
            <a:r>
              <a:rPr lang="en-US" sz="1500" b="0" spc="0">
                <a:solidFill>
                  <a:schemeClr val="bg1"/>
                </a:solidFill>
                <a:latin typeface="+mj-lt"/>
              </a:rPr>
              <a:t>INDIANA DEPT. OF CHILD SERVICES</a:t>
            </a:r>
          </a:p>
        </p:txBody>
      </p:sp>
    </p:spTree>
    <p:extLst>
      <p:ext uri="{BB962C8B-B14F-4D97-AF65-F5344CB8AC3E}">
        <p14:creationId xmlns:p14="http://schemas.microsoft.com/office/powerpoint/2010/main" val="67831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6" presetClass="entr" presetSubtype="32"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out)">
                                      <p:cBhvr>
                                        <p:cTn id="19" dur="500"/>
                                        <p:tgtEl>
                                          <p:spTgt spid="12"/>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AB55C3-2397-C704-9607-A5B71B212236}"/>
              </a:ext>
            </a:extLst>
          </p:cNvPr>
          <p:cNvSpPr/>
          <p:nvPr userDrawn="1"/>
        </p:nvSpPr>
        <p:spPr>
          <a:xfrm>
            <a:off x="11119449" y="2502989"/>
            <a:ext cx="1086928" cy="4355011"/>
          </a:xfrm>
          <a:custGeom>
            <a:avLst/>
            <a:gdLst>
              <a:gd name="connsiteX0" fmla="*/ 0 w 1086928"/>
              <a:gd name="connsiteY0" fmla="*/ 0 h 4439920"/>
              <a:gd name="connsiteX1" fmla="*/ 1086928 w 1086928"/>
              <a:gd name="connsiteY1" fmla="*/ 0 h 4439920"/>
              <a:gd name="connsiteX2" fmla="*/ 1086928 w 1086928"/>
              <a:gd name="connsiteY2" fmla="*/ 4439920 h 4439920"/>
              <a:gd name="connsiteX3" fmla="*/ 0 w 1086928"/>
              <a:gd name="connsiteY3" fmla="*/ 4439920 h 4439920"/>
              <a:gd name="connsiteX4" fmla="*/ 0 w 1086928"/>
              <a:gd name="connsiteY4" fmla="*/ 0 h 4439920"/>
              <a:gd name="connsiteX0" fmla="*/ 375920 w 1086928"/>
              <a:gd name="connsiteY0" fmla="*/ 406400 h 4439920"/>
              <a:gd name="connsiteX1" fmla="*/ 1086928 w 1086928"/>
              <a:gd name="connsiteY1" fmla="*/ 0 h 4439920"/>
              <a:gd name="connsiteX2" fmla="*/ 1086928 w 1086928"/>
              <a:gd name="connsiteY2" fmla="*/ 4439920 h 4439920"/>
              <a:gd name="connsiteX3" fmla="*/ 0 w 1086928"/>
              <a:gd name="connsiteY3" fmla="*/ 4439920 h 4439920"/>
              <a:gd name="connsiteX4" fmla="*/ 375920 w 1086928"/>
              <a:gd name="connsiteY4" fmla="*/ 406400 h 4439920"/>
              <a:gd name="connsiteX0" fmla="*/ 415108 w 1086928"/>
              <a:gd name="connsiteY0" fmla="*/ 383540 h 4439920"/>
              <a:gd name="connsiteX1" fmla="*/ 1086928 w 1086928"/>
              <a:gd name="connsiteY1" fmla="*/ 0 h 4439920"/>
              <a:gd name="connsiteX2" fmla="*/ 1086928 w 1086928"/>
              <a:gd name="connsiteY2" fmla="*/ 4439920 h 4439920"/>
              <a:gd name="connsiteX3" fmla="*/ 0 w 1086928"/>
              <a:gd name="connsiteY3" fmla="*/ 4439920 h 4439920"/>
              <a:gd name="connsiteX4" fmla="*/ 415108 w 1086928"/>
              <a:gd name="connsiteY4" fmla="*/ 383540 h 4439920"/>
              <a:gd name="connsiteX0" fmla="*/ 415108 w 1086928"/>
              <a:gd name="connsiteY0" fmla="*/ 383540 h 4439920"/>
              <a:gd name="connsiteX1" fmla="*/ 1086928 w 1086928"/>
              <a:gd name="connsiteY1" fmla="*/ 0 h 4439920"/>
              <a:gd name="connsiteX2" fmla="*/ 1086928 w 1086928"/>
              <a:gd name="connsiteY2" fmla="*/ 4439920 h 4439920"/>
              <a:gd name="connsiteX3" fmla="*/ 0 w 1086928"/>
              <a:gd name="connsiteY3" fmla="*/ 4439920 h 4439920"/>
              <a:gd name="connsiteX4" fmla="*/ 415108 w 1086928"/>
              <a:gd name="connsiteY4" fmla="*/ 383540 h 4439920"/>
              <a:gd name="connsiteX0" fmla="*/ 415108 w 1086928"/>
              <a:gd name="connsiteY0" fmla="*/ 383540 h 4439920"/>
              <a:gd name="connsiteX1" fmla="*/ 1086928 w 1086928"/>
              <a:gd name="connsiteY1" fmla="*/ 0 h 4439920"/>
              <a:gd name="connsiteX2" fmla="*/ 1086928 w 1086928"/>
              <a:gd name="connsiteY2" fmla="*/ 4439920 h 4439920"/>
              <a:gd name="connsiteX3" fmla="*/ 0 w 1086928"/>
              <a:gd name="connsiteY3" fmla="*/ 4439920 h 4439920"/>
              <a:gd name="connsiteX4" fmla="*/ 415108 w 1086928"/>
              <a:gd name="connsiteY4" fmla="*/ 383540 h 4439920"/>
              <a:gd name="connsiteX0" fmla="*/ 415108 w 1086928"/>
              <a:gd name="connsiteY0" fmla="*/ 298631 h 4355011"/>
              <a:gd name="connsiteX1" fmla="*/ 1086928 w 1086928"/>
              <a:gd name="connsiteY1" fmla="*/ 0 h 4355011"/>
              <a:gd name="connsiteX2" fmla="*/ 1086928 w 1086928"/>
              <a:gd name="connsiteY2" fmla="*/ 4355011 h 4355011"/>
              <a:gd name="connsiteX3" fmla="*/ 0 w 1086928"/>
              <a:gd name="connsiteY3" fmla="*/ 4355011 h 4355011"/>
              <a:gd name="connsiteX4" fmla="*/ 415108 w 1086928"/>
              <a:gd name="connsiteY4" fmla="*/ 298631 h 4355011"/>
              <a:gd name="connsiteX0" fmla="*/ 415108 w 1086928"/>
              <a:gd name="connsiteY0" fmla="*/ 298631 h 4355011"/>
              <a:gd name="connsiteX1" fmla="*/ 1086928 w 1086928"/>
              <a:gd name="connsiteY1" fmla="*/ 0 h 4355011"/>
              <a:gd name="connsiteX2" fmla="*/ 1086928 w 1086928"/>
              <a:gd name="connsiteY2" fmla="*/ 4355011 h 4355011"/>
              <a:gd name="connsiteX3" fmla="*/ 0 w 1086928"/>
              <a:gd name="connsiteY3" fmla="*/ 4355011 h 4355011"/>
              <a:gd name="connsiteX4" fmla="*/ 415108 w 1086928"/>
              <a:gd name="connsiteY4" fmla="*/ 298631 h 4355011"/>
              <a:gd name="connsiteX0" fmla="*/ 415108 w 1086928"/>
              <a:gd name="connsiteY0" fmla="*/ 298631 h 4355011"/>
              <a:gd name="connsiteX1" fmla="*/ 1086928 w 1086928"/>
              <a:gd name="connsiteY1" fmla="*/ 0 h 4355011"/>
              <a:gd name="connsiteX2" fmla="*/ 1086928 w 1086928"/>
              <a:gd name="connsiteY2" fmla="*/ 4355011 h 4355011"/>
              <a:gd name="connsiteX3" fmla="*/ 0 w 1086928"/>
              <a:gd name="connsiteY3" fmla="*/ 4355011 h 4355011"/>
              <a:gd name="connsiteX4" fmla="*/ 415108 w 1086928"/>
              <a:gd name="connsiteY4" fmla="*/ 298631 h 4355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28" h="4355011">
                <a:moveTo>
                  <a:pt x="415108" y="298631"/>
                </a:moveTo>
                <a:cubicBezTo>
                  <a:pt x="717424" y="209972"/>
                  <a:pt x="849925" y="140910"/>
                  <a:pt x="1086928" y="0"/>
                </a:cubicBezTo>
                <a:lnTo>
                  <a:pt x="1086928" y="4355011"/>
                </a:lnTo>
                <a:lnTo>
                  <a:pt x="0" y="4355011"/>
                </a:lnTo>
                <a:lnTo>
                  <a:pt x="415108" y="298631"/>
                </a:lnTo>
                <a:close/>
              </a:path>
            </a:pathLst>
          </a:cu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8D4108F-F591-9BDE-80D7-1AEB221B18BD}"/>
              </a:ext>
            </a:extLst>
          </p:cNvPr>
          <p:cNvSpPr/>
          <p:nvPr userDrawn="1"/>
        </p:nvSpPr>
        <p:spPr>
          <a:xfrm>
            <a:off x="10463841" y="2641600"/>
            <a:ext cx="1086928" cy="4216400"/>
          </a:xfrm>
          <a:custGeom>
            <a:avLst/>
            <a:gdLst>
              <a:gd name="connsiteX0" fmla="*/ 0 w 1086928"/>
              <a:gd name="connsiteY0" fmla="*/ 0 h 4439920"/>
              <a:gd name="connsiteX1" fmla="*/ 1086928 w 1086928"/>
              <a:gd name="connsiteY1" fmla="*/ 0 h 4439920"/>
              <a:gd name="connsiteX2" fmla="*/ 1086928 w 1086928"/>
              <a:gd name="connsiteY2" fmla="*/ 4439920 h 4439920"/>
              <a:gd name="connsiteX3" fmla="*/ 0 w 1086928"/>
              <a:gd name="connsiteY3" fmla="*/ 4439920 h 4439920"/>
              <a:gd name="connsiteX4" fmla="*/ 0 w 1086928"/>
              <a:gd name="connsiteY4" fmla="*/ 0 h 4439920"/>
              <a:gd name="connsiteX0" fmla="*/ 0 w 1086928"/>
              <a:gd name="connsiteY0" fmla="*/ 0 h 4439920"/>
              <a:gd name="connsiteX1" fmla="*/ 1086928 w 1086928"/>
              <a:gd name="connsiteY1" fmla="*/ 355600 h 4439920"/>
              <a:gd name="connsiteX2" fmla="*/ 1086928 w 1086928"/>
              <a:gd name="connsiteY2" fmla="*/ 4439920 h 4439920"/>
              <a:gd name="connsiteX3" fmla="*/ 0 w 1086928"/>
              <a:gd name="connsiteY3" fmla="*/ 4439920 h 4439920"/>
              <a:gd name="connsiteX4" fmla="*/ 0 w 1086928"/>
              <a:gd name="connsiteY4" fmla="*/ 0 h 443992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28" h="4216400">
                <a:moveTo>
                  <a:pt x="0" y="0"/>
                </a:moveTo>
                <a:cubicBezTo>
                  <a:pt x="407302" y="271539"/>
                  <a:pt x="1054456" y="166430"/>
                  <a:pt x="1086928" y="132080"/>
                </a:cubicBezTo>
                <a:lnTo>
                  <a:pt x="1086928" y="4216400"/>
                </a:lnTo>
                <a:lnTo>
                  <a:pt x="0" y="4216400"/>
                </a:lnTo>
                <a:lnTo>
                  <a:pt x="0" y="0"/>
                </a:lnTo>
                <a:close/>
              </a:path>
            </a:pathLst>
          </a:cu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D86F71D-478E-885E-0A4E-ADDBBB005D3A}"/>
              </a:ext>
            </a:extLst>
          </p:cNvPr>
          <p:cNvSpPr/>
          <p:nvPr userDrawn="1"/>
        </p:nvSpPr>
        <p:spPr>
          <a:xfrm>
            <a:off x="9126747" y="-966159"/>
            <a:ext cx="4157932" cy="4157932"/>
          </a:xfrm>
          <a:prstGeom prst="ellipse">
            <a:avLst/>
          </a:prstGeom>
          <a:noFill/>
          <a:ln w="38100">
            <a:solidFill>
              <a:srgbClr val="FDB72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BCD983-0430-833D-352D-03D25916B4DD}"/>
              </a:ext>
            </a:extLst>
          </p:cNvPr>
          <p:cNvSpPr/>
          <p:nvPr userDrawn="1"/>
        </p:nvSpPr>
        <p:spPr>
          <a:xfrm>
            <a:off x="8760220" y="-1391920"/>
            <a:ext cx="4978400" cy="4978400"/>
          </a:xfrm>
          <a:prstGeom prst="ellipse">
            <a:avLst/>
          </a:prstGeom>
          <a:noFill/>
          <a:ln w="38100">
            <a:solidFill>
              <a:srgbClr val="00499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4D0A848-0D3A-2E62-7487-93B4AEE35B78}"/>
              </a:ext>
            </a:extLst>
          </p:cNvPr>
          <p:cNvSpPr txBox="1"/>
          <p:nvPr userDrawn="1"/>
        </p:nvSpPr>
        <p:spPr>
          <a:xfrm>
            <a:off x="11644413" y="6350000"/>
            <a:ext cx="468319" cy="369332"/>
          </a:xfrm>
          <a:prstGeom prst="rect">
            <a:avLst/>
          </a:prstGeom>
          <a:noFill/>
        </p:spPr>
        <p:txBody>
          <a:bodyPr wrap="square" rtlCol="0">
            <a:spAutoFit/>
          </a:bodyPr>
          <a:lstStyle/>
          <a:p>
            <a:pPr algn="ctr"/>
            <a:fld id="{D26E6163-9367-4160-8D15-715BBC4B8EAA}" type="slidenum">
              <a:rPr lang="en-US" smtClean="0">
                <a:solidFill>
                  <a:schemeClr val="bg1"/>
                </a:solidFill>
              </a:rPr>
              <a:t>‹#›</a:t>
            </a:fld>
            <a:endParaRPr lang="en-US">
              <a:solidFill>
                <a:schemeClr val="bg1"/>
              </a:solidFill>
            </a:endParaRPr>
          </a:p>
        </p:txBody>
      </p:sp>
      <p:pic>
        <p:nvPicPr>
          <p:cNvPr id="15" name="Picture 14">
            <a:extLst>
              <a:ext uri="{FF2B5EF4-FFF2-40B4-BE49-F238E27FC236}">
                <a16:creationId xmlns:a16="http://schemas.microsoft.com/office/drawing/2014/main" id="{54C64CE0-24E6-7B7D-F1E9-6E0A4F5209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38687" y="5973436"/>
            <a:ext cx="708520" cy="668914"/>
          </a:xfrm>
          <a:prstGeom prst="rect">
            <a:avLst/>
          </a:prstGeom>
        </p:spPr>
      </p:pic>
      <p:sp>
        <p:nvSpPr>
          <p:cNvPr id="16" name="TextBox 15">
            <a:extLst>
              <a:ext uri="{FF2B5EF4-FFF2-40B4-BE49-F238E27FC236}">
                <a16:creationId xmlns:a16="http://schemas.microsoft.com/office/drawing/2014/main" id="{CAFA6CF2-52D2-8318-003A-3B1116A06AFB}"/>
              </a:ext>
            </a:extLst>
          </p:cNvPr>
          <p:cNvSpPr txBox="1"/>
          <p:nvPr userDrawn="1"/>
        </p:nvSpPr>
        <p:spPr>
          <a:xfrm rot="5400000">
            <a:off x="10374893" y="4771096"/>
            <a:ext cx="3007357" cy="323165"/>
          </a:xfrm>
          <a:prstGeom prst="rect">
            <a:avLst/>
          </a:prstGeom>
          <a:noFill/>
        </p:spPr>
        <p:txBody>
          <a:bodyPr wrap="square" rtlCol="0">
            <a:spAutoFit/>
          </a:bodyPr>
          <a:lstStyle/>
          <a:p>
            <a:pPr algn="r"/>
            <a:r>
              <a:rPr lang="en-US" sz="1500" b="0" spc="0">
                <a:solidFill>
                  <a:schemeClr val="bg1"/>
                </a:solidFill>
                <a:latin typeface="+mj-lt"/>
              </a:rPr>
              <a:t>INDIANA DEPT. OF CHILD SERVICES</a:t>
            </a:r>
          </a:p>
        </p:txBody>
      </p:sp>
      <p:pic>
        <p:nvPicPr>
          <p:cNvPr id="2" name="Picture 1">
            <a:extLst>
              <a:ext uri="{FF2B5EF4-FFF2-40B4-BE49-F238E27FC236}">
                <a16:creationId xmlns:a16="http://schemas.microsoft.com/office/drawing/2014/main" id="{F55116A9-C7A4-797A-56C8-70C65BE35D9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162" t="13921" r="-6234" b="19309"/>
          <a:stretch/>
        </p:blipFill>
        <p:spPr>
          <a:xfrm>
            <a:off x="9488193" y="-604713"/>
            <a:ext cx="3435039" cy="3435039"/>
          </a:xfrm>
          <a:prstGeom prst="ellipse">
            <a:avLst/>
          </a:prstGeom>
        </p:spPr>
      </p:pic>
    </p:spTree>
    <p:extLst>
      <p:ext uri="{BB962C8B-B14F-4D97-AF65-F5344CB8AC3E}">
        <p14:creationId xmlns:p14="http://schemas.microsoft.com/office/powerpoint/2010/main" val="316209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6" presetClass="entr" presetSubtype="32"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out)">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AB55C3-2397-C704-9607-A5B71B212236}"/>
              </a:ext>
            </a:extLst>
          </p:cNvPr>
          <p:cNvSpPr/>
          <p:nvPr userDrawn="1"/>
        </p:nvSpPr>
        <p:spPr>
          <a:xfrm>
            <a:off x="11119449" y="2502989"/>
            <a:ext cx="1086928" cy="4355011"/>
          </a:xfrm>
          <a:custGeom>
            <a:avLst/>
            <a:gdLst>
              <a:gd name="connsiteX0" fmla="*/ 0 w 1086928"/>
              <a:gd name="connsiteY0" fmla="*/ 0 h 4439920"/>
              <a:gd name="connsiteX1" fmla="*/ 1086928 w 1086928"/>
              <a:gd name="connsiteY1" fmla="*/ 0 h 4439920"/>
              <a:gd name="connsiteX2" fmla="*/ 1086928 w 1086928"/>
              <a:gd name="connsiteY2" fmla="*/ 4439920 h 4439920"/>
              <a:gd name="connsiteX3" fmla="*/ 0 w 1086928"/>
              <a:gd name="connsiteY3" fmla="*/ 4439920 h 4439920"/>
              <a:gd name="connsiteX4" fmla="*/ 0 w 1086928"/>
              <a:gd name="connsiteY4" fmla="*/ 0 h 4439920"/>
              <a:gd name="connsiteX0" fmla="*/ 375920 w 1086928"/>
              <a:gd name="connsiteY0" fmla="*/ 406400 h 4439920"/>
              <a:gd name="connsiteX1" fmla="*/ 1086928 w 1086928"/>
              <a:gd name="connsiteY1" fmla="*/ 0 h 4439920"/>
              <a:gd name="connsiteX2" fmla="*/ 1086928 w 1086928"/>
              <a:gd name="connsiteY2" fmla="*/ 4439920 h 4439920"/>
              <a:gd name="connsiteX3" fmla="*/ 0 w 1086928"/>
              <a:gd name="connsiteY3" fmla="*/ 4439920 h 4439920"/>
              <a:gd name="connsiteX4" fmla="*/ 375920 w 1086928"/>
              <a:gd name="connsiteY4" fmla="*/ 406400 h 4439920"/>
              <a:gd name="connsiteX0" fmla="*/ 415108 w 1086928"/>
              <a:gd name="connsiteY0" fmla="*/ 383540 h 4439920"/>
              <a:gd name="connsiteX1" fmla="*/ 1086928 w 1086928"/>
              <a:gd name="connsiteY1" fmla="*/ 0 h 4439920"/>
              <a:gd name="connsiteX2" fmla="*/ 1086928 w 1086928"/>
              <a:gd name="connsiteY2" fmla="*/ 4439920 h 4439920"/>
              <a:gd name="connsiteX3" fmla="*/ 0 w 1086928"/>
              <a:gd name="connsiteY3" fmla="*/ 4439920 h 4439920"/>
              <a:gd name="connsiteX4" fmla="*/ 415108 w 1086928"/>
              <a:gd name="connsiteY4" fmla="*/ 383540 h 4439920"/>
              <a:gd name="connsiteX0" fmla="*/ 415108 w 1086928"/>
              <a:gd name="connsiteY0" fmla="*/ 383540 h 4439920"/>
              <a:gd name="connsiteX1" fmla="*/ 1086928 w 1086928"/>
              <a:gd name="connsiteY1" fmla="*/ 0 h 4439920"/>
              <a:gd name="connsiteX2" fmla="*/ 1086928 w 1086928"/>
              <a:gd name="connsiteY2" fmla="*/ 4439920 h 4439920"/>
              <a:gd name="connsiteX3" fmla="*/ 0 w 1086928"/>
              <a:gd name="connsiteY3" fmla="*/ 4439920 h 4439920"/>
              <a:gd name="connsiteX4" fmla="*/ 415108 w 1086928"/>
              <a:gd name="connsiteY4" fmla="*/ 383540 h 4439920"/>
              <a:gd name="connsiteX0" fmla="*/ 415108 w 1086928"/>
              <a:gd name="connsiteY0" fmla="*/ 383540 h 4439920"/>
              <a:gd name="connsiteX1" fmla="*/ 1086928 w 1086928"/>
              <a:gd name="connsiteY1" fmla="*/ 0 h 4439920"/>
              <a:gd name="connsiteX2" fmla="*/ 1086928 w 1086928"/>
              <a:gd name="connsiteY2" fmla="*/ 4439920 h 4439920"/>
              <a:gd name="connsiteX3" fmla="*/ 0 w 1086928"/>
              <a:gd name="connsiteY3" fmla="*/ 4439920 h 4439920"/>
              <a:gd name="connsiteX4" fmla="*/ 415108 w 1086928"/>
              <a:gd name="connsiteY4" fmla="*/ 383540 h 4439920"/>
              <a:gd name="connsiteX0" fmla="*/ 415108 w 1086928"/>
              <a:gd name="connsiteY0" fmla="*/ 298631 h 4355011"/>
              <a:gd name="connsiteX1" fmla="*/ 1086928 w 1086928"/>
              <a:gd name="connsiteY1" fmla="*/ 0 h 4355011"/>
              <a:gd name="connsiteX2" fmla="*/ 1086928 w 1086928"/>
              <a:gd name="connsiteY2" fmla="*/ 4355011 h 4355011"/>
              <a:gd name="connsiteX3" fmla="*/ 0 w 1086928"/>
              <a:gd name="connsiteY3" fmla="*/ 4355011 h 4355011"/>
              <a:gd name="connsiteX4" fmla="*/ 415108 w 1086928"/>
              <a:gd name="connsiteY4" fmla="*/ 298631 h 4355011"/>
              <a:gd name="connsiteX0" fmla="*/ 415108 w 1086928"/>
              <a:gd name="connsiteY0" fmla="*/ 298631 h 4355011"/>
              <a:gd name="connsiteX1" fmla="*/ 1086928 w 1086928"/>
              <a:gd name="connsiteY1" fmla="*/ 0 h 4355011"/>
              <a:gd name="connsiteX2" fmla="*/ 1086928 w 1086928"/>
              <a:gd name="connsiteY2" fmla="*/ 4355011 h 4355011"/>
              <a:gd name="connsiteX3" fmla="*/ 0 w 1086928"/>
              <a:gd name="connsiteY3" fmla="*/ 4355011 h 4355011"/>
              <a:gd name="connsiteX4" fmla="*/ 415108 w 1086928"/>
              <a:gd name="connsiteY4" fmla="*/ 298631 h 4355011"/>
              <a:gd name="connsiteX0" fmla="*/ 415108 w 1086928"/>
              <a:gd name="connsiteY0" fmla="*/ 298631 h 4355011"/>
              <a:gd name="connsiteX1" fmla="*/ 1086928 w 1086928"/>
              <a:gd name="connsiteY1" fmla="*/ 0 h 4355011"/>
              <a:gd name="connsiteX2" fmla="*/ 1086928 w 1086928"/>
              <a:gd name="connsiteY2" fmla="*/ 4355011 h 4355011"/>
              <a:gd name="connsiteX3" fmla="*/ 0 w 1086928"/>
              <a:gd name="connsiteY3" fmla="*/ 4355011 h 4355011"/>
              <a:gd name="connsiteX4" fmla="*/ 415108 w 1086928"/>
              <a:gd name="connsiteY4" fmla="*/ 298631 h 4355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28" h="4355011">
                <a:moveTo>
                  <a:pt x="415108" y="298631"/>
                </a:moveTo>
                <a:cubicBezTo>
                  <a:pt x="717424" y="209972"/>
                  <a:pt x="849925" y="140910"/>
                  <a:pt x="1086928" y="0"/>
                </a:cubicBezTo>
                <a:lnTo>
                  <a:pt x="1086928" y="4355011"/>
                </a:lnTo>
                <a:lnTo>
                  <a:pt x="0" y="4355011"/>
                </a:lnTo>
                <a:lnTo>
                  <a:pt x="415108" y="298631"/>
                </a:lnTo>
                <a:close/>
              </a:path>
            </a:pathLst>
          </a:cu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8D4108F-F591-9BDE-80D7-1AEB221B18BD}"/>
              </a:ext>
            </a:extLst>
          </p:cNvPr>
          <p:cNvSpPr/>
          <p:nvPr userDrawn="1"/>
        </p:nvSpPr>
        <p:spPr>
          <a:xfrm>
            <a:off x="10463841" y="2641600"/>
            <a:ext cx="1086928" cy="4216400"/>
          </a:xfrm>
          <a:custGeom>
            <a:avLst/>
            <a:gdLst>
              <a:gd name="connsiteX0" fmla="*/ 0 w 1086928"/>
              <a:gd name="connsiteY0" fmla="*/ 0 h 4439920"/>
              <a:gd name="connsiteX1" fmla="*/ 1086928 w 1086928"/>
              <a:gd name="connsiteY1" fmla="*/ 0 h 4439920"/>
              <a:gd name="connsiteX2" fmla="*/ 1086928 w 1086928"/>
              <a:gd name="connsiteY2" fmla="*/ 4439920 h 4439920"/>
              <a:gd name="connsiteX3" fmla="*/ 0 w 1086928"/>
              <a:gd name="connsiteY3" fmla="*/ 4439920 h 4439920"/>
              <a:gd name="connsiteX4" fmla="*/ 0 w 1086928"/>
              <a:gd name="connsiteY4" fmla="*/ 0 h 4439920"/>
              <a:gd name="connsiteX0" fmla="*/ 0 w 1086928"/>
              <a:gd name="connsiteY0" fmla="*/ 0 h 4439920"/>
              <a:gd name="connsiteX1" fmla="*/ 1086928 w 1086928"/>
              <a:gd name="connsiteY1" fmla="*/ 355600 h 4439920"/>
              <a:gd name="connsiteX2" fmla="*/ 1086928 w 1086928"/>
              <a:gd name="connsiteY2" fmla="*/ 4439920 h 4439920"/>
              <a:gd name="connsiteX3" fmla="*/ 0 w 1086928"/>
              <a:gd name="connsiteY3" fmla="*/ 4439920 h 4439920"/>
              <a:gd name="connsiteX4" fmla="*/ 0 w 1086928"/>
              <a:gd name="connsiteY4" fmla="*/ 0 h 443992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 name="connsiteX0" fmla="*/ 0 w 1086928"/>
              <a:gd name="connsiteY0" fmla="*/ 0 h 4216400"/>
              <a:gd name="connsiteX1" fmla="*/ 1086928 w 1086928"/>
              <a:gd name="connsiteY1" fmla="*/ 132080 h 4216400"/>
              <a:gd name="connsiteX2" fmla="*/ 1086928 w 1086928"/>
              <a:gd name="connsiteY2" fmla="*/ 4216400 h 4216400"/>
              <a:gd name="connsiteX3" fmla="*/ 0 w 1086928"/>
              <a:gd name="connsiteY3" fmla="*/ 4216400 h 4216400"/>
              <a:gd name="connsiteX4" fmla="*/ 0 w 1086928"/>
              <a:gd name="connsiteY4" fmla="*/ 0 h 421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28" h="4216400">
                <a:moveTo>
                  <a:pt x="0" y="0"/>
                </a:moveTo>
                <a:cubicBezTo>
                  <a:pt x="407302" y="271539"/>
                  <a:pt x="1054456" y="166430"/>
                  <a:pt x="1086928" y="132080"/>
                </a:cubicBezTo>
                <a:lnTo>
                  <a:pt x="1086928" y="4216400"/>
                </a:lnTo>
                <a:lnTo>
                  <a:pt x="0" y="4216400"/>
                </a:lnTo>
                <a:lnTo>
                  <a:pt x="0" y="0"/>
                </a:lnTo>
                <a:close/>
              </a:path>
            </a:pathLst>
          </a:cu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D86F71D-478E-885E-0A4E-ADDBBB005D3A}"/>
              </a:ext>
            </a:extLst>
          </p:cNvPr>
          <p:cNvSpPr/>
          <p:nvPr userDrawn="1"/>
        </p:nvSpPr>
        <p:spPr>
          <a:xfrm>
            <a:off x="9126747" y="-966159"/>
            <a:ext cx="4157932" cy="4157932"/>
          </a:xfrm>
          <a:prstGeom prst="ellipse">
            <a:avLst/>
          </a:prstGeom>
          <a:noFill/>
          <a:ln w="38100">
            <a:solidFill>
              <a:srgbClr val="FDB72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BCD983-0430-833D-352D-03D25916B4DD}"/>
              </a:ext>
            </a:extLst>
          </p:cNvPr>
          <p:cNvSpPr/>
          <p:nvPr userDrawn="1"/>
        </p:nvSpPr>
        <p:spPr>
          <a:xfrm>
            <a:off x="8760220" y="-1391920"/>
            <a:ext cx="4978400" cy="4978400"/>
          </a:xfrm>
          <a:prstGeom prst="ellipse">
            <a:avLst/>
          </a:prstGeom>
          <a:noFill/>
          <a:ln w="38100">
            <a:solidFill>
              <a:srgbClr val="00499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0F60B5A-1627-16AB-9E96-4AAD2B9F1A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11" t="13983" r="-2511" b="19295"/>
          <a:stretch/>
        </p:blipFill>
        <p:spPr>
          <a:xfrm>
            <a:off x="9488193" y="-604713"/>
            <a:ext cx="3435039" cy="3435039"/>
          </a:xfrm>
          <a:prstGeom prst="ellipse">
            <a:avLst/>
          </a:prstGeom>
        </p:spPr>
      </p:pic>
      <p:sp>
        <p:nvSpPr>
          <p:cNvPr id="13" name="TextBox 12">
            <a:extLst>
              <a:ext uri="{FF2B5EF4-FFF2-40B4-BE49-F238E27FC236}">
                <a16:creationId xmlns:a16="http://schemas.microsoft.com/office/drawing/2014/main" id="{44D0A848-0D3A-2E62-7487-93B4AEE35B78}"/>
              </a:ext>
            </a:extLst>
          </p:cNvPr>
          <p:cNvSpPr txBox="1"/>
          <p:nvPr userDrawn="1"/>
        </p:nvSpPr>
        <p:spPr>
          <a:xfrm>
            <a:off x="11644413" y="6350000"/>
            <a:ext cx="468319" cy="369332"/>
          </a:xfrm>
          <a:prstGeom prst="rect">
            <a:avLst/>
          </a:prstGeom>
          <a:noFill/>
        </p:spPr>
        <p:txBody>
          <a:bodyPr wrap="square" rtlCol="0">
            <a:spAutoFit/>
          </a:bodyPr>
          <a:lstStyle/>
          <a:p>
            <a:pPr algn="ctr"/>
            <a:fld id="{07C6654A-6295-4D64-AC00-2DE4176C9150}" type="slidenum">
              <a:rPr lang="en-US" smtClean="0">
                <a:solidFill>
                  <a:schemeClr val="bg1"/>
                </a:solidFill>
              </a:rPr>
              <a:t>‹#›</a:t>
            </a:fld>
            <a:endParaRPr lang="en-US">
              <a:solidFill>
                <a:schemeClr val="bg1"/>
              </a:solidFill>
            </a:endParaRPr>
          </a:p>
        </p:txBody>
      </p:sp>
      <p:pic>
        <p:nvPicPr>
          <p:cNvPr id="15" name="Picture 14">
            <a:extLst>
              <a:ext uri="{FF2B5EF4-FFF2-40B4-BE49-F238E27FC236}">
                <a16:creationId xmlns:a16="http://schemas.microsoft.com/office/drawing/2014/main" id="{54C64CE0-24E6-7B7D-F1E9-6E0A4F52099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638687" y="5973436"/>
            <a:ext cx="708520" cy="668914"/>
          </a:xfrm>
          <a:prstGeom prst="rect">
            <a:avLst/>
          </a:prstGeom>
        </p:spPr>
      </p:pic>
      <p:sp>
        <p:nvSpPr>
          <p:cNvPr id="16" name="TextBox 15">
            <a:extLst>
              <a:ext uri="{FF2B5EF4-FFF2-40B4-BE49-F238E27FC236}">
                <a16:creationId xmlns:a16="http://schemas.microsoft.com/office/drawing/2014/main" id="{CAFA6CF2-52D2-8318-003A-3B1116A06AFB}"/>
              </a:ext>
            </a:extLst>
          </p:cNvPr>
          <p:cNvSpPr txBox="1"/>
          <p:nvPr userDrawn="1"/>
        </p:nvSpPr>
        <p:spPr>
          <a:xfrm rot="5400000">
            <a:off x="10374893" y="4771096"/>
            <a:ext cx="3007357" cy="323165"/>
          </a:xfrm>
          <a:prstGeom prst="rect">
            <a:avLst/>
          </a:prstGeom>
          <a:noFill/>
        </p:spPr>
        <p:txBody>
          <a:bodyPr wrap="square" rtlCol="0">
            <a:spAutoFit/>
          </a:bodyPr>
          <a:lstStyle/>
          <a:p>
            <a:pPr algn="r"/>
            <a:r>
              <a:rPr lang="en-US" sz="1500" b="0" spc="0">
                <a:solidFill>
                  <a:schemeClr val="bg1"/>
                </a:solidFill>
                <a:latin typeface="+mj-lt"/>
              </a:rPr>
              <a:t>INDIANA DEPT. OF CHILD SERVICES</a:t>
            </a:r>
          </a:p>
        </p:txBody>
      </p:sp>
    </p:spTree>
    <p:extLst>
      <p:ext uri="{BB962C8B-B14F-4D97-AF65-F5344CB8AC3E}">
        <p14:creationId xmlns:p14="http://schemas.microsoft.com/office/powerpoint/2010/main" val="80402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6" presetClass="entr" presetSubtype="32"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out)">
                                      <p:cBhvr>
                                        <p:cTn id="19" dur="500"/>
                                        <p:tgtEl>
                                          <p:spTgt spid="12"/>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1BDE8C-6F31-4C15-F03E-F14C0F8C43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956AAA-804A-CBDC-6DFA-C4B2696C8E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798B55-2C23-8BE1-FB91-5C091066C1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ECE28C-0F90-4285-9BB0-4D4A0EB7632D}" type="datetimeFigureOut">
              <a:rPr lang="en-US" smtClean="0"/>
              <a:t>3/31/2023</a:t>
            </a:fld>
            <a:endParaRPr lang="en-US"/>
          </a:p>
        </p:txBody>
      </p:sp>
      <p:sp>
        <p:nvSpPr>
          <p:cNvPr id="5" name="Footer Placeholder 4">
            <a:extLst>
              <a:ext uri="{FF2B5EF4-FFF2-40B4-BE49-F238E27FC236}">
                <a16:creationId xmlns:a16="http://schemas.microsoft.com/office/drawing/2014/main" id="{6DBA1C73-2715-4B90-4559-C893DDA391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5E6B22-3919-8536-3AF0-2BA62CCD0B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FEE53F-5A4F-4BE8-A3E6-F04ABFAD8589}" type="slidenum">
              <a:rPr lang="en-US" smtClean="0"/>
              <a:t>‹#›</a:t>
            </a:fld>
            <a:endParaRPr lang="en-US"/>
          </a:p>
        </p:txBody>
      </p:sp>
    </p:spTree>
    <p:extLst>
      <p:ext uri="{BB962C8B-B14F-4D97-AF65-F5344CB8AC3E}">
        <p14:creationId xmlns:p14="http://schemas.microsoft.com/office/powerpoint/2010/main" val="1894409183"/>
      </p:ext>
    </p:extLst>
  </p:cSld>
  <p:clrMap bg1="lt1" tx1="dk1" bg2="lt2" tx2="dk2" accent1="accent1" accent2="accent2" accent3="accent3" accent4="accent4" accent5="accent5" accent6="accent6" hlink="hlink" folHlink="folHlink"/>
  <p:sldLayoutIdLst>
    <p:sldLayoutId id="2147483702" r:id="rId1"/>
    <p:sldLayoutId id="2147483707" r:id="rId2"/>
    <p:sldLayoutId id="2147483703" r:id="rId3"/>
    <p:sldLayoutId id="2147483715"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04" r:id="rId15"/>
    <p:sldLayoutId id="2147483713" r:id="rId16"/>
    <p:sldLayoutId id="2147483717" r:id="rId17"/>
    <p:sldLayoutId id="2147483718" r:id="rId18"/>
    <p:sldLayoutId id="2147483719" r:id="rId19"/>
    <p:sldLayoutId id="2147483705" r:id="rId20"/>
    <p:sldLayoutId id="2147483716" r:id="rId21"/>
    <p:sldLayoutId id="2147483720" r:id="rId22"/>
    <p:sldLayoutId id="2147483721" r:id="rId23"/>
    <p:sldLayoutId id="2147483708" r:id="rId24"/>
    <p:sldLayoutId id="2147483710" r:id="rId25"/>
    <p:sldLayoutId id="2147483709" r:id="rId26"/>
    <p:sldLayoutId id="2147483712" r:id="rId27"/>
    <p:sldLayoutId id="2147483734"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18.png"/><Relationship Id="rId5" Type="http://schemas.openxmlformats.org/officeDocument/2006/relationships/image" Target="../media/image53.jpeg"/><Relationship Id="rId4" Type="http://schemas.openxmlformats.org/officeDocument/2006/relationships/image" Target="../media/image52.jpeg"/></Relationships>
</file>

<file path=ppt/slides/_rels/slide1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58.svg"/></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sv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hyperlink" Target="https://www.criticalincidentstress.com/home" TargetMode="External"/><Relationship Id="rId2" Type="http://schemas.openxmlformats.org/officeDocument/2006/relationships/hyperlink" Target="https://www.casey.org/safety-culture-science-topical/" TargetMode="External"/><Relationship Id="rId1" Type="http://schemas.openxmlformats.org/officeDocument/2006/relationships/slideLayout" Target="../slideLayouts/slideLayout13.xml"/><Relationship Id="rId5" Type="http://schemas.openxmlformats.org/officeDocument/2006/relationships/hyperlink" Target="https://praedfoundation.org/wp-content/uploads/2021/05/TeamFirst-FieldGuide_01.2020.pdf" TargetMode="External"/><Relationship Id="rId4" Type="http://schemas.openxmlformats.org/officeDocument/2006/relationships/hyperlink" Target="https://praedfoundation.org/tcom-tools/safe-systems-improvement-tool-ssit/"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hyperlink" Target="mailto:Keith.Luebcke@dcs.in.gov" TargetMode="External"/><Relationship Id="rId2" Type="http://schemas.openxmlformats.org/officeDocument/2006/relationships/hyperlink" Target="mailto:Rachel.Parrett@dcs.in.gov" TargetMode="External"/><Relationship Id="rId1" Type="http://schemas.openxmlformats.org/officeDocument/2006/relationships/slideLayout" Target="../slideLayouts/slideLayout21.xml"/><Relationship Id="rId4" Type="http://schemas.openxmlformats.org/officeDocument/2006/relationships/hyperlink" Target="mailto:Ashley.kaelin@dcs.in.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786580-A0C1-EFAB-739E-BDFD5C09C9E2}"/>
              </a:ext>
            </a:extLst>
          </p:cNvPr>
          <p:cNvSpPr txBox="1"/>
          <p:nvPr/>
        </p:nvSpPr>
        <p:spPr>
          <a:xfrm>
            <a:off x="1490204" y="5326407"/>
            <a:ext cx="10247971" cy="1077218"/>
          </a:xfrm>
          <a:prstGeom prst="rect">
            <a:avLst/>
          </a:prstGeom>
          <a:noFill/>
        </p:spPr>
        <p:txBody>
          <a:bodyPr wrap="square" lIns="91440" tIns="45720" rIns="91440" bIns="45720" rtlCol="0" anchor="t">
            <a:spAutoFit/>
          </a:bodyPr>
          <a:lstStyle/>
          <a:p>
            <a:r>
              <a:rPr lang="en-US" sz="3200" b="1">
                <a:solidFill>
                  <a:schemeClr val="bg1"/>
                </a:solidFill>
                <a:cs typeface="Calibri"/>
              </a:rPr>
              <a:t>Connectedness in Child Welfare:  Building a Strategic Infrastructure to Better Serve Families</a:t>
            </a:r>
          </a:p>
        </p:txBody>
      </p:sp>
      <p:sp>
        <p:nvSpPr>
          <p:cNvPr id="3" name="TextBox 2">
            <a:extLst>
              <a:ext uri="{FF2B5EF4-FFF2-40B4-BE49-F238E27FC236}">
                <a16:creationId xmlns:a16="http://schemas.microsoft.com/office/drawing/2014/main" id="{152E298D-CADF-7CB4-EE1F-D0EBE76E40D1}"/>
              </a:ext>
            </a:extLst>
          </p:cNvPr>
          <p:cNvSpPr txBox="1"/>
          <p:nvPr/>
        </p:nvSpPr>
        <p:spPr>
          <a:xfrm>
            <a:off x="1490204" y="6403625"/>
            <a:ext cx="10439199" cy="400110"/>
          </a:xfrm>
          <a:prstGeom prst="rect">
            <a:avLst/>
          </a:prstGeom>
          <a:noFill/>
        </p:spPr>
        <p:txBody>
          <a:bodyPr wrap="square" lIns="91440" tIns="45720" rIns="91440" bIns="45720" rtlCol="0" anchor="t">
            <a:spAutoFit/>
          </a:bodyPr>
          <a:lstStyle/>
          <a:p>
            <a:r>
              <a:rPr lang="en-US" sz="2000" b="1" i="1" dirty="0">
                <a:solidFill>
                  <a:schemeClr val="tx1">
                    <a:lumMod val="75000"/>
                    <a:lumOff val="25000"/>
                  </a:schemeClr>
                </a:solidFill>
                <a:latin typeface="+mj-lt"/>
              </a:rPr>
              <a:t>April 27, 2023. Presenters: Rachel Parrett, MSW; Keith Luebcke, MSW; and Ashley Kaelin, MSW</a:t>
            </a:r>
            <a:endParaRPr lang="en-US" sz="2000" b="1" i="1" dirty="0">
              <a:solidFill>
                <a:schemeClr val="tx1">
                  <a:lumMod val="75000"/>
                  <a:lumOff val="25000"/>
                </a:schemeClr>
              </a:solidFill>
              <a:latin typeface="Calibri Light"/>
              <a:cs typeface="Calibri Light"/>
            </a:endParaRPr>
          </a:p>
        </p:txBody>
      </p:sp>
    </p:spTree>
    <p:extLst>
      <p:ext uri="{BB962C8B-B14F-4D97-AF65-F5344CB8AC3E}">
        <p14:creationId xmlns:p14="http://schemas.microsoft.com/office/powerpoint/2010/main" val="194824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E3C5E2D-4112-3E9C-7A35-EC27C74243D8}"/>
              </a:ext>
            </a:extLst>
          </p:cNvPr>
          <p:cNvPicPr>
            <a:picLocks noChangeAspect="1"/>
          </p:cNvPicPr>
          <p:nvPr/>
        </p:nvPicPr>
        <p:blipFill rotWithShape="1">
          <a:blip r:embed="rId3">
            <a:extLst>
              <a:ext uri="{28A0092B-C50C-407E-A947-70E740481C1C}">
                <a14:useLocalDpi xmlns:a14="http://schemas.microsoft.com/office/drawing/2010/main" val="0"/>
              </a:ext>
            </a:extLst>
          </a:blip>
          <a:srcRect b="6306"/>
          <a:stretch/>
        </p:blipFill>
        <p:spPr>
          <a:xfrm>
            <a:off x="457200" y="457200"/>
            <a:ext cx="11277600" cy="5943600"/>
          </a:xfrm>
          <a:prstGeom prst="rect">
            <a:avLst/>
          </a:prstGeom>
        </p:spPr>
      </p:pic>
    </p:spTree>
    <p:extLst>
      <p:ext uri="{BB962C8B-B14F-4D97-AF65-F5344CB8AC3E}">
        <p14:creationId xmlns:p14="http://schemas.microsoft.com/office/powerpoint/2010/main" val="3561431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25F1F3-8931-B896-7338-4E7F36241DC3}"/>
              </a:ext>
            </a:extLst>
          </p:cNvPr>
          <p:cNvSpPr txBox="1"/>
          <p:nvPr/>
        </p:nvSpPr>
        <p:spPr>
          <a:xfrm>
            <a:off x="339366" y="122548"/>
            <a:ext cx="7336376" cy="1446550"/>
          </a:xfrm>
          <a:prstGeom prst="rect">
            <a:avLst/>
          </a:prstGeom>
          <a:noFill/>
        </p:spPr>
        <p:txBody>
          <a:bodyPr wrap="square" lIns="91440" tIns="45720" rIns="91440" bIns="45720" rtlCol="0" anchor="t">
            <a:spAutoFit/>
          </a:bodyPr>
          <a:lstStyle/>
          <a:p>
            <a:r>
              <a:rPr lang="en-US" sz="4400" b="1">
                <a:solidFill>
                  <a:srgbClr val="004990"/>
                </a:solidFill>
                <a:cs typeface="Calibri"/>
              </a:rPr>
              <a:t>Leadership Series &amp; Psychological Safety</a:t>
            </a:r>
          </a:p>
        </p:txBody>
      </p:sp>
      <p:sp>
        <p:nvSpPr>
          <p:cNvPr id="3" name="TextBox 2">
            <a:extLst>
              <a:ext uri="{FF2B5EF4-FFF2-40B4-BE49-F238E27FC236}">
                <a16:creationId xmlns:a16="http://schemas.microsoft.com/office/drawing/2014/main" id="{6A83CE98-7147-5FC7-9A1D-0A135E7C7B60}"/>
              </a:ext>
            </a:extLst>
          </p:cNvPr>
          <p:cNvSpPr txBox="1"/>
          <p:nvPr/>
        </p:nvSpPr>
        <p:spPr>
          <a:xfrm>
            <a:off x="339366" y="1873898"/>
            <a:ext cx="6262864" cy="3416320"/>
          </a:xfrm>
          <a:prstGeom prst="rect">
            <a:avLst/>
          </a:prstGeom>
          <a:noFill/>
        </p:spPr>
        <p:txBody>
          <a:bodyPr wrap="square" lIns="91440" tIns="45720" rIns="91440" bIns="45720" rtlCol="0" anchor="t">
            <a:spAutoFit/>
          </a:bodyPr>
          <a:lstStyle/>
          <a:p>
            <a:pPr marL="457200" indent="-457200">
              <a:buSzPct val="115000"/>
              <a:buFont typeface="Arial"/>
              <a:buChar char="•"/>
            </a:pPr>
            <a:r>
              <a:rPr lang="en-US" sz="2400" b="1" dirty="0">
                <a:solidFill>
                  <a:schemeClr val="tx1">
                    <a:lumMod val="75000"/>
                    <a:lumOff val="25000"/>
                  </a:schemeClr>
                </a:solidFill>
                <a:latin typeface="+mj-lt"/>
                <a:cs typeface="Calibri Light"/>
              </a:rPr>
              <a:t>Annual series for interested teams</a:t>
            </a:r>
            <a:endParaRPr lang="en-US" sz="2400" dirty="0">
              <a:solidFill>
                <a:schemeClr val="tx1">
                  <a:lumMod val="75000"/>
                  <a:lumOff val="25000"/>
                </a:schemeClr>
              </a:solidFill>
              <a:cs typeface="Calibri" panose="020F0502020204030204"/>
            </a:endParaRPr>
          </a:p>
          <a:p>
            <a:pPr>
              <a:buSzPct val="115000"/>
            </a:pPr>
            <a:endParaRPr lang="en-US" sz="2400" b="1" dirty="0">
              <a:solidFill>
                <a:schemeClr val="tx1">
                  <a:lumMod val="75000"/>
                  <a:lumOff val="25000"/>
                </a:schemeClr>
              </a:solidFill>
              <a:latin typeface="+mj-lt"/>
              <a:cs typeface="Calibri Light"/>
            </a:endParaRPr>
          </a:p>
          <a:p>
            <a:pPr marL="457200" indent="-457200">
              <a:buSzPct val="114999"/>
              <a:buFont typeface="Arial"/>
              <a:buChar char="•"/>
            </a:pPr>
            <a:r>
              <a:rPr lang="en-US" sz="2400" b="1" dirty="0">
                <a:solidFill>
                  <a:schemeClr val="tx1">
                    <a:lumMod val="75000"/>
                    <a:lumOff val="25000"/>
                  </a:schemeClr>
                </a:solidFill>
                <a:latin typeface="+mj-lt"/>
                <a:cs typeface="Calibri Light"/>
              </a:rPr>
              <a:t>Continuity of learning for leadership</a:t>
            </a:r>
          </a:p>
          <a:p>
            <a:pPr>
              <a:buSzPct val="114999"/>
            </a:pPr>
            <a:endParaRPr lang="en-US" sz="2400" b="1" dirty="0">
              <a:solidFill>
                <a:schemeClr val="tx1">
                  <a:lumMod val="75000"/>
                  <a:lumOff val="25000"/>
                </a:schemeClr>
              </a:solidFill>
              <a:latin typeface="+mj-lt"/>
              <a:cs typeface="Calibri Light"/>
            </a:endParaRPr>
          </a:p>
          <a:p>
            <a:pPr marL="457200" indent="-457200">
              <a:buSzPct val="114999"/>
              <a:buFont typeface="Arial"/>
              <a:buChar char="•"/>
            </a:pPr>
            <a:r>
              <a:rPr lang="en-US" sz="2400" b="1" dirty="0">
                <a:solidFill>
                  <a:schemeClr val="tx1">
                    <a:lumMod val="75000"/>
                    <a:lumOff val="25000"/>
                  </a:schemeClr>
                </a:solidFill>
                <a:latin typeface="+mj-lt"/>
                <a:cs typeface="Calibri Light"/>
              </a:rPr>
              <a:t>DCS Climate and Culture Survey results</a:t>
            </a:r>
          </a:p>
          <a:p>
            <a:pPr>
              <a:buSzPct val="114999"/>
            </a:pPr>
            <a:endParaRPr lang="en-US" sz="2400" b="1" dirty="0">
              <a:solidFill>
                <a:schemeClr val="tx1">
                  <a:lumMod val="75000"/>
                  <a:lumOff val="25000"/>
                </a:schemeClr>
              </a:solidFill>
              <a:latin typeface="+mj-lt"/>
              <a:cs typeface="Calibri Light"/>
            </a:endParaRPr>
          </a:p>
          <a:p>
            <a:pPr marL="457200" indent="-457200">
              <a:buSzPct val="114999"/>
              <a:buFont typeface="Arial"/>
              <a:buChar char="•"/>
            </a:pPr>
            <a:r>
              <a:rPr lang="en-US" sz="2400" b="1" dirty="0">
                <a:solidFill>
                  <a:schemeClr val="tx1">
                    <a:lumMod val="75000"/>
                    <a:lumOff val="25000"/>
                  </a:schemeClr>
                </a:solidFill>
                <a:latin typeface="+mj-lt"/>
                <a:cs typeface="Calibri Light"/>
              </a:rPr>
              <a:t>Prioritizing reflective accountability  </a:t>
            </a:r>
          </a:p>
          <a:p>
            <a:pPr>
              <a:buSzPct val="114999"/>
            </a:pPr>
            <a:endParaRPr lang="en-US" sz="2400" b="1" dirty="0">
              <a:solidFill>
                <a:schemeClr val="tx1">
                  <a:lumMod val="75000"/>
                  <a:lumOff val="25000"/>
                </a:schemeClr>
              </a:solidFill>
              <a:latin typeface="+mj-lt"/>
              <a:cs typeface="Calibri Light"/>
            </a:endParaRPr>
          </a:p>
          <a:p>
            <a:pPr marL="457200" indent="-457200">
              <a:buSzPct val="114999"/>
              <a:buFont typeface="Arial"/>
              <a:buChar char="•"/>
            </a:pPr>
            <a:r>
              <a:rPr lang="en-US" sz="2400" b="1" dirty="0">
                <a:solidFill>
                  <a:schemeClr val="tx1">
                    <a:lumMod val="75000"/>
                    <a:lumOff val="25000"/>
                  </a:schemeClr>
                </a:solidFill>
                <a:latin typeface="+mj-lt"/>
                <a:cs typeface="Calibri Light"/>
              </a:rPr>
              <a:t>Moving concept </a:t>
            </a:r>
            <a:r>
              <a:rPr lang="en-US" sz="2400" b="1" dirty="0">
                <a:solidFill>
                  <a:schemeClr val="tx1">
                    <a:lumMod val="75000"/>
                    <a:lumOff val="25000"/>
                  </a:schemeClr>
                </a:solidFill>
                <a:latin typeface="+mj-lt"/>
                <a:cs typeface="Calibri Light"/>
                <a:sym typeface="Wingdings" panose="05000000000000000000" pitchFamily="2" charset="2"/>
              </a:rPr>
              <a:t> practice </a:t>
            </a:r>
            <a:endParaRPr lang="en-US" sz="2400" b="1" dirty="0">
              <a:solidFill>
                <a:schemeClr val="tx1">
                  <a:lumMod val="75000"/>
                  <a:lumOff val="25000"/>
                </a:schemeClr>
              </a:solidFill>
              <a:latin typeface="+mj-lt"/>
              <a:cs typeface="Calibri Light"/>
            </a:endParaRPr>
          </a:p>
        </p:txBody>
      </p:sp>
      <p:sp>
        <p:nvSpPr>
          <p:cNvPr id="4" name="TextBox 3">
            <a:extLst>
              <a:ext uri="{FF2B5EF4-FFF2-40B4-BE49-F238E27FC236}">
                <a16:creationId xmlns:a16="http://schemas.microsoft.com/office/drawing/2014/main" id="{E175E5B6-0D37-FBEB-8F7E-D8C0FF5D8642}"/>
              </a:ext>
            </a:extLst>
          </p:cNvPr>
          <p:cNvSpPr txBox="1"/>
          <p:nvPr/>
        </p:nvSpPr>
        <p:spPr>
          <a:xfrm>
            <a:off x="6881567" y="695871"/>
            <a:ext cx="4694548" cy="707886"/>
          </a:xfrm>
          <a:prstGeom prst="rect">
            <a:avLst/>
          </a:prstGeom>
          <a:noFill/>
        </p:spPr>
        <p:txBody>
          <a:bodyPr wrap="square" rtlCol="0">
            <a:spAutoFit/>
          </a:bodyPr>
          <a:lstStyle/>
          <a:p>
            <a:pPr algn="ctr"/>
            <a:r>
              <a:rPr lang="en-US" sz="4000" dirty="0">
                <a:solidFill>
                  <a:schemeClr val="bg1"/>
                </a:solidFill>
              </a:rPr>
              <a:t> Safe environment</a:t>
            </a:r>
          </a:p>
        </p:txBody>
      </p:sp>
      <p:sp>
        <p:nvSpPr>
          <p:cNvPr id="5" name="TextBox 4">
            <a:extLst>
              <a:ext uri="{FF2B5EF4-FFF2-40B4-BE49-F238E27FC236}">
                <a16:creationId xmlns:a16="http://schemas.microsoft.com/office/drawing/2014/main" id="{9020957D-CA3B-C355-FF05-AC6A39313BD1}"/>
              </a:ext>
            </a:extLst>
          </p:cNvPr>
          <p:cNvSpPr txBox="1"/>
          <p:nvPr/>
        </p:nvSpPr>
        <p:spPr>
          <a:xfrm>
            <a:off x="7005687" y="2479108"/>
            <a:ext cx="4694548" cy="707886"/>
          </a:xfrm>
          <a:prstGeom prst="rect">
            <a:avLst/>
          </a:prstGeom>
          <a:noFill/>
        </p:spPr>
        <p:txBody>
          <a:bodyPr wrap="square" rtlCol="0">
            <a:spAutoFit/>
          </a:bodyPr>
          <a:lstStyle/>
          <a:p>
            <a:pPr algn="ctr"/>
            <a:r>
              <a:rPr lang="en-US" sz="4000" dirty="0">
                <a:solidFill>
                  <a:schemeClr val="bg1"/>
                </a:solidFill>
              </a:rPr>
              <a:t>Relevant content</a:t>
            </a:r>
          </a:p>
        </p:txBody>
      </p:sp>
      <p:sp>
        <p:nvSpPr>
          <p:cNvPr id="6" name="TextBox 5">
            <a:extLst>
              <a:ext uri="{FF2B5EF4-FFF2-40B4-BE49-F238E27FC236}">
                <a16:creationId xmlns:a16="http://schemas.microsoft.com/office/drawing/2014/main" id="{C49ECB0D-DAF3-6C65-12F9-0C6CD3B8BAC4}"/>
              </a:ext>
            </a:extLst>
          </p:cNvPr>
          <p:cNvSpPr txBox="1"/>
          <p:nvPr/>
        </p:nvSpPr>
        <p:spPr>
          <a:xfrm>
            <a:off x="6650610" y="4347187"/>
            <a:ext cx="5156461" cy="707886"/>
          </a:xfrm>
          <a:prstGeom prst="rect">
            <a:avLst/>
          </a:prstGeom>
          <a:noFill/>
        </p:spPr>
        <p:txBody>
          <a:bodyPr wrap="square" rtlCol="0">
            <a:spAutoFit/>
          </a:bodyPr>
          <a:lstStyle/>
          <a:p>
            <a:pPr algn="ctr"/>
            <a:r>
              <a:rPr lang="en-US" sz="4000" dirty="0">
                <a:solidFill>
                  <a:schemeClr val="bg1"/>
                </a:solidFill>
              </a:rPr>
              <a:t>Meaningful application</a:t>
            </a:r>
          </a:p>
        </p:txBody>
      </p:sp>
    </p:spTree>
    <p:extLst>
      <p:ext uri="{BB962C8B-B14F-4D97-AF65-F5344CB8AC3E}">
        <p14:creationId xmlns:p14="http://schemas.microsoft.com/office/powerpoint/2010/main" val="418939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25F1F3-8931-B896-7338-4E7F36241DC3}"/>
              </a:ext>
            </a:extLst>
          </p:cNvPr>
          <p:cNvSpPr txBox="1"/>
          <p:nvPr/>
        </p:nvSpPr>
        <p:spPr>
          <a:xfrm>
            <a:off x="1006603" y="259933"/>
            <a:ext cx="7462615" cy="1446550"/>
          </a:xfrm>
          <a:prstGeom prst="rect">
            <a:avLst/>
          </a:prstGeom>
          <a:noFill/>
        </p:spPr>
        <p:txBody>
          <a:bodyPr wrap="square" lIns="91440" tIns="45720" rIns="91440" bIns="45720" rtlCol="0" anchor="t">
            <a:spAutoFit/>
          </a:bodyPr>
          <a:lstStyle/>
          <a:p>
            <a:r>
              <a:rPr lang="en-US" sz="4400" b="1">
                <a:solidFill>
                  <a:srgbClr val="004990"/>
                </a:solidFill>
                <a:cs typeface="Calibri"/>
              </a:rPr>
              <a:t>Leadership Series &amp; Psychological Safety</a:t>
            </a:r>
          </a:p>
        </p:txBody>
      </p:sp>
      <p:pic>
        <p:nvPicPr>
          <p:cNvPr id="8" name="Picture 7" descr="A picture containing text, clipart&#10;&#10;Description automatically generated">
            <a:extLst>
              <a:ext uri="{FF2B5EF4-FFF2-40B4-BE49-F238E27FC236}">
                <a16:creationId xmlns:a16="http://schemas.microsoft.com/office/drawing/2014/main" id="{BD2053DC-97FF-8D32-288D-ED7092F41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060" y="4566248"/>
            <a:ext cx="1474422" cy="917308"/>
          </a:xfrm>
          <a:prstGeom prst="rect">
            <a:avLst/>
          </a:prstGeom>
        </p:spPr>
      </p:pic>
      <p:pic>
        <p:nvPicPr>
          <p:cNvPr id="10" name="Picture 9">
            <a:extLst>
              <a:ext uri="{FF2B5EF4-FFF2-40B4-BE49-F238E27FC236}">
                <a16:creationId xmlns:a16="http://schemas.microsoft.com/office/drawing/2014/main" id="{40CE6560-A07E-EBBF-B5B2-0C531A1B78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1533" y="3289249"/>
            <a:ext cx="1401134" cy="1375767"/>
          </a:xfrm>
          <a:prstGeom prst="rect">
            <a:avLst/>
          </a:prstGeom>
        </p:spPr>
      </p:pic>
      <p:pic>
        <p:nvPicPr>
          <p:cNvPr id="12" name="Picture 11" descr="Icon&#10;&#10;Description automatically generated">
            <a:extLst>
              <a:ext uri="{FF2B5EF4-FFF2-40B4-BE49-F238E27FC236}">
                <a16:creationId xmlns:a16="http://schemas.microsoft.com/office/drawing/2014/main" id="{989FCBF1-2461-F4EE-DE73-72F5A78C02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8651" y="2441863"/>
            <a:ext cx="1401134" cy="1382172"/>
          </a:xfrm>
          <a:prstGeom prst="rect">
            <a:avLst/>
          </a:prstGeom>
        </p:spPr>
      </p:pic>
      <p:pic>
        <p:nvPicPr>
          <p:cNvPr id="14" name="Picture 13" descr="Icon&#10;&#10;Description automatically generated">
            <a:extLst>
              <a:ext uri="{FF2B5EF4-FFF2-40B4-BE49-F238E27FC236}">
                <a16:creationId xmlns:a16="http://schemas.microsoft.com/office/drawing/2014/main" id="{FF6C0FA4-5A3F-411A-2744-60F9E55D89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0619" y="1279162"/>
            <a:ext cx="1401134" cy="1366058"/>
          </a:xfrm>
          <a:prstGeom prst="rect">
            <a:avLst/>
          </a:prstGeom>
        </p:spPr>
      </p:pic>
      <p:sp>
        <p:nvSpPr>
          <p:cNvPr id="15" name="TextBox 14">
            <a:extLst>
              <a:ext uri="{FF2B5EF4-FFF2-40B4-BE49-F238E27FC236}">
                <a16:creationId xmlns:a16="http://schemas.microsoft.com/office/drawing/2014/main" id="{E28BDB16-E551-0B8C-AC31-30597E6B4BEB}"/>
              </a:ext>
            </a:extLst>
          </p:cNvPr>
          <p:cNvSpPr txBox="1"/>
          <p:nvPr/>
        </p:nvSpPr>
        <p:spPr>
          <a:xfrm>
            <a:off x="913099" y="5605561"/>
            <a:ext cx="289034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cs typeface="Calibri"/>
              </a:rPr>
              <a:t>Inclusion Safety</a:t>
            </a:r>
            <a:r>
              <a:rPr lang="en-US" b="1" dirty="0">
                <a:cs typeface="Calibri"/>
              </a:rPr>
              <a:t> </a:t>
            </a:r>
          </a:p>
        </p:txBody>
      </p:sp>
      <p:sp>
        <p:nvSpPr>
          <p:cNvPr id="16" name="TextBox 15">
            <a:extLst>
              <a:ext uri="{FF2B5EF4-FFF2-40B4-BE49-F238E27FC236}">
                <a16:creationId xmlns:a16="http://schemas.microsoft.com/office/drawing/2014/main" id="{3A955D03-723A-B119-DBF9-C525DDA67BDC}"/>
              </a:ext>
            </a:extLst>
          </p:cNvPr>
          <p:cNvSpPr txBox="1"/>
          <p:nvPr/>
        </p:nvSpPr>
        <p:spPr>
          <a:xfrm>
            <a:off x="3836928" y="4880857"/>
            <a:ext cx="289034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cs typeface="Calibri"/>
              </a:rPr>
              <a:t>Learner Safety </a:t>
            </a:r>
          </a:p>
        </p:txBody>
      </p:sp>
      <p:sp>
        <p:nvSpPr>
          <p:cNvPr id="17" name="TextBox 16">
            <a:extLst>
              <a:ext uri="{FF2B5EF4-FFF2-40B4-BE49-F238E27FC236}">
                <a16:creationId xmlns:a16="http://schemas.microsoft.com/office/drawing/2014/main" id="{D8F2DECA-307A-64FA-CDCB-77638A7626B3}"/>
              </a:ext>
            </a:extLst>
          </p:cNvPr>
          <p:cNvSpPr txBox="1"/>
          <p:nvPr/>
        </p:nvSpPr>
        <p:spPr>
          <a:xfrm>
            <a:off x="7024046" y="3977133"/>
            <a:ext cx="289034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cs typeface="Calibri"/>
              </a:rPr>
              <a:t>Contributor Safety </a:t>
            </a:r>
          </a:p>
        </p:txBody>
      </p:sp>
      <p:sp>
        <p:nvSpPr>
          <p:cNvPr id="18" name="TextBox 17">
            <a:extLst>
              <a:ext uri="{FF2B5EF4-FFF2-40B4-BE49-F238E27FC236}">
                <a16:creationId xmlns:a16="http://schemas.microsoft.com/office/drawing/2014/main" id="{A68F6681-8D79-C1B6-E31D-2D938FD11BB0}"/>
              </a:ext>
            </a:extLst>
          </p:cNvPr>
          <p:cNvSpPr txBox="1"/>
          <p:nvPr/>
        </p:nvSpPr>
        <p:spPr>
          <a:xfrm>
            <a:off x="9366014" y="2671284"/>
            <a:ext cx="289034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cs typeface="Calibri"/>
              </a:rPr>
              <a:t>Challenger Safety </a:t>
            </a:r>
          </a:p>
        </p:txBody>
      </p:sp>
      <p:sp>
        <p:nvSpPr>
          <p:cNvPr id="3" name="TextBox 2">
            <a:extLst>
              <a:ext uri="{FF2B5EF4-FFF2-40B4-BE49-F238E27FC236}">
                <a16:creationId xmlns:a16="http://schemas.microsoft.com/office/drawing/2014/main" id="{5CC533DD-920E-8741-BECC-F72E120AD37B}"/>
              </a:ext>
            </a:extLst>
          </p:cNvPr>
          <p:cNvSpPr txBox="1"/>
          <p:nvPr/>
        </p:nvSpPr>
        <p:spPr>
          <a:xfrm>
            <a:off x="992911" y="6311237"/>
            <a:ext cx="2730720" cy="400110"/>
          </a:xfrm>
          <a:prstGeom prst="rect">
            <a:avLst/>
          </a:prstGeom>
          <a:noFill/>
        </p:spPr>
        <p:txBody>
          <a:bodyPr wrap="square" rtlCol="0">
            <a:spAutoFit/>
          </a:bodyPr>
          <a:lstStyle/>
          <a:p>
            <a:r>
              <a:rPr lang="en-US" sz="2000" dirty="0">
                <a:latin typeface="Georgia" panose="02040502050405020303" pitchFamily="18" charset="0"/>
              </a:rPr>
              <a:t>(Clark, 2020)</a:t>
            </a:r>
          </a:p>
        </p:txBody>
      </p:sp>
    </p:spTree>
    <p:extLst>
      <p:ext uri="{BB962C8B-B14F-4D97-AF65-F5344CB8AC3E}">
        <p14:creationId xmlns:p14="http://schemas.microsoft.com/office/powerpoint/2010/main" val="392700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25F1F3-8931-B896-7338-4E7F36241DC3}"/>
              </a:ext>
            </a:extLst>
          </p:cNvPr>
          <p:cNvSpPr txBox="1"/>
          <p:nvPr/>
        </p:nvSpPr>
        <p:spPr>
          <a:xfrm>
            <a:off x="887216" y="282938"/>
            <a:ext cx="7791302" cy="769441"/>
          </a:xfrm>
          <a:prstGeom prst="rect">
            <a:avLst/>
          </a:prstGeom>
          <a:noFill/>
        </p:spPr>
        <p:txBody>
          <a:bodyPr wrap="square" lIns="91440" tIns="45720" rIns="91440" bIns="45720" rtlCol="0" anchor="t">
            <a:spAutoFit/>
          </a:bodyPr>
          <a:lstStyle/>
          <a:p>
            <a:r>
              <a:rPr lang="en-US" sz="4400" b="1">
                <a:solidFill>
                  <a:srgbClr val="004990"/>
                </a:solidFill>
                <a:cs typeface="Calibri"/>
              </a:rPr>
              <a:t>Practical Applications for Staff</a:t>
            </a:r>
          </a:p>
        </p:txBody>
      </p:sp>
      <p:graphicFrame>
        <p:nvGraphicFramePr>
          <p:cNvPr id="4" name="Diagram 3">
            <a:extLst>
              <a:ext uri="{FF2B5EF4-FFF2-40B4-BE49-F238E27FC236}">
                <a16:creationId xmlns:a16="http://schemas.microsoft.com/office/drawing/2014/main" id="{74A83E76-9C2B-7218-1F01-B28A6D8DFE29}"/>
              </a:ext>
            </a:extLst>
          </p:cNvPr>
          <p:cNvGraphicFramePr/>
          <p:nvPr>
            <p:extLst>
              <p:ext uri="{D42A27DB-BD31-4B8C-83A1-F6EECF244321}">
                <p14:modId xmlns:p14="http://schemas.microsoft.com/office/powerpoint/2010/main" val="1100860828"/>
              </p:ext>
            </p:extLst>
          </p:nvPr>
        </p:nvGraphicFramePr>
        <p:xfrm>
          <a:off x="887216" y="1054393"/>
          <a:ext cx="11169632" cy="5379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83B83687-6743-D41C-B4B2-B3AE0354200C}"/>
              </a:ext>
            </a:extLst>
          </p:cNvPr>
          <p:cNvSpPr txBox="1"/>
          <p:nvPr/>
        </p:nvSpPr>
        <p:spPr>
          <a:xfrm>
            <a:off x="965770" y="6390396"/>
            <a:ext cx="5301466" cy="369332"/>
          </a:xfrm>
          <a:prstGeom prst="rect">
            <a:avLst/>
          </a:prstGeom>
          <a:noFill/>
        </p:spPr>
        <p:txBody>
          <a:bodyPr wrap="square" rtlCol="0">
            <a:spAutoFit/>
          </a:bodyPr>
          <a:lstStyle/>
          <a:p>
            <a:r>
              <a:rPr lang="en-US" dirty="0"/>
              <a:t>(Cull &amp; Lindsey, 2019) (Cull, Lindsey &amp; Epstein, 2019)</a:t>
            </a:r>
          </a:p>
        </p:txBody>
      </p:sp>
    </p:spTree>
    <p:extLst>
      <p:ext uri="{BB962C8B-B14F-4D97-AF65-F5344CB8AC3E}">
        <p14:creationId xmlns:p14="http://schemas.microsoft.com/office/powerpoint/2010/main" val="134940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3642B7F-1811-FDCB-1851-C4ED8C79C8BC}"/>
              </a:ext>
            </a:extLst>
          </p:cNvPr>
          <p:cNvSpPr/>
          <p:nvPr/>
        </p:nvSpPr>
        <p:spPr>
          <a:xfrm>
            <a:off x="1021080" y="1342506"/>
            <a:ext cx="3325545" cy="2203028"/>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B2A6141-FEA9-D972-A9D4-587E5A285785}"/>
              </a:ext>
            </a:extLst>
          </p:cNvPr>
          <p:cNvSpPr/>
          <p:nvPr/>
        </p:nvSpPr>
        <p:spPr>
          <a:xfrm>
            <a:off x="4433227" y="1342506"/>
            <a:ext cx="3325545" cy="2203028"/>
          </a:xfrm>
          <a:prstGeom prst="rect">
            <a:avLst/>
          </a:prstGeom>
          <a:blipFill dpi="0" rotWithShape="1">
            <a:blip r:embed="rId3">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DAFDBF7-5668-9ADA-B0E5-BFEEE4A7107F}"/>
              </a:ext>
            </a:extLst>
          </p:cNvPr>
          <p:cNvSpPr/>
          <p:nvPr/>
        </p:nvSpPr>
        <p:spPr>
          <a:xfrm>
            <a:off x="7845375" y="1342506"/>
            <a:ext cx="3325545" cy="220302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F90FD56-3962-B7FB-A5DB-70234F6449F4}"/>
              </a:ext>
            </a:extLst>
          </p:cNvPr>
          <p:cNvSpPr/>
          <p:nvPr/>
        </p:nvSpPr>
        <p:spPr>
          <a:xfrm>
            <a:off x="1021080" y="3644974"/>
            <a:ext cx="3325545" cy="2203028"/>
          </a:xfrm>
          <a:prstGeom prst="rect">
            <a:avLst/>
          </a:prstGeom>
          <a:blipFill dpi="0" rotWithShape="1">
            <a:blip r:embed="rId4">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4A5DF3B-DEA1-ACBC-B94D-C0B06B86175F}"/>
              </a:ext>
            </a:extLst>
          </p:cNvPr>
          <p:cNvSpPr/>
          <p:nvPr/>
        </p:nvSpPr>
        <p:spPr>
          <a:xfrm>
            <a:off x="4433227" y="3644974"/>
            <a:ext cx="3325545" cy="2203028"/>
          </a:xfrm>
          <a:prstGeom prst="rect">
            <a:avLst/>
          </a:pr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EF74054-1EFE-06F6-06DD-29921F3E7502}"/>
              </a:ext>
            </a:extLst>
          </p:cNvPr>
          <p:cNvSpPr/>
          <p:nvPr/>
        </p:nvSpPr>
        <p:spPr>
          <a:xfrm>
            <a:off x="7845375" y="3644974"/>
            <a:ext cx="3325545" cy="2203028"/>
          </a:xfrm>
          <a:prstGeom prst="rect">
            <a:avLst/>
          </a:prstGeom>
          <a:blipFill dpi="0" rotWithShape="1">
            <a:blip r:embed="rId5">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B8CB547-DC0E-B93A-8FC9-258CA4D61966}"/>
              </a:ext>
            </a:extLst>
          </p:cNvPr>
          <p:cNvSpPr txBox="1"/>
          <p:nvPr/>
        </p:nvSpPr>
        <p:spPr>
          <a:xfrm>
            <a:off x="1935480" y="1388899"/>
            <a:ext cx="3057097" cy="400110"/>
          </a:xfrm>
          <a:prstGeom prst="rect">
            <a:avLst/>
          </a:prstGeom>
          <a:noFill/>
        </p:spPr>
        <p:txBody>
          <a:bodyPr wrap="square" lIns="91440" tIns="45720" rIns="91440" bIns="45720" rtlCol="0" anchor="t">
            <a:spAutoFit/>
          </a:bodyPr>
          <a:lstStyle/>
          <a:p>
            <a:pPr>
              <a:buSzPct val="115000"/>
            </a:pPr>
            <a:r>
              <a:rPr lang="en-US" sz="2000" b="1" dirty="0">
                <a:solidFill>
                  <a:schemeClr val="bg1"/>
                </a:solidFill>
                <a:latin typeface="+mj-lt"/>
                <a:cs typeface="Calibri Light"/>
              </a:rPr>
              <a:t>I2LC</a:t>
            </a:r>
          </a:p>
        </p:txBody>
      </p:sp>
      <p:sp>
        <p:nvSpPr>
          <p:cNvPr id="6" name="TextBox 5">
            <a:extLst>
              <a:ext uri="{FF2B5EF4-FFF2-40B4-BE49-F238E27FC236}">
                <a16:creationId xmlns:a16="http://schemas.microsoft.com/office/drawing/2014/main" id="{EACE651A-1412-E7F3-1A45-25157ABB0AC7}"/>
              </a:ext>
            </a:extLst>
          </p:cNvPr>
          <p:cNvSpPr txBox="1"/>
          <p:nvPr/>
        </p:nvSpPr>
        <p:spPr>
          <a:xfrm>
            <a:off x="1123437" y="1700054"/>
            <a:ext cx="3088964" cy="1969770"/>
          </a:xfrm>
          <a:prstGeom prst="rect">
            <a:avLst/>
          </a:prstGeom>
          <a:noFill/>
        </p:spPr>
        <p:txBody>
          <a:bodyPr wrap="square" rtlCol="0">
            <a:spAutoFit/>
          </a:bodyPr>
          <a:lstStyle/>
          <a:p>
            <a:pPr>
              <a:buClr>
                <a:schemeClr val="bg1"/>
              </a:buClr>
              <a:buSzPct val="115000"/>
            </a:pPr>
            <a:r>
              <a:rPr lang="en-US" dirty="0">
                <a:solidFill>
                  <a:schemeClr val="bg1"/>
                </a:solidFill>
                <a:latin typeface="+mj-lt"/>
              </a:rPr>
              <a:t>Focused on Workplace Connectedness</a:t>
            </a:r>
          </a:p>
          <a:p>
            <a:pPr marL="285750" indent="-285750">
              <a:buClr>
                <a:schemeClr val="bg1"/>
              </a:buClr>
              <a:buSzPct val="115000"/>
              <a:buFont typeface="Calibri Light" panose="020F0302020204030204" pitchFamily="34" charset="0"/>
              <a:buChar char="+"/>
            </a:pPr>
            <a:r>
              <a:rPr lang="en-US" dirty="0">
                <a:solidFill>
                  <a:schemeClr val="bg1"/>
                </a:solidFill>
                <a:latin typeface="+mj-lt"/>
              </a:rPr>
              <a:t>NPCS-jurisdictional partners</a:t>
            </a:r>
          </a:p>
          <a:p>
            <a:pPr marL="285750" indent="-285750">
              <a:buClr>
                <a:schemeClr val="bg1"/>
              </a:buClr>
              <a:buSzPct val="115000"/>
              <a:buFont typeface="Calibri Light" panose="020F0302020204030204" pitchFamily="34" charset="0"/>
              <a:buChar char="+"/>
            </a:pPr>
            <a:r>
              <a:rPr lang="en-US" dirty="0">
                <a:solidFill>
                  <a:schemeClr val="bg1"/>
                </a:solidFill>
                <a:latin typeface="+mj-lt"/>
              </a:rPr>
              <a:t>Equity and Inclusion</a:t>
            </a:r>
          </a:p>
          <a:p>
            <a:pPr marL="285750" indent="-285750">
              <a:buClr>
                <a:schemeClr val="bg1"/>
              </a:buClr>
              <a:buSzPct val="115000"/>
              <a:buFont typeface="Calibri Light" panose="020F0302020204030204" pitchFamily="34" charset="0"/>
              <a:buChar char="+"/>
            </a:pPr>
            <a:r>
              <a:rPr lang="en-US" dirty="0">
                <a:solidFill>
                  <a:schemeClr val="bg1"/>
                </a:solidFill>
                <a:latin typeface="+mj-lt"/>
              </a:rPr>
              <a:t>Identifying Culture Champions</a:t>
            </a:r>
          </a:p>
          <a:p>
            <a:pPr marL="285750" indent="-285750">
              <a:buClr>
                <a:schemeClr val="bg1"/>
              </a:buClr>
              <a:buSzPct val="115000"/>
              <a:buFont typeface="Calibri Light" panose="020F0302020204030204" pitchFamily="34" charset="0"/>
              <a:buChar char="+"/>
            </a:pPr>
            <a:endParaRPr lang="en-US" sz="1400" dirty="0">
              <a:solidFill>
                <a:schemeClr val="bg1"/>
              </a:solidFill>
              <a:latin typeface="+mj-lt"/>
            </a:endParaRPr>
          </a:p>
        </p:txBody>
      </p:sp>
      <p:sp>
        <p:nvSpPr>
          <p:cNvPr id="7" name="TextBox 6">
            <a:extLst>
              <a:ext uri="{FF2B5EF4-FFF2-40B4-BE49-F238E27FC236}">
                <a16:creationId xmlns:a16="http://schemas.microsoft.com/office/drawing/2014/main" id="{B23CDEDA-C373-D7B0-B831-521CF4820F5F}"/>
              </a:ext>
            </a:extLst>
          </p:cNvPr>
          <p:cNvSpPr txBox="1"/>
          <p:nvPr/>
        </p:nvSpPr>
        <p:spPr>
          <a:xfrm>
            <a:off x="0" y="342634"/>
            <a:ext cx="12192000" cy="769441"/>
          </a:xfrm>
          <a:prstGeom prst="rect">
            <a:avLst/>
          </a:prstGeom>
          <a:noFill/>
        </p:spPr>
        <p:txBody>
          <a:bodyPr wrap="square" lIns="91440" tIns="45720" rIns="91440" bIns="45720" rtlCol="0" anchor="t">
            <a:spAutoFit/>
          </a:bodyPr>
          <a:lstStyle/>
          <a:p>
            <a:pPr algn="ctr"/>
            <a:r>
              <a:rPr lang="en-US" sz="4400" b="1">
                <a:solidFill>
                  <a:srgbClr val="004990"/>
                </a:solidFill>
                <a:cs typeface="Calibri"/>
              </a:rPr>
              <a:t>Workplace Connectedness</a:t>
            </a:r>
          </a:p>
        </p:txBody>
      </p:sp>
      <p:sp>
        <p:nvSpPr>
          <p:cNvPr id="8" name="TextBox 7">
            <a:extLst>
              <a:ext uri="{FF2B5EF4-FFF2-40B4-BE49-F238E27FC236}">
                <a16:creationId xmlns:a16="http://schemas.microsoft.com/office/drawing/2014/main" id="{70FCDA84-4647-8A42-527C-7D861FC395B1}"/>
              </a:ext>
            </a:extLst>
          </p:cNvPr>
          <p:cNvSpPr txBox="1"/>
          <p:nvPr/>
        </p:nvSpPr>
        <p:spPr>
          <a:xfrm>
            <a:off x="8011466" y="1437101"/>
            <a:ext cx="3057097" cy="400110"/>
          </a:xfrm>
          <a:prstGeom prst="rect">
            <a:avLst/>
          </a:prstGeom>
          <a:noFill/>
        </p:spPr>
        <p:txBody>
          <a:bodyPr wrap="square" lIns="91440" tIns="45720" rIns="91440" bIns="45720" rtlCol="0" anchor="t">
            <a:spAutoFit/>
          </a:bodyPr>
          <a:lstStyle/>
          <a:p>
            <a:pPr>
              <a:buSzPct val="115000"/>
            </a:pPr>
            <a:r>
              <a:rPr lang="en-US" sz="2000" b="1" dirty="0">
                <a:solidFill>
                  <a:schemeClr val="bg1"/>
                </a:solidFill>
                <a:latin typeface="+mj-lt"/>
                <a:cs typeface="Calibri Light"/>
              </a:rPr>
              <a:t>Feedback and Collaboration</a:t>
            </a:r>
          </a:p>
        </p:txBody>
      </p:sp>
      <p:sp>
        <p:nvSpPr>
          <p:cNvPr id="9" name="TextBox 8">
            <a:extLst>
              <a:ext uri="{FF2B5EF4-FFF2-40B4-BE49-F238E27FC236}">
                <a16:creationId xmlns:a16="http://schemas.microsoft.com/office/drawing/2014/main" id="{6B85C993-7FD6-852C-5858-92EA2E326216}"/>
              </a:ext>
            </a:extLst>
          </p:cNvPr>
          <p:cNvSpPr txBox="1"/>
          <p:nvPr/>
        </p:nvSpPr>
        <p:spPr>
          <a:xfrm>
            <a:off x="7894070" y="1860294"/>
            <a:ext cx="3261811" cy="1477328"/>
          </a:xfrm>
          <a:prstGeom prst="rect">
            <a:avLst/>
          </a:prstGeom>
          <a:noFill/>
        </p:spPr>
        <p:txBody>
          <a:bodyPr wrap="square" rtlCol="0">
            <a:spAutoFit/>
          </a:bodyPr>
          <a:lstStyle/>
          <a:p>
            <a:pPr>
              <a:buSzPct val="115000"/>
            </a:pPr>
            <a:r>
              <a:rPr lang="en-US" dirty="0">
                <a:solidFill>
                  <a:schemeClr val="bg1"/>
                </a:solidFill>
                <a:latin typeface="+mj-lt"/>
              </a:rPr>
              <a:t>Confidential report-out process to generate productive feedback.</a:t>
            </a:r>
          </a:p>
          <a:p>
            <a:pPr>
              <a:buSzPct val="115000"/>
            </a:pPr>
            <a:endParaRPr lang="en-US" dirty="0">
              <a:solidFill>
                <a:schemeClr val="bg1"/>
              </a:solidFill>
              <a:latin typeface="+mj-lt"/>
            </a:endParaRPr>
          </a:p>
          <a:p>
            <a:pPr>
              <a:buSzPct val="115000"/>
            </a:pPr>
            <a:r>
              <a:rPr lang="en-US" dirty="0">
                <a:solidFill>
                  <a:schemeClr val="bg1"/>
                </a:solidFill>
                <a:latin typeface="+mj-lt"/>
              </a:rPr>
              <a:t>Inclusive conversations for the purpose of brainstorming ideas. </a:t>
            </a:r>
          </a:p>
        </p:txBody>
      </p:sp>
      <p:sp>
        <p:nvSpPr>
          <p:cNvPr id="10" name="TextBox 9">
            <a:extLst>
              <a:ext uri="{FF2B5EF4-FFF2-40B4-BE49-F238E27FC236}">
                <a16:creationId xmlns:a16="http://schemas.microsoft.com/office/drawing/2014/main" id="{CEA7AAF4-BF5E-42A5-0EE1-FC0FECABF13D}"/>
              </a:ext>
            </a:extLst>
          </p:cNvPr>
          <p:cNvSpPr txBox="1"/>
          <p:nvPr/>
        </p:nvSpPr>
        <p:spPr>
          <a:xfrm>
            <a:off x="4567450" y="3652930"/>
            <a:ext cx="3057097" cy="400110"/>
          </a:xfrm>
          <a:prstGeom prst="rect">
            <a:avLst/>
          </a:prstGeom>
          <a:noFill/>
        </p:spPr>
        <p:txBody>
          <a:bodyPr wrap="square" lIns="91440" tIns="45720" rIns="91440" bIns="45720" rtlCol="0" anchor="t">
            <a:spAutoFit/>
          </a:bodyPr>
          <a:lstStyle/>
          <a:p>
            <a:pPr>
              <a:buSzPct val="115000"/>
            </a:pPr>
            <a:r>
              <a:rPr lang="en-US" sz="2000" b="1" dirty="0">
                <a:solidFill>
                  <a:schemeClr val="bg1"/>
                </a:solidFill>
                <a:latin typeface="+mj-lt"/>
                <a:cs typeface="Calibri Light"/>
              </a:rPr>
              <a:t>Attrition and Stay Questions</a:t>
            </a:r>
          </a:p>
        </p:txBody>
      </p:sp>
      <p:sp>
        <p:nvSpPr>
          <p:cNvPr id="11" name="TextBox 10">
            <a:extLst>
              <a:ext uri="{FF2B5EF4-FFF2-40B4-BE49-F238E27FC236}">
                <a16:creationId xmlns:a16="http://schemas.microsoft.com/office/drawing/2014/main" id="{CC37303A-16AB-CAC6-68C7-3FDE99C9BFF7}"/>
              </a:ext>
            </a:extLst>
          </p:cNvPr>
          <p:cNvSpPr txBox="1"/>
          <p:nvPr/>
        </p:nvSpPr>
        <p:spPr>
          <a:xfrm>
            <a:off x="4433227" y="4023836"/>
            <a:ext cx="3412148" cy="1969770"/>
          </a:xfrm>
          <a:prstGeom prst="rect">
            <a:avLst/>
          </a:prstGeom>
          <a:noFill/>
        </p:spPr>
        <p:txBody>
          <a:bodyPr wrap="square" rtlCol="0">
            <a:spAutoFit/>
          </a:bodyPr>
          <a:lstStyle/>
          <a:p>
            <a:pPr>
              <a:buSzPct val="115000"/>
            </a:pPr>
            <a:r>
              <a:rPr lang="en-US" dirty="0">
                <a:solidFill>
                  <a:schemeClr val="bg1"/>
                </a:solidFill>
                <a:latin typeface="+mj-lt"/>
              </a:rPr>
              <a:t>Are we fully using your skills?</a:t>
            </a:r>
          </a:p>
          <a:p>
            <a:pPr>
              <a:buSzPct val="115000"/>
            </a:pPr>
            <a:r>
              <a:rPr lang="en-US" dirty="0">
                <a:solidFill>
                  <a:schemeClr val="bg1"/>
                </a:solidFill>
                <a:latin typeface="+mj-lt"/>
              </a:rPr>
              <a:t>What would you like to do a year from now?</a:t>
            </a:r>
          </a:p>
          <a:p>
            <a:pPr>
              <a:buSzPct val="115000"/>
            </a:pPr>
            <a:r>
              <a:rPr lang="en-US" dirty="0">
                <a:solidFill>
                  <a:schemeClr val="bg1"/>
                </a:solidFill>
                <a:latin typeface="+mj-lt"/>
              </a:rPr>
              <a:t>What would you like to see change in our practice?</a:t>
            </a:r>
          </a:p>
          <a:p>
            <a:pPr>
              <a:buSzPct val="115000"/>
            </a:pPr>
            <a:r>
              <a:rPr lang="en-US" dirty="0">
                <a:solidFill>
                  <a:schemeClr val="bg1"/>
                </a:solidFill>
                <a:latin typeface="+mj-lt"/>
              </a:rPr>
              <a:t>What makes you stay?</a:t>
            </a:r>
          </a:p>
          <a:p>
            <a:pPr>
              <a:buSzPct val="115000"/>
            </a:pPr>
            <a:endParaRPr lang="en-US" sz="1400" dirty="0">
              <a:solidFill>
                <a:schemeClr val="bg1"/>
              </a:solidFill>
              <a:latin typeface="+mj-lt"/>
            </a:endParaRPr>
          </a:p>
        </p:txBody>
      </p:sp>
      <p:grpSp>
        <p:nvGrpSpPr>
          <p:cNvPr id="2" name="Group 1">
            <a:extLst>
              <a:ext uri="{FF2B5EF4-FFF2-40B4-BE49-F238E27FC236}">
                <a16:creationId xmlns:a16="http://schemas.microsoft.com/office/drawing/2014/main" id="{EEC8F897-5230-2926-AD67-0414EBDE21ED}"/>
              </a:ext>
            </a:extLst>
          </p:cNvPr>
          <p:cNvGrpSpPr/>
          <p:nvPr/>
        </p:nvGrpSpPr>
        <p:grpSpPr>
          <a:xfrm>
            <a:off x="245523" y="6313047"/>
            <a:ext cx="11700954" cy="440282"/>
            <a:chOff x="245523" y="6313047"/>
            <a:chExt cx="11700954" cy="440282"/>
          </a:xfrm>
        </p:grpSpPr>
        <p:pic>
          <p:nvPicPr>
            <p:cNvPr id="3" name="Picture 2">
              <a:extLst>
                <a:ext uri="{FF2B5EF4-FFF2-40B4-BE49-F238E27FC236}">
                  <a16:creationId xmlns:a16="http://schemas.microsoft.com/office/drawing/2014/main" id="{BC6EA164-6D1F-D028-F521-3F23A26EC7F2}"/>
                </a:ext>
              </a:extLst>
            </p:cNvPr>
            <p:cNvPicPr>
              <a:picLocks noChangeAspect="1"/>
            </p:cNvPicPr>
            <p:nvPr userDrawn="1"/>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45523" y="6313047"/>
              <a:ext cx="466351" cy="440282"/>
            </a:xfrm>
            <a:prstGeom prst="rect">
              <a:avLst/>
            </a:prstGeom>
          </p:spPr>
        </p:pic>
        <p:cxnSp>
          <p:nvCxnSpPr>
            <p:cNvPr id="4" name="Straight Connector 3">
              <a:extLst>
                <a:ext uri="{FF2B5EF4-FFF2-40B4-BE49-F238E27FC236}">
                  <a16:creationId xmlns:a16="http://schemas.microsoft.com/office/drawing/2014/main" id="{AE83B42E-CDB3-386B-AB48-260BB750F3AB}"/>
                </a:ext>
              </a:extLst>
            </p:cNvPr>
            <p:cNvCxnSpPr>
              <a:cxnSpLocks/>
            </p:cNvCxnSpPr>
            <p:nvPr userDrawn="1"/>
          </p:nvCxnSpPr>
          <p:spPr>
            <a:xfrm>
              <a:off x="763790" y="6553138"/>
              <a:ext cx="7909155"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567841D-DCAC-4BD7-9E35-FA0324A76D51}"/>
                </a:ext>
              </a:extLst>
            </p:cNvPr>
            <p:cNvSpPr txBox="1"/>
            <p:nvPr userDrawn="1"/>
          </p:nvSpPr>
          <p:spPr>
            <a:xfrm>
              <a:off x="11478158" y="6350000"/>
              <a:ext cx="468319" cy="369332"/>
            </a:xfrm>
            <a:prstGeom prst="rect">
              <a:avLst/>
            </a:prstGeom>
            <a:noFill/>
          </p:spPr>
          <p:txBody>
            <a:bodyPr wrap="square" rtlCol="0">
              <a:spAutoFit/>
            </a:bodyPr>
            <a:lstStyle/>
            <a:p>
              <a:pPr algn="ctr"/>
              <a:fld id="{6DE09BBC-3543-4BB0-B646-B793DD7773FA}" type="slidenum">
                <a:rPr lang="en-US" smtClean="0">
                  <a:solidFill>
                    <a:schemeClr val="bg1">
                      <a:lumMod val="50000"/>
                    </a:schemeClr>
                  </a:solidFill>
                </a:rPr>
                <a:t>14</a:t>
              </a:fld>
              <a:endParaRPr lang="en-US">
                <a:solidFill>
                  <a:schemeClr val="bg1">
                    <a:lumMod val="50000"/>
                  </a:schemeClr>
                </a:solidFill>
              </a:endParaRPr>
            </a:p>
          </p:txBody>
        </p:sp>
        <p:sp>
          <p:nvSpPr>
            <p:cNvPr id="19" name="TextBox 18">
              <a:extLst>
                <a:ext uri="{FF2B5EF4-FFF2-40B4-BE49-F238E27FC236}">
                  <a16:creationId xmlns:a16="http://schemas.microsoft.com/office/drawing/2014/main" id="{478818B1-3FFF-980F-525E-8C0A9DF217DF}"/>
                </a:ext>
              </a:extLst>
            </p:cNvPr>
            <p:cNvSpPr txBox="1"/>
            <p:nvPr userDrawn="1"/>
          </p:nvSpPr>
          <p:spPr>
            <a:xfrm>
              <a:off x="8470801" y="6373083"/>
              <a:ext cx="3007357" cy="323165"/>
            </a:xfrm>
            <a:prstGeom prst="rect">
              <a:avLst/>
            </a:prstGeom>
            <a:noFill/>
          </p:spPr>
          <p:txBody>
            <a:bodyPr wrap="square" rtlCol="0">
              <a:spAutoFit/>
            </a:bodyPr>
            <a:lstStyle/>
            <a:p>
              <a:pPr algn="r"/>
              <a:r>
                <a:rPr lang="en-US" sz="1500" b="1" spc="0">
                  <a:solidFill>
                    <a:schemeClr val="bg1">
                      <a:lumMod val="50000"/>
                    </a:schemeClr>
                  </a:solidFill>
                  <a:latin typeface="+mj-lt"/>
                </a:rPr>
                <a:t>INDIANA DEPT. OF CHILD SERVICES</a:t>
              </a:r>
            </a:p>
          </p:txBody>
        </p:sp>
      </p:grpSp>
    </p:spTree>
    <p:extLst>
      <p:ext uri="{BB962C8B-B14F-4D97-AF65-F5344CB8AC3E}">
        <p14:creationId xmlns:p14="http://schemas.microsoft.com/office/powerpoint/2010/main" val="410035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par>
                          <p:cTn id="34" fill="hold">
                            <p:stCondLst>
                              <p:cond delay="3500"/>
                            </p:stCondLst>
                            <p:childTnLst>
                              <p:par>
                                <p:cTn id="35" presetID="42"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50"/>
                                        <p:tgtEl>
                                          <p:spTgt spid="12"/>
                                        </p:tgtEl>
                                      </p:cBhvr>
                                    </p:animEffect>
                                    <p:anim calcmode="lin" valueType="num">
                                      <p:cBhvr>
                                        <p:cTn id="38" dur="250" fill="hold"/>
                                        <p:tgtEl>
                                          <p:spTgt spid="12"/>
                                        </p:tgtEl>
                                        <p:attrNameLst>
                                          <p:attrName>ppt_x</p:attrName>
                                        </p:attrNameLst>
                                      </p:cBhvr>
                                      <p:tavLst>
                                        <p:tav tm="0">
                                          <p:val>
                                            <p:strVal val="#ppt_x"/>
                                          </p:val>
                                        </p:tav>
                                        <p:tav tm="100000">
                                          <p:val>
                                            <p:strVal val="#ppt_x"/>
                                          </p:val>
                                        </p:tav>
                                      </p:tavLst>
                                    </p:anim>
                                    <p:anim calcmode="lin" valueType="num">
                                      <p:cBhvr>
                                        <p:cTn id="39" dur="250" fill="hold"/>
                                        <p:tgtEl>
                                          <p:spTgt spid="12"/>
                                        </p:tgtEl>
                                        <p:attrNameLst>
                                          <p:attrName>ppt_y</p:attrName>
                                        </p:attrNameLst>
                                      </p:cBhvr>
                                      <p:tavLst>
                                        <p:tav tm="0">
                                          <p:val>
                                            <p:strVal val="#ppt_y+.1"/>
                                          </p:val>
                                        </p:tav>
                                        <p:tav tm="100000">
                                          <p:val>
                                            <p:strVal val="#ppt_y"/>
                                          </p:val>
                                        </p:tav>
                                      </p:tavLst>
                                    </p:anim>
                                  </p:childTnLst>
                                </p:cTn>
                              </p:par>
                            </p:childTnLst>
                          </p:cTn>
                        </p:par>
                        <p:par>
                          <p:cTn id="40" fill="hold">
                            <p:stCondLst>
                              <p:cond delay="3750"/>
                            </p:stCondLst>
                            <p:childTnLst>
                              <p:par>
                                <p:cTn id="41" presetID="42"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250"/>
                                        <p:tgtEl>
                                          <p:spTgt spid="13"/>
                                        </p:tgtEl>
                                      </p:cBhvr>
                                    </p:animEffect>
                                    <p:anim calcmode="lin" valueType="num">
                                      <p:cBhvr>
                                        <p:cTn id="44" dur="250" fill="hold"/>
                                        <p:tgtEl>
                                          <p:spTgt spid="13"/>
                                        </p:tgtEl>
                                        <p:attrNameLst>
                                          <p:attrName>ppt_x</p:attrName>
                                        </p:attrNameLst>
                                      </p:cBhvr>
                                      <p:tavLst>
                                        <p:tav tm="0">
                                          <p:val>
                                            <p:strVal val="#ppt_x"/>
                                          </p:val>
                                        </p:tav>
                                        <p:tav tm="100000">
                                          <p:val>
                                            <p:strVal val="#ppt_x"/>
                                          </p:val>
                                        </p:tav>
                                      </p:tavLst>
                                    </p:anim>
                                    <p:anim calcmode="lin" valueType="num">
                                      <p:cBhvr>
                                        <p:cTn id="45" dur="250" fill="hold"/>
                                        <p:tgtEl>
                                          <p:spTgt spid="13"/>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42" presetClass="entr" presetSubtype="0"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250"/>
                                        <p:tgtEl>
                                          <p:spTgt spid="14"/>
                                        </p:tgtEl>
                                      </p:cBhvr>
                                    </p:animEffect>
                                    <p:anim calcmode="lin" valueType="num">
                                      <p:cBhvr>
                                        <p:cTn id="50" dur="250" fill="hold"/>
                                        <p:tgtEl>
                                          <p:spTgt spid="14"/>
                                        </p:tgtEl>
                                        <p:attrNameLst>
                                          <p:attrName>ppt_x</p:attrName>
                                        </p:attrNameLst>
                                      </p:cBhvr>
                                      <p:tavLst>
                                        <p:tav tm="0">
                                          <p:val>
                                            <p:strVal val="#ppt_x"/>
                                          </p:val>
                                        </p:tav>
                                        <p:tav tm="100000">
                                          <p:val>
                                            <p:strVal val="#ppt_x"/>
                                          </p:val>
                                        </p:tav>
                                      </p:tavLst>
                                    </p:anim>
                                    <p:anim calcmode="lin" valueType="num">
                                      <p:cBhvr>
                                        <p:cTn id="51" dur="250" fill="hold"/>
                                        <p:tgtEl>
                                          <p:spTgt spid="14"/>
                                        </p:tgtEl>
                                        <p:attrNameLst>
                                          <p:attrName>ppt_y</p:attrName>
                                        </p:attrNameLst>
                                      </p:cBhvr>
                                      <p:tavLst>
                                        <p:tav tm="0">
                                          <p:val>
                                            <p:strVal val="#ppt_y+.1"/>
                                          </p:val>
                                        </p:tav>
                                        <p:tav tm="100000">
                                          <p:val>
                                            <p:strVal val="#ppt_y"/>
                                          </p:val>
                                        </p:tav>
                                      </p:tavLst>
                                    </p:anim>
                                  </p:childTnLst>
                                </p:cTn>
                              </p:par>
                            </p:childTnLst>
                          </p:cTn>
                        </p:par>
                        <p:par>
                          <p:cTn id="52" fill="hold">
                            <p:stCondLst>
                              <p:cond delay="4250"/>
                            </p:stCondLst>
                            <p:childTnLst>
                              <p:par>
                                <p:cTn id="53" presetID="42"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250"/>
                                        <p:tgtEl>
                                          <p:spTgt spid="15"/>
                                        </p:tgtEl>
                                      </p:cBhvr>
                                    </p:animEffect>
                                    <p:anim calcmode="lin" valueType="num">
                                      <p:cBhvr>
                                        <p:cTn id="56" dur="250" fill="hold"/>
                                        <p:tgtEl>
                                          <p:spTgt spid="15"/>
                                        </p:tgtEl>
                                        <p:attrNameLst>
                                          <p:attrName>ppt_x</p:attrName>
                                        </p:attrNameLst>
                                      </p:cBhvr>
                                      <p:tavLst>
                                        <p:tav tm="0">
                                          <p:val>
                                            <p:strVal val="#ppt_x"/>
                                          </p:val>
                                        </p:tav>
                                        <p:tav tm="100000">
                                          <p:val>
                                            <p:strVal val="#ppt_x"/>
                                          </p:val>
                                        </p:tav>
                                      </p:tavLst>
                                    </p:anim>
                                    <p:anim calcmode="lin" valueType="num">
                                      <p:cBhvr>
                                        <p:cTn id="57" dur="250" fill="hold"/>
                                        <p:tgtEl>
                                          <p:spTgt spid="15"/>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2" presetClass="entr" presetSubtype="0" fill="hold" grpId="0" nodeType="after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250"/>
                                        <p:tgtEl>
                                          <p:spTgt spid="16"/>
                                        </p:tgtEl>
                                      </p:cBhvr>
                                    </p:animEffect>
                                    <p:anim calcmode="lin" valueType="num">
                                      <p:cBhvr>
                                        <p:cTn id="62" dur="250" fill="hold"/>
                                        <p:tgtEl>
                                          <p:spTgt spid="16"/>
                                        </p:tgtEl>
                                        <p:attrNameLst>
                                          <p:attrName>ppt_x</p:attrName>
                                        </p:attrNameLst>
                                      </p:cBhvr>
                                      <p:tavLst>
                                        <p:tav tm="0">
                                          <p:val>
                                            <p:strVal val="#ppt_x"/>
                                          </p:val>
                                        </p:tav>
                                        <p:tav tm="100000">
                                          <p:val>
                                            <p:strVal val="#ppt_x"/>
                                          </p:val>
                                        </p:tav>
                                      </p:tavLst>
                                    </p:anim>
                                    <p:anim calcmode="lin" valueType="num">
                                      <p:cBhvr>
                                        <p:cTn id="63" dur="250" fill="hold"/>
                                        <p:tgtEl>
                                          <p:spTgt spid="16"/>
                                        </p:tgtEl>
                                        <p:attrNameLst>
                                          <p:attrName>ppt_y</p:attrName>
                                        </p:attrNameLst>
                                      </p:cBhvr>
                                      <p:tavLst>
                                        <p:tav tm="0">
                                          <p:val>
                                            <p:strVal val="#ppt_y+.1"/>
                                          </p:val>
                                        </p:tav>
                                        <p:tav tm="100000">
                                          <p:val>
                                            <p:strVal val="#ppt_y"/>
                                          </p:val>
                                        </p:tav>
                                      </p:tavLst>
                                    </p:anim>
                                  </p:childTnLst>
                                </p:cTn>
                              </p:par>
                            </p:childTnLst>
                          </p:cTn>
                        </p:par>
                        <p:par>
                          <p:cTn id="64" fill="hold">
                            <p:stCondLst>
                              <p:cond delay="4750"/>
                            </p:stCondLst>
                            <p:childTnLst>
                              <p:par>
                                <p:cTn id="65" presetID="42" presetClass="entr" presetSubtype="0" fill="hold" grpId="0"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250"/>
                                        <p:tgtEl>
                                          <p:spTgt spid="17"/>
                                        </p:tgtEl>
                                      </p:cBhvr>
                                    </p:animEffect>
                                    <p:anim calcmode="lin" valueType="num">
                                      <p:cBhvr>
                                        <p:cTn id="68" dur="250" fill="hold"/>
                                        <p:tgtEl>
                                          <p:spTgt spid="17"/>
                                        </p:tgtEl>
                                        <p:attrNameLst>
                                          <p:attrName>ppt_x</p:attrName>
                                        </p:attrNameLst>
                                      </p:cBhvr>
                                      <p:tavLst>
                                        <p:tav tm="0">
                                          <p:val>
                                            <p:strVal val="#ppt_x"/>
                                          </p:val>
                                        </p:tav>
                                        <p:tav tm="100000">
                                          <p:val>
                                            <p:strVal val="#ppt_x"/>
                                          </p:val>
                                        </p:tav>
                                      </p:tavLst>
                                    </p:anim>
                                    <p:anim calcmode="lin" valueType="num">
                                      <p:cBhvr>
                                        <p:cTn id="69" dur="2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5" grpId="0"/>
      <p:bldP spid="6" grpId="0"/>
      <p:bldP spid="7" grpId="0"/>
      <p:bldP spid="8"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D2F624-D6E8-EAF2-08CD-6017211A189F}"/>
              </a:ext>
            </a:extLst>
          </p:cNvPr>
          <p:cNvSpPr txBox="1"/>
          <p:nvPr/>
        </p:nvSpPr>
        <p:spPr>
          <a:xfrm>
            <a:off x="480969" y="2162477"/>
            <a:ext cx="6141710" cy="2800767"/>
          </a:xfrm>
          <a:prstGeom prst="rect">
            <a:avLst/>
          </a:prstGeom>
          <a:noFill/>
        </p:spPr>
        <p:txBody>
          <a:bodyPr wrap="square" lIns="91440" tIns="45720" rIns="91440" bIns="45720" rtlCol="0" anchor="t">
            <a:spAutoFit/>
          </a:bodyPr>
          <a:lstStyle/>
          <a:p>
            <a:pPr algn="ctr"/>
            <a:r>
              <a:rPr lang="en-US" sz="4400" b="1">
                <a:solidFill>
                  <a:srgbClr val="004990"/>
                </a:solidFill>
                <a:latin typeface="+mj-lt"/>
                <a:cs typeface="Calibri"/>
              </a:rPr>
              <a:t>Critical Incident </a:t>
            </a:r>
          </a:p>
          <a:p>
            <a:pPr algn="ctr"/>
            <a:r>
              <a:rPr lang="en-US" sz="4400" b="1">
                <a:solidFill>
                  <a:srgbClr val="004990"/>
                </a:solidFill>
                <a:latin typeface="+mj-lt"/>
                <a:cs typeface="Calibri"/>
              </a:rPr>
              <a:t>Response Team </a:t>
            </a:r>
          </a:p>
          <a:p>
            <a:pPr algn="ctr"/>
            <a:r>
              <a:rPr lang="en-US" sz="4400" b="1">
                <a:solidFill>
                  <a:srgbClr val="004990"/>
                </a:solidFill>
                <a:latin typeface="+mj-lt"/>
                <a:cs typeface="Calibri"/>
              </a:rPr>
              <a:t>(CIRT)</a:t>
            </a:r>
          </a:p>
          <a:p>
            <a:endParaRPr lang="en-US" sz="4400" b="1">
              <a:solidFill>
                <a:srgbClr val="004990"/>
              </a:solidFill>
              <a:cs typeface="Calibri"/>
            </a:endParaRPr>
          </a:p>
        </p:txBody>
      </p:sp>
      <p:sp>
        <p:nvSpPr>
          <p:cNvPr id="5" name="TextBox 4">
            <a:extLst>
              <a:ext uri="{FF2B5EF4-FFF2-40B4-BE49-F238E27FC236}">
                <a16:creationId xmlns:a16="http://schemas.microsoft.com/office/drawing/2014/main" id="{18D214E5-D1D3-C072-E570-E3CCAB7BC912}"/>
              </a:ext>
            </a:extLst>
          </p:cNvPr>
          <p:cNvSpPr txBox="1"/>
          <p:nvPr/>
        </p:nvSpPr>
        <p:spPr>
          <a:xfrm>
            <a:off x="6777336" y="832758"/>
            <a:ext cx="4933695" cy="523220"/>
          </a:xfrm>
          <a:prstGeom prst="rect">
            <a:avLst/>
          </a:prstGeom>
          <a:noFill/>
        </p:spPr>
        <p:txBody>
          <a:bodyPr wrap="square" lIns="91440" tIns="45720" rIns="91440" bIns="45720" rtlCol="0" anchor="ctr">
            <a:spAutoFit/>
          </a:bodyPr>
          <a:lstStyle/>
          <a:p>
            <a:pPr algn="ctr">
              <a:buSzPct val="115000"/>
            </a:pPr>
            <a:r>
              <a:rPr lang="en-US" sz="2800" b="1">
                <a:solidFill>
                  <a:schemeClr val="bg1"/>
                </a:solidFill>
                <a:cs typeface="Calibri Light"/>
              </a:rPr>
              <a:t>History</a:t>
            </a:r>
          </a:p>
        </p:txBody>
      </p:sp>
      <p:sp>
        <p:nvSpPr>
          <p:cNvPr id="6" name="TextBox 5">
            <a:extLst>
              <a:ext uri="{FF2B5EF4-FFF2-40B4-BE49-F238E27FC236}">
                <a16:creationId xmlns:a16="http://schemas.microsoft.com/office/drawing/2014/main" id="{84016896-63B6-2E77-C76F-0D3FD184556B}"/>
              </a:ext>
            </a:extLst>
          </p:cNvPr>
          <p:cNvSpPr txBox="1"/>
          <p:nvPr/>
        </p:nvSpPr>
        <p:spPr>
          <a:xfrm>
            <a:off x="6777336" y="2636391"/>
            <a:ext cx="4933695" cy="523220"/>
          </a:xfrm>
          <a:prstGeom prst="rect">
            <a:avLst/>
          </a:prstGeom>
          <a:noFill/>
        </p:spPr>
        <p:txBody>
          <a:bodyPr wrap="square" lIns="91440" tIns="45720" rIns="91440" bIns="45720" rtlCol="0" anchor="ctr">
            <a:spAutoFit/>
          </a:bodyPr>
          <a:lstStyle/>
          <a:p>
            <a:pPr algn="ctr">
              <a:buSzPct val="115000"/>
            </a:pPr>
            <a:r>
              <a:rPr lang="en-US" sz="2800" b="1">
                <a:solidFill>
                  <a:schemeClr val="bg1"/>
                </a:solidFill>
                <a:cs typeface="Calibri Light"/>
              </a:rPr>
              <a:t>Model</a:t>
            </a:r>
          </a:p>
        </p:txBody>
      </p:sp>
      <p:sp>
        <p:nvSpPr>
          <p:cNvPr id="7" name="TextBox 6">
            <a:extLst>
              <a:ext uri="{FF2B5EF4-FFF2-40B4-BE49-F238E27FC236}">
                <a16:creationId xmlns:a16="http://schemas.microsoft.com/office/drawing/2014/main" id="{D06157E0-8A22-10E6-9B4B-BAB0010874FE}"/>
              </a:ext>
            </a:extLst>
          </p:cNvPr>
          <p:cNvSpPr txBox="1"/>
          <p:nvPr/>
        </p:nvSpPr>
        <p:spPr>
          <a:xfrm>
            <a:off x="6777336" y="4440024"/>
            <a:ext cx="4933695" cy="523220"/>
          </a:xfrm>
          <a:prstGeom prst="rect">
            <a:avLst/>
          </a:prstGeom>
          <a:noFill/>
        </p:spPr>
        <p:txBody>
          <a:bodyPr wrap="square" lIns="91440" tIns="45720" rIns="91440" bIns="45720" rtlCol="0" anchor="ctr">
            <a:spAutoFit/>
          </a:bodyPr>
          <a:lstStyle/>
          <a:p>
            <a:pPr algn="ctr">
              <a:buSzPct val="115000"/>
            </a:pPr>
            <a:r>
              <a:rPr lang="en-US" sz="2800" b="1">
                <a:solidFill>
                  <a:schemeClr val="bg1"/>
                </a:solidFill>
                <a:cs typeface="Calibri Light"/>
              </a:rPr>
              <a:t>Funding</a:t>
            </a:r>
          </a:p>
        </p:txBody>
      </p:sp>
    </p:spTree>
    <p:extLst>
      <p:ext uri="{BB962C8B-B14F-4D97-AF65-F5344CB8AC3E}">
        <p14:creationId xmlns:p14="http://schemas.microsoft.com/office/powerpoint/2010/main" val="270670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t="-9000" b="-9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1977C4C-3AFA-4CE2-8A5C-8FAAF99C100B}"/>
              </a:ext>
            </a:extLst>
          </p:cNvPr>
          <p:cNvGrpSpPr/>
          <p:nvPr/>
        </p:nvGrpSpPr>
        <p:grpSpPr>
          <a:xfrm>
            <a:off x="403838" y="208280"/>
            <a:ext cx="4431396" cy="1383049"/>
            <a:chOff x="-262058" y="-62879"/>
            <a:chExt cx="6263640" cy="1053000"/>
          </a:xfrm>
          <a:solidFill>
            <a:srgbClr val="004990"/>
          </a:solidFill>
        </p:grpSpPr>
        <p:sp>
          <p:nvSpPr>
            <p:cNvPr id="11" name="Rectangle: Rounded Corners 10">
              <a:extLst>
                <a:ext uri="{FF2B5EF4-FFF2-40B4-BE49-F238E27FC236}">
                  <a16:creationId xmlns:a16="http://schemas.microsoft.com/office/drawing/2014/main" id="{B4AF0865-0E28-42C5-A52D-07E45E93DACD}"/>
                </a:ext>
              </a:extLst>
            </p:cNvPr>
            <p:cNvSpPr/>
            <p:nvPr/>
          </p:nvSpPr>
          <p:spPr>
            <a:xfrm>
              <a:off x="-262058" y="-62879"/>
              <a:ext cx="6263640" cy="1053000"/>
            </a:xfrm>
            <a:prstGeom prst="roundRect">
              <a:avLst/>
            </a:prstGeom>
            <a:gr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12" name="Rectangle: Rounded Corners 4">
              <a:extLst>
                <a:ext uri="{FF2B5EF4-FFF2-40B4-BE49-F238E27FC236}">
                  <a16:creationId xmlns:a16="http://schemas.microsoft.com/office/drawing/2014/main" id="{06F19CFD-92AB-4D69-93F6-9DEC63E4C697}"/>
                </a:ext>
              </a:extLst>
            </p:cNvPr>
            <p:cNvSpPr txBox="1"/>
            <p:nvPr/>
          </p:nvSpPr>
          <p:spPr>
            <a:xfrm>
              <a:off x="148542" y="10159"/>
              <a:ext cx="5442439" cy="93407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3200" kern="1200" baseline="0" dirty="0"/>
                <a:t>Mitigate impact of traumatic event</a:t>
              </a:r>
            </a:p>
          </p:txBody>
        </p:sp>
      </p:grpSp>
      <p:grpSp>
        <p:nvGrpSpPr>
          <p:cNvPr id="13" name="Group 12">
            <a:extLst>
              <a:ext uri="{FF2B5EF4-FFF2-40B4-BE49-F238E27FC236}">
                <a16:creationId xmlns:a16="http://schemas.microsoft.com/office/drawing/2014/main" id="{3B4A449A-3F25-4D13-8B29-AB86F91F1331}"/>
              </a:ext>
            </a:extLst>
          </p:cNvPr>
          <p:cNvGrpSpPr/>
          <p:nvPr/>
        </p:nvGrpSpPr>
        <p:grpSpPr>
          <a:xfrm>
            <a:off x="403839" y="2282853"/>
            <a:ext cx="4431395" cy="1383048"/>
            <a:chOff x="0" y="4643"/>
            <a:chExt cx="6263640" cy="1053000"/>
          </a:xfrm>
          <a:solidFill>
            <a:srgbClr val="FDB727"/>
          </a:solidFill>
        </p:grpSpPr>
        <p:sp>
          <p:nvSpPr>
            <p:cNvPr id="14" name="Rectangle: Rounded Corners 13">
              <a:extLst>
                <a:ext uri="{FF2B5EF4-FFF2-40B4-BE49-F238E27FC236}">
                  <a16:creationId xmlns:a16="http://schemas.microsoft.com/office/drawing/2014/main" id="{20116C00-60EA-4206-933D-84EA7AB239B9}"/>
                </a:ext>
              </a:extLst>
            </p:cNvPr>
            <p:cNvSpPr/>
            <p:nvPr/>
          </p:nvSpPr>
          <p:spPr>
            <a:xfrm>
              <a:off x="0" y="4643"/>
              <a:ext cx="6263640" cy="1053000"/>
            </a:xfrm>
            <a:prstGeom prst="roundRect">
              <a:avLst/>
            </a:prstGeom>
            <a:gr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15" name="Rectangle: Rounded Corners 4">
              <a:extLst>
                <a:ext uri="{FF2B5EF4-FFF2-40B4-BE49-F238E27FC236}">
                  <a16:creationId xmlns:a16="http://schemas.microsoft.com/office/drawing/2014/main" id="{F84B88A6-CF59-4750-8B1A-0DF0E6F4C246}"/>
                </a:ext>
              </a:extLst>
            </p:cNvPr>
            <p:cNvSpPr txBox="1"/>
            <p:nvPr/>
          </p:nvSpPr>
          <p:spPr>
            <a:xfrm>
              <a:off x="365013" y="56046"/>
              <a:ext cx="5488026" cy="95019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3200" kern="1200" baseline="0" dirty="0"/>
                <a:t>Facilitate normal </a:t>
              </a:r>
              <a:br>
                <a:rPr lang="en-US" sz="3200" kern="1200" baseline="0" dirty="0"/>
              </a:br>
              <a:r>
                <a:rPr lang="en-US" sz="3200" kern="1200" baseline="0" dirty="0"/>
                <a:t>recovery process</a:t>
              </a:r>
            </a:p>
          </p:txBody>
        </p:sp>
      </p:grpSp>
      <p:grpSp>
        <p:nvGrpSpPr>
          <p:cNvPr id="17" name="Group 16">
            <a:extLst>
              <a:ext uri="{FF2B5EF4-FFF2-40B4-BE49-F238E27FC236}">
                <a16:creationId xmlns:a16="http://schemas.microsoft.com/office/drawing/2014/main" id="{2E87BAB9-BF2F-451A-9BEE-7F6D928B857E}"/>
              </a:ext>
            </a:extLst>
          </p:cNvPr>
          <p:cNvGrpSpPr/>
          <p:nvPr/>
        </p:nvGrpSpPr>
        <p:grpSpPr>
          <a:xfrm>
            <a:off x="403839" y="4369554"/>
            <a:ext cx="4431395" cy="1383048"/>
            <a:chOff x="0" y="4643"/>
            <a:chExt cx="6263640" cy="1053000"/>
          </a:xfrm>
          <a:solidFill>
            <a:srgbClr val="7F7F7F"/>
          </a:solidFill>
        </p:grpSpPr>
        <p:sp>
          <p:nvSpPr>
            <p:cNvPr id="18" name="Rectangle: Rounded Corners 17">
              <a:extLst>
                <a:ext uri="{FF2B5EF4-FFF2-40B4-BE49-F238E27FC236}">
                  <a16:creationId xmlns:a16="http://schemas.microsoft.com/office/drawing/2014/main" id="{3C7530EC-0EB7-45A9-9F87-425DEAD4FBDE}"/>
                </a:ext>
              </a:extLst>
            </p:cNvPr>
            <p:cNvSpPr/>
            <p:nvPr/>
          </p:nvSpPr>
          <p:spPr>
            <a:xfrm>
              <a:off x="0" y="4643"/>
              <a:ext cx="6263640" cy="1053000"/>
            </a:xfrm>
            <a:prstGeom prst="roundRect">
              <a:avLst/>
            </a:prstGeom>
            <a:gr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19" name="Rectangle: Rounded Corners 4">
              <a:extLst>
                <a:ext uri="{FF2B5EF4-FFF2-40B4-BE49-F238E27FC236}">
                  <a16:creationId xmlns:a16="http://schemas.microsoft.com/office/drawing/2014/main" id="{75A2A161-23B3-4B5C-87AE-3E013939CAF9}"/>
                </a:ext>
              </a:extLst>
            </p:cNvPr>
            <p:cNvSpPr txBox="1"/>
            <p:nvPr/>
          </p:nvSpPr>
          <p:spPr>
            <a:xfrm>
              <a:off x="242551" y="56046"/>
              <a:ext cx="5488026" cy="95019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3200" kern="1200" baseline="0" dirty="0"/>
                <a:t>Restore to</a:t>
              </a:r>
              <a:br>
                <a:rPr lang="en-US" sz="3200" kern="1200" baseline="0" dirty="0"/>
              </a:br>
              <a:r>
                <a:rPr lang="en-US" sz="3200" kern="1200" baseline="0" dirty="0"/>
                <a:t> adaptive function</a:t>
              </a:r>
            </a:p>
          </p:txBody>
        </p:sp>
      </p:grpSp>
      <p:sp>
        <p:nvSpPr>
          <p:cNvPr id="21" name="TextBox 20">
            <a:extLst>
              <a:ext uri="{FF2B5EF4-FFF2-40B4-BE49-F238E27FC236}">
                <a16:creationId xmlns:a16="http://schemas.microsoft.com/office/drawing/2014/main" id="{D9170E02-F004-42C8-9407-AAAB99341ACF}"/>
              </a:ext>
            </a:extLst>
          </p:cNvPr>
          <p:cNvSpPr txBox="1"/>
          <p:nvPr/>
        </p:nvSpPr>
        <p:spPr>
          <a:xfrm>
            <a:off x="0" y="6396335"/>
            <a:ext cx="6098344" cy="461665"/>
          </a:xfrm>
          <a:prstGeom prst="rect">
            <a:avLst/>
          </a:prstGeom>
          <a:noFill/>
        </p:spPr>
        <p:txBody>
          <a:bodyPr wrap="square">
            <a:spAutoFit/>
          </a:bodyPr>
          <a:lstStyle/>
          <a:p>
            <a:fld id="{266E768D-B329-4A76-907C-2CD7F56F12B7}" type="slidenum">
              <a:rPr lang="en-US" sz="2400" b="1" smtClean="0">
                <a:solidFill>
                  <a:schemeClr val="bg1"/>
                </a:solidFill>
                <a:effectLst>
                  <a:outerShdw blurRad="38100" dist="38100" dir="2700000" algn="tl">
                    <a:srgbClr val="000000">
                      <a:alpha val="43137"/>
                    </a:srgbClr>
                  </a:outerShdw>
                </a:effectLst>
                <a:latin typeface="Consolas" panose="020B0609020204030204" pitchFamily="49" charset="0"/>
                <a:ea typeface="Cambria" panose="02040503050406030204" pitchFamily="18" charset="0"/>
                <a:cs typeface="Arial" panose="020B0604020202020204" pitchFamily="34" charset="0"/>
              </a:rPr>
              <a:pPr/>
              <a:t>16</a:t>
            </a:fld>
            <a:endParaRPr lang="en-US" sz="2400"/>
          </a:p>
        </p:txBody>
      </p:sp>
      <p:sp>
        <p:nvSpPr>
          <p:cNvPr id="22" name="TextBox 21">
            <a:extLst>
              <a:ext uri="{FF2B5EF4-FFF2-40B4-BE49-F238E27FC236}">
                <a16:creationId xmlns:a16="http://schemas.microsoft.com/office/drawing/2014/main" id="{B08830DD-1354-46F7-98A1-EF0D797808C3}"/>
              </a:ext>
            </a:extLst>
          </p:cNvPr>
          <p:cNvSpPr txBox="1"/>
          <p:nvPr/>
        </p:nvSpPr>
        <p:spPr>
          <a:xfrm>
            <a:off x="403838" y="5874413"/>
            <a:ext cx="2757267" cy="400110"/>
          </a:xfrm>
          <a:prstGeom prst="rect">
            <a:avLst/>
          </a:prstGeom>
          <a:noFill/>
        </p:spPr>
        <p:txBody>
          <a:bodyPr wrap="square" rtlCol="0">
            <a:spAutoFit/>
          </a:bodyPr>
          <a:lstStyle/>
          <a:p>
            <a:r>
              <a:rPr lang="en-US" sz="2000" dirty="0">
                <a:solidFill>
                  <a:schemeClr val="tx2"/>
                </a:solidFill>
                <a:latin typeface="Georgia" panose="02040502050405020303" pitchFamily="18" charset="0"/>
              </a:rPr>
              <a:t>(Mitchell, 2006)</a:t>
            </a:r>
          </a:p>
        </p:txBody>
      </p:sp>
      <p:sp>
        <p:nvSpPr>
          <p:cNvPr id="3" name="TextBox 2">
            <a:extLst>
              <a:ext uri="{FF2B5EF4-FFF2-40B4-BE49-F238E27FC236}">
                <a16:creationId xmlns:a16="http://schemas.microsoft.com/office/drawing/2014/main" id="{B8E75E1A-2812-4035-D6D1-365FDE595501}"/>
              </a:ext>
            </a:extLst>
          </p:cNvPr>
          <p:cNvSpPr txBox="1"/>
          <p:nvPr/>
        </p:nvSpPr>
        <p:spPr>
          <a:xfrm>
            <a:off x="6397025" y="1503430"/>
            <a:ext cx="4228365" cy="2800767"/>
          </a:xfrm>
          <a:prstGeom prst="rect">
            <a:avLst/>
          </a:prstGeom>
          <a:noFill/>
        </p:spPr>
        <p:txBody>
          <a:bodyPr wrap="square">
            <a:spAutoFit/>
          </a:bodyPr>
          <a:lstStyle/>
          <a:p>
            <a:pPr algn="ctr"/>
            <a:r>
              <a:rPr lang="en-US" sz="4400" b="1" dirty="0">
                <a:solidFill>
                  <a:schemeClr val="accent1">
                    <a:lumMod val="50000"/>
                  </a:schemeClr>
                </a:solidFill>
                <a:latin typeface="+mj-lt"/>
              </a:rPr>
              <a:t>Critical Incident Stress Management (CISM) Design:</a:t>
            </a:r>
            <a:endParaRPr lang="en-US" sz="4400" b="1" dirty="0">
              <a:latin typeface="+mj-lt"/>
            </a:endParaRPr>
          </a:p>
        </p:txBody>
      </p:sp>
    </p:spTree>
    <p:extLst>
      <p:ext uri="{BB962C8B-B14F-4D97-AF65-F5344CB8AC3E}">
        <p14:creationId xmlns:p14="http://schemas.microsoft.com/office/powerpoint/2010/main" val="1360949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440112-05F0-4F9E-81AF-FAE5C5D3EF3F}"/>
              </a:ext>
            </a:extLst>
          </p:cNvPr>
          <p:cNvSpPr>
            <a:spLocks noGrp="1"/>
          </p:cNvSpPr>
          <p:nvPr>
            <p:ph type="title"/>
          </p:nvPr>
        </p:nvSpPr>
        <p:spPr>
          <a:xfrm>
            <a:off x="296093" y="92099"/>
            <a:ext cx="10515600" cy="1325563"/>
          </a:xfrm>
        </p:spPr>
        <p:txBody>
          <a:bodyPr/>
          <a:lstStyle/>
          <a:p>
            <a:r>
              <a:rPr lang="en-US" b="1" dirty="0">
                <a:solidFill>
                  <a:schemeClr val="accent1">
                    <a:lumMod val="50000"/>
                  </a:schemeClr>
                </a:solidFill>
              </a:rPr>
              <a:t>Key Elements: </a:t>
            </a:r>
          </a:p>
        </p:txBody>
      </p:sp>
      <p:graphicFrame>
        <p:nvGraphicFramePr>
          <p:cNvPr id="4" name="Content Placeholder 1">
            <a:extLst>
              <a:ext uri="{FF2B5EF4-FFF2-40B4-BE49-F238E27FC236}">
                <a16:creationId xmlns:a16="http://schemas.microsoft.com/office/drawing/2014/main" id="{F579C76B-C6FA-48B2-B5D9-D448ED1DBF2B}"/>
              </a:ext>
            </a:extLst>
          </p:cNvPr>
          <p:cNvGraphicFramePr>
            <a:graphicFrameLocks noGrp="1"/>
          </p:cNvGraphicFramePr>
          <p:nvPr>
            <p:ph sz="half" idx="1"/>
            <p:extLst>
              <p:ext uri="{D42A27DB-BD31-4B8C-83A1-F6EECF244321}">
                <p14:modId xmlns:p14="http://schemas.microsoft.com/office/powerpoint/2010/main" val="3033614382"/>
              </p:ext>
            </p:extLst>
          </p:nvPr>
        </p:nvGraphicFramePr>
        <p:xfrm>
          <a:off x="430237" y="1417662"/>
          <a:ext cx="10247313"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737C0583-1FDB-4F7C-BA63-645D492192D4}"/>
              </a:ext>
            </a:extLst>
          </p:cNvPr>
          <p:cNvSpPr txBox="1"/>
          <p:nvPr/>
        </p:nvSpPr>
        <p:spPr>
          <a:xfrm>
            <a:off x="0" y="6452203"/>
            <a:ext cx="6098458" cy="461665"/>
          </a:xfrm>
          <a:prstGeom prst="rect">
            <a:avLst/>
          </a:prstGeom>
          <a:noFill/>
        </p:spPr>
        <p:txBody>
          <a:bodyPr wrap="square">
            <a:spAutoFit/>
          </a:bodyPr>
          <a:lstStyle/>
          <a:p>
            <a:fld id="{266E768D-B329-4A76-907C-2CD7F56F12B7}" type="slidenum">
              <a:rPr lang="en-US" sz="2400" b="1" smtClean="0">
                <a:solidFill>
                  <a:schemeClr val="bg1"/>
                </a:solidFill>
                <a:effectLst>
                  <a:outerShdw blurRad="38100" dist="38100" dir="2700000" algn="tl">
                    <a:srgbClr val="000000">
                      <a:alpha val="43137"/>
                    </a:srgbClr>
                  </a:outerShdw>
                </a:effectLst>
                <a:latin typeface="Consolas" panose="020B0609020204030204" pitchFamily="49" charset="0"/>
                <a:ea typeface="Cambria" panose="02040503050406030204" pitchFamily="18" charset="0"/>
                <a:cs typeface="Arial" panose="020B0604020202020204" pitchFamily="34" charset="0"/>
              </a:rPr>
              <a:pPr/>
              <a:t>17</a:t>
            </a:fld>
            <a:endParaRPr lang="en-US" sz="2400"/>
          </a:p>
        </p:txBody>
      </p:sp>
    </p:spTree>
    <p:extLst>
      <p:ext uri="{BB962C8B-B14F-4D97-AF65-F5344CB8AC3E}">
        <p14:creationId xmlns:p14="http://schemas.microsoft.com/office/powerpoint/2010/main" val="313921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D216582-C2DA-477B-A454-2B1446C3F84B}"/>
              </a:ext>
            </a:extLst>
          </p:cNvPr>
          <p:cNvGrpSpPr>
            <a:grpSpLocks noChangeAspect="1"/>
          </p:cNvGrpSpPr>
          <p:nvPr/>
        </p:nvGrpSpPr>
        <p:grpSpPr>
          <a:xfrm>
            <a:off x="7778756" y="3112986"/>
            <a:ext cx="3067288" cy="2972165"/>
            <a:chOff x="0" y="4643"/>
            <a:chExt cx="6263640" cy="1053000"/>
          </a:xfrm>
        </p:grpSpPr>
        <p:sp>
          <p:nvSpPr>
            <p:cNvPr id="5" name="Rectangle: Rounded Corners 4">
              <a:extLst>
                <a:ext uri="{FF2B5EF4-FFF2-40B4-BE49-F238E27FC236}">
                  <a16:creationId xmlns:a16="http://schemas.microsoft.com/office/drawing/2014/main" id="{E309ED8E-4CD4-4B45-B70A-187D68847886}"/>
                </a:ext>
              </a:extLst>
            </p:cNvPr>
            <p:cNvSpPr/>
            <p:nvPr/>
          </p:nvSpPr>
          <p:spPr>
            <a:xfrm>
              <a:off x="0" y="4643"/>
              <a:ext cx="6263640" cy="1053000"/>
            </a:xfrm>
            <a:prstGeom prst="roundRect">
              <a:avLst/>
            </a:prstGeom>
            <a:solidFill>
              <a:schemeClr val="accent1">
                <a:lumMod val="50000"/>
              </a:schemeClr>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23C30A93-A7C7-4CF3-9CF6-914A0D008235}"/>
                </a:ext>
              </a:extLst>
            </p:cNvPr>
            <p:cNvSpPr txBox="1"/>
            <p:nvPr/>
          </p:nvSpPr>
          <p:spPr>
            <a:xfrm>
              <a:off x="0" y="4643"/>
              <a:ext cx="6263638" cy="1053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indent="0" algn="ctr">
                <a:buNone/>
              </a:pPr>
              <a:r>
                <a:rPr lang="en-US" sz="2400" b="1" dirty="0"/>
                <a:t>CISM is NOT a substitute </a:t>
              </a:r>
            </a:p>
            <a:p>
              <a:pPr marL="0" indent="0" algn="ctr">
                <a:buNone/>
              </a:pPr>
              <a:r>
                <a:rPr lang="en-US" sz="2400" b="1" dirty="0"/>
                <a:t>for mental health services.</a:t>
              </a:r>
            </a:p>
          </p:txBody>
        </p:sp>
      </p:grpSp>
      <p:grpSp>
        <p:nvGrpSpPr>
          <p:cNvPr id="10" name="Group 9">
            <a:extLst>
              <a:ext uri="{FF2B5EF4-FFF2-40B4-BE49-F238E27FC236}">
                <a16:creationId xmlns:a16="http://schemas.microsoft.com/office/drawing/2014/main" id="{DE177BDF-3482-4A3C-9FC3-7051A9948689}"/>
              </a:ext>
            </a:extLst>
          </p:cNvPr>
          <p:cNvGrpSpPr>
            <a:grpSpLocks noChangeAspect="1"/>
          </p:cNvGrpSpPr>
          <p:nvPr/>
        </p:nvGrpSpPr>
        <p:grpSpPr>
          <a:xfrm>
            <a:off x="7778755" y="275046"/>
            <a:ext cx="3067289" cy="2711290"/>
            <a:chOff x="-2" y="4642"/>
            <a:chExt cx="6263642" cy="1053001"/>
          </a:xfrm>
        </p:grpSpPr>
        <p:sp>
          <p:nvSpPr>
            <p:cNvPr id="11" name="Rectangle: Rounded Corners 10">
              <a:extLst>
                <a:ext uri="{FF2B5EF4-FFF2-40B4-BE49-F238E27FC236}">
                  <a16:creationId xmlns:a16="http://schemas.microsoft.com/office/drawing/2014/main" id="{BF1002A6-64CA-4EE4-AD95-7A9B315A623D}"/>
                </a:ext>
              </a:extLst>
            </p:cNvPr>
            <p:cNvSpPr/>
            <p:nvPr/>
          </p:nvSpPr>
          <p:spPr>
            <a:xfrm>
              <a:off x="0" y="4643"/>
              <a:ext cx="6263640" cy="1053000"/>
            </a:xfrm>
            <a:prstGeom prst="roundRect">
              <a:avLst/>
            </a:prstGeom>
            <a:solidFill>
              <a:schemeClr val="accent1">
                <a:lumMod val="50000"/>
              </a:schemeClr>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12" name="Rectangle: Rounded Corners 4">
              <a:extLst>
                <a:ext uri="{FF2B5EF4-FFF2-40B4-BE49-F238E27FC236}">
                  <a16:creationId xmlns:a16="http://schemas.microsoft.com/office/drawing/2014/main" id="{0AEACBD9-2CDF-4BD8-8E78-A598678219AA}"/>
                </a:ext>
              </a:extLst>
            </p:cNvPr>
            <p:cNvSpPr txBox="1"/>
            <p:nvPr/>
          </p:nvSpPr>
          <p:spPr>
            <a:xfrm>
              <a:off x="-2" y="4642"/>
              <a:ext cx="6263638" cy="1053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indent="0" algn="ctr">
                <a:buNone/>
              </a:pPr>
              <a:r>
                <a:rPr lang="en-US" sz="2400" b="1"/>
                <a:t>CISM is TEMPORARY </a:t>
              </a:r>
            </a:p>
            <a:p>
              <a:pPr marL="0" indent="0" algn="ctr">
                <a:buNone/>
              </a:pPr>
              <a:r>
                <a:rPr lang="en-US" sz="2400" b="1"/>
                <a:t>and ACTIVE support.</a:t>
              </a:r>
            </a:p>
          </p:txBody>
        </p:sp>
      </p:grpSp>
      <p:sp>
        <p:nvSpPr>
          <p:cNvPr id="13" name="TextBox 12">
            <a:extLst>
              <a:ext uri="{FF2B5EF4-FFF2-40B4-BE49-F238E27FC236}">
                <a16:creationId xmlns:a16="http://schemas.microsoft.com/office/drawing/2014/main" id="{0FFF140E-4C3A-4749-A6C7-1261E2990BAF}"/>
              </a:ext>
            </a:extLst>
          </p:cNvPr>
          <p:cNvSpPr txBox="1"/>
          <p:nvPr/>
        </p:nvSpPr>
        <p:spPr>
          <a:xfrm>
            <a:off x="0" y="6447747"/>
            <a:ext cx="6098458" cy="461665"/>
          </a:xfrm>
          <a:prstGeom prst="rect">
            <a:avLst/>
          </a:prstGeom>
          <a:noFill/>
        </p:spPr>
        <p:txBody>
          <a:bodyPr wrap="square">
            <a:spAutoFit/>
          </a:bodyPr>
          <a:lstStyle/>
          <a:p>
            <a:fld id="{266E768D-B329-4A76-907C-2CD7F56F12B7}" type="slidenum">
              <a:rPr lang="en-US" sz="2400" b="1" smtClean="0">
                <a:solidFill>
                  <a:schemeClr val="bg1"/>
                </a:solidFill>
                <a:effectLst>
                  <a:outerShdw blurRad="38100" dist="38100" dir="2700000" algn="tl">
                    <a:srgbClr val="000000">
                      <a:alpha val="43137"/>
                    </a:srgbClr>
                  </a:outerShdw>
                </a:effectLst>
                <a:latin typeface="Consolas" panose="020B0609020204030204" pitchFamily="49" charset="0"/>
                <a:ea typeface="Cambria" panose="02040503050406030204" pitchFamily="18" charset="0"/>
                <a:cs typeface="Arial" panose="020B0604020202020204" pitchFamily="34" charset="0"/>
              </a:rPr>
              <a:pPr/>
              <a:t>18</a:t>
            </a:fld>
            <a:endParaRPr lang="en-US" sz="2400"/>
          </a:p>
        </p:txBody>
      </p:sp>
      <p:pic>
        <p:nvPicPr>
          <p:cNvPr id="3" name="Picture 2" descr="Text&#10;&#10;Description automatically generated">
            <a:extLst>
              <a:ext uri="{FF2B5EF4-FFF2-40B4-BE49-F238E27FC236}">
                <a16:creationId xmlns:a16="http://schemas.microsoft.com/office/drawing/2014/main" id="{D944D545-123F-40BB-B9C4-DC2FEC6EBB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875" y="1149377"/>
            <a:ext cx="6677252" cy="3927218"/>
          </a:xfrm>
          <a:prstGeom prst="rect">
            <a:avLst/>
          </a:prstGeom>
        </p:spPr>
      </p:pic>
    </p:spTree>
    <p:extLst>
      <p:ext uri="{BB962C8B-B14F-4D97-AF65-F5344CB8AC3E}">
        <p14:creationId xmlns:p14="http://schemas.microsoft.com/office/powerpoint/2010/main" val="3475073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D3898-099D-4E4C-8FFC-019020C60731}"/>
              </a:ext>
            </a:extLst>
          </p:cNvPr>
          <p:cNvSpPr>
            <a:spLocks noGrp="1"/>
          </p:cNvSpPr>
          <p:nvPr>
            <p:ph type="title" idx="4294967295"/>
          </p:nvPr>
        </p:nvSpPr>
        <p:spPr>
          <a:xfrm>
            <a:off x="642937" y="324062"/>
            <a:ext cx="10906125" cy="1135062"/>
          </a:xfrm>
        </p:spPr>
        <p:txBody>
          <a:bodyPr>
            <a:normAutofit/>
          </a:bodyPr>
          <a:lstStyle/>
          <a:p>
            <a:pPr algn="ctr"/>
            <a:r>
              <a:rPr lang="en-US" b="1" dirty="0">
                <a:solidFill>
                  <a:srgbClr val="004990"/>
                </a:solidFill>
                <a:latin typeface="Calibri"/>
                <a:cs typeface="Calibri Light"/>
              </a:rPr>
              <a:t>Funding:</a:t>
            </a:r>
          </a:p>
        </p:txBody>
      </p:sp>
      <p:sp>
        <p:nvSpPr>
          <p:cNvPr id="34" name="Oval 33">
            <a:extLst>
              <a:ext uri="{FF2B5EF4-FFF2-40B4-BE49-F238E27FC236}">
                <a16:creationId xmlns:a16="http://schemas.microsoft.com/office/drawing/2014/main" id="{E11DFA23-D7F8-7565-C405-AAF19BE0BCDB}"/>
              </a:ext>
            </a:extLst>
          </p:cNvPr>
          <p:cNvSpPr/>
          <p:nvPr/>
        </p:nvSpPr>
        <p:spPr>
          <a:xfrm>
            <a:off x="2094996" y="1759161"/>
            <a:ext cx="1963158" cy="1943547"/>
          </a:xfrm>
          <a:prstGeom prst="ellipse">
            <a:avLst/>
          </a:prstGeom>
          <a:solidFill>
            <a:schemeClr val="accent1"/>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pic>
        <p:nvPicPr>
          <p:cNvPr id="36" name="Graphic 35" descr="Piggy Bank with solid fill">
            <a:extLst>
              <a:ext uri="{FF2B5EF4-FFF2-40B4-BE49-F238E27FC236}">
                <a16:creationId xmlns:a16="http://schemas.microsoft.com/office/drawing/2014/main" id="{40F41BDF-1CF8-C321-1743-3D5D8F6177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28119" y="1990221"/>
            <a:ext cx="1438779" cy="1438779"/>
          </a:xfrm>
          <a:prstGeom prst="rect">
            <a:avLst/>
          </a:prstGeom>
        </p:spPr>
      </p:pic>
      <p:sp>
        <p:nvSpPr>
          <p:cNvPr id="37" name="Oval 36">
            <a:extLst>
              <a:ext uri="{FF2B5EF4-FFF2-40B4-BE49-F238E27FC236}">
                <a16:creationId xmlns:a16="http://schemas.microsoft.com/office/drawing/2014/main" id="{7ECF1436-398E-DDB7-29A9-1DBD00E86B83}"/>
              </a:ext>
            </a:extLst>
          </p:cNvPr>
          <p:cNvSpPr/>
          <p:nvPr/>
        </p:nvSpPr>
        <p:spPr>
          <a:xfrm>
            <a:off x="5114421" y="1737836"/>
            <a:ext cx="1963158" cy="1943547"/>
          </a:xfrm>
          <a:prstGeom prst="ellipse">
            <a:avLst/>
          </a:prstGeom>
          <a:solidFill>
            <a:srgbClr val="FDB727"/>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pic>
        <p:nvPicPr>
          <p:cNvPr id="38" name="Graphic 37" descr="Piggy Bank with solid fill">
            <a:extLst>
              <a:ext uri="{FF2B5EF4-FFF2-40B4-BE49-F238E27FC236}">
                <a16:creationId xmlns:a16="http://schemas.microsoft.com/office/drawing/2014/main" id="{BFE90459-8E5E-E1EA-F606-C32D83CB8C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53062" y="2011544"/>
            <a:ext cx="1438779" cy="1438779"/>
          </a:xfrm>
          <a:prstGeom prst="rect">
            <a:avLst/>
          </a:prstGeom>
        </p:spPr>
      </p:pic>
      <p:sp>
        <p:nvSpPr>
          <p:cNvPr id="39" name="Oval 38">
            <a:extLst>
              <a:ext uri="{FF2B5EF4-FFF2-40B4-BE49-F238E27FC236}">
                <a16:creationId xmlns:a16="http://schemas.microsoft.com/office/drawing/2014/main" id="{21BAEB32-91DA-A4F6-6FB0-BD9D131CC664}"/>
              </a:ext>
            </a:extLst>
          </p:cNvPr>
          <p:cNvSpPr/>
          <p:nvPr/>
        </p:nvSpPr>
        <p:spPr>
          <a:xfrm>
            <a:off x="8133846" y="1737836"/>
            <a:ext cx="1963158" cy="1943547"/>
          </a:xfrm>
          <a:prstGeom prst="ellipse">
            <a:avLst/>
          </a:prstGeom>
          <a:solidFill>
            <a:srgbClr val="7F7F7F"/>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pic>
        <p:nvPicPr>
          <p:cNvPr id="40" name="Graphic 39" descr="Piggy Bank with solid fill">
            <a:extLst>
              <a:ext uri="{FF2B5EF4-FFF2-40B4-BE49-F238E27FC236}">
                <a16:creationId xmlns:a16="http://schemas.microsoft.com/office/drawing/2014/main" id="{CD25AFF0-69F5-B073-07BF-83A4F29B7C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96034" y="2011544"/>
            <a:ext cx="1438779" cy="1438779"/>
          </a:xfrm>
          <a:prstGeom prst="rect">
            <a:avLst/>
          </a:prstGeom>
        </p:spPr>
      </p:pic>
      <p:sp>
        <p:nvSpPr>
          <p:cNvPr id="3" name="TextBox 2">
            <a:extLst>
              <a:ext uri="{FF2B5EF4-FFF2-40B4-BE49-F238E27FC236}">
                <a16:creationId xmlns:a16="http://schemas.microsoft.com/office/drawing/2014/main" id="{B3A3DFCE-676B-4BC1-4438-AFF185D32217}"/>
              </a:ext>
            </a:extLst>
          </p:cNvPr>
          <p:cNvSpPr txBox="1"/>
          <p:nvPr/>
        </p:nvSpPr>
        <p:spPr>
          <a:xfrm>
            <a:off x="1495839" y="3840628"/>
            <a:ext cx="2844965"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tx2"/>
                </a:solidFill>
              </a:rPr>
              <a:t>Look for external funding opportunities.</a:t>
            </a:r>
          </a:p>
          <a:p>
            <a:pPr marL="342900" indent="-342900">
              <a:buFont typeface="Arial" panose="020B0604020202020204" pitchFamily="34" charset="0"/>
              <a:buChar char="•"/>
            </a:pPr>
            <a:r>
              <a:rPr lang="en-US" sz="2400" dirty="0">
                <a:solidFill>
                  <a:schemeClr val="tx2"/>
                </a:solidFill>
              </a:rPr>
              <a:t>Indiana Utilized the Children’s Justice Act to fund CIRT.</a:t>
            </a:r>
          </a:p>
        </p:txBody>
      </p:sp>
      <p:sp>
        <p:nvSpPr>
          <p:cNvPr id="5" name="TextBox 4">
            <a:extLst>
              <a:ext uri="{FF2B5EF4-FFF2-40B4-BE49-F238E27FC236}">
                <a16:creationId xmlns:a16="http://schemas.microsoft.com/office/drawing/2014/main" id="{E594BA10-6EC8-1401-BCDD-A1453EEA22F3}"/>
              </a:ext>
            </a:extLst>
          </p:cNvPr>
          <p:cNvSpPr txBox="1"/>
          <p:nvPr/>
        </p:nvSpPr>
        <p:spPr>
          <a:xfrm>
            <a:off x="4711148" y="3862222"/>
            <a:ext cx="2976769"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tx2"/>
                </a:solidFill>
              </a:rPr>
              <a:t>Create a shared problem.</a:t>
            </a:r>
          </a:p>
          <a:p>
            <a:pPr marL="342900" indent="-342900">
              <a:buFont typeface="Arial" panose="020B0604020202020204" pitchFamily="34" charset="0"/>
              <a:buChar char="•"/>
            </a:pPr>
            <a:r>
              <a:rPr lang="en-US" sz="2400" dirty="0">
                <a:solidFill>
                  <a:schemeClr val="tx2"/>
                </a:solidFill>
              </a:rPr>
              <a:t>Concisely connect the issue you want to fund to the funding criteria.</a:t>
            </a:r>
          </a:p>
        </p:txBody>
      </p:sp>
      <p:sp>
        <p:nvSpPr>
          <p:cNvPr id="6" name="TextBox 5">
            <a:extLst>
              <a:ext uri="{FF2B5EF4-FFF2-40B4-BE49-F238E27FC236}">
                <a16:creationId xmlns:a16="http://schemas.microsoft.com/office/drawing/2014/main" id="{912908CD-83B7-95B4-1353-319638C58EC3}"/>
              </a:ext>
            </a:extLst>
          </p:cNvPr>
          <p:cNvSpPr txBox="1"/>
          <p:nvPr/>
        </p:nvSpPr>
        <p:spPr>
          <a:xfrm>
            <a:off x="7976152" y="3840628"/>
            <a:ext cx="3215309"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tx2"/>
                </a:solidFill>
              </a:rPr>
              <a:t>Increase your organizational capacity.</a:t>
            </a:r>
          </a:p>
          <a:p>
            <a:pPr marL="342900" indent="-342900">
              <a:buFont typeface="Arial" panose="020B0604020202020204" pitchFamily="34" charset="0"/>
              <a:buChar char="•"/>
            </a:pPr>
            <a:r>
              <a:rPr lang="en-US" sz="2400" dirty="0">
                <a:solidFill>
                  <a:schemeClr val="tx2"/>
                </a:solidFill>
              </a:rPr>
              <a:t>IN now has the largest trained CISM team in the country</a:t>
            </a:r>
            <a:endParaRPr lang="en-US" sz="2400" dirty="0"/>
          </a:p>
        </p:txBody>
      </p:sp>
    </p:spTree>
    <p:extLst>
      <p:ext uri="{BB962C8B-B14F-4D97-AF65-F5344CB8AC3E}">
        <p14:creationId xmlns:p14="http://schemas.microsoft.com/office/powerpoint/2010/main" val="2746519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AC325DD9-01EF-BBA8-8107-5C2EF6092D63}"/>
              </a:ext>
            </a:extLst>
          </p:cNvPr>
          <p:cNvGrpSpPr/>
          <p:nvPr/>
        </p:nvGrpSpPr>
        <p:grpSpPr>
          <a:xfrm>
            <a:off x="-9235" y="0"/>
            <a:ext cx="4064000" cy="6858000"/>
            <a:chOff x="1" y="0"/>
            <a:chExt cx="4064000" cy="6858000"/>
          </a:xfrm>
        </p:grpSpPr>
        <p:sp>
          <p:nvSpPr>
            <p:cNvPr id="22" name="Rectangle 21">
              <a:extLst>
                <a:ext uri="{FF2B5EF4-FFF2-40B4-BE49-F238E27FC236}">
                  <a16:creationId xmlns:a16="http://schemas.microsoft.com/office/drawing/2014/main" id="{7201013B-046D-3845-4A15-9FE043C37B7F}"/>
                </a:ext>
              </a:extLst>
            </p:cNvPr>
            <p:cNvSpPr/>
            <p:nvPr/>
          </p:nvSpPr>
          <p:spPr>
            <a:xfrm>
              <a:off x="1" y="0"/>
              <a:ext cx="4064000" cy="6858000"/>
            </a:xfrm>
            <a:prstGeom prst="rect">
              <a:avLst/>
            </a:prstGeom>
            <a:solidFill>
              <a:srgbClr val="134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673723F-D7B3-0177-7AD4-D1EA33791D25}"/>
                </a:ext>
              </a:extLst>
            </p:cNvPr>
            <p:cNvSpPr txBox="1"/>
            <p:nvPr/>
          </p:nvSpPr>
          <p:spPr>
            <a:xfrm>
              <a:off x="328220" y="3614831"/>
              <a:ext cx="3380510" cy="2585323"/>
            </a:xfrm>
            <a:prstGeom prst="rect">
              <a:avLst/>
            </a:prstGeom>
            <a:noFill/>
          </p:spPr>
          <p:txBody>
            <a:bodyPr wrap="square" lIns="91440" tIns="45720" rIns="91440" bIns="45720" rtlCol="0" anchor="t">
              <a:spAutoFit/>
            </a:bodyPr>
            <a:lstStyle/>
            <a:p>
              <a:pPr>
                <a:buSzPct val="115000"/>
                <a:defRPr/>
              </a:pPr>
              <a:r>
                <a:rPr lang="en-US" b="1">
                  <a:solidFill>
                    <a:schemeClr val="bg1"/>
                  </a:solidFill>
                  <a:latin typeface="Calibri Light" panose="020F0302020204030204"/>
                </a:rPr>
                <a:t>The Indiana Department of Child Services leads the state’s response to allegations of child abuse and neglect and facilitates child support payments. We consider the needs and values of all we serve in our efforts to protect children while keeping families together whenever possible.</a:t>
              </a:r>
              <a:endParaRPr kumimoji="0" lang="en-US" b="1" i="0" u="none" strike="noStrike" kern="1200" cap="none" spc="0" normalizeH="0" baseline="0" noProof="0">
                <a:ln>
                  <a:noFill/>
                </a:ln>
                <a:solidFill>
                  <a:schemeClr val="bg1"/>
                </a:solidFill>
                <a:effectLst/>
                <a:uLnTx/>
                <a:uFillTx/>
                <a:latin typeface="Calibri Light" panose="020F0302020204030204"/>
                <a:cs typeface="Calibri Light"/>
              </a:endParaRPr>
            </a:p>
          </p:txBody>
        </p:sp>
        <p:sp>
          <p:nvSpPr>
            <p:cNvPr id="5" name="TextBox 4">
              <a:extLst>
                <a:ext uri="{FF2B5EF4-FFF2-40B4-BE49-F238E27FC236}">
                  <a16:creationId xmlns:a16="http://schemas.microsoft.com/office/drawing/2014/main" id="{745BCBBF-5350-6500-C96B-A8CD7B8C33A8}"/>
                </a:ext>
              </a:extLst>
            </p:cNvPr>
            <p:cNvSpPr txBox="1"/>
            <p:nvPr/>
          </p:nvSpPr>
          <p:spPr>
            <a:xfrm>
              <a:off x="328220" y="2741901"/>
              <a:ext cx="3569525"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bg1"/>
                  </a:solidFill>
                  <a:effectLst/>
                  <a:uLnTx/>
                  <a:uFillTx/>
                  <a:latin typeface="Calibri" panose="020F0502020204030204"/>
                  <a:ea typeface="+mn-ea"/>
                </a:rPr>
                <a:t>MISSION: </a:t>
              </a:r>
              <a:endParaRPr kumimoji="0" lang="en-US" sz="2400" b="0" i="1" u="none" strike="noStrike" kern="1200" cap="none" spc="0" normalizeH="0" baseline="0" noProof="0">
                <a:ln>
                  <a:noFill/>
                </a:ln>
                <a:solidFill>
                  <a:schemeClr val="bg1"/>
                </a:solidFill>
                <a:effectLst/>
                <a:uLnTx/>
                <a:uFillTx/>
                <a:latin typeface="Calibri" panose="020F0502020204030204"/>
                <a:ea typeface="+mn-ea"/>
                <a:cs typeface="Calibri"/>
              </a:endParaRPr>
            </a:p>
          </p:txBody>
        </p:sp>
        <p:pic>
          <p:nvPicPr>
            <p:cNvPr id="29" name="Picture 28" descr="Icon&#10;&#10;Description automatically generated">
              <a:extLst>
                <a:ext uri="{FF2B5EF4-FFF2-40B4-BE49-F238E27FC236}">
                  <a16:creationId xmlns:a16="http://schemas.microsoft.com/office/drawing/2014/main" id="{031D7FCC-1A52-C1BC-CDEE-9FD2FF968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458" y="1730657"/>
              <a:ext cx="1008360" cy="1018294"/>
            </a:xfrm>
            <a:prstGeom prst="rect">
              <a:avLst/>
            </a:prstGeom>
          </p:spPr>
        </p:pic>
      </p:grpSp>
      <p:grpSp>
        <p:nvGrpSpPr>
          <p:cNvPr id="42" name="Group 41">
            <a:extLst>
              <a:ext uri="{FF2B5EF4-FFF2-40B4-BE49-F238E27FC236}">
                <a16:creationId xmlns:a16="http://schemas.microsoft.com/office/drawing/2014/main" id="{08B0C81E-FF17-116F-A522-BFDFAEA56516}"/>
              </a:ext>
            </a:extLst>
          </p:cNvPr>
          <p:cNvGrpSpPr/>
          <p:nvPr/>
        </p:nvGrpSpPr>
        <p:grpSpPr>
          <a:xfrm>
            <a:off x="4137892" y="0"/>
            <a:ext cx="4064000" cy="6858000"/>
            <a:chOff x="4064001" y="0"/>
            <a:chExt cx="4064000" cy="6858000"/>
          </a:xfrm>
        </p:grpSpPr>
        <p:sp>
          <p:nvSpPr>
            <p:cNvPr id="30" name="Rectangle 29">
              <a:extLst>
                <a:ext uri="{FF2B5EF4-FFF2-40B4-BE49-F238E27FC236}">
                  <a16:creationId xmlns:a16="http://schemas.microsoft.com/office/drawing/2014/main" id="{E54B0A1D-CEF5-CDE1-1EF0-23820D666764}"/>
                </a:ext>
              </a:extLst>
            </p:cNvPr>
            <p:cNvSpPr/>
            <p:nvPr/>
          </p:nvSpPr>
          <p:spPr>
            <a:xfrm>
              <a:off x="4064001" y="0"/>
              <a:ext cx="4064000" cy="6858000"/>
            </a:xfrm>
            <a:prstGeom prst="rect">
              <a:avLst/>
            </a:pr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839A78E-1BED-95AC-3491-37201D1BD239}"/>
                </a:ext>
              </a:extLst>
            </p:cNvPr>
            <p:cNvSpPr txBox="1"/>
            <p:nvPr/>
          </p:nvSpPr>
          <p:spPr>
            <a:xfrm>
              <a:off x="4392220" y="3616916"/>
              <a:ext cx="3380510" cy="2062103"/>
            </a:xfrm>
            <a:prstGeom prst="rect">
              <a:avLst/>
            </a:prstGeom>
            <a:noFill/>
          </p:spPr>
          <p:txBody>
            <a:bodyPr wrap="square" lIns="91440" tIns="45720" rIns="91440" bIns="45720" rtlCol="0" anchor="t">
              <a:spAutoFit/>
            </a:bodyPr>
            <a:lstStyle/>
            <a:p>
              <a:pPr>
                <a:buSzPct val="115000"/>
                <a:defRPr/>
              </a:pPr>
              <a:r>
                <a:rPr lang="en-US" sz="3200" b="1">
                  <a:solidFill>
                    <a:schemeClr val="bg1"/>
                  </a:solidFill>
                  <a:latin typeface="Calibri Light" panose="020F0302020204030204"/>
                </a:rPr>
                <a:t>Children will live in safe, healthy and supportive families and communities.</a:t>
              </a:r>
            </a:p>
          </p:txBody>
        </p:sp>
        <p:sp>
          <p:nvSpPr>
            <p:cNvPr id="32" name="TextBox 31">
              <a:extLst>
                <a:ext uri="{FF2B5EF4-FFF2-40B4-BE49-F238E27FC236}">
                  <a16:creationId xmlns:a16="http://schemas.microsoft.com/office/drawing/2014/main" id="{FECFE132-B4C1-DE0F-BC1C-DD2354E8A041}"/>
                </a:ext>
              </a:extLst>
            </p:cNvPr>
            <p:cNvSpPr txBox="1"/>
            <p:nvPr/>
          </p:nvSpPr>
          <p:spPr>
            <a:xfrm>
              <a:off x="4392220" y="2743986"/>
              <a:ext cx="3569525"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bg1"/>
                  </a:solidFill>
                  <a:effectLst/>
                  <a:uLnTx/>
                  <a:uFillTx/>
                  <a:latin typeface="Calibri" panose="020F0502020204030204"/>
                  <a:ea typeface="+mn-ea"/>
                </a:rPr>
                <a:t>VISION</a:t>
              </a:r>
              <a:endParaRPr kumimoji="0" lang="en-US" sz="2400" b="0" i="1" u="none" strike="noStrike" kern="1200" cap="none" spc="0" normalizeH="0" baseline="0" noProof="0">
                <a:ln>
                  <a:noFill/>
                </a:ln>
                <a:solidFill>
                  <a:schemeClr val="bg1"/>
                </a:solidFill>
                <a:effectLst/>
                <a:uLnTx/>
                <a:uFillTx/>
                <a:latin typeface="Calibri" panose="020F0502020204030204"/>
                <a:ea typeface="+mn-ea"/>
                <a:cs typeface="Calibri"/>
              </a:endParaRPr>
            </a:p>
          </p:txBody>
        </p:sp>
        <p:pic>
          <p:nvPicPr>
            <p:cNvPr id="33" name="Picture 32">
              <a:extLst>
                <a:ext uri="{FF2B5EF4-FFF2-40B4-BE49-F238E27FC236}">
                  <a16:creationId xmlns:a16="http://schemas.microsoft.com/office/drawing/2014/main" id="{22D22B42-7234-2A86-25D9-F842B761AA2A}"/>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4533458" y="1830885"/>
              <a:ext cx="918609" cy="911016"/>
            </a:xfrm>
            <a:prstGeom prst="rect">
              <a:avLst/>
            </a:prstGeom>
          </p:spPr>
        </p:pic>
      </p:grpSp>
      <p:grpSp>
        <p:nvGrpSpPr>
          <p:cNvPr id="43" name="Group 42">
            <a:extLst>
              <a:ext uri="{FF2B5EF4-FFF2-40B4-BE49-F238E27FC236}">
                <a16:creationId xmlns:a16="http://schemas.microsoft.com/office/drawing/2014/main" id="{0C916218-AD57-E6B6-19DE-0246F42451B6}"/>
              </a:ext>
            </a:extLst>
          </p:cNvPr>
          <p:cNvGrpSpPr/>
          <p:nvPr/>
        </p:nvGrpSpPr>
        <p:grpSpPr>
          <a:xfrm>
            <a:off x="8464516" y="1869412"/>
            <a:ext cx="3569525" cy="3869077"/>
            <a:chOff x="8446044" y="1869412"/>
            <a:chExt cx="3569525" cy="3869077"/>
          </a:xfrm>
        </p:grpSpPr>
        <p:sp>
          <p:nvSpPr>
            <p:cNvPr id="36" name="TextBox 35">
              <a:extLst>
                <a:ext uri="{FF2B5EF4-FFF2-40B4-BE49-F238E27FC236}">
                  <a16:creationId xmlns:a16="http://schemas.microsoft.com/office/drawing/2014/main" id="{0544DB5D-6FEB-078F-1576-2A5376DE6048}"/>
                </a:ext>
              </a:extLst>
            </p:cNvPr>
            <p:cNvSpPr txBox="1"/>
            <p:nvPr/>
          </p:nvSpPr>
          <p:spPr>
            <a:xfrm>
              <a:off x="8446044" y="3614831"/>
              <a:ext cx="3380510" cy="2123658"/>
            </a:xfrm>
            <a:prstGeom prst="rect">
              <a:avLst/>
            </a:prstGeom>
            <a:noFill/>
          </p:spPr>
          <p:txBody>
            <a:bodyPr wrap="square" lIns="91440" tIns="45720" rIns="91440" bIns="45720" rtlCol="0" anchor="t">
              <a:spAutoFit/>
            </a:bodyPr>
            <a:lstStyle/>
            <a:p>
              <a:pPr marL="285750" indent="-285750">
                <a:buSzPct val="115000"/>
                <a:buBlip>
                  <a:blip r:embed="rId6">
                    <a:extLst>
                      <a:ext uri="{96DAC541-7B7A-43D3-8B79-37D633B846F1}">
                        <asvg:svgBlip xmlns:asvg="http://schemas.microsoft.com/office/drawing/2016/SVG/main" r:embed="rId7"/>
                      </a:ext>
                    </a:extLst>
                  </a:blip>
                </a:buBlip>
                <a:defRPr/>
              </a:pPr>
              <a:r>
                <a:rPr lang="en-US" sz="2200" b="1">
                  <a:solidFill>
                    <a:schemeClr val="tx1">
                      <a:lumMod val="65000"/>
                      <a:lumOff val="35000"/>
                    </a:schemeClr>
                  </a:solidFill>
                  <a:latin typeface="Calibri Light" panose="020F0302020204030204"/>
                </a:rPr>
                <a:t>Respect for all</a:t>
              </a:r>
            </a:p>
            <a:p>
              <a:pPr marL="285750" indent="-285750">
                <a:buSzPct val="115000"/>
                <a:buBlip>
                  <a:blip r:embed="rId6">
                    <a:extLst>
                      <a:ext uri="{96DAC541-7B7A-43D3-8B79-37D633B846F1}">
                        <asvg:svgBlip xmlns:asvg="http://schemas.microsoft.com/office/drawing/2016/SVG/main" r:embed="rId7"/>
                      </a:ext>
                    </a:extLst>
                  </a:blip>
                </a:buBlip>
                <a:defRPr/>
              </a:pPr>
              <a:r>
                <a:rPr lang="en-US" sz="2200" b="1">
                  <a:solidFill>
                    <a:schemeClr val="tx1">
                      <a:lumMod val="65000"/>
                      <a:lumOff val="35000"/>
                    </a:schemeClr>
                  </a:solidFill>
                  <a:latin typeface="Calibri Light" panose="020F0302020204030204"/>
                </a:rPr>
                <a:t>Racial justice</a:t>
              </a:r>
            </a:p>
            <a:p>
              <a:pPr marL="285750" indent="-285750">
                <a:buSzPct val="115000"/>
                <a:buBlip>
                  <a:blip r:embed="rId6">
                    <a:extLst>
                      <a:ext uri="{96DAC541-7B7A-43D3-8B79-37D633B846F1}">
                        <asvg:svgBlip xmlns:asvg="http://schemas.microsoft.com/office/drawing/2016/SVG/main" r:embed="rId7"/>
                      </a:ext>
                    </a:extLst>
                  </a:blip>
                </a:buBlip>
                <a:defRPr/>
              </a:pPr>
              <a:r>
                <a:rPr lang="en-US" sz="2200" b="1">
                  <a:solidFill>
                    <a:schemeClr val="tx1">
                      <a:lumMod val="65000"/>
                      <a:lumOff val="35000"/>
                    </a:schemeClr>
                  </a:solidFill>
                  <a:latin typeface="Calibri Light" panose="020F0302020204030204"/>
                </a:rPr>
                <a:t>Diversity and inclusion</a:t>
              </a:r>
            </a:p>
            <a:p>
              <a:pPr marL="285750" indent="-285750">
                <a:buSzPct val="115000"/>
                <a:buBlip>
                  <a:blip r:embed="rId6">
                    <a:extLst>
                      <a:ext uri="{96DAC541-7B7A-43D3-8B79-37D633B846F1}">
                        <asvg:svgBlip xmlns:asvg="http://schemas.microsoft.com/office/drawing/2016/SVG/main" r:embed="rId7"/>
                      </a:ext>
                    </a:extLst>
                  </a:blip>
                </a:buBlip>
                <a:defRPr/>
              </a:pPr>
              <a:r>
                <a:rPr lang="en-US" sz="2200" b="1">
                  <a:solidFill>
                    <a:schemeClr val="tx1">
                      <a:lumMod val="65000"/>
                      <a:lumOff val="35000"/>
                    </a:schemeClr>
                  </a:solidFill>
                  <a:latin typeface="Calibri Light" panose="020F0302020204030204"/>
                </a:rPr>
                <a:t>A culture of safety and transparency</a:t>
              </a:r>
            </a:p>
            <a:p>
              <a:pPr marL="285750" indent="-285750">
                <a:buSzPct val="115000"/>
                <a:buBlip>
                  <a:blip r:embed="rId6">
                    <a:extLst>
                      <a:ext uri="{96DAC541-7B7A-43D3-8B79-37D633B846F1}">
                        <asvg:svgBlip xmlns:asvg="http://schemas.microsoft.com/office/drawing/2016/SVG/main" r:embed="rId7"/>
                      </a:ext>
                    </a:extLst>
                  </a:blip>
                </a:buBlip>
                <a:defRPr/>
              </a:pPr>
              <a:r>
                <a:rPr lang="en-US" sz="2200" b="1">
                  <a:solidFill>
                    <a:schemeClr val="tx1">
                      <a:lumMod val="65000"/>
                      <a:lumOff val="35000"/>
                    </a:schemeClr>
                  </a:solidFill>
                  <a:latin typeface="Calibri Light" panose="020F0302020204030204"/>
                </a:rPr>
                <a:t>Continuous improvement</a:t>
              </a:r>
            </a:p>
          </p:txBody>
        </p:sp>
        <p:sp>
          <p:nvSpPr>
            <p:cNvPr id="37" name="TextBox 36">
              <a:extLst>
                <a:ext uri="{FF2B5EF4-FFF2-40B4-BE49-F238E27FC236}">
                  <a16:creationId xmlns:a16="http://schemas.microsoft.com/office/drawing/2014/main" id="{8A874C25-3555-C5FB-0A52-63203096AEF5}"/>
                </a:ext>
              </a:extLst>
            </p:cNvPr>
            <p:cNvSpPr txBox="1"/>
            <p:nvPr/>
          </p:nvSpPr>
          <p:spPr>
            <a:xfrm>
              <a:off x="8446044" y="2741901"/>
              <a:ext cx="3569525"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tx1">
                      <a:lumMod val="65000"/>
                      <a:lumOff val="35000"/>
                    </a:schemeClr>
                  </a:solidFill>
                  <a:effectLst/>
                  <a:uLnTx/>
                  <a:uFillTx/>
                  <a:latin typeface="Calibri" panose="020F0502020204030204"/>
                  <a:ea typeface="+mn-ea"/>
                </a:rPr>
                <a:t>VALUES</a:t>
              </a:r>
              <a:endParaRPr kumimoji="0" lang="en-US" sz="2400" b="0" i="1"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Calibri"/>
              </a:endParaRPr>
            </a:p>
          </p:txBody>
        </p:sp>
        <p:pic>
          <p:nvPicPr>
            <p:cNvPr id="38" name="Picture 37">
              <a:extLst>
                <a:ext uri="{FF2B5EF4-FFF2-40B4-BE49-F238E27FC236}">
                  <a16:creationId xmlns:a16="http://schemas.microsoft.com/office/drawing/2014/main" id="{758D2869-2C9C-726E-FE5B-A4B84AD4125C}"/>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8545768" y="1869412"/>
              <a:ext cx="753944" cy="911016"/>
            </a:xfrm>
            <a:prstGeom prst="rect">
              <a:avLst/>
            </a:prstGeom>
          </p:spPr>
        </p:pic>
      </p:grpSp>
    </p:spTree>
    <p:extLst>
      <p:ext uri="{BB962C8B-B14F-4D97-AF65-F5344CB8AC3E}">
        <p14:creationId xmlns:p14="http://schemas.microsoft.com/office/powerpoint/2010/main" val="187914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ppt_x"/>
                                          </p:val>
                                        </p:tav>
                                        <p:tav tm="100000">
                                          <p:val>
                                            <p:strVal val="#ppt_x"/>
                                          </p:val>
                                        </p:tav>
                                      </p:tavLst>
                                    </p:anim>
                                    <p:anim calcmode="lin" valueType="num">
                                      <p:cBhvr additive="base">
                                        <p:cTn id="13" dur="5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500" fill="hold"/>
                                        <p:tgtEl>
                                          <p:spTgt spid="43"/>
                                        </p:tgtEl>
                                        <p:attrNameLst>
                                          <p:attrName>ppt_x</p:attrName>
                                        </p:attrNameLst>
                                      </p:cBhvr>
                                      <p:tavLst>
                                        <p:tav tm="0">
                                          <p:val>
                                            <p:strVal val="#ppt_x"/>
                                          </p:val>
                                        </p:tav>
                                        <p:tav tm="100000">
                                          <p:val>
                                            <p:strVal val="#ppt_x"/>
                                          </p:val>
                                        </p:tav>
                                      </p:tavLst>
                                    </p:anim>
                                    <p:anim calcmode="lin" valueType="num">
                                      <p:cBhvr additive="base">
                                        <p:cTn id="1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Picture 4" descr="Several hands raised and ready to answer a question">
            <a:extLst>
              <a:ext uri="{FF2B5EF4-FFF2-40B4-BE49-F238E27FC236}">
                <a16:creationId xmlns:a16="http://schemas.microsoft.com/office/drawing/2014/main" id="{ED740061-0E19-105E-8013-5C31356B1B14}"/>
              </a:ext>
            </a:extLst>
          </p:cNvPr>
          <p:cNvPicPr>
            <a:picLocks noGrp="1" noChangeAspect="1"/>
          </p:cNvPicPr>
          <p:nvPr>
            <p:ph sz="half" idx="1"/>
          </p:nvPr>
        </p:nvPicPr>
        <p:blipFill>
          <a:blip r:embed="rId2"/>
          <a:stretch>
            <a:fillRect/>
          </a:stretch>
        </p:blipFill>
        <p:spPr>
          <a:xfrm>
            <a:off x="2702332" y="1825625"/>
            <a:ext cx="6519049" cy="4351338"/>
          </a:xfrm>
        </p:spPr>
      </p:pic>
      <p:sp>
        <p:nvSpPr>
          <p:cNvPr id="3" name="Title 2">
            <a:extLst>
              <a:ext uri="{FF2B5EF4-FFF2-40B4-BE49-F238E27FC236}">
                <a16:creationId xmlns:a16="http://schemas.microsoft.com/office/drawing/2014/main" id="{44E14FAF-6BBC-242E-FBAB-17CD855C8353}"/>
              </a:ext>
            </a:extLst>
          </p:cNvPr>
          <p:cNvSpPr>
            <a:spLocks noGrp="1"/>
          </p:cNvSpPr>
          <p:nvPr>
            <p:ph type="title"/>
          </p:nvPr>
        </p:nvSpPr>
        <p:spPr/>
        <p:txBody>
          <a:bodyPr/>
          <a:lstStyle/>
          <a:p>
            <a:r>
              <a:rPr lang="en-US" b="1">
                <a:solidFill>
                  <a:srgbClr val="004990"/>
                </a:solidFill>
                <a:cs typeface="Calibri Light"/>
              </a:rPr>
              <a:t>Questions...</a:t>
            </a:r>
          </a:p>
        </p:txBody>
      </p:sp>
    </p:spTree>
    <p:extLst>
      <p:ext uri="{BB962C8B-B14F-4D97-AF65-F5344CB8AC3E}">
        <p14:creationId xmlns:p14="http://schemas.microsoft.com/office/powerpoint/2010/main" val="3933356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E194CE-C0F7-8CAC-F58C-0BC95D7A7D2E}"/>
              </a:ext>
            </a:extLst>
          </p:cNvPr>
          <p:cNvSpPr txBox="1"/>
          <p:nvPr/>
        </p:nvSpPr>
        <p:spPr>
          <a:xfrm>
            <a:off x="409575" y="528935"/>
            <a:ext cx="6877050" cy="6186309"/>
          </a:xfrm>
          <a:prstGeom prst="rect">
            <a:avLst/>
          </a:prstGeom>
          <a:noFill/>
        </p:spPr>
        <p:txBody>
          <a:bodyPr wrap="square">
            <a:spAutoFit/>
          </a:bodyPr>
          <a:lstStyle/>
          <a:p>
            <a:pPr algn="l"/>
            <a:r>
              <a:rPr lang="en-US" b="0" i="0" dirty="0">
                <a:solidFill>
                  <a:srgbClr val="000000"/>
                </a:solidFill>
                <a:effectLst/>
                <a:latin typeface="Georgia" panose="02040502050405020303" pitchFamily="18" charset="0"/>
              </a:rPr>
              <a:t>Casey Family Programs (2022). How are Child Welfare Leaders Applying Safety Science to Critical Incident Reviews? </a:t>
            </a:r>
            <a:r>
              <a:rPr lang="en-US" b="0" i="0" dirty="0">
                <a:solidFill>
                  <a:srgbClr val="000000"/>
                </a:solidFill>
                <a:effectLst/>
                <a:latin typeface="Georgia" panose="02040502050405020303" pitchFamily="18" charset="0"/>
                <a:hlinkClick r:id="rId2"/>
              </a:rPr>
              <a:t>https://www.casey.org/safety-culture-science-topical/</a:t>
            </a:r>
            <a:endParaRPr lang="en-US" b="0" i="0" dirty="0">
              <a:solidFill>
                <a:srgbClr val="000000"/>
              </a:solidFill>
              <a:effectLst/>
              <a:latin typeface="Georgia" panose="02040502050405020303" pitchFamily="18" charset="0"/>
            </a:endParaRPr>
          </a:p>
          <a:p>
            <a:pPr algn="l"/>
            <a:endParaRPr lang="en-US" b="0" i="0" dirty="0">
              <a:solidFill>
                <a:srgbClr val="000000"/>
              </a:solidFill>
              <a:effectLst/>
              <a:latin typeface="Georgia" panose="02040502050405020303" pitchFamily="18" charset="0"/>
            </a:endParaRPr>
          </a:p>
          <a:p>
            <a:pPr algn="l"/>
            <a:r>
              <a:rPr lang="en-US" b="0" i="0" dirty="0">
                <a:solidFill>
                  <a:srgbClr val="000000"/>
                </a:solidFill>
                <a:effectLst/>
                <a:latin typeface="Georgia" panose="02040502050405020303" pitchFamily="18" charset="0"/>
              </a:rPr>
              <a:t>CISM International. (2021). Critical Incident Stress Management. Retrieved from: </a:t>
            </a:r>
            <a:r>
              <a:rPr lang="en-US" b="0" i="0" dirty="0">
                <a:solidFill>
                  <a:srgbClr val="000000"/>
                </a:solidFill>
                <a:effectLst/>
                <a:latin typeface="Georgia" panose="02040502050405020303" pitchFamily="18" charset="0"/>
                <a:hlinkClick r:id="rId3"/>
              </a:rPr>
              <a:t>https://www.criticalincidentstress.com/home</a:t>
            </a:r>
            <a:br>
              <a:rPr lang="en-US" b="0" i="0" dirty="0">
                <a:solidFill>
                  <a:srgbClr val="000000"/>
                </a:solidFill>
                <a:effectLst/>
                <a:latin typeface="Georgia" panose="02040502050405020303" pitchFamily="18" charset="0"/>
              </a:rPr>
            </a:br>
            <a:endParaRPr lang="en-US" b="0" i="0" dirty="0">
              <a:solidFill>
                <a:srgbClr val="000000"/>
              </a:solidFill>
              <a:effectLst/>
              <a:latin typeface="Georgia" panose="02040502050405020303" pitchFamily="18" charset="0"/>
            </a:endParaRPr>
          </a:p>
          <a:p>
            <a:pPr algn="l"/>
            <a:r>
              <a:rPr lang="en-US" dirty="0">
                <a:solidFill>
                  <a:srgbClr val="000000"/>
                </a:solidFill>
                <a:latin typeface="Georgia" panose="02040502050405020303" pitchFamily="18" charset="0"/>
              </a:rPr>
              <a:t>Clark, Timothy R. (2020). </a:t>
            </a:r>
            <a:r>
              <a:rPr lang="en-US" i="1" dirty="0">
                <a:solidFill>
                  <a:srgbClr val="000000"/>
                </a:solidFill>
                <a:latin typeface="Georgia" panose="02040502050405020303" pitchFamily="18" charset="0"/>
              </a:rPr>
              <a:t>The 4 Stages of Psychological Safety: Defining the path to inclusion and innovation. </a:t>
            </a:r>
            <a:r>
              <a:rPr lang="en-US" dirty="0">
                <a:solidFill>
                  <a:srgbClr val="000000"/>
                </a:solidFill>
                <a:latin typeface="Georgia" panose="02040502050405020303" pitchFamily="18" charset="0"/>
              </a:rPr>
              <a:t>Brett-Kohler Publishers Inc.</a:t>
            </a:r>
          </a:p>
          <a:p>
            <a:pPr algn="l"/>
            <a:endParaRPr lang="en-US" b="0" i="1" dirty="0">
              <a:solidFill>
                <a:srgbClr val="000000"/>
              </a:solidFill>
              <a:effectLst/>
              <a:latin typeface="Georgia" panose="02040502050405020303" pitchFamily="18" charset="0"/>
            </a:endParaRPr>
          </a:p>
          <a:p>
            <a:r>
              <a:rPr lang="en-US" sz="1800" b="0" i="0" dirty="0">
                <a:solidFill>
                  <a:srgbClr val="000000"/>
                </a:solidFill>
                <a:effectLst/>
                <a:latin typeface="Georgia" panose="02040502050405020303" pitchFamily="18" charset="0"/>
              </a:rPr>
              <a:t>Cull, Lindsey, Epstein (2019). Safe Systems Improvement Tool: </a:t>
            </a:r>
            <a:r>
              <a:rPr lang="en-US" sz="1800" b="0" i="0" dirty="0">
                <a:solidFill>
                  <a:srgbClr val="000000"/>
                </a:solidFill>
                <a:effectLst/>
                <a:latin typeface="Georgia" panose="02040502050405020303" pitchFamily="18" charset="0"/>
                <a:hlinkClick r:id="rId4"/>
              </a:rPr>
              <a:t>https://praedfoundation.org/tcom-tools/safe-systems-improvement-tool-ssit/</a:t>
            </a:r>
            <a:endParaRPr lang="en-US" sz="1800" b="0" i="0" dirty="0">
              <a:solidFill>
                <a:srgbClr val="000000"/>
              </a:solidFill>
              <a:effectLst/>
              <a:latin typeface="Georgia" panose="02040502050405020303" pitchFamily="18" charset="0"/>
            </a:endParaRPr>
          </a:p>
          <a:p>
            <a:endParaRPr lang="en-US" dirty="0">
              <a:solidFill>
                <a:srgbClr val="000000"/>
              </a:solidFill>
              <a:latin typeface="Georgia" panose="02040502050405020303" pitchFamily="18" charset="0"/>
            </a:endParaRPr>
          </a:p>
          <a:p>
            <a:r>
              <a:rPr lang="en-US" sz="1800" b="0" i="0" u="none" strike="noStrike" dirty="0">
                <a:solidFill>
                  <a:srgbClr val="000000"/>
                </a:solidFill>
                <a:effectLst/>
                <a:latin typeface="Georgia" panose="02040502050405020303" pitchFamily="18" charset="0"/>
              </a:rPr>
              <a:t>Cull M., Lindsey T., (2019). Team First Field Guide:</a:t>
            </a:r>
          </a:p>
          <a:p>
            <a:r>
              <a:rPr lang="en-US" sz="1800" b="0" i="0" u="none" strike="noStrike" dirty="0">
                <a:solidFill>
                  <a:srgbClr val="000000"/>
                </a:solidFill>
                <a:effectLst/>
                <a:latin typeface="Georgia" panose="02040502050405020303" pitchFamily="18" charset="0"/>
                <a:hlinkClick r:id="rId5"/>
              </a:rPr>
              <a:t>https://praedfoundation.org/wp-content/uploads/2021/05/TeamFirst-FieldGuide_01.2020.pdf</a:t>
            </a:r>
            <a:endParaRPr lang="en-US" sz="1800" b="0" i="0" u="none" strike="noStrike" dirty="0">
              <a:solidFill>
                <a:srgbClr val="000000"/>
              </a:solidFill>
              <a:effectLst/>
              <a:latin typeface="Georgia" panose="02040502050405020303" pitchFamily="18" charset="0"/>
            </a:endParaRPr>
          </a:p>
          <a:p>
            <a:endParaRPr lang="en-US" dirty="0">
              <a:solidFill>
                <a:srgbClr val="000000"/>
              </a:solidFill>
              <a:latin typeface="Georgia" panose="02040502050405020303" pitchFamily="18" charset="0"/>
            </a:endParaRPr>
          </a:p>
          <a:p>
            <a:endParaRPr lang="en-US" dirty="0">
              <a:solidFill>
                <a:srgbClr val="000000"/>
              </a:solidFill>
              <a:latin typeface="Georgia" panose="02040502050405020303" pitchFamily="18" charset="0"/>
            </a:endParaRPr>
          </a:p>
          <a:p>
            <a:endParaRPr lang="en-US" sz="1800" b="0" i="0" u="none" strike="noStrike" dirty="0">
              <a:solidFill>
                <a:srgbClr val="000000"/>
              </a:solidFill>
              <a:effectLst/>
              <a:latin typeface="Georgia" panose="02040502050405020303" pitchFamily="18" charset="0"/>
            </a:endParaRPr>
          </a:p>
          <a:p>
            <a:pPr algn="l"/>
            <a:endParaRPr lang="en-US" b="0" i="1" dirty="0">
              <a:solidFill>
                <a:srgbClr val="000000"/>
              </a:solidFill>
              <a:effectLst/>
              <a:latin typeface="Georgia" panose="02040502050405020303" pitchFamily="18" charset="0"/>
            </a:endParaRPr>
          </a:p>
        </p:txBody>
      </p:sp>
    </p:spTree>
    <p:extLst>
      <p:ext uri="{BB962C8B-B14F-4D97-AF65-F5344CB8AC3E}">
        <p14:creationId xmlns:p14="http://schemas.microsoft.com/office/powerpoint/2010/main" val="3641218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9FEC03-83E5-F7B9-9522-BEC5318142DB}"/>
              </a:ext>
            </a:extLst>
          </p:cNvPr>
          <p:cNvSpPr txBox="1"/>
          <p:nvPr/>
        </p:nvSpPr>
        <p:spPr>
          <a:xfrm>
            <a:off x="754912" y="978194"/>
            <a:ext cx="7325832" cy="2031325"/>
          </a:xfrm>
          <a:prstGeom prst="rect">
            <a:avLst/>
          </a:prstGeom>
          <a:noFill/>
        </p:spPr>
        <p:txBody>
          <a:bodyPr wrap="square" rtlCol="0">
            <a:spAutoFit/>
          </a:bodyPr>
          <a:lstStyle/>
          <a:p>
            <a:r>
              <a:rPr lang="en-US" sz="1800" b="0" i="0" u="none" strike="noStrike" dirty="0">
                <a:solidFill>
                  <a:srgbClr val="000000"/>
                </a:solidFill>
                <a:effectLst/>
                <a:latin typeface="Georgia" panose="02040502050405020303" pitchFamily="18" charset="0"/>
              </a:rPr>
              <a:t>Edmonson, A. (1999). Psychological Safety and Learning Behavior in Work Teams. </a:t>
            </a:r>
            <a:r>
              <a:rPr lang="en-US" sz="1800" b="0" i="1" u="none" strike="noStrike" dirty="0">
                <a:solidFill>
                  <a:srgbClr val="000000"/>
                </a:solidFill>
                <a:effectLst/>
                <a:latin typeface="Georgia" panose="02040502050405020303" pitchFamily="18" charset="0"/>
              </a:rPr>
              <a:t>Administrative Science Quarterly. (Vol 4,  No. 2) </a:t>
            </a:r>
            <a:r>
              <a:rPr lang="en-US" sz="1800" b="0" u="none" strike="noStrike" dirty="0">
                <a:solidFill>
                  <a:srgbClr val="000000"/>
                </a:solidFill>
                <a:effectLst/>
                <a:latin typeface="Georgia" panose="02040502050405020303" pitchFamily="18" charset="0"/>
              </a:rPr>
              <a:t>pp. 350-383.</a:t>
            </a:r>
            <a:r>
              <a:rPr lang="en-US" sz="1800" b="0" i="1" u="none" strike="noStrike" dirty="0">
                <a:solidFill>
                  <a:srgbClr val="000000"/>
                </a:solidFill>
                <a:effectLst/>
                <a:latin typeface="Georgia" panose="02040502050405020303" pitchFamily="18" charset="0"/>
              </a:rPr>
              <a:t> </a:t>
            </a:r>
            <a:r>
              <a:rPr lang="en-US" sz="1800" b="0" u="none" strike="noStrike" dirty="0">
                <a:solidFill>
                  <a:srgbClr val="000000"/>
                </a:solidFill>
                <a:effectLst/>
                <a:latin typeface="Georgia" panose="02040502050405020303" pitchFamily="18" charset="0"/>
              </a:rPr>
              <a:t>Sage Publications.</a:t>
            </a:r>
            <a:endParaRPr lang="en-US" sz="1800" b="0" i="1" u="none" strike="noStrike" dirty="0">
              <a:solidFill>
                <a:srgbClr val="000000"/>
              </a:solidFill>
              <a:effectLst/>
              <a:latin typeface="Georgia" panose="02040502050405020303" pitchFamily="18" charset="0"/>
            </a:endParaRPr>
          </a:p>
          <a:p>
            <a:endParaRPr lang="en-US" dirty="0">
              <a:solidFill>
                <a:srgbClr val="000000"/>
              </a:solidFill>
              <a:latin typeface="Georgia" panose="02040502050405020303" pitchFamily="18" charset="0"/>
            </a:endParaRPr>
          </a:p>
          <a:p>
            <a:r>
              <a:rPr lang="en-US" sz="1800" b="0" i="0" u="none" strike="noStrike" dirty="0">
                <a:solidFill>
                  <a:srgbClr val="000000"/>
                </a:solidFill>
                <a:effectLst/>
                <a:latin typeface="Georgia" panose="02040502050405020303" pitchFamily="18" charset="0"/>
              </a:rPr>
              <a:t>Mitchell, J.T. (2006). </a:t>
            </a:r>
            <a:r>
              <a:rPr lang="en-US" sz="1800" b="0" i="1" u="none" strike="noStrike" dirty="0">
                <a:solidFill>
                  <a:srgbClr val="000000"/>
                </a:solidFill>
                <a:effectLst/>
                <a:latin typeface="Georgia" panose="02040502050405020303" pitchFamily="18" charset="0"/>
              </a:rPr>
              <a:t>Critical Incident Stress Management: Group Crisis Intervention 4th   Edition.</a:t>
            </a:r>
            <a:r>
              <a:rPr lang="en-US" sz="1800" b="0" i="0" u="none" strike="noStrike" dirty="0">
                <a:solidFill>
                  <a:srgbClr val="000000"/>
                </a:solidFill>
                <a:effectLst/>
                <a:latin typeface="Georgia" panose="02040502050405020303" pitchFamily="18" charset="0"/>
              </a:rPr>
              <a:t> Ellicott City, MD: International Critical Incident Stress Foundation, Inc. </a:t>
            </a:r>
            <a:endParaRPr lang="en-US" dirty="0"/>
          </a:p>
        </p:txBody>
      </p:sp>
    </p:spTree>
    <p:extLst>
      <p:ext uri="{BB962C8B-B14F-4D97-AF65-F5344CB8AC3E}">
        <p14:creationId xmlns:p14="http://schemas.microsoft.com/office/powerpoint/2010/main" val="1785865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6D1F17-160E-F35B-F2F7-47129052D5EA}"/>
              </a:ext>
            </a:extLst>
          </p:cNvPr>
          <p:cNvSpPr txBox="1"/>
          <p:nvPr/>
        </p:nvSpPr>
        <p:spPr>
          <a:xfrm>
            <a:off x="416718" y="4774405"/>
            <a:ext cx="7672386"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rgbClr val="004990"/>
                </a:solidFill>
                <a:ea typeface="+mn-lt"/>
                <a:cs typeface="+mn-lt"/>
              </a:rPr>
              <a:t>Contact Information:</a:t>
            </a:r>
            <a:endParaRPr lang="en-US" sz="4400" b="1" dirty="0">
              <a:ea typeface="+mn-lt"/>
              <a:cs typeface="+mn-lt"/>
            </a:endParaRPr>
          </a:p>
          <a:p>
            <a:pPr algn="l"/>
            <a:r>
              <a:rPr lang="en-US" dirty="0">
                <a:cs typeface="Calibri"/>
              </a:rPr>
              <a:t>   Rachel Parrett: (317-376-0741) </a:t>
            </a:r>
            <a:r>
              <a:rPr lang="en-US" dirty="0">
                <a:cs typeface="Calibri"/>
                <a:hlinkClick r:id="rId2"/>
              </a:rPr>
              <a:t>Rachel.Parrett@dcs.in.gov</a:t>
            </a:r>
            <a:endParaRPr lang="en-US" dirty="0">
              <a:cs typeface="Calibri"/>
            </a:endParaRPr>
          </a:p>
          <a:p>
            <a:pPr algn="l"/>
            <a:r>
              <a:rPr lang="en-US" dirty="0">
                <a:cs typeface="Calibri"/>
              </a:rPr>
              <a:t>   Keith Luebcke: (765-430-2924) </a:t>
            </a:r>
            <a:r>
              <a:rPr lang="en-US" dirty="0">
                <a:cs typeface="Calibri"/>
                <a:hlinkClick r:id="rId3"/>
              </a:rPr>
              <a:t>Keith.Luebcke@dcs.in.gov</a:t>
            </a:r>
            <a:endParaRPr lang="en-US" dirty="0">
              <a:cs typeface="Calibri"/>
            </a:endParaRPr>
          </a:p>
          <a:p>
            <a:pPr algn="l"/>
            <a:r>
              <a:rPr lang="en-US" dirty="0">
                <a:cs typeface="Calibri"/>
              </a:rPr>
              <a:t>   Ashely Kaelin:  (812-987-3820) </a:t>
            </a:r>
            <a:r>
              <a:rPr lang="en-US" dirty="0">
                <a:cs typeface="Calibri"/>
                <a:hlinkClick r:id="rId4"/>
              </a:rPr>
              <a:t>Ashley.kaelin@dcs.in.gov</a:t>
            </a:r>
            <a:endParaRPr lang="en-US" dirty="0">
              <a:cs typeface="Calibri"/>
            </a:endParaRPr>
          </a:p>
          <a:p>
            <a:pPr algn="l"/>
            <a:endParaRPr lang="en-US" dirty="0">
              <a:cs typeface="Calibri"/>
            </a:endParaRPr>
          </a:p>
        </p:txBody>
      </p:sp>
    </p:spTree>
    <p:extLst>
      <p:ext uri="{BB962C8B-B14F-4D97-AF65-F5344CB8AC3E}">
        <p14:creationId xmlns:p14="http://schemas.microsoft.com/office/powerpoint/2010/main" val="2189491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052ACBBF-29C6-73A5-E719-1F1AE72711BE}"/>
              </a:ext>
            </a:extLst>
          </p:cNvPr>
          <p:cNvGrpSpPr/>
          <p:nvPr/>
        </p:nvGrpSpPr>
        <p:grpSpPr>
          <a:xfrm>
            <a:off x="0" y="3618398"/>
            <a:ext cx="12192000" cy="1050269"/>
            <a:chOff x="0" y="3621597"/>
            <a:chExt cx="12192000" cy="1050269"/>
          </a:xfrm>
        </p:grpSpPr>
        <p:sp>
          <p:nvSpPr>
            <p:cNvPr id="24" name="Rectangle 23">
              <a:extLst>
                <a:ext uri="{FF2B5EF4-FFF2-40B4-BE49-F238E27FC236}">
                  <a16:creationId xmlns:a16="http://schemas.microsoft.com/office/drawing/2014/main" id="{9C33F917-2CED-55D8-545F-BE5B2CA450B4}"/>
                </a:ext>
              </a:extLst>
            </p:cNvPr>
            <p:cNvSpPr/>
            <p:nvPr/>
          </p:nvSpPr>
          <p:spPr>
            <a:xfrm>
              <a:off x="0" y="3621597"/>
              <a:ext cx="12192000" cy="10502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EEEAE7D-E0DB-AA45-6612-320EB6D87436}"/>
                </a:ext>
              </a:extLst>
            </p:cNvPr>
            <p:cNvSpPr txBox="1"/>
            <p:nvPr/>
          </p:nvSpPr>
          <p:spPr>
            <a:xfrm>
              <a:off x="1203060" y="3900508"/>
              <a:ext cx="6789357" cy="492443"/>
            </a:xfrm>
            <a:prstGeom prst="rect">
              <a:avLst/>
            </a:prstGeom>
            <a:noFill/>
          </p:spPr>
          <p:txBody>
            <a:bodyPr wrap="square" lIns="91440" tIns="45720" rIns="91440" bIns="45720" rtlCol="0" anchor="t">
              <a:spAutoFit/>
            </a:bodyPr>
            <a:lstStyle/>
            <a:p>
              <a:pPr>
                <a:buSzPct val="115000"/>
              </a:pPr>
              <a:r>
                <a:rPr lang="en-US" sz="2600" b="1">
                  <a:solidFill>
                    <a:schemeClr val="tx1">
                      <a:lumMod val="75000"/>
                      <a:lumOff val="25000"/>
                    </a:schemeClr>
                  </a:solidFill>
                  <a:latin typeface="+mj-lt"/>
                  <a:cs typeface="Calibri Light"/>
                </a:rPr>
                <a:t>Workplace Connectedness </a:t>
              </a:r>
            </a:p>
          </p:txBody>
        </p:sp>
        <p:pic>
          <p:nvPicPr>
            <p:cNvPr id="35" name="Picture 34" descr="Icon&#10;&#10;Description automatically generated">
              <a:extLst>
                <a:ext uri="{FF2B5EF4-FFF2-40B4-BE49-F238E27FC236}">
                  <a16:creationId xmlns:a16="http://schemas.microsoft.com/office/drawing/2014/main" id="{A6219646-1C18-7A48-2721-1F1E7CF40D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07" y="3779579"/>
              <a:ext cx="734303" cy="734303"/>
            </a:xfrm>
            <a:prstGeom prst="rect">
              <a:avLst/>
            </a:prstGeom>
          </p:spPr>
        </p:pic>
      </p:grpSp>
      <p:grpSp>
        <p:nvGrpSpPr>
          <p:cNvPr id="39" name="Group 38">
            <a:extLst>
              <a:ext uri="{FF2B5EF4-FFF2-40B4-BE49-F238E27FC236}">
                <a16:creationId xmlns:a16="http://schemas.microsoft.com/office/drawing/2014/main" id="{BFE0F062-5833-9A4B-6FC8-DC65C84B0AF6}"/>
              </a:ext>
            </a:extLst>
          </p:cNvPr>
          <p:cNvGrpSpPr/>
          <p:nvPr/>
        </p:nvGrpSpPr>
        <p:grpSpPr>
          <a:xfrm>
            <a:off x="0" y="1403257"/>
            <a:ext cx="12192000" cy="1105001"/>
            <a:chOff x="0" y="1449437"/>
            <a:chExt cx="12192000" cy="1105001"/>
          </a:xfrm>
        </p:grpSpPr>
        <p:sp>
          <p:nvSpPr>
            <p:cNvPr id="22" name="Rectangle 21">
              <a:extLst>
                <a:ext uri="{FF2B5EF4-FFF2-40B4-BE49-F238E27FC236}">
                  <a16:creationId xmlns:a16="http://schemas.microsoft.com/office/drawing/2014/main" id="{22331035-B695-B1BC-1937-413BB2CB9D58}"/>
                </a:ext>
              </a:extLst>
            </p:cNvPr>
            <p:cNvSpPr/>
            <p:nvPr/>
          </p:nvSpPr>
          <p:spPr>
            <a:xfrm>
              <a:off x="0" y="1449437"/>
              <a:ext cx="12192000" cy="1105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7B818B6-0772-D6CB-0DC1-6035D4109277}"/>
                </a:ext>
              </a:extLst>
            </p:cNvPr>
            <p:cNvSpPr txBox="1"/>
            <p:nvPr/>
          </p:nvSpPr>
          <p:spPr>
            <a:xfrm>
              <a:off x="1203060" y="1745305"/>
              <a:ext cx="6789357" cy="492443"/>
            </a:xfrm>
            <a:prstGeom prst="rect">
              <a:avLst/>
            </a:prstGeom>
            <a:noFill/>
          </p:spPr>
          <p:txBody>
            <a:bodyPr wrap="square" lIns="91440" tIns="45720" rIns="91440" bIns="45720" rtlCol="0" anchor="t">
              <a:spAutoFit/>
            </a:bodyPr>
            <a:lstStyle/>
            <a:p>
              <a:pPr>
                <a:buSzPct val="115000"/>
              </a:pPr>
              <a:r>
                <a:rPr lang="en-US" sz="2600" b="1">
                  <a:solidFill>
                    <a:schemeClr val="tx1">
                      <a:lumMod val="75000"/>
                      <a:lumOff val="25000"/>
                    </a:schemeClr>
                  </a:solidFill>
                  <a:latin typeface="+mj-lt"/>
                  <a:cs typeface="Calibri Light"/>
                </a:rPr>
                <a:t>Safety Science and Psychological Safety</a:t>
              </a:r>
              <a:endParaRPr lang="en-US" sz="2600" b="1">
                <a:solidFill>
                  <a:schemeClr val="tx1">
                    <a:lumMod val="75000"/>
                    <a:lumOff val="25000"/>
                  </a:schemeClr>
                </a:solidFill>
                <a:latin typeface="+mj-lt"/>
              </a:endParaRPr>
            </a:p>
          </p:txBody>
        </p:sp>
      </p:grpSp>
      <p:grpSp>
        <p:nvGrpSpPr>
          <p:cNvPr id="40" name="Group 39">
            <a:extLst>
              <a:ext uri="{FF2B5EF4-FFF2-40B4-BE49-F238E27FC236}">
                <a16:creationId xmlns:a16="http://schemas.microsoft.com/office/drawing/2014/main" id="{EDB5727F-061D-21EA-7E34-1E60AAC0AC67}"/>
              </a:ext>
            </a:extLst>
          </p:cNvPr>
          <p:cNvGrpSpPr/>
          <p:nvPr/>
        </p:nvGrpSpPr>
        <p:grpSpPr>
          <a:xfrm>
            <a:off x="0" y="2692373"/>
            <a:ext cx="12192000" cy="813823"/>
            <a:chOff x="0" y="2664665"/>
            <a:chExt cx="12192000" cy="813823"/>
          </a:xfrm>
        </p:grpSpPr>
        <p:sp>
          <p:nvSpPr>
            <p:cNvPr id="23" name="Rectangle 22">
              <a:extLst>
                <a:ext uri="{FF2B5EF4-FFF2-40B4-BE49-F238E27FC236}">
                  <a16:creationId xmlns:a16="http://schemas.microsoft.com/office/drawing/2014/main" id="{8D5596CC-D7C5-9B24-7BD0-D6F3B0954E65}"/>
                </a:ext>
              </a:extLst>
            </p:cNvPr>
            <p:cNvSpPr/>
            <p:nvPr/>
          </p:nvSpPr>
          <p:spPr>
            <a:xfrm>
              <a:off x="0" y="2664665"/>
              <a:ext cx="12192000" cy="8138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85E65D2-3568-0DB4-7AD5-20E87A374714}"/>
                </a:ext>
              </a:extLst>
            </p:cNvPr>
            <p:cNvSpPr txBox="1"/>
            <p:nvPr/>
          </p:nvSpPr>
          <p:spPr>
            <a:xfrm>
              <a:off x="1203060" y="2798328"/>
              <a:ext cx="6789357" cy="492443"/>
            </a:xfrm>
            <a:prstGeom prst="rect">
              <a:avLst/>
            </a:prstGeom>
            <a:noFill/>
          </p:spPr>
          <p:txBody>
            <a:bodyPr wrap="square" lIns="91440" tIns="45720" rIns="91440" bIns="45720" rtlCol="0" anchor="t">
              <a:spAutoFit/>
            </a:bodyPr>
            <a:lstStyle/>
            <a:p>
              <a:pPr>
                <a:buSzPct val="115000"/>
              </a:pPr>
              <a:r>
                <a:rPr lang="en-US" sz="2600" b="1">
                  <a:solidFill>
                    <a:schemeClr val="tx1">
                      <a:lumMod val="75000"/>
                      <a:lumOff val="25000"/>
                    </a:schemeClr>
                  </a:solidFill>
                  <a:latin typeface="+mj-lt"/>
                  <a:cs typeface="Calibri Light"/>
                </a:rPr>
                <a:t>Leadership Series Embedding Psychological Safety</a:t>
              </a:r>
            </a:p>
          </p:txBody>
        </p:sp>
        <p:pic>
          <p:nvPicPr>
            <p:cNvPr id="37" name="Picture 36" descr="Icon&#10;&#10;Description automatically generated">
              <a:extLst>
                <a:ext uri="{FF2B5EF4-FFF2-40B4-BE49-F238E27FC236}">
                  <a16:creationId xmlns:a16="http://schemas.microsoft.com/office/drawing/2014/main" id="{D9C042D9-8F19-2B16-577E-507A25159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018" y="2717154"/>
              <a:ext cx="470004" cy="719248"/>
            </a:xfrm>
            <a:prstGeom prst="rect">
              <a:avLst/>
            </a:prstGeom>
          </p:spPr>
        </p:pic>
      </p:grpSp>
      <p:grpSp>
        <p:nvGrpSpPr>
          <p:cNvPr id="42" name="Group 41">
            <a:extLst>
              <a:ext uri="{FF2B5EF4-FFF2-40B4-BE49-F238E27FC236}">
                <a16:creationId xmlns:a16="http://schemas.microsoft.com/office/drawing/2014/main" id="{95D0785E-8CB3-47F4-88BA-D4B3ACCFD734}"/>
              </a:ext>
            </a:extLst>
          </p:cNvPr>
          <p:cNvGrpSpPr/>
          <p:nvPr/>
        </p:nvGrpSpPr>
        <p:grpSpPr>
          <a:xfrm>
            <a:off x="0" y="4934993"/>
            <a:ext cx="12192000" cy="1108977"/>
            <a:chOff x="0" y="4879577"/>
            <a:chExt cx="12192000" cy="1108977"/>
          </a:xfrm>
        </p:grpSpPr>
        <p:sp>
          <p:nvSpPr>
            <p:cNvPr id="25" name="Rectangle 24">
              <a:extLst>
                <a:ext uri="{FF2B5EF4-FFF2-40B4-BE49-F238E27FC236}">
                  <a16:creationId xmlns:a16="http://schemas.microsoft.com/office/drawing/2014/main" id="{BA494D41-1BA8-0882-C528-6AEFC25ECD9C}"/>
                </a:ext>
              </a:extLst>
            </p:cNvPr>
            <p:cNvSpPr/>
            <p:nvPr/>
          </p:nvSpPr>
          <p:spPr>
            <a:xfrm>
              <a:off x="0" y="4879577"/>
              <a:ext cx="12192000" cy="11089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BD8A992-9602-15F9-34DE-E51C3391ABB8}"/>
                </a:ext>
              </a:extLst>
            </p:cNvPr>
            <p:cNvSpPr txBox="1"/>
            <p:nvPr/>
          </p:nvSpPr>
          <p:spPr>
            <a:xfrm>
              <a:off x="1203060" y="5187843"/>
              <a:ext cx="7248461" cy="492443"/>
            </a:xfrm>
            <a:prstGeom prst="rect">
              <a:avLst/>
            </a:prstGeom>
            <a:noFill/>
          </p:spPr>
          <p:txBody>
            <a:bodyPr wrap="square" lIns="91440" tIns="45720" rIns="91440" bIns="45720" rtlCol="0" anchor="t">
              <a:spAutoFit/>
            </a:bodyPr>
            <a:lstStyle/>
            <a:p>
              <a:pPr>
                <a:buSzPct val="115000"/>
              </a:pPr>
              <a:r>
                <a:rPr lang="en-US" sz="2600" b="1">
                  <a:solidFill>
                    <a:schemeClr val="tx1">
                      <a:lumMod val="75000"/>
                      <a:lumOff val="25000"/>
                    </a:schemeClr>
                  </a:solidFill>
                  <a:latin typeface="+mj-lt"/>
                  <a:cs typeface="Calibri Light"/>
                </a:rPr>
                <a:t>Critical Incident Response Team (CIRT)</a:t>
              </a:r>
            </a:p>
          </p:txBody>
        </p:sp>
      </p:grpSp>
      <p:sp>
        <p:nvSpPr>
          <p:cNvPr id="2" name="TextBox 1">
            <a:extLst>
              <a:ext uri="{FF2B5EF4-FFF2-40B4-BE49-F238E27FC236}">
                <a16:creationId xmlns:a16="http://schemas.microsoft.com/office/drawing/2014/main" id="{A0D2F624-D6E8-EAF2-08CD-6017211A189F}"/>
              </a:ext>
            </a:extLst>
          </p:cNvPr>
          <p:cNvSpPr txBox="1"/>
          <p:nvPr/>
        </p:nvSpPr>
        <p:spPr>
          <a:xfrm>
            <a:off x="544316" y="389418"/>
            <a:ext cx="9260048" cy="769441"/>
          </a:xfrm>
          <a:prstGeom prst="rect">
            <a:avLst/>
          </a:prstGeom>
          <a:noFill/>
        </p:spPr>
        <p:txBody>
          <a:bodyPr wrap="square" lIns="91440" tIns="45720" rIns="91440" bIns="45720" rtlCol="0" anchor="t">
            <a:spAutoFit/>
          </a:bodyPr>
          <a:lstStyle/>
          <a:p>
            <a:r>
              <a:rPr lang="en-US" sz="4400" b="1" dirty="0">
                <a:solidFill>
                  <a:srgbClr val="004990"/>
                </a:solidFill>
                <a:cs typeface="Calibri"/>
              </a:rPr>
              <a:t>Connectedness in Child Welfare</a:t>
            </a:r>
          </a:p>
        </p:txBody>
      </p:sp>
      <p:pic>
        <p:nvPicPr>
          <p:cNvPr id="16" name="Picture 15">
            <a:extLst>
              <a:ext uri="{FF2B5EF4-FFF2-40B4-BE49-F238E27FC236}">
                <a16:creationId xmlns:a16="http://schemas.microsoft.com/office/drawing/2014/main" id="{4544562D-F0E1-861D-E1F2-49BD9B7E34A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48639" y="1640019"/>
            <a:ext cx="4528029" cy="4056914"/>
          </a:xfrm>
          <a:prstGeom prst="rect">
            <a:avLst/>
          </a:prstGeom>
        </p:spPr>
      </p:pic>
      <p:pic>
        <p:nvPicPr>
          <p:cNvPr id="6" name="Picture 5" descr="Icon&#10;&#10;Description automatically generated">
            <a:extLst>
              <a:ext uri="{FF2B5EF4-FFF2-40B4-BE49-F238E27FC236}">
                <a16:creationId xmlns:a16="http://schemas.microsoft.com/office/drawing/2014/main" id="{70C11935-7D33-3155-A7CB-1333B3CDBC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289" y="1762139"/>
            <a:ext cx="740918" cy="469689"/>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7FFD9BF7-A720-5083-E16C-B4C60FE841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703" y="5045313"/>
            <a:ext cx="859994" cy="800456"/>
          </a:xfrm>
          <a:prstGeom prst="rect">
            <a:avLst/>
          </a:prstGeom>
        </p:spPr>
      </p:pic>
    </p:spTree>
    <p:extLst>
      <p:ext uri="{BB962C8B-B14F-4D97-AF65-F5344CB8AC3E}">
        <p14:creationId xmlns:p14="http://schemas.microsoft.com/office/powerpoint/2010/main" val="263366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500" fill="hold"/>
                                        <p:tgtEl>
                                          <p:spTgt spid="39"/>
                                        </p:tgtEl>
                                        <p:attrNameLst>
                                          <p:attrName>ppt_x</p:attrName>
                                        </p:attrNameLst>
                                      </p:cBhvr>
                                      <p:tavLst>
                                        <p:tav tm="0">
                                          <p:val>
                                            <p:strVal val="0-#ppt_w/2"/>
                                          </p:val>
                                        </p:tav>
                                        <p:tav tm="100000">
                                          <p:val>
                                            <p:strVal val="#ppt_x"/>
                                          </p:val>
                                        </p:tav>
                                      </p:tavLst>
                                    </p:anim>
                                    <p:anim calcmode="lin" valueType="num">
                                      <p:cBhvr additive="base">
                                        <p:cTn id="19" dur="500" fill="hold"/>
                                        <p:tgtEl>
                                          <p:spTgt spid="39"/>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8" fill="hold" nodeType="after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500" fill="hold"/>
                                        <p:tgtEl>
                                          <p:spTgt spid="40"/>
                                        </p:tgtEl>
                                        <p:attrNameLst>
                                          <p:attrName>ppt_x</p:attrName>
                                        </p:attrNameLst>
                                      </p:cBhvr>
                                      <p:tavLst>
                                        <p:tav tm="0">
                                          <p:val>
                                            <p:strVal val="0-#ppt_w/2"/>
                                          </p:val>
                                        </p:tav>
                                        <p:tav tm="100000">
                                          <p:val>
                                            <p:strVal val="#ppt_x"/>
                                          </p:val>
                                        </p:tav>
                                      </p:tavLst>
                                    </p:anim>
                                    <p:anim calcmode="lin" valueType="num">
                                      <p:cBhvr additive="base">
                                        <p:cTn id="24" dur="500" fill="hold"/>
                                        <p:tgtEl>
                                          <p:spTgt spid="40"/>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 presetClass="entr" presetSubtype="8"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additive="base">
                                        <p:cTn id="28" dur="500" fill="hold"/>
                                        <p:tgtEl>
                                          <p:spTgt spid="41"/>
                                        </p:tgtEl>
                                        <p:attrNameLst>
                                          <p:attrName>ppt_x</p:attrName>
                                        </p:attrNameLst>
                                      </p:cBhvr>
                                      <p:tavLst>
                                        <p:tav tm="0">
                                          <p:val>
                                            <p:strVal val="0-#ppt_w/2"/>
                                          </p:val>
                                        </p:tav>
                                        <p:tav tm="100000">
                                          <p:val>
                                            <p:strVal val="#ppt_x"/>
                                          </p:val>
                                        </p:tav>
                                      </p:tavLst>
                                    </p:anim>
                                    <p:anim calcmode="lin" valueType="num">
                                      <p:cBhvr additive="base">
                                        <p:cTn id="29" dur="500" fill="hold"/>
                                        <p:tgtEl>
                                          <p:spTgt spid="41"/>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 presetClass="entr" presetSubtype="8" fill="hold" nodeType="after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additive="base">
                                        <p:cTn id="33" dur="500" fill="hold"/>
                                        <p:tgtEl>
                                          <p:spTgt spid="42"/>
                                        </p:tgtEl>
                                        <p:attrNameLst>
                                          <p:attrName>ppt_x</p:attrName>
                                        </p:attrNameLst>
                                      </p:cBhvr>
                                      <p:tavLst>
                                        <p:tav tm="0">
                                          <p:val>
                                            <p:strVal val="0-#ppt_w/2"/>
                                          </p:val>
                                        </p:tav>
                                        <p:tav tm="100000">
                                          <p:val>
                                            <p:strVal val="#ppt_x"/>
                                          </p:val>
                                        </p:tav>
                                      </p:tavLst>
                                    </p:anim>
                                    <p:anim calcmode="lin" valueType="num">
                                      <p:cBhvr additive="base">
                                        <p:cTn id="34"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D0DD0A-78F0-38B1-53D4-813B9516E504}"/>
              </a:ext>
            </a:extLst>
          </p:cNvPr>
          <p:cNvSpPr txBox="1"/>
          <p:nvPr/>
        </p:nvSpPr>
        <p:spPr>
          <a:xfrm>
            <a:off x="442452" y="528484"/>
            <a:ext cx="554539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004990"/>
                </a:solidFill>
                <a:cs typeface="Calibri"/>
              </a:rPr>
              <a:t>Why is this important?</a:t>
            </a:r>
          </a:p>
        </p:txBody>
      </p:sp>
      <p:sp>
        <p:nvSpPr>
          <p:cNvPr id="3" name="TextBox 2">
            <a:extLst>
              <a:ext uri="{FF2B5EF4-FFF2-40B4-BE49-F238E27FC236}">
                <a16:creationId xmlns:a16="http://schemas.microsoft.com/office/drawing/2014/main" id="{07F360D3-3742-6DFE-6549-8BB220892777}"/>
              </a:ext>
            </a:extLst>
          </p:cNvPr>
          <p:cNvSpPr txBox="1"/>
          <p:nvPr/>
        </p:nvSpPr>
        <p:spPr>
          <a:xfrm>
            <a:off x="811160" y="1720645"/>
            <a:ext cx="5545393"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mj-lt"/>
                <a:cs typeface="Calibri"/>
              </a:rPr>
              <a:t>Values based on practice principles</a:t>
            </a:r>
          </a:p>
          <a:p>
            <a:pPr marL="457200" indent="-457200">
              <a:buFont typeface="Arial"/>
              <a:buChar char="•"/>
            </a:pPr>
            <a:r>
              <a:rPr lang="en-US" sz="2800" dirty="0">
                <a:latin typeface="+mj-lt"/>
                <a:cs typeface="Calibri"/>
              </a:rPr>
              <a:t>Respect for all</a:t>
            </a:r>
          </a:p>
          <a:p>
            <a:pPr marL="457200" indent="-457200">
              <a:buFont typeface="Arial"/>
              <a:buChar char="•"/>
            </a:pPr>
            <a:r>
              <a:rPr lang="en-US" sz="2800" dirty="0">
                <a:latin typeface="+mj-lt"/>
                <a:cs typeface="Calibri"/>
              </a:rPr>
              <a:t>Racial justice</a:t>
            </a:r>
          </a:p>
          <a:p>
            <a:pPr marL="457200" indent="-457200">
              <a:buFont typeface="Arial"/>
              <a:buChar char="•"/>
            </a:pPr>
            <a:r>
              <a:rPr lang="en-US" sz="2800" dirty="0">
                <a:latin typeface="+mj-lt"/>
                <a:cs typeface="Calibri"/>
              </a:rPr>
              <a:t>Diversity &amp; inclusion </a:t>
            </a:r>
          </a:p>
          <a:p>
            <a:pPr marL="457200" indent="-457200">
              <a:buFont typeface="Arial"/>
              <a:buChar char="•"/>
            </a:pPr>
            <a:r>
              <a:rPr lang="en-US" sz="2800" dirty="0">
                <a:latin typeface="+mj-lt"/>
                <a:cs typeface="Calibri"/>
              </a:rPr>
              <a:t>A culture of safety &amp; transparency</a:t>
            </a:r>
          </a:p>
          <a:p>
            <a:pPr marL="457200" indent="-457200">
              <a:buFont typeface="Arial"/>
              <a:buChar char="•"/>
            </a:pPr>
            <a:r>
              <a:rPr lang="en-US" sz="2800" dirty="0">
                <a:latin typeface="+mj-lt"/>
                <a:cs typeface="Calibri"/>
              </a:rPr>
              <a:t>A commitment to continuous improvement</a:t>
            </a:r>
          </a:p>
          <a:p>
            <a:pPr marL="285750" indent="-285750">
              <a:buFont typeface="Wingdings"/>
              <a:buChar char="q"/>
            </a:pPr>
            <a:endParaRPr lang="en-US" dirty="0">
              <a:cs typeface="Calibri"/>
            </a:endParaRPr>
          </a:p>
          <a:p>
            <a:pPr marL="285750" indent="-285750">
              <a:buFont typeface="Wingdings"/>
              <a:buChar char="q"/>
            </a:pPr>
            <a:endParaRPr lang="en-US" dirty="0">
              <a:cs typeface="Calibri"/>
            </a:endParaRPr>
          </a:p>
          <a:p>
            <a:pPr marL="285750" indent="-285750">
              <a:buFont typeface="Wingdings"/>
              <a:buChar char="q"/>
            </a:pPr>
            <a:endParaRPr lang="en-US" dirty="0">
              <a:cs typeface="Calibri"/>
            </a:endParaRPr>
          </a:p>
          <a:p>
            <a:pPr marL="285750" indent="-285750">
              <a:buFont typeface="Wingdings"/>
              <a:buChar char="q"/>
            </a:pPr>
            <a:endParaRPr lang="en-US" dirty="0">
              <a:cs typeface="Calibri"/>
            </a:endParaRPr>
          </a:p>
          <a:p>
            <a:pPr marL="285750" indent="-285750">
              <a:buFont typeface="Wingdings"/>
              <a:buChar char="q"/>
            </a:pPr>
            <a:endParaRPr lang="en-US" dirty="0">
              <a:cs typeface="Calibri"/>
            </a:endParaRPr>
          </a:p>
          <a:p>
            <a:pPr marL="285750" indent="-285750">
              <a:buFont typeface="Wingdings"/>
              <a:buChar char="q"/>
            </a:pPr>
            <a:endParaRPr lang="en-US" dirty="0">
              <a:cs typeface="Calibri"/>
            </a:endParaRPr>
          </a:p>
          <a:p>
            <a:endParaRPr lang="en-US" dirty="0">
              <a:cs typeface="Calibri"/>
            </a:endParaRPr>
          </a:p>
        </p:txBody>
      </p:sp>
      <p:sp>
        <p:nvSpPr>
          <p:cNvPr id="4" name="TextBox 3">
            <a:extLst>
              <a:ext uri="{FF2B5EF4-FFF2-40B4-BE49-F238E27FC236}">
                <a16:creationId xmlns:a16="http://schemas.microsoft.com/office/drawing/2014/main" id="{E2E8A1AE-0119-572B-B53E-1979FB466C0B}"/>
              </a:ext>
            </a:extLst>
          </p:cNvPr>
          <p:cNvSpPr txBox="1"/>
          <p:nvPr/>
        </p:nvSpPr>
        <p:spPr>
          <a:xfrm>
            <a:off x="7398774" y="921774"/>
            <a:ext cx="380016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chemeClr val="bg1"/>
                </a:solidFill>
                <a:cs typeface="Calibri"/>
              </a:rPr>
              <a:t>Values</a:t>
            </a:r>
          </a:p>
        </p:txBody>
      </p:sp>
      <p:sp>
        <p:nvSpPr>
          <p:cNvPr id="5" name="TextBox 4">
            <a:extLst>
              <a:ext uri="{FF2B5EF4-FFF2-40B4-BE49-F238E27FC236}">
                <a16:creationId xmlns:a16="http://schemas.microsoft.com/office/drawing/2014/main" id="{A3DBDFFC-BCFE-EE69-0132-993493487B3D}"/>
              </a:ext>
            </a:extLst>
          </p:cNvPr>
          <p:cNvSpPr txBox="1"/>
          <p:nvPr/>
        </p:nvSpPr>
        <p:spPr>
          <a:xfrm>
            <a:off x="7927257" y="2470354"/>
            <a:ext cx="27432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chemeClr val="bg1"/>
                </a:solidFill>
                <a:cs typeface="Calibri"/>
              </a:rPr>
              <a:t>Organizational Infrastructure</a:t>
            </a:r>
            <a:endParaRPr lang="en-US" b="1">
              <a:solidFill>
                <a:schemeClr val="bg1"/>
              </a:solidFill>
              <a:cs typeface="Calibri"/>
            </a:endParaRPr>
          </a:p>
        </p:txBody>
      </p:sp>
      <p:sp>
        <p:nvSpPr>
          <p:cNvPr id="6" name="TextBox 5">
            <a:extLst>
              <a:ext uri="{FF2B5EF4-FFF2-40B4-BE49-F238E27FC236}">
                <a16:creationId xmlns:a16="http://schemas.microsoft.com/office/drawing/2014/main" id="{4B5F1F76-283B-6316-31ED-30F64DF68CAA}"/>
              </a:ext>
            </a:extLst>
          </p:cNvPr>
          <p:cNvSpPr txBox="1"/>
          <p:nvPr/>
        </p:nvSpPr>
        <p:spPr>
          <a:xfrm>
            <a:off x="7398774" y="4584290"/>
            <a:ext cx="372642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chemeClr val="bg1"/>
                </a:solidFill>
                <a:cs typeface="Calibri"/>
              </a:rPr>
              <a:t>Connectedness</a:t>
            </a:r>
            <a:endParaRPr lang="en-US"/>
          </a:p>
        </p:txBody>
      </p:sp>
    </p:spTree>
    <p:extLst>
      <p:ext uri="{BB962C8B-B14F-4D97-AF65-F5344CB8AC3E}">
        <p14:creationId xmlns:p14="http://schemas.microsoft.com/office/powerpoint/2010/main" val="2269130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D3898-099D-4E4C-8FFC-019020C60731}"/>
              </a:ext>
            </a:extLst>
          </p:cNvPr>
          <p:cNvSpPr>
            <a:spLocks noGrp="1"/>
          </p:cNvSpPr>
          <p:nvPr>
            <p:ph type="title" idx="4294967295"/>
          </p:nvPr>
        </p:nvSpPr>
        <p:spPr>
          <a:xfrm>
            <a:off x="835891" y="273876"/>
            <a:ext cx="10906125" cy="1135062"/>
          </a:xfrm>
        </p:spPr>
        <p:txBody>
          <a:bodyPr>
            <a:normAutofit fontScale="90000"/>
          </a:bodyPr>
          <a:lstStyle/>
          <a:p>
            <a:r>
              <a:rPr lang="en-US" b="1" dirty="0">
                <a:solidFill>
                  <a:srgbClr val="004990"/>
                </a:solidFill>
                <a:latin typeface="Calibri"/>
                <a:cs typeface="Calibri Light"/>
              </a:rPr>
              <a:t>Strategic Solutions and Agency Transformation:</a:t>
            </a:r>
          </a:p>
        </p:txBody>
      </p:sp>
      <p:sp>
        <p:nvSpPr>
          <p:cNvPr id="5" name="Oval 4">
            <a:extLst>
              <a:ext uri="{FF2B5EF4-FFF2-40B4-BE49-F238E27FC236}">
                <a16:creationId xmlns:a16="http://schemas.microsoft.com/office/drawing/2014/main" id="{B8015307-7E71-4162-B549-19AE7F2C4B4D}"/>
              </a:ext>
            </a:extLst>
          </p:cNvPr>
          <p:cNvSpPr/>
          <p:nvPr/>
        </p:nvSpPr>
        <p:spPr>
          <a:xfrm>
            <a:off x="173116" y="1823051"/>
            <a:ext cx="1963158" cy="1943547"/>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8" name="Oval 7">
            <a:extLst>
              <a:ext uri="{FF2B5EF4-FFF2-40B4-BE49-F238E27FC236}">
                <a16:creationId xmlns:a16="http://schemas.microsoft.com/office/drawing/2014/main" id="{4D47ECF6-7DC8-4095-BBC5-D9A6D66C5365}"/>
              </a:ext>
            </a:extLst>
          </p:cNvPr>
          <p:cNvSpPr/>
          <p:nvPr/>
        </p:nvSpPr>
        <p:spPr>
          <a:xfrm>
            <a:off x="2627593" y="1823051"/>
            <a:ext cx="1963158" cy="1943547"/>
          </a:xfrm>
          <a:prstGeom prst="ellipse">
            <a:avLst/>
          </a:prstGeom>
          <a:solidFill>
            <a:schemeClr val="accent3"/>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9" name="Oval 8">
            <a:extLst>
              <a:ext uri="{FF2B5EF4-FFF2-40B4-BE49-F238E27FC236}">
                <a16:creationId xmlns:a16="http://schemas.microsoft.com/office/drawing/2014/main" id="{FFA49544-758D-46AA-8732-5E18F751A373}"/>
              </a:ext>
            </a:extLst>
          </p:cNvPr>
          <p:cNvSpPr/>
          <p:nvPr/>
        </p:nvSpPr>
        <p:spPr>
          <a:xfrm>
            <a:off x="5082070" y="1823051"/>
            <a:ext cx="1963158" cy="1943547"/>
          </a:xfrm>
          <a:prstGeom prst="ellipse">
            <a:avLst/>
          </a:prstGeom>
          <a:solidFill>
            <a:schemeClr val="accent4"/>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0" name="Oval 9">
            <a:extLst>
              <a:ext uri="{FF2B5EF4-FFF2-40B4-BE49-F238E27FC236}">
                <a16:creationId xmlns:a16="http://schemas.microsoft.com/office/drawing/2014/main" id="{74946A69-0D12-460E-A0A9-8A2C8D2FAE4D}"/>
              </a:ext>
            </a:extLst>
          </p:cNvPr>
          <p:cNvSpPr/>
          <p:nvPr/>
        </p:nvSpPr>
        <p:spPr>
          <a:xfrm>
            <a:off x="7536547" y="1823051"/>
            <a:ext cx="1963158" cy="1943547"/>
          </a:xfrm>
          <a:prstGeom prst="ellipse">
            <a:avLst/>
          </a:prstGeom>
          <a:solidFill>
            <a:schemeClr val="accent1"/>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1" name="Oval 10">
            <a:extLst>
              <a:ext uri="{FF2B5EF4-FFF2-40B4-BE49-F238E27FC236}">
                <a16:creationId xmlns:a16="http://schemas.microsoft.com/office/drawing/2014/main" id="{73DB323C-9867-41F3-A359-56F0606D2F0F}"/>
              </a:ext>
            </a:extLst>
          </p:cNvPr>
          <p:cNvSpPr/>
          <p:nvPr/>
        </p:nvSpPr>
        <p:spPr>
          <a:xfrm>
            <a:off x="10013879" y="1936412"/>
            <a:ext cx="1963158" cy="1943547"/>
          </a:xfrm>
          <a:prstGeom prst="ellipse">
            <a:avLst/>
          </a:prstGeom>
          <a:solidFill>
            <a:schemeClr val="accent6"/>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grpSp>
        <p:nvGrpSpPr>
          <p:cNvPr id="17" name="Group 16">
            <a:extLst>
              <a:ext uri="{FF2B5EF4-FFF2-40B4-BE49-F238E27FC236}">
                <a16:creationId xmlns:a16="http://schemas.microsoft.com/office/drawing/2014/main" id="{C6B5C01F-C775-495F-B46E-EAEC7F6A50BB}"/>
              </a:ext>
            </a:extLst>
          </p:cNvPr>
          <p:cNvGrpSpPr/>
          <p:nvPr/>
        </p:nvGrpSpPr>
        <p:grpSpPr>
          <a:xfrm>
            <a:off x="-71041" y="4053469"/>
            <a:ext cx="2596909" cy="1375959"/>
            <a:chOff x="441713" y="3174744"/>
            <a:chExt cx="2596909" cy="1375959"/>
          </a:xfrm>
        </p:grpSpPr>
        <p:sp>
          <p:nvSpPr>
            <p:cNvPr id="18" name="Rectangle 17">
              <a:extLst>
                <a:ext uri="{FF2B5EF4-FFF2-40B4-BE49-F238E27FC236}">
                  <a16:creationId xmlns:a16="http://schemas.microsoft.com/office/drawing/2014/main" id="{F0E7738A-B067-43D4-8555-33A0B6BD2B96}"/>
                </a:ext>
              </a:extLst>
            </p:cNvPr>
            <p:cNvSpPr/>
            <p:nvPr/>
          </p:nvSpPr>
          <p:spPr>
            <a:xfrm>
              <a:off x="512754" y="3534316"/>
              <a:ext cx="2525868" cy="1016387"/>
            </a:xfrm>
            <a:prstGeom prst="rect">
              <a:avLst/>
            </a:pr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0"/>
                <a:satOff val="0"/>
                <a:lumOff val="0"/>
                <a:alphaOff val="0"/>
              </a:schemeClr>
            </a:fontRef>
          </p:style>
        </p:sp>
        <p:sp>
          <p:nvSpPr>
            <p:cNvPr id="19" name="TextBox 18">
              <a:extLst>
                <a:ext uri="{FF2B5EF4-FFF2-40B4-BE49-F238E27FC236}">
                  <a16:creationId xmlns:a16="http://schemas.microsoft.com/office/drawing/2014/main" id="{EB9FA8C4-9F03-47DE-82D6-789AE4631810}"/>
                </a:ext>
              </a:extLst>
            </p:cNvPr>
            <p:cNvSpPr txBox="1"/>
            <p:nvPr/>
          </p:nvSpPr>
          <p:spPr>
            <a:xfrm>
              <a:off x="441713" y="3174744"/>
              <a:ext cx="2525868" cy="1016387"/>
            </a:xfrm>
            <a:prstGeom prst="rect">
              <a:avLst/>
            </a:prstGeom>
          </p:spPr>
          <p:style>
            <a:lnRef idx="0">
              <a:scrgbClr r="0" g="0" b="0"/>
            </a:lnRef>
            <a:fillRef idx="0">
              <a:scrgbClr r="0" g="0" b="0"/>
            </a:fillRef>
            <a:effectRef idx="0">
              <a:scrgbClr r="0" g="0" b="0"/>
            </a:effectRef>
            <a:fontRef idx="minor">
              <a:schemeClr val="accent2">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2000" kern="1200" dirty="0">
                  <a:latin typeface="Georgia" panose="02040502050405020303" pitchFamily="18" charset="0"/>
                </a:rPr>
                <a:t>Continuous Quality Improvement (CQI)</a:t>
              </a:r>
            </a:p>
          </p:txBody>
        </p:sp>
      </p:grpSp>
      <p:grpSp>
        <p:nvGrpSpPr>
          <p:cNvPr id="20" name="Group 19">
            <a:extLst>
              <a:ext uri="{FF2B5EF4-FFF2-40B4-BE49-F238E27FC236}">
                <a16:creationId xmlns:a16="http://schemas.microsoft.com/office/drawing/2014/main" id="{892473F9-1E31-4C0B-8252-42EEF7D2D18A}"/>
              </a:ext>
            </a:extLst>
          </p:cNvPr>
          <p:cNvGrpSpPr/>
          <p:nvPr/>
        </p:nvGrpSpPr>
        <p:grpSpPr>
          <a:xfrm>
            <a:off x="2383842" y="4135387"/>
            <a:ext cx="4992313" cy="1114706"/>
            <a:chOff x="3354134" y="2844785"/>
            <a:chExt cx="4935165" cy="1014536"/>
          </a:xfrm>
        </p:grpSpPr>
        <p:sp>
          <p:nvSpPr>
            <p:cNvPr id="21" name="Rectangle 20">
              <a:extLst>
                <a:ext uri="{FF2B5EF4-FFF2-40B4-BE49-F238E27FC236}">
                  <a16:creationId xmlns:a16="http://schemas.microsoft.com/office/drawing/2014/main" id="{60F8CEAC-FD16-462F-8AB7-08722BDCE0FF}"/>
                </a:ext>
              </a:extLst>
            </p:cNvPr>
            <p:cNvSpPr/>
            <p:nvPr/>
          </p:nvSpPr>
          <p:spPr>
            <a:xfrm>
              <a:off x="3354134" y="3139321"/>
              <a:ext cx="2438211" cy="720000"/>
            </a:xfrm>
            <a:prstGeom prst="rect">
              <a:avLst/>
            </a:pr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3">
                <a:hueOff val="0"/>
                <a:satOff val="0"/>
                <a:lumOff val="0"/>
                <a:alphaOff val="0"/>
              </a:schemeClr>
            </a:fontRef>
          </p:style>
        </p:sp>
        <p:sp>
          <p:nvSpPr>
            <p:cNvPr id="22" name="TextBox 21">
              <a:extLst>
                <a:ext uri="{FF2B5EF4-FFF2-40B4-BE49-F238E27FC236}">
                  <a16:creationId xmlns:a16="http://schemas.microsoft.com/office/drawing/2014/main" id="{62FD747C-6B11-4B91-9A0C-0C72DE58B2AE}"/>
                </a:ext>
              </a:extLst>
            </p:cNvPr>
            <p:cNvSpPr txBox="1"/>
            <p:nvPr/>
          </p:nvSpPr>
          <p:spPr>
            <a:xfrm>
              <a:off x="5851088" y="2844785"/>
              <a:ext cx="2438211" cy="720000"/>
            </a:xfrm>
            <a:prstGeom prst="rect">
              <a:avLst/>
            </a:prstGeom>
          </p:spPr>
          <p:style>
            <a:lnRef idx="0">
              <a:scrgbClr r="0" g="0" b="0"/>
            </a:lnRef>
            <a:fillRef idx="0">
              <a:scrgbClr r="0" g="0" b="0"/>
            </a:fillRef>
            <a:effectRef idx="0">
              <a:scrgbClr r="0" g="0" b="0"/>
            </a:effectRef>
            <a:fontRef idx="minor">
              <a:schemeClr val="accent3">
                <a:hueOff val="0"/>
                <a:satOff val="0"/>
                <a:lumOff val="0"/>
                <a:alphaOff val="0"/>
              </a:schemeClr>
            </a:fontRef>
          </p:style>
          <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000" kern="1200" dirty="0">
                  <a:solidFill>
                    <a:srgbClr val="FFC000"/>
                  </a:solidFill>
                  <a:latin typeface="Georgia" panose="02040502050405020303" pitchFamily="18" charset="0"/>
                </a:rPr>
                <a:t>Research and Evaluation</a:t>
              </a:r>
            </a:p>
          </p:txBody>
        </p:sp>
      </p:grpSp>
      <p:sp>
        <p:nvSpPr>
          <p:cNvPr id="26" name="TextBox 25">
            <a:extLst>
              <a:ext uri="{FF2B5EF4-FFF2-40B4-BE49-F238E27FC236}">
                <a16:creationId xmlns:a16="http://schemas.microsoft.com/office/drawing/2014/main" id="{B89B4095-24C6-4E15-B3D0-A466628431CC}"/>
              </a:ext>
            </a:extLst>
          </p:cNvPr>
          <p:cNvSpPr txBox="1"/>
          <p:nvPr/>
        </p:nvSpPr>
        <p:spPr>
          <a:xfrm>
            <a:off x="6648656" y="4023102"/>
            <a:ext cx="3738940" cy="1323439"/>
          </a:xfrm>
          <a:prstGeom prst="rect">
            <a:avLst/>
          </a:prstGeom>
          <a:noFill/>
        </p:spPr>
        <p:txBody>
          <a:bodyPr wrap="square">
            <a:spAutoFit/>
          </a:bodyPr>
          <a:lstStyle/>
          <a:p>
            <a:pPr lvl="0" algn="ctr">
              <a:lnSpc>
                <a:spcPct val="100000"/>
              </a:lnSpc>
              <a:defRPr cap="all"/>
            </a:pPr>
            <a:r>
              <a:rPr lang="en-US" sz="2000" dirty="0">
                <a:solidFill>
                  <a:schemeClr val="accent5"/>
                </a:solidFill>
                <a:latin typeface="Georgia" panose="02040502050405020303" pitchFamily="18" charset="0"/>
              </a:rPr>
              <a:t>Permanency, </a:t>
            </a:r>
          </a:p>
          <a:p>
            <a:pPr lvl="0" algn="ctr">
              <a:lnSpc>
                <a:spcPct val="100000"/>
              </a:lnSpc>
              <a:defRPr cap="all"/>
            </a:pPr>
            <a:r>
              <a:rPr lang="en-US" sz="2000" dirty="0">
                <a:solidFill>
                  <a:schemeClr val="accent5"/>
                </a:solidFill>
                <a:latin typeface="Georgia" panose="02040502050405020303" pitchFamily="18" charset="0"/>
              </a:rPr>
              <a:t>Policy, and </a:t>
            </a:r>
          </a:p>
          <a:p>
            <a:pPr lvl="0" algn="ctr">
              <a:lnSpc>
                <a:spcPct val="100000"/>
              </a:lnSpc>
              <a:defRPr cap="all"/>
            </a:pPr>
            <a:r>
              <a:rPr lang="en-US" sz="2000" dirty="0">
                <a:solidFill>
                  <a:schemeClr val="accent5"/>
                </a:solidFill>
                <a:latin typeface="Georgia" panose="02040502050405020303" pitchFamily="18" charset="0"/>
              </a:rPr>
              <a:t>Focused </a:t>
            </a:r>
            <a:br>
              <a:rPr lang="en-US" sz="2000" dirty="0">
                <a:solidFill>
                  <a:schemeClr val="accent5"/>
                </a:solidFill>
                <a:latin typeface="Georgia" panose="02040502050405020303" pitchFamily="18" charset="0"/>
              </a:rPr>
            </a:br>
            <a:r>
              <a:rPr lang="en-US" sz="2000" dirty="0">
                <a:solidFill>
                  <a:schemeClr val="accent5"/>
                </a:solidFill>
                <a:latin typeface="Georgia" panose="02040502050405020303" pitchFamily="18" charset="0"/>
              </a:rPr>
              <a:t>Needs</a:t>
            </a:r>
          </a:p>
        </p:txBody>
      </p:sp>
      <p:sp>
        <p:nvSpPr>
          <p:cNvPr id="28" name="TextBox 27">
            <a:extLst>
              <a:ext uri="{FF2B5EF4-FFF2-40B4-BE49-F238E27FC236}">
                <a16:creationId xmlns:a16="http://schemas.microsoft.com/office/drawing/2014/main" id="{0F0BF0F2-C9BC-4E32-9E4A-AEBA8A68A2DB}"/>
              </a:ext>
            </a:extLst>
          </p:cNvPr>
          <p:cNvSpPr txBox="1"/>
          <p:nvPr/>
        </p:nvSpPr>
        <p:spPr>
          <a:xfrm>
            <a:off x="9991024" y="4119244"/>
            <a:ext cx="1963158" cy="707886"/>
          </a:xfrm>
          <a:prstGeom prst="rect">
            <a:avLst/>
          </a:prstGeom>
          <a:noFill/>
        </p:spPr>
        <p:txBody>
          <a:bodyPr wrap="square">
            <a:spAutoFit/>
          </a:bodyPr>
          <a:lstStyle/>
          <a:p>
            <a:pPr lvl="0" algn="ctr">
              <a:lnSpc>
                <a:spcPct val="100000"/>
              </a:lnSpc>
              <a:defRPr cap="all"/>
            </a:pPr>
            <a:r>
              <a:rPr lang="en-US" sz="2000" dirty="0">
                <a:solidFill>
                  <a:schemeClr val="accent6"/>
                </a:solidFill>
                <a:latin typeface="Georgia" panose="02040502050405020303" pitchFamily="18" charset="0"/>
              </a:rPr>
              <a:t>Safe Systems</a:t>
            </a:r>
          </a:p>
        </p:txBody>
      </p:sp>
      <p:pic>
        <p:nvPicPr>
          <p:cNvPr id="7" name="Graphic 6" descr="Continuous Improvement with solid fill">
            <a:extLst>
              <a:ext uri="{FF2B5EF4-FFF2-40B4-BE49-F238E27FC236}">
                <a16:creationId xmlns:a16="http://schemas.microsoft.com/office/drawing/2014/main" id="{2A42F2CF-B81C-7E6E-237A-A1BA04532A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6177" y="1846549"/>
            <a:ext cx="1953669" cy="2001293"/>
          </a:xfrm>
          <a:prstGeom prst="rect">
            <a:avLst/>
          </a:prstGeom>
        </p:spPr>
      </p:pic>
      <p:pic>
        <p:nvPicPr>
          <p:cNvPr id="13" name="Graphic 12" descr="Clipboard Badge with solid fill">
            <a:extLst>
              <a:ext uri="{FF2B5EF4-FFF2-40B4-BE49-F238E27FC236}">
                <a16:creationId xmlns:a16="http://schemas.microsoft.com/office/drawing/2014/main" id="{1A02EB10-55C3-5348-3DAD-4E96D3BC09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13268" y="1943110"/>
            <a:ext cx="1612359" cy="1612359"/>
          </a:xfrm>
          <a:prstGeom prst="rect">
            <a:avLst/>
          </a:prstGeom>
        </p:spPr>
      </p:pic>
      <p:pic>
        <p:nvPicPr>
          <p:cNvPr id="15" name="Graphic 14" descr="Microscope with solid fill">
            <a:extLst>
              <a:ext uri="{FF2B5EF4-FFF2-40B4-BE49-F238E27FC236}">
                <a16:creationId xmlns:a16="http://schemas.microsoft.com/office/drawing/2014/main" id="{4C26B5AF-89F3-1560-237E-901BE299B6C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68014" y="1872863"/>
            <a:ext cx="1554631" cy="1554631"/>
          </a:xfrm>
          <a:prstGeom prst="rect">
            <a:avLst/>
          </a:prstGeom>
        </p:spPr>
      </p:pic>
      <p:pic>
        <p:nvPicPr>
          <p:cNvPr id="29" name="Graphic 28" descr="Open hand with solid fill">
            <a:extLst>
              <a:ext uri="{FF2B5EF4-FFF2-40B4-BE49-F238E27FC236}">
                <a16:creationId xmlns:a16="http://schemas.microsoft.com/office/drawing/2014/main" id="{D4E0604C-3D9F-476C-6EF1-D4AF49218F7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36522" y="2048040"/>
            <a:ext cx="1521778" cy="1521778"/>
          </a:xfrm>
          <a:prstGeom prst="rect">
            <a:avLst/>
          </a:prstGeom>
        </p:spPr>
      </p:pic>
      <p:pic>
        <p:nvPicPr>
          <p:cNvPr id="33" name="Graphic 32" descr="Shield Tick with solid fill">
            <a:extLst>
              <a:ext uri="{FF2B5EF4-FFF2-40B4-BE49-F238E27FC236}">
                <a16:creationId xmlns:a16="http://schemas.microsoft.com/office/drawing/2014/main" id="{794545BC-9073-66CC-AA86-AA3815CA998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248900" y="2048040"/>
            <a:ext cx="1493116" cy="1493116"/>
          </a:xfrm>
          <a:prstGeom prst="rect">
            <a:avLst/>
          </a:prstGeom>
        </p:spPr>
      </p:pic>
      <p:sp>
        <p:nvSpPr>
          <p:cNvPr id="3" name="TextBox 2">
            <a:extLst>
              <a:ext uri="{FF2B5EF4-FFF2-40B4-BE49-F238E27FC236}">
                <a16:creationId xmlns:a16="http://schemas.microsoft.com/office/drawing/2014/main" id="{9D231E78-A28B-3B12-4C11-1D6DE47439AB}"/>
              </a:ext>
            </a:extLst>
          </p:cNvPr>
          <p:cNvSpPr txBox="1"/>
          <p:nvPr/>
        </p:nvSpPr>
        <p:spPr>
          <a:xfrm>
            <a:off x="2889102" y="4053469"/>
            <a:ext cx="1795243" cy="1323439"/>
          </a:xfrm>
          <a:prstGeom prst="rect">
            <a:avLst/>
          </a:prstGeom>
          <a:noFill/>
        </p:spPr>
        <p:txBody>
          <a:bodyPr wrap="square" rtlCol="0">
            <a:spAutoFit/>
          </a:bodyPr>
          <a:lstStyle/>
          <a:p>
            <a:r>
              <a:rPr lang="en-US" sz="2000" dirty="0">
                <a:solidFill>
                  <a:srgbClr val="7F7F7F"/>
                </a:solidFill>
                <a:latin typeface="Georgia" panose="02040502050405020303" pitchFamily="18" charset="0"/>
              </a:rPr>
              <a:t>QUALITY SERVICE ASSURANCE (QSA)</a:t>
            </a:r>
          </a:p>
        </p:txBody>
      </p:sp>
    </p:spTree>
    <p:extLst>
      <p:ext uri="{BB962C8B-B14F-4D97-AF65-F5344CB8AC3E}">
        <p14:creationId xmlns:p14="http://schemas.microsoft.com/office/powerpoint/2010/main" val="4218283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DE0BF14-A576-7476-CE9A-99776B0593F3}"/>
              </a:ext>
            </a:extLst>
          </p:cNvPr>
          <p:cNvSpPr txBox="1"/>
          <p:nvPr/>
        </p:nvSpPr>
        <p:spPr>
          <a:xfrm>
            <a:off x="840914" y="598670"/>
            <a:ext cx="939214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dirty="0">
                <a:solidFill>
                  <a:srgbClr val="004990"/>
                </a:solidFill>
                <a:cs typeface="Calibri"/>
              </a:rPr>
              <a:t>Safety Science in Child Welfare</a:t>
            </a:r>
          </a:p>
        </p:txBody>
      </p:sp>
      <p:graphicFrame>
        <p:nvGraphicFramePr>
          <p:cNvPr id="2" name="Diagram 1">
            <a:extLst>
              <a:ext uri="{FF2B5EF4-FFF2-40B4-BE49-F238E27FC236}">
                <a16:creationId xmlns:a16="http://schemas.microsoft.com/office/drawing/2014/main" id="{3781DB65-269E-3A23-40F1-E8BCF7B5827E}"/>
              </a:ext>
            </a:extLst>
          </p:cNvPr>
          <p:cNvGraphicFramePr/>
          <p:nvPr>
            <p:extLst>
              <p:ext uri="{D42A27DB-BD31-4B8C-83A1-F6EECF244321}">
                <p14:modId xmlns:p14="http://schemas.microsoft.com/office/powerpoint/2010/main" val="1438405933"/>
              </p:ext>
            </p:extLst>
          </p:nvPr>
        </p:nvGraphicFramePr>
        <p:xfrm>
          <a:off x="667820" y="1674688"/>
          <a:ext cx="8187362" cy="47150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76004559-3C19-F6DD-3982-CF272291268C}"/>
              </a:ext>
            </a:extLst>
          </p:cNvPr>
          <p:cNvSpPr txBox="1"/>
          <p:nvPr/>
        </p:nvSpPr>
        <p:spPr>
          <a:xfrm>
            <a:off x="9201078" y="5612999"/>
            <a:ext cx="2990922" cy="646331"/>
          </a:xfrm>
          <a:prstGeom prst="rect">
            <a:avLst/>
          </a:prstGeom>
          <a:noFill/>
        </p:spPr>
        <p:txBody>
          <a:bodyPr wrap="square" rtlCol="0">
            <a:spAutoFit/>
          </a:bodyPr>
          <a:lstStyle/>
          <a:p>
            <a:r>
              <a:rPr lang="en-US" dirty="0"/>
              <a:t>(Casey Family Programs, 2022) (Edmonson, A., 1999)</a:t>
            </a:r>
          </a:p>
        </p:txBody>
      </p:sp>
    </p:spTree>
    <p:extLst>
      <p:ext uri="{BB962C8B-B14F-4D97-AF65-F5344CB8AC3E}">
        <p14:creationId xmlns:p14="http://schemas.microsoft.com/office/powerpoint/2010/main" val="1100300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EDF1A5-210E-53E6-0D32-DD4DD493F55E}"/>
              </a:ext>
            </a:extLst>
          </p:cNvPr>
          <p:cNvSpPr txBox="1"/>
          <p:nvPr/>
        </p:nvSpPr>
        <p:spPr>
          <a:xfrm>
            <a:off x="4956925" y="1222031"/>
            <a:ext cx="5646759" cy="369332"/>
          </a:xfrm>
          <a:prstGeom prst="rect">
            <a:avLst/>
          </a:prstGeom>
          <a:noFill/>
        </p:spPr>
        <p:txBody>
          <a:bodyPr wrap="square" lIns="91440" tIns="45720" rIns="91440" bIns="45720" rtlCol="0" anchor="t">
            <a:spAutoFit/>
          </a:bodyPr>
          <a:lstStyle/>
          <a:p>
            <a:pPr>
              <a:buSzPct val="115000"/>
            </a:pPr>
            <a:r>
              <a:rPr lang="en-US" b="1" dirty="0">
                <a:solidFill>
                  <a:schemeClr val="tx1">
                    <a:lumMod val="75000"/>
                    <a:lumOff val="25000"/>
                  </a:schemeClr>
                </a:solidFill>
                <a:latin typeface="+mj-lt"/>
                <a:cs typeface="Calibri Light"/>
              </a:rPr>
              <a:t>Case record review</a:t>
            </a:r>
          </a:p>
        </p:txBody>
      </p:sp>
      <p:sp>
        <p:nvSpPr>
          <p:cNvPr id="4" name="TextBox 3">
            <a:extLst>
              <a:ext uri="{FF2B5EF4-FFF2-40B4-BE49-F238E27FC236}">
                <a16:creationId xmlns:a16="http://schemas.microsoft.com/office/drawing/2014/main" id="{AC2D677A-D5BE-DD1A-8C6A-CD25EA7485B2}"/>
              </a:ext>
            </a:extLst>
          </p:cNvPr>
          <p:cNvSpPr txBox="1"/>
          <p:nvPr/>
        </p:nvSpPr>
        <p:spPr>
          <a:xfrm>
            <a:off x="4956925" y="2300896"/>
            <a:ext cx="5646759" cy="646331"/>
          </a:xfrm>
          <a:prstGeom prst="rect">
            <a:avLst/>
          </a:prstGeom>
          <a:noFill/>
        </p:spPr>
        <p:txBody>
          <a:bodyPr wrap="square" lIns="91440" tIns="45720" rIns="91440" bIns="45720" rtlCol="0" anchor="t">
            <a:spAutoFit/>
          </a:bodyPr>
          <a:lstStyle/>
          <a:p>
            <a:pPr>
              <a:buSzPct val="115000"/>
            </a:pPr>
            <a:r>
              <a:rPr lang="en-US" b="1" dirty="0">
                <a:solidFill>
                  <a:schemeClr val="tx1">
                    <a:lumMod val="75000"/>
                    <a:lumOff val="25000"/>
                  </a:schemeClr>
                </a:solidFill>
                <a:latin typeface="+mj-lt"/>
                <a:cs typeface="Calibri Light"/>
              </a:rPr>
              <a:t>Debriefings and the utilization of the Safe Systems Improvement Tool (SSIT)</a:t>
            </a:r>
          </a:p>
        </p:txBody>
      </p:sp>
      <p:sp>
        <p:nvSpPr>
          <p:cNvPr id="6" name="TextBox 5">
            <a:extLst>
              <a:ext uri="{FF2B5EF4-FFF2-40B4-BE49-F238E27FC236}">
                <a16:creationId xmlns:a16="http://schemas.microsoft.com/office/drawing/2014/main" id="{574A3F78-1315-ACFC-FE59-BB9A8A6488CF}"/>
              </a:ext>
            </a:extLst>
          </p:cNvPr>
          <p:cNvSpPr txBox="1"/>
          <p:nvPr/>
        </p:nvSpPr>
        <p:spPr>
          <a:xfrm>
            <a:off x="4956925" y="3394657"/>
            <a:ext cx="5646759" cy="369332"/>
          </a:xfrm>
          <a:prstGeom prst="rect">
            <a:avLst/>
          </a:prstGeom>
          <a:noFill/>
        </p:spPr>
        <p:txBody>
          <a:bodyPr wrap="square" lIns="91440" tIns="45720" rIns="91440" bIns="45720" rtlCol="0" anchor="t">
            <a:spAutoFit/>
          </a:bodyPr>
          <a:lstStyle/>
          <a:p>
            <a:pPr>
              <a:buSzPct val="115000"/>
            </a:pPr>
            <a:r>
              <a:rPr lang="en-US" b="1" dirty="0">
                <a:solidFill>
                  <a:schemeClr val="tx1">
                    <a:lumMod val="75000"/>
                    <a:lumOff val="25000"/>
                  </a:schemeClr>
                </a:solidFill>
                <a:latin typeface="+mj-lt"/>
                <a:cs typeface="Calibri Light"/>
              </a:rPr>
              <a:t>Systems story</a:t>
            </a:r>
          </a:p>
        </p:txBody>
      </p:sp>
      <p:sp>
        <p:nvSpPr>
          <p:cNvPr id="8" name="TextBox 7">
            <a:extLst>
              <a:ext uri="{FF2B5EF4-FFF2-40B4-BE49-F238E27FC236}">
                <a16:creationId xmlns:a16="http://schemas.microsoft.com/office/drawing/2014/main" id="{4EB867A0-7BD9-219D-9925-0CDE69D1BBEA}"/>
              </a:ext>
            </a:extLst>
          </p:cNvPr>
          <p:cNvSpPr txBox="1"/>
          <p:nvPr/>
        </p:nvSpPr>
        <p:spPr>
          <a:xfrm>
            <a:off x="4956925" y="4529795"/>
            <a:ext cx="5646759" cy="646331"/>
          </a:xfrm>
          <a:prstGeom prst="rect">
            <a:avLst/>
          </a:prstGeom>
          <a:noFill/>
        </p:spPr>
        <p:txBody>
          <a:bodyPr wrap="square" lIns="91440" tIns="45720" rIns="91440" bIns="45720" rtlCol="0" anchor="t">
            <a:spAutoFit/>
          </a:bodyPr>
          <a:lstStyle/>
          <a:p>
            <a:pPr>
              <a:buSzPct val="115000"/>
            </a:pPr>
            <a:r>
              <a:rPr lang="en-US" b="1" dirty="0">
                <a:solidFill>
                  <a:schemeClr val="tx1">
                    <a:lumMod val="75000"/>
                    <a:lumOff val="25000"/>
                  </a:schemeClr>
                </a:solidFill>
                <a:latin typeface="+mj-lt"/>
                <a:cs typeface="Calibri Light"/>
              </a:rPr>
              <a:t>Submission of report with improvement opportunities (IO) and recommendations </a:t>
            </a:r>
          </a:p>
        </p:txBody>
      </p:sp>
      <p:sp>
        <p:nvSpPr>
          <p:cNvPr id="10" name="TextBox 9">
            <a:extLst>
              <a:ext uri="{FF2B5EF4-FFF2-40B4-BE49-F238E27FC236}">
                <a16:creationId xmlns:a16="http://schemas.microsoft.com/office/drawing/2014/main" id="{DF693831-13C5-9FB7-A470-048705B72C4B}"/>
              </a:ext>
            </a:extLst>
          </p:cNvPr>
          <p:cNvSpPr txBox="1"/>
          <p:nvPr/>
        </p:nvSpPr>
        <p:spPr>
          <a:xfrm>
            <a:off x="4387272" y="276842"/>
            <a:ext cx="7804727" cy="769441"/>
          </a:xfrm>
          <a:prstGeom prst="rect">
            <a:avLst/>
          </a:prstGeom>
          <a:noFill/>
        </p:spPr>
        <p:txBody>
          <a:bodyPr wrap="square" lIns="91440" tIns="45720" rIns="91440" bIns="45720" rtlCol="0" anchor="t">
            <a:spAutoFit/>
          </a:bodyPr>
          <a:lstStyle/>
          <a:p>
            <a:r>
              <a:rPr lang="en-US" sz="4400" b="1">
                <a:solidFill>
                  <a:srgbClr val="004990"/>
                </a:solidFill>
                <a:cs typeface="Calibri"/>
              </a:rPr>
              <a:t>Safe Systems Process</a:t>
            </a:r>
          </a:p>
        </p:txBody>
      </p:sp>
      <p:sp>
        <p:nvSpPr>
          <p:cNvPr id="3" name="TextBox 2">
            <a:extLst>
              <a:ext uri="{FF2B5EF4-FFF2-40B4-BE49-F238E27FC236}">
                <a16:creationId xmlns:a16="http://schemas.microsoft.com/office/drawing/2014/main" id="{1E83F06D-CCE9-8233-4246-CBC05299A90D}"/>
              </a:ext>
            </a:extLst>
          </p:cNvPr>
          <p:cNvSpPr txBox="1"/>
          <p:nvPr/>
        </p:nvSpPr>
        <p:spPr>
          <a:xfrm>
            <a:off x="8465906" y="5941932"/>
            <a:ext cx="3267181" cy="369332"/>
          </a:xfrm>
          <a:prstGeom prst="rect">
            <a:avLst/>
          </a:prstGeom>
          <a:noFill/>
        </p:spPr>
        <p:txBody>
          <a:bodyPr wrap="square" rtlCol="0">
            <a:spAutoFit/>
          </a:bodyPr>
          <a:lstStyle/>
          <a:p>
            <a:r>
              <a:rPr lang="en-US" dirty="0"/>
              <a:t>(Cull, Lindsey &amp; Epstein, 2019) </a:t>
            </a:r>
          </a:p>
        </p:txBody>
      </p:sp>
    </p:spTree>
    <p:extLst>
      <p:ext uri="{BB962C8B-B14F-4D97-AF65-F5344CB8AC3E}">
        <p14:creationId xmlns:p14="http://schemas.microsoft.com/office/powerpoint/2010/main" val="345326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D2F624-D6E8-EAF2-08CD-6017211A189F}"/>
              </a:ext>
            </a:extLst>
          </p:cNvPr>
          <p:cNvSpPr txBox="1"/>
          <p:nvPr/>
        </p:nvSpPr>
        <p:spPr>
          <a:xfrm>
            <a:off x="544316" y="561370"/>
            <a:ext cx="6141710" cy="769441"/>
          </a:xfrm>
          <a:prstGeom prst="rect">
            <a:avLst/>
          </a:prstGeom>
          <a:noFill/>
        </p:spPr>
        <p:txBody>
          <a:bodyPr wrap="square" lIns="91440" tIns="45720" rIns="91440" bIns="45720" rtlCol="0" anchor="t">
            <a:spAutoFit/>
          </a:bodyPr>
          <a:lstStyle/>
          <a:p>
            <a:r>
              <a:rPr lang="en-US" sz="4400" b="1">
                <a:solidFill>
                  <a:srgbClr val="004990"/>
                </a:solidFill>
                <a:cs typeface="Calibri"/>
              </a:rPr>
              <a:t>What have we learned?</a:t>
            </a:r>
          </a:p>
        </p:txBody>
      </p:sp>
      <p:sp>
        <p:nvSpPr>
          <p:cNvPr id="3" name="TextBox 2">
            <a:extLst>
              <a:ext uri="{FF2B5EF4-FFF2-40B4-BE49-F238E27FC236}">
                <a16:creationId xmlns:a16="http://schemas.microsoft.com/office/drawing/2014/main" id="{87B818B6-0772-D6CB-0DC1-6035D4109277}"/>
              </a:ext>
            </a:extLst>
          </p:cNvPr>
          <p:cNvSpPr txBox="1"/>
          <p:nvPr/>
        </p:nvSpPr>
        <p:spPr>
          <a:xfrm>
            <a:off x="544316" y="1481707"/>
            <a:ext cx="5646759" cy="523220"/>
          </a:xfrm>
          <a:prstGeom prst="rect">
            <a:avLst/>
          </a:prstGeom>
          <a:noFill/>
        </p:spPr>
        <p:txBody>
          <a:bodyPr wrap="square" lIns="91440" tIns="45720" rIns="91440" bIns="45720" rtlCol="0" anchor="t">
            <a:spAutoFit/>
          </a:bodyPr>
          <a:lstStyle/>
          <a:p>
            <a:pPr>
              <a:buSzPct val="115000"/>
            </a:pPr>
            <a:r>
              <a:rPr lang="en-US" sz="2800" b="1" dirty="0">
                <a:solidFill>
                  <a:schemeClr val="tx1">
                    <a:lumMod val="75000"/>
                    <a:lumOff val="25000"/>
                  </a:schemeClr>
                </a:solidFill>
                <a:latin typeface="+mj-lt"/>
                <a:cs typeface="Calibri Light"/>
              </a:rPr>
              <a:t>Underlying Need</a:t>
            </a:r>
          </a:p>
        </p:txBody>
      </p:sp>
      <p:sp>
        <p:nvSpPr>
          <p:cNvPr id="4" name="TextBox 3">
            <a:extLst>
              <a:ext uri="{FF2B5EF4-FFF2-40B4-BE49-F238E27FC236}">
                <a16:creationId xmlns:a16="http://schemas.microsoft.com/office/drawing/2014/main" id="{4FBA571C-F139-47DF-4C9A-81FEE2AA4118}"/>
              </a:ext>
            </a:extLst>
          </p:cNvPr>
          <p:cNvSpPr txBox="1"/>
          <p:nvPr/>
        </p:nvSpPr>
        <p:spPr>
          <a:xfrm>
            <a:off x="544316" y="2055400"/>
            <a:ext cx="5890040" cy="2554545"/>
          </a:xfrm>
          <a:prstGeom prst="rect">
            <a:avLst/>
          </a:prstGeom>
          <a:noFill/>
        </p:spPr>
        <p:txBody>
          <a:bodyPr wrap="square" rtlCol="0">
            <a:spAutoFit/>
          </a:bodyPr>
          <a:lstStyle/>
          <a:p>
            <a:pPr>
              <a:buSzPct val="115000"/>
            </a:pPr>
            <a:r>
              <a:rPr lang="en-US" sz="2000" dirty="0">
                <a:latin typeface="+mj-lt"/>
              </a:rPr>
              <a:t>Interdependent collaboration is necessary in a post-COVID world. To understand a system is to look toward those who make this structure operate. </a:t>
            </a:r>
          </a:p>
          <a:p>
            <a:pPr>
              <a:buSzPct val="115000"/>
            </a:pPr>
            <a:endParaRPr lang="en-US" sz="2000" dirty="0">
              <a:solidFill>
                <a:schemeClr val="tx1">
                  <a:lumMod val="75000"/>
                  <a:lumOff val="25000"/>
                </a:schemeClr>
              </a:solidFill>
              <a:latin typeface="+mj-lt"/>
            </a:endParaRPr>
          </a:p>
          <a:p>
            <a:pPr>
              <a:buSzPct val="115000"/>
            </a:pPr>
            <a:r>
              <a:rPr lang="en-US" sz="2000" dirty="0">
                <a:latin typeface="+mj-lt"/>
              </a:rPr>
              <a:t>It is imperative to address gaps in internal functioning though an inclusive process that promotes accountability by ensuring all parties support, invest, and develop a functioning system together. </a:t>
            </a:r>
            <a:endParaRPr lang="en-US" sz="2000" dirty="0">
              <a:solidFill>
                <a:schemeClr val="tx1">
                  <a:lumMod val="75000"/>
                  <a:lumOff val="25000"/>
                </a:schemeClr>
              </a:solidFill>
              <a:latin typeface="+mj-lt"/>
            </a:endParaRPr>
          </a:p>
        </p:txBody>
      </p:sp>
      <p:sp>
        <p:nvSpPr>
          <p:cNvPr id="5" name="TextBox 4">
            <a:extLst>
              <a:ext uri="{FF2B5EF4-FFF2-40B4-BE49-F238E27FC236}">
                <a16:creationId xmlns:a16="http://schemas.microsoft.com/office/drawing/2014/main" id="{18D214E5-D1D3-C072-E570-E3CCAB7BC912}"/>
              </a:ext>
            </a:extLst>
          </p:cNvPr>
          <p:cNvSpPr txBox="1"/>
          <p:nvPr/>
        </p:nvSpPr>
        <p:spPr>
          <a:xfrm>
            <a:off x="6777336" y="832758"/>
            <a:ext cx="4933695" cy="523220"/>
          </a:xfrm>
          <a:prstGeom prst="rect">
            <a:avLst/>
          </a:prstGeom>
          <a:noFill/>
        </p:spPr>
        <p:txBody>
          <a:bodyPr wrap="square" lIns="91440" tIns="45720" rIns="91440" bIns="45720" rtlCol="0" anchor="ctr">
            <a:spAutoFit/>
          </a:bodyPr>
          <a:lstStyle/>
          <a:p>
            <a:pPr algn="ctr">
              <a:buSzPct val="115000"/>
            </a:pPr>
            <a:r>
              <a:rPr lang="en-US" sz="2800" b="1">
                <a:solidFill>
                  <a:schemeClr val="bg1"/>
                </a:solidFill>
                <a:latin typeface="+mj-lt"/>
                <a:cs typeface="Calibri Light"/>
              </a:rPr>
              <a:t>Debriefings </a:t>
            </a:r>
          </a:p>
        </p:txBody>
      </p:sp>
      <p:sp>
        <p:nvSpPr>
          <p:cNvPr id="6" name="TextBox 5">
            <a:extLst>
              <a:ext uri="{FF2B5EF4-FFF2-40B4-BE49-F238E27FC236}">
                <a16:creationId xmlns:a16="http://schemas.microsoft.com/office/drawing/2014/main" id="{84016896-63B6-2E77-C76F-0D3FD184556B}"/>
              </a:ext>
            </a:extLst>
          </p:cNvPr>
          <p:cNvSpPr txBox="1"/>
          <p:nvPr/>
        </p:nvSpPr>
        <p:spPr>
          <a:xfrm>
            <a:off x="6777336" y="2636391"/>
            <a:ext cx="4933695" cy="523220"/>
          </a:xfrm>
          <a:prstGeom prst="rect">
            <a:avLst/>
          </a:prstGeom>
          <a:noFill/>
        </p:spPr>
        <p:txBody>
          <a:bodyPr wrap="square" lIns="91440" tIns="45720" rIns="91440" bIns="45720" rtlCol="0" anchor="ctr">
            <a:spAutoFit/>
          </a:bodyPr>
          <a:lstStyle/>
          <a:p>
            <a:pPr algn="ctr">
              <a:buSzPct val="115000"/>
            </a:pPr>
            <a:r>
              <a:rPr lang="en-US" sz="2800" b="1" dirty="0">
                <a:solidFill>
                  <a:schemeClr val="bg1"/>
                </a:solidFill>
                <a:latin typeface="+mj-lt"/>
                <a:cs typeface="Calibri Light"/>
              </a:rPr>
              <a:t>The voice of our system</a:t>
            </a:r>
          </a:p>
        </p:txBody>
      </p:sp>
      <p:sp>
        <p:nvSpPr>
          <p:cNvPr id="7" name="TextBox 6">
            <a:extLst>
              <a:ext uri="{FF2B5EF4-FFF2-40B4-BE49-F238E27FC236}">
                <a16:creationId xmlns:a16="http://schemas.microsoft.com/office/drawing/2014/main" id="{D06157E0-8A22-10E6-9B4B-BAB0010874FE}"/>
              </a:ext>
            </a:extLst>
          </p:cNvPr>
          <p:cNvSpPr txBox="1"/>
          <p:nvPr/>
        </p:nvSpPr>
        <p:spPr>
          <a:xfrm>
            <a:off x="6777336" y="4224581"/>
            <a:ext cx="4933695" cy="954107"/>
          </a:xfrm>
          <a:prstGeom prst="rect">
            <a:avLst/>
          </a:prstGeom>
          <a:noFill/>
        </p:spPr>
        <p:txBody>
          <a:bodyPr wrap="square" lIns="91440" tIns="45720" rIns="91440" bIns="45720" rtlCol="0" anchor="ctr">
            <a:spAutoFit/>
          </a:bodyPr>
          <a:lstStyle/>
          <a:p>
            <a:pPr algn="ctr">
              <a:buSzPct val="115000"/>
            </a:pPr>
            <a:r>
              <a:rPr lang="en-US" sz="2800" b="1" dirty="0">
                <a:solidFill>
                  <a:schemeClr val="bg1"/>
                </a:solidFill>
                <a:latin typeface="+mj-lt"/>
                <a:cs typeface="Calibri Light"/>
              </a:rPr>
              <a:t>The need for safety and connectedness</a:t>
            </a:r>
          </a:p>
        </p:txBody>
      </p:sp>
    </p:spTree>
    <p:extLst>
      <p:ext uri="{BB962C8B-B14F-4D97-AF65-F5344CB8AC3E}">
        <p14:creationId xmlns:p14="http://schemas.microsoft.com/office/powerpoint/2010/main" val="374965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80CD109D-09B7-D37B-52A2-73D941B9FE1F}"/>
              </a:ext>
            </a:extLst>
          </p:cNvPr>
          <p:cNvGraphicFramePr>
            <a:graphicFrameLocks noGrp="1"/>
          </p:cNvGraphicFramePr>
          <p:nvPr>
            <p:ph sz="half" idx="1"/>
            <p:extLst>
              <p:ext uri="{D42A27DB-BD31-4B8C-83A1-F6EECF244321}">
                <p14:modId xmlns:p14="http://schemas.microsoft.com/office/powerpoint/2010/main" val="73645535"/>
              </p:ext>
            </p:extLst>
          </p:nvPr>
        </p:nvGraphicFramePr>
        <p:xfrm>
          <a:off x="838200" y="1277656"/>
          <a:ext cx="10247313" cy="4899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49E1CDCE-695D-DA3E-2FD5-CB857AE402F1}"/>
              </a:ext>
            </a:extLst>
          </p:cNvPr>
          <p:cNvSpPr>
            <a:spLocks noGrp="1"/>
          </p:cNvSpPr>
          <p:nvPr>
            <p:ph type="title"/>
          </p:nvPr>
        </p:nvSpPr>
        <p:spPr>
          <a:xfrm>
            <a:off x="604685" y="217642"/>
            <a:ext cx="10663083" cy="760208"/>
          </a:xfrm>
        </p:spPr>
        <p:txBody>
          <a:bodyPr>
            <a:normAutofit/>
          </a:bodyPr>
          <a:lstStyle/>
          <a:p>
            <a:r>
              <a:rPr lang="en-US" sz="3600" b="1">
                <a:solidFill>
                  <a:srgbClr val="004990"/>
                </a:solidFill>
                <a:latin typeface="Calibri"/>
                <a:cs typeface="Calibri Light"/>
              </a:rPr>
              <a:t>Staff Development </a:t>
            </a:r>
          </a:p>
        </p:txBody>
      </p:sp>
      <p:sp>
        <p:nvSpPr>
          <p:cNvPr id="4" name="TextBox 3">
            <a:extLst>
              <a:ext uri="{FF2B5EF4-FFF2-40B4-BE49-F238E27FC236}">
                <a16:creationId xmlns:a16="http://schemas.microsoft.com/office/drawing/2014/main" id="{A3809E97-4756-E8D5-D121-2ED59C6FAACD}"/>
              </a:ext>
            </a:extLst>
          </p:cNvPr>
          <p:cNvSpPr txBox="1"/>
          <p:nvPr/>
        </p:nvSpPr>
        <p:spPr>
          <a:xfrm>
            <a:off x="604685" y="927491"/>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4990"/>
                </a:solidFill>
                <a:cs typeface="Calibri"/>
              </a:rPr>
              <a:t>Programs:</a:t>
            </a:r>
          </a:p>
        </p:txBody>
      </p:sp>
      <p:sp>
        <p:nvSpPr>
          <p:cNvPr id="9" name="Rectangle: Rounded Corners 8">
            <a:extLst>
              <a:ext uri="{FF2B5EF4-FFF2-40B4-BE49-F238E27FC236}">
                <a16:creationId xmlns:a16="http://schemas.microsoft.com/office/drawing/2014/main" id="{9FC764D1-17FF-9EBD-1701-149BA12F9CEA}"/>
              </a:ext>
            </a:extLst>
          </p:cNvPr>
          <p:cNvSpPr/>
          <p:nvPr/>
        </p:nvSpPr>
        <p:spPr>
          <a:xfrm>
            <a:off x="1915186" y="1991638"/>
            <a:ext cx="3473345" cy="44005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cs typeface="Calibri"/>
              </a:rPr>
              <a:t>Leadership advisors</a:t>
            </a:r>
            <a:endParaRPr lang="en-US" dirty="0">
              <a:solidFill>
                <a:schemeClr val="tx1"/>
              </a:solidFill>
              <a:cs typeface="Calibri" panose="020F0502020204030204"/>
            </a:endParaRPr>
          </a:p>
        </p:txBody>
      </p:sp>
      <p:sp>
        <p:nvSpPr>
          <p:cNvPr id="6" name="Rectangle: Rounded Corners 5">
            <a:extLst>
              <a:ext uri="{FF2B5EF4-FFF2-40B4-BE49-F238E27FC236}">
                <a16:creationId xmlns:a16="http://schemas.microsoft.com/office/drawing/2014/main" id="{94B6EB48-D4AC-955D-21A4-D8F31463A8D9}"/>
              </a:ext>
            </a:extLst>
          </p:cNvPr>
          <p:cNvSpPr/>
          <p:nvPr/>
        </p:nvSpPr>
        <p:spPr>
          <a:xfrm>
            <a:off x="1915186" y="1551586"/>
            <a:ext cx="3473345" cy="44005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cs typeface="Calibri"/>
              </a:rPr>
              <a:t>Practice team </a:t>
            </a:r>
            <a:endParaRPr lang="en-US" dirty="0">
              <a:solidFill>
                <a:schemeClr val="tx1"/>
              </a:solidFill>
              <a:cs typeface="Calibri" panose="020F0502020204030204"/>
            </a:endParaRPr>
          </a:p>
        </p:txBody>
      </p:sp>
      <p:sp>
        <p:nvSpPr>
          <p:cNvPr id="10" name="Rectangle: Rounded Corners 9">
            <a:extLst>
              <a:ext uri="{FF2B5EF4-FFF2-40B4-BE49-F238E27FC236}">
                <a16:creationId xmlns:a16="http://schemas.microsoft.com/office/drawing/2014/main" id="{96A0FBAE-5FB9-BD49-5DC2-DC0E4B046A2F}"/>
              </a:ext>
            </a:extLst>
          </p:cNvPr>
          <p:cNvSpPr/>
          <p:nvPr/>
        </p:nvSpPr>
        <p:spPr>
          <a:xfrm>
            <a:off x="6465517" y="1551586"/>
            <a:ext cx="3473345" cy="44005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cs typeface="Calibri"/>
              </a:rPr>
              <a:t>RAPT/ New-exp trainers</a:t>
            </a:r>
            <a:endParaRPr lang="en-US" dirty="0">
              <a:solidFill>
                <a:schemeClr val="tx1"/>
              </a:solidFill>
              <a:cs typeface="Calibri" panose="020F0502020204030204"/>
            </a:endParaRPr>
          </a:p>
        </p:txBody>
      </p:sp>
      <p:sp>
        <p:nvSpPr>
          <p:cNvPr id="11" name="Rectangle: Rounded Corners 10">
            <a:extLst>
              <a:ext uri="{FF2B5EF4-FFF2-40B4-BE49-F238E27FC236}">
                <a16:creationId xmlns:a16="http://schemas.microsoft.com/office/drawing/2014/main" id="{66F93CEE-8C51-CC21-B3A1-A8AD557CC9D1}"/>
              </a:ext>
            </a:extLst>
          </p:cNvPr>
          <p:cNvSpPr/>
          <p:nvPr/>
        </p:nvSpPr>
        <p:spPr>
          <a:xfrm>
            <a:off x="6465517" y="1991638"/>
            <a:ext cx="3473345" cy="44005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cs typeface="Calibri" panose="020F0502020204030204"/>
              </a:rPr>
              <a:t>Management</a:t>
            </a:r>
            <a:r>
              <a:rPr lang="en-US">
                <a:solidFill>
                  <a:schemeClr val="tx1"/>
                </a:solidFill>
                <a:cs typeface="Calibri" panose="020F0502020204030204"/>
              </a:rPr>
              <a:t> </a:t>
            </a:r>
          </a:p>
        </p:txBody>
      </p:sp>
    </p:spTree>
    <p:extLst>
      <p:ext uri="{BB962C8B-B14F-4D97-AF65-F5344CB8AC3E}">
        <p14:creationId xmlns:p14="http://schemas.microsoft.com/office/powerpoint/2010/main" val="3011355512"/>
      </p:ext>
    </p:extLst>
  </p:cSld>
  <p:clrMapOvr>
    <a:masterClrMapping/>
  </p:clrMapOvr>
</p:sld>
</file>

<file path=ppt/theme/theme1.xml><?xml version="1.0" encoding="utf-8"?>
<a:theme xmlns:a="http://schemas.openxmlformats.org/drawingml/2006/main" name="DC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S" id="{C049B650-8DBA-4AB0-AE65-3CE5D3D55A3E}" vid="{CA179220-D1E6-46E1-9BF1-5A56ABF9F8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68C60F81ABEEF4895A0E2BE14DDDF5F" ma:contentTypeVersion="4" ma:contentTypeDescription="Create a new document." ma:contentTypeScope="" ma:versionID="334494bd4f4dfeb7ba45dbad8b710d00">
  <xsd:schema xmlns:xsd="http://www.w3.org/2001/XMLSchema" xmlns:xs="http://www.w3.org/2001/XMLSchema" xmlns:p="http://schemas.microsoft.com/office/2006/metadata/properties" xmlns:ns2="98d9a2d4-3a43-4ad9-a522-a1cf01de49bf" xmlns:ns3="68cf2b42-6c85-42f3-9286-18982b1ed100" targetNamespace="http://schemas.microsoft.com/office/2006/metadata/properties" ma:root="true" ma:fieldsID="8fc756d0e9b32350ec9691d7f52425bc" ns2:_="" ns3:_="">
    <xsd:import namespace="98d9a2d4-3a43-4ad9-a522-a1cf01de49bf"/>
    <xsd:import namespace="68cf2b42-6c85-42f3-9286-18982b1ed10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d9a2d4-3a43-4ad9-a522-a1cf01de49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8cf2b42-6c85-42f3-9286-18982b1ed10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8cf2b42-6c85-42f3-9286-18982b1ed100">
      <UserInfo>
        <DisplayName>Heinemann, Brian</DisplayName>
        <AccountId>18</AccountId>
        <AccountType/>
      </UserInfo>
      <UserInfo>
        <DisplayName>Faulkner, Sarah</DisplayName>
        <AccountId>1324</AccountId>
        <AccountType/>
      </UserInfo>
      <UserInfo>
        <DisplayName>Stigdon, Terry</DisplayName>
        <AccountId>26</AccountId>
        <AccountType/>
      </UserInfo>
      <UserInfo>
        <DisplayName>Krumbach, Ashley</DisplayName>
        <AccountId>1275</AccountId>
        <AccountType/>
      </UserInfo>
      <UserInfo>
        <DisplayName>Gist, Harmony</DisplayName>
        <AccountId>674</AccountId>
        <AccountType/>
      </UserInfo>
    </SharedWithUsers>
  </documentManagement>
</p:properties>
</file>

<file path=customXml/itemProps1.xml><?xml version="1.0" encoding="utf-8"?>
<ds:datastoreItem xmlns:ds="http://schemas.openxmlformats.org/officeDocument/2006/customXml" ds:itemID="{1AD4A8CD-5153-484C-840E-7DD4379DEED1}">
  <ds:schemaRefs>
    <ds:schemaRef ds:uri="http://schemas.microsoft.com/sharepoint/v3/contenttype/forms"/>
  </ds:schemaRefs>
</ds:datastoreItem>
</file>

<file path=customXml/itemProps2.xml><?xml version="1.0" encoding="utf-8"?>
<ds:datastoreItem xmlns:ds="http://schemas.openxmlformats.org/officeDocument/2006/customXml" ds:itemID="{6BE0F0AB-8132-42EA-8294-58D290732669}">
  <ds:schemaRefs>
    <ds:schemaRef ds:uri="68cf2b42-6c85-42f3-9286-18982b1ed100"/>
    <ds:schemaRef ds:uri="98d9a2d4-3a43-4ad9-a522-a1cf01de49b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222EE27-033A-4C9D-84B8-199745B4FEAA}">
  <ds:schemaRefs>
    <ds:schemaRef ds:uri="http://purl.org/dc/dcmitype/"/>
    <ds:schemaRef ds:uri="98d9a2d4-3a43-4ad9-a522-a1cf01de49bf"/>
    <ds:schemaRef ds:uri="http://schemas.openxmlformats.org/package/2006/metadata/core-properties"/>
    <ds:schemaRef ds:uri="http://purl.org/dc/terms/"/>
    <ds:schemaRef ds:uri="http://www.w3.org/XML/1998/namespace"/>
    <ds:schemaRef ds:uri="http://purl.org/dc/elements/1.1/"/>
    <ds:schemaRef ds:uri="http://schemas.microsoft.com/office/2006/documentManagement/types"/>
    <ds:schemaRef ds:uri="http://schemas.microsoft.com/office/infopath/2007/PartnerControls"/>
    <ds:schemaRef ds:uri="68cf2b42-6c85-42f3-9286-18982b1ed100"/>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DCS</Template>
  <TotalTime>41</TotalTime>
  <Words>1543</Words>
  <Application>Microsoft Office PowerPoint</Application>
  <PresentationFormat>Widescreen</PresentationFormat>
  <Paragraphs>227</Paragraphs>
  <Slides>23</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Consolas</vt:lpstr>
      <vt:lpstr>Georgia</vt:lpstr>
      <vt:lpstr>Raleway</vt:lpstr>
      <vt:lpstr>Wingdings</vt:lpstr>
      <vt:lpstr>DCS</vt:lpstr>
      <vt:lpstr>PowerPoint Presentation</vt:lpstr>
      <vt:lpstr>PowerPoint Presentation</vt:lpstr>
      <vt:lpstr>PowerPoint Presentation</vt:lpstr>
      <vt:lpstr>PowerPoint Presentation</vt:lpstr>
      <vt:lpstr>Strategic Solutions and Agency Transformation:</vt:lpstr>
      <vt:lpstr>PowerPoint Presentation</vt:lpstr>
      <vt:lpstr>PowerPoint Presentation</vt:lpstr>
      <vt:lpstr>PowerPoint Presentation</vt:lpstr>
      <vt:lpstr>Staff Development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Elements: </vt:lpstr>
      <vt:lpstr>PowerPoint Presentation</vt:lpstr>
      <vt:lpstr>Funding:</vt:lpstr>
      <vt:lpstr>Questions...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Tabor</dc:creator>
  <cp:lastModifiedBy>Parrett, Rachel</cp:lastModifiedBy>
  <cp:revision>3</cp:revision>
  <dcterms:created xsi:type="dcterms:W3CDTF">2022-08-22T16:49:22Z</dcterms:created>
  <dcterms:modified xsi:type="dcterms:W3CDTF">2023-03-31T20:29:03Z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0x010100D68C60F81ABEEF4895A0E2BE14DDDF5F</vt:lpwstr>
  </property>
</Properties>
</file>