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5" r:id="rId5"/>
  </p:sldMasterIdLst>
  <p:notesMasterIdLst>
    <p:notesMasterId r:id="rId34"/>
  </p:notesMasterIdLst>
  <p:sldIdLst>
    <p:sldId id="282" r:id="rId6"/>
    <p:sldId id="421" r:id="rId7"/>
    <p:sldId id="1583" r:id="rId8"/>
    <p:sldId id="1595" r:id="rId9"/>
    <p:sldId id="422" r:id="rId10"/>
    <p:sldId id="1600" r:id="rId11"/>
    <p:sldId id="1601" r:id="rId12"/>
    <p:sldId id="1559" r:id="rId13"/>
    <p:sldId id="1574" r:id="rId14"/>
    <p:sldId id="1551" r:id="rId15"/>
    <p:sldId id="1580" r:id="rId16"/>
    <p:sldId id="1607" r:id="rId17"/>
    <p:sldId id="1597" r:id="rId18"/>
    <p:sldId id="1602" r:id="rId19"/>
    <p:sldId id="1582" r:id="rId20"/>
    <p:sldId id="1584" r:id="rId21"/>
    <p:sldId id="1609" r:id="rId22"/>
    <p:sldId id="1591" r:id="rId23"/>
    <p:sldId id="1610" r:id="rId24"/>
    <p:sldId id="1593" r:id="rId25"/>
    <p:sldId id="1594" r:id="rId26"/>
    <p:sldId id="1611" r:id="rId27"/>
    <p:sldId id="1612" r:id="rId28"/>
    <p:sldId id="1598" r:id="rId29"/>
    <p:sldId id="1613" r:id="rId30"/>
    <p:sldId id="279" r:id="rId31"/>
    <p:sldId id="270" r:id="rId32"/>
    <p:sldId id="27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F2CBC9C-DAC9-4EE6-A025-8D2D91DF0C96}" name="Evans, Janese" initials="EJ" userId="S::JEvans@chapinhall.org::eea9fb44-7e8a-4b7a-aae4-cc227246b60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3C93EC-9BE9-4124-9A77-E936DB233562}" v="133" dt="2023-04-27T18:39:28.455"/>
    <p1510:client id="{3B7E19B8-A141-8532-E38A-B7CFA609888E}" v="10" dt="2023-04-27T17:45:07.360"/>
    <p1510:client id="{57B6CE15-8A36-BB25-EBB3-E9F747342D5D}" v="20" dt="2023-05-05T16:31:04.208"/>
    <p1510:client id="{AC2A82EC-3F3E-8153-7526-FCC11785C527}" v="13" dt="2023-04-27T16:02:14.2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35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ABA20C-ABD8-4430-AA81-E939779B83E9}" type="doc">
      <dgm:prSet loTypeId="urn:microsoft.com/office/officeart/2005/8/layout/architecture" loCatId="list" qsTypeId="urn:microsoft.com/office/officeart/2005/8/quickstyle/simple5" qsCatId="simple" csTypeId="urn:microsoft.com/office/officeart/2005/8/colors/colorful4" csCatId="colorful" phldr="1"/>
      <dgm:spPr/>
      <dgm:t>
        <a:bodyPr/>
        <a:lstStyle/>
        <a:p>
          <a:endParaRPr lang="en-US"/>
        </a:p>
      </dgm:t>
    </dgm:pt>
    <dgm:pt modelId="{8EABF125-B590-4C37-83A6-076B298A3581}">
      <dgm:prSet phldrT="[Text]" custT="1"/>
      <dgm:spPr/>
      <dgm:t>
        <a:bodyPr/>
        <a:lstStyle/>
        <a:p>
          <a:r>
            <a:rPr lang="en-US" sz="2400" b="1">
              <a:latin typeface="Segoe UI Light" panose="020B0502040204020203" pitchFamily="34" charset="0"/>
              <a:cs typeface="Segoe UI Light" panose="020B0502040204020203" pitchFamily="34" charset="0"/>
            </a:rPr>
            <a:t>Improved family well-being</a:t>
          </a:r>
        </a:p>
      </dgm:t>
    </dgm:pt>
    <dgm:pt modelId="{BE5C84CD-F759-4501-8E14-D6B1543183FB}" type="parTrans" cxnId="{4B4DEFFC-D732-4D2B-97BF-D3FDFBE7BCD5}">
      <dgm:prSet/>
      <dgm:spPr/>
      <dgm:t>
        <a:bodyPr/>
        <a:lstStyle/>
        <a:p>
          <a:endParaRPr lang="en-US" sz="1600"/>
        </a:p>
      </dgm:t>
    </dgm:pt>
    <dgm:pt modelId="{9C868B5D-0D5B-4D12-B582-368A8A4735A1}" type="sibTrans" cxnId="{4B4DEFFC-D732-4D2B-97BF-D3FDFBE7BCD5}">
      <dgm:prSet/>
      <dgm:spPr/>
      <dgm:t>
        <a:bodyPr/>
        <a:lstStyle/>
        <a:p>
          <a:endParaRPr lang="en-US" sz="1600"/>
        </a:p>
      </dgm:t>
    </dgm:pt>
    <dgm:pt modelId="{8397C8F6-CB2F-4EDA-AE96-1740C4FB5AC7}">
      <dgm:prSet phldrT="[Text]" custT="1"/>
      <dgm:spPr>
        <a:solidFill>
          <a:srgbClr val="800000"/>
        </a:solidFill>
      </dgm:spPr>
      <dgm:t>
        <a:bodyPr/>
        <a:lstStyle/>
        <a:p>
          <a:r>
            <a:rPr lang="en-US" sz="2400" b="1">
              <a:latin typeface="Segoe UI Light" panose="020B0502040204020203" pitchFamily="34" charset="0"/>
              <a:cs typeface="Segoe UI Light" panose="020B0502040204020203" pitchFamily="34" charset="0"/>
            </a:rPr>
            <a:t>Reductions in child maltreatment and removals from home</a:t>
          </a:r>
        </a:p>
      </dgm:t>
    </dgm:pt>
    <dgm:pt modelId="{8E4DA9D2-E495-4DA9-8598-E842F9EEB33C}" type="parTrans" cxnId="{5ABC6C2F-95ED-4BBF-A41C-ED9B73C352B8}">
      <dgm:prSet/>
      <dgm:spPr/>
      <dgm:t>
        <a:bodyPr/>
        <a:lstStyle/>
        <a:p>
          <a:endParaRPr lang="en-US" sz="1600"/>
        </a:p>
      </dgm:t>
    </dgm:pt>
    <dgm:pt modelId="{DE108ABB-2C86-4529-887A-81BC9C62CF5E}" type="sibTrans" cxnId="{5ABC6C2F-95ED-4BBF-A41C-ED9B73C352B8}">
      <dgm:prSet/>
      <dgm:spPr/>
      <dgm:t>
        <a:bodyPr/>
        <a:lstStyle/>
        <a:p>
          <a:endParaRPr lang="en-US" sz="1600"/>
        </a:p>
      </dgm:t>
    </dgm:pt>
    <dgm:pt modelId="{0C3E77F5-64ED-4362-830F-EBBECBCA42D1}">
      <dgm:prSet phldrT="[Text]" custT="1"/>
      <dgm:spPr>
        <a:solidFill>
          <a:schemeClr val="accent5">
            <a:lumMod val="50000"/>
          </a:schemeClr>
        </a:solidFill>
      </dgm:spPr>
      <dgm:t>
        <a:bodyPr/>
        <a:lstStyle/>
        <a:p>
          <a:r>
            <a:rPr lang="en-US" sz="2400" b="1">
              <a:latin typeface="Segoe UI Light" panose="020B0502040204020203" pitchFamily="34" charset="0"/>
              <a:cs typeface="Segoe UI Light" panose="020B0502040204020203" pitchFamily="34" charset="0"/>
            </a:rPr>
            <a:t>Decreased racial disparities</a:t>
          </a:r>
        </a:p>
      </dgm:t>
    </dgm:pt>
    <dgm:pt modelId="{7719656F-C62A-42F5-AD09-B2E5DA923902}" type="parTrans" cxnId="{B9406ACC-7376-4130-BA4B-8D13C6CBDED9}">
      <dgm:prSet/>
      <dgm:spPr/>
      <dgm:t>
        <a:bodyPr/>
        <a:lstStyle/>
        <a:p>
          <a:endParaRPr lang="en-US" sz="1600"/>
        </a:p>
      </dgm:t>
    </dgm:pt>
    <dgm:pt modelId="{A101663F-7A75-4A3D-A2C9-3954C1686AD7}" type="sibTrans" cxnId="{B9406ACC-7376-4130-BA4B-8D13C6CBDED9}">
      <dgm:prSet/>
      <dgm:spPr/>
      <dgm:t>
        <a:bodyPr/>
        <a:lstStyle/>
        <a:p>
          <a:endParaRPr lang="en-US" sz="1600"/>
        </a:p>
      </dgm:t>
    </dgm:pt>
    <dgm:pt modelId="{1061B319-FF50-44C2-9D69-0846484E75E1}" type="pres">
      <dgm:prSet presAssocID="{45ABA20C-ABD8-4430-AA81-E939779B83E9}" presName="Name0" presStyleCnt="0">
        <dgm:presLayoutVars>
          <dgm:chPref val="1"/>
          <dgm:dir/>
          <dgm:animOne val="branch"/>
          <dgm:animLvl val="lvl"/>
          <dgm:resizeHandles/>
        </dgm:presLayoutVars>
      </dgm:prSet>
      <dgm:spPr/>
    </dgm:pt>
    <dgm:pt modelId="{B8070D89-0D61-4BCC-8CB8-FC9FF570B052}" type="pres">
      <dgm:prSet presAssocID="{8EABF125-B590-4C37-83A6-076B298A3581}" presName="vertOne" presStyleCnt="0"/>
      <dgm:spPr/>
    </dgm:pt>
    <dgm:pt modelId="{B5729487-D062-4853-B2A9-E58A10C59C83}" type="pres">
      <dgm:prSet presAssocID="{8EABF125-B590-4C37-83A6-076B298A3581}" presName="txOne" presStyleLbl="node0" presStyleIdx="0" presStyleCnt="3">
        <dgm:presLayoutVars>
          <dgm:chPref val="3"/>
        </dgm:presLayoutVars>
      </dgm:prSet>
      <dgm:spPr/>
    </dgm:pt>
    <dgm:pt modelId="{9C3FBD3B-3AE9-478E-81B7-10270CE8D5E4}" type="pres">
      <dgm:prSet presAssocID="{8EABF125-B590-4C37-83A6-076B298A3581}" presName="horzOne" presStyleCnt="0"/>
      <dgm:spPr/>
    </dgm:pt>
    <dgm:pt modelId="{8C9D4ACE-7064-4884-8960-C5B0A935A502}" type="pres">
      <dgm:prSet presAssocID="{9C868B5D-0D5B-4D12-B582-368A8A4735A1}" presName="sibSpaceOne" presStyleCnt="0"/>
      <dgm:spPr/>
    </dgm:pt>
    <dgm:pt modelId="{D562CF52-97A4-4D55-A2BC-69B3E0F21B49}" type="pres">
      <dgm:prSet presAssocID="{8397C8F6-CB2F-4EDA-AE96-1740C4FB5AC7}" presName="vertOne" presStyleCnt="0"/>
      <dgm:spPr/>
    </dgm:pt>
    <dgm:pt modelId="{C96B53E4-99DE-4D61-9A54-15D62ECACB9F}" type="pres">
      <dgm:prSet presAssocID="{8397C8F6-CB2F-4EDA-AE96-1740C4FB5AC7}" presName="txOne" presStyleLbl="node0" presStyleIdx="1" presStyleCnt="3">
        <dgm:presLayoutVars>
          <dgm:chPref val="3"/>
        </dgm:presLayoutVars>
      </dgm:prSet>
      <dgm:spPr/>
    </dgm:pt>
    <dgm:pt modelId="{831BE897-94A7-4BE2-86A1-F30BB2C319B9}" type="pres">
      <dgm:prSet presAssocID="{8397C8F6-CB2F-4EDA-AE96-1740C4FB5AC7}" presName="horzOne" presStyleCnt="0"/>
      <dgm:spPr/>
    </dgm:pt>
    <dgm:pt modelId="{E949670C-40F6-4928-ACAC-9E02D8920878}" type="pres">
      <dgm:prSet presAssocID="{DE108ABB-2C86-4529-887A-81BC9C62CF5E}" presName="sibSpaceOne" presStyleCnt="0"/>
      <dgm:spPr/>
    </dgm:pt>
    <dgm:pt modelId="{DF020F31-16A8-4535-B407-E0598BE7170C}" type="pres">
      <dgm:prSet presAssocID="{0C3E77F5-64ED-4362-830F-EBBECBCA42D1}" presName="vertOne" presStyleCnt="0"/>
      <dgm:spPr/>
    </dgm:pt>
    <dgm:pt modelId="{3196B3F9-04C1-4960-A9F8-2A43035DCBE2}" type="pres">
      <dgm:prSet presAssocID="{0C3E77F5-64ED-4362-830F-EBBECBCA42D1}" presName="txOne" presStyleLbl="node0" presStyleIdx="2" presStyleCnt="3">
        <dgm:presLayoutVars>
          <dgm:chPref val="3"/>
        </dgm:presLayoutVars>
      </dgm:prSet>
      <dgm:spPr/>
    </dgm:pt>
    <dgm:pt modelId="{C2C7C417-4A15-46ED-AA74-4172E70EE609}" type="pres">
      <dgm:prSet presAssocID="{0C3E77F5-64ED-4362-830F-EBBECBCA42D1}" presName="horzOne" presStyleCnt="0"/>
      <dgm:spPr/>
    </dgm:pt>
  </dgm:ptLst>
  <dgm:cxnLst>
    <dgm:cxn modelId="{5ABC6C2F-95ED-4BBF-A41C-ED9B73C352B8}" srcId="{45ABA20C-ABD8-4430-AA81-E939779B83E9}" destId="{8397C8F6-CB2F-4EDA-AE96-1740C4FB5AC7}" srcOrd="1" destOrd="0" parTransId="{8E4DA9D2-E495-4DA9-8598-E842F9EEB33C}" sibTransId="{DE108ABB-2C86-4529-887A-81BC9C62CF5E}"/>
    <dgm:cxn modelId="{A964A846-114C-4714-A7F7-0177F7B3EDB4}" type="presOf" srcId="{45ABA20C-ABD8-4430-AA81-E939779B83E9}" destId="{1061B319-FF50-44C2-9D69-0846484E75E1}" srcOrd="0" destOrd="0" presId="urn:microsoft.com/office/officeart/2005/8/layout/architecture"/>
    <dgm:cxn modelId="{3EC5164E-7930-48F2-B6B4-329909AF7A51}" type="presOf" srcId="{0C3E77F5-64ED-4362-830F-EBBECBCA42D1}" destId="{3196B3F9-04C1-4960-A9F8-2A43035DCBE2}" srcOrd="0" destOrd="0" presId="urn:microsoft.com/office/officeart/2005/8/layout/architecture"/>
    <dgm:cxn modelId="{8B631370-A47D-43D1-9536-DCCFEB599BE2}" type="presOf" srcId="{8397C8F6-CB2F-4EDA-AE96-1740C4FB5AC7}" destId="{C96B53E4-99DE-4D61-9A54-15D62ECACB9F}" srcOrd="0" destOrd="0" presId="urn:microsoft.com/office/officeart/2005/8/layout/architecture"/>
    <dgm:cxn modelId="{4D72CCC6-1211-49DD-808C-C33C5FF5DB57}" type="presOf" srcId="{8EABF125-B590-4C37-83A6-076B298A3581}" destId="{B5729487-D062-4853-B2A9-E58A10C59C83}" srcOrd="0" destOrd="0" presId="urn:microsoft.com/office/officeart/2005/8/layout/architecture"/>
    <dgm:cxn modelId="{B9406ACC-7376-4130-BA4B-8D13C6CBDED9}" srcId="{45ABA20C-ABD8-4430-AA81-E939779B83E9}" destId="{0C3E77F5-64ED-4362-830F-EBBECBCA42D1}" srcOrd="2" destOrd="0" parTransId="{7719656F-C62A-42F5-AD09-B2E5DA923902}" sibTransId="{A101663F-7A75-4A3D-A2C9-3954C1686AD7}"/>
    <dgm:cxn modelId="{4B4DEFFC-D732-4D2B-97BF-D3FDFBE7BCD5}" srcId="{45ABA20C-ABD8-4430-AA81-E939779B83E9}" destId="{8EABF125-B590-4C37-83A6-076B298A3581}" srcOrd="0" destOrd="0" parTransId="{BE5C84CD-F759-4501-8E14-D6B1543183FB}" sibTransId="{9C868B5D-0D5B-4D12-B582-368A8A4735A1}"/>
    <dgm:cxn modelId="{13BD3E57-FF6D-4E69-9CA6-83BF9818D620}" type="presParOf" srcId="{1061B319-FF50-44C2-9D69-0846484E75E1}" destId="{B8070D89-0D61-4BCC-8CB8-FC9FF570B052}" srcOrd="0" destOrd="0" presId="urn:microsoft.com/office/officeart/2005/8/layout/architecture"/>
    <dgm:cxn modelId="{036C3B58-6A41-487C-9852-CDEC108F891B}" type="presParOf" srcId="{B8070D89-0D61-4BCC-8CB8-FC9FF570B052}" destId="{B5729487-D062-4853-B2A9-E58A10C59C83}" srcOrd="0" destOrd="0" presId="urn:microsoft.com/office/officeart/2005/8/layout/architecture"/>
    <dgm:cxn modelId="{D0EFFF67-67B0-45CF-AACD-9C2A5A09E586}" type="presParOf" srcId="{B8070D89-0D61-4BCC-8CB8-FC9FF570B052}" destId="{9C3FBD3B-3AE9-478E-81B7-10270CE8D5E4}" srcOrd="1" destOrd="0" presId="urn:microsoft.com/office/officeart/2005/8/layout/architecture"/>
    <dgm:cxn modelId="{D2212508-A47A-4F6D-BC74-D723D51A76EB}" type="presParOf" srcId="{1061B319-FF50-44C2-9D69-0846484E75E1}" destId="{8C9D4ACE-7064-4884-8960-C5B0A935A502}" srcOrd="1" destOrd="0" presId="urn:microsoft.com/office/officeart/2005/8/layout/architecture"/>
    <dgm:cxn modelId="{78E8139D-231A-4E3F-B4A7-5D9B1BC66F77}" type="presParOf" srcId="{1061B319-FF50-44C2-9D69-0846484E75E1}" destId="{D562CF52-97A4-4D55-A2BC-69B3E0F21B49}" srcOrd="2" destOrd="0" presId="urn:microsoft.com/office/officeart/2005/8/layout/architecture"/>
    <dgm:cxn modelId="{0B5987B3-3872-40D3-B232-014125A0E779}" type="presParOf" srcId="{D562CF52-97A4-4D55-A2BC-69B3E0F21B49}" destId="{C96B53E4-99DE-4D61-9A54-15D62ECACB9F}" srcOrd="0" destOrd="0" presId="urn:microsoft.com/office/officeart/2005/8/layout/architecture"/>
    <dgm:cxn modelId="{AC7D1540-3AA7-4BF0-BBA3-482D6F6CB4A4}" type="presParOf" srcId="{D562CF52-97A4-4D55-A2BC-69B3E0F21B49}" destId="{831BE897-94A7-4BE2-86A1-F30BB2C319B9}" srcOrd="1" destOrd="0" presId="urn:microsoft.com/office/officeart/2005/8/layout/architecture"/>
    <dgm:cxn modelId="{21534963-B3D8-422F-9A27-E4F7F575A93C}" type="presParOf" srcId="{1061B319-FF50-44C2-9D69-0846484E75E1}" destId="{E949670C-40F6-4928-ACAC-9E02D8920878}" srcOrd="3" destOrd="0" presId="urn:microsoft.com/office/officeart/2005/8/layout/architecture"/>
    <dgm:cxn modelId="{8BFC03E1-EB6A-4D1C-AC1F-4F6C69B08C6A}" type="presParOf" srcId="{1061B319-FF50-44C2-9D69-0846484E75E1}" destId="{DF020F31-16A8-4535-B407-E0598BE7170C}" srcOrd="4" destOrd="0" presId="urn:microsoft.com/office/officeart/2005/8/layout/architecture"/>
    <dgm:cxn modelId="{F28448D1-3C62-4587-8A57-E644C199964A}" type="presParOf" srcId="{DF020F31-16A8-4535-B407-E0598BE7170C}" destId="{3196B3F9-04C1-4960-A9F8-2A43035DCBE2}" srcOrd="0" destOrd="0" presId="urn:microsoft.com/office/officeart/2005/8/layout/architecture"/>
    <dgm:cxn modelId="{A8BA7C04-ECB0-4020-AC82-295DD5751BA2}" type="presParOf" srcId="{DF020F31-16A8-4535-B407-E0598BE7170C}" destId="{C2C7C417-4A15-46ED-AA74-4172E70EE609}"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2A0879-00D7-4097-9DF7-491D3876AD3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C0FF947-1B3E-4F16-890D-FB37497D0E18}">
      <dgm:prSet/>
      <dgm:spPr/>
      <dgm:t>
        <a:bodyPr/>
        <a:lstStyle/>
        <a:p>
          <a:pPr algn="ctr"/>
          <a:r>
            <a:rPr lang="en-US" b="1"/>
            <a:t>Disrupt system mindsets and habits</a:t>
          </a:r>
          <a:endParaRPr lang="en-US"/>
        </a:p>
      </dgm:t>
    </dgm:pt>
    <dgm:pt modelId="{A0D9CD95-BBF0-48B6-AAAD-E794580ADAE6}" type="parTrans" cxnId="{E7E25FB9-DD91-4872-B1F4-2E3549F359C5}">
      <dgm:prSet/>
      <dgm:spPr/>
      <dgm:t>
        <a:bodyPr/>
        <a:lstStyle/>
        <a:p>
          <a:endParaRPr lang="en-US"/>
        </a:p>
      </dgm:t>
    </dgm:pt>
    <dgm:pt modelId="{77378CFC-42AC-4111-B1F0-BBAD9A74C788}" type="sibTrans" cxnId="{E7E25FB9-DD91-4872-B1F4-2E3549F359C5}">
      <dgm:prSet/>
      <dgm:spPr/>
      <dgm:t>
        <a:bodyPr/>
        <a:lstStyle/>
        <a:p>
          <a:endParaRPr lang="en-US"/>
        </a:p>
      </dgm:t>
    </dgm:pt>
    <dgm:pt modelId="{EF032047-EBE4-4F31-AD39-E1D7B7777BD5}">
      <dgm:prSet/>
      <dgm:spPr/>
      <dgm:t>
        <a:bodyPr/>
        <a:lstStyle/>
        <a:p>
          <a:r>
            <a:rPr lang="en-US" b="1"/>
            <a:t>Develop and implement a racial equity lens</a:t>
          </a:r>
        </a:p>
      </dgm:t>
    </dgm:pt>
    <dgm:pt modelId="{0E4797E6-41D9-4750-8AE9-168235FECF50}" type="parTrans" cxnId="{8F27F2C4-210D-4CFC-9046-8C4D071CCE21}">
      <dgm:prSet/>
      <dgm:spPr/>
      <dgm:t>
        <a:bodyPr/>
        <a:lstStyle/>
        <a:p>
          <a:endParaRPr lang="en-US"/>
        </a:p>
      </dgm:t>
    </dgm:pt>
    <dgm:pt modelId="{B853CC2A-3FFD-4FF7-8AFE-90D70C017007}" type="sibTrans" cxnId="{8F27F2C4-210D-4CFC-9046-8C4D071CCE21}">
      <dgm:prSet/>
      <dgm:spPr/>
      <dgm:t>
        <a:bodyPr/>
        <a:lstStyle/>
        <a:p>
          <a:endParaRPr lang="en-US"/>
        </a:p>
      </dgm:t>
    </dgm:pt>
    <dgm:pt modelId="{93563893-ED32-4AC1-AAE6-090491A60006}">
      <dgm:prSet/>
      <dgm:spPr/>
      <dgm:t>
        <a:bodyPr/>
        <a:lstStyle/>
        <a:p>
          <a:pPr>
            <a:buFont typeface="Wingdings" panose="05000000000000000000" pitchFamily="2" charset="2"/>
            <a:buChar char="Ø"/>
          </a:pPr>
          <a:r>
            <a:rPr lang="en-US"/>
            <a:t>Come to terms with where we are as an organization models the opportunity to face where we are as a community</a:t>
          </a:r>
        </a:p>
      </dgm:t>
    </dgm:pt>
    <dgm:pt modelId="{B2DAA19F-5BA0-440D-B0FD-547B491C9C50}" type="parTrans" cxnId="{D540B063-1012-4E46-8799-FCDB1F100CAB}">
      <dgm:prSet/>
      <dgm:spPr/>
      <dgm:t>
        <a:bodyPr/>
        <a:lstStyle/>
        <a:p>
          <a:endParaRPr lang="en-US"/>
        </a:p>
      </dgm:t>
    </dgm:pt>
    <dgm:pt modelId="{AD8513DE-D190-4CCF-9B06-5814CF38F009}" type="sibTrans" cxnId="{D540B063-1012-4E46-8799-FCDB1F100CAB}">
      <dgm:prSet/>
      <dgm:spPr/>
      <dgm:t>
        <a:bodyPr/>
        <a:lstStyle/>
        <a:p>
          <a:endParaRPr lang="en-US"/>
        </a:p>
      </dgm:t>
    </dgm:pt>
    <dgm:pt modelId="{3823446A-148E-4F50-85AE-D8BFB3735570}">
      <dgm:prSet/>
      <dgm:spPr/>
      <dgm:t>
        <a:bodyPr/>
        <a:lstStyle/>
        <a:p>
          <a:pPr>
            <a:buFont typeface="Wingdings" panose="05000000000000000000" pitchFamily="2" charset="2"/>
            <a:buChar char="Ø"/>
          </a:pPr>
          <a:r>
            <a:rPr lang="en-US"/>
            <a:t>Critically identify where systematic racism shows up in the systems that families are navigating</a:t>
          </a:r>
        </a:p>
      </dgm:t>
    </dgm:pt>
    <dgm:pt modelId="{0D5B416E-D65E-4B43-904D-BA7F7FF80F5A}" type="parTrans" cxnId="{95E15D06-0E91-49F7-B597-E937F566820F}">
      <dgm:prSet/>
      <dgm:spPr/>
      <dgm:t>
        <a:bodyPr/>
        <a:lstStyle/>
        <a:p>
          <a:endParaRPr lang="en-US"/>
        </a:p>
      </dgm:t>
    </dgm:pt>
    <dgm:pt modelId="{9A14C100-230D-4422-B2FC-75516846A258}" type="sibTrans" cxnId="{95E15D06-0E91-49F7-B597-E937F566820F}">
      <dgm:prSet/>
      <dgm:spPr/>
      <dgm:t>
        <a:bodyPr/>
        <a:lstStyle/>
        <a:p>
          <a:endParaRPr lang="en-US"/>
        </a:p>
      </dgm:t>
    </dgm:pt>
    <dgm:pt modelId="{BCF9B11E-6B7F-4630-995A-B8FDC9E10CA5}">
      <dgm:prSet/>
      <dgm:spPr/>
      <dgm:t>
        <a:bodyPr/>
        <a:lstStyle/>
        <a:p>
          <a:pPr>
            <a:buFont typeface="Wingdings" panose="05000000000000000000" pitchFamily="2" charset="2"/>
            <a:buChar char="Ø"/>
          </a:pPr>
          <a:r>
            <a:rPr lang="en-US"/>
            <a:t>Centering the voice of families to understand strategies to challenge systems and impact the practices that surround the systems</a:t>
          </a:r>
        </a:p>
      </dgm:t>
    </dgm:pt>
    <dgm:pt modelId="{5E3F8F2E-ED04-4D46-96D9-9FF7B8501825}" type="parTrans" cxnId="{18CA0F95-40C3-4669-A61D-72F3BFCA640A}">
      <dgm:prSet/>
      <dgm:spPr/>
      <dgm:t>
        <a:bodyPr/>
        <a:lstStyle/>
        <a:p>
          <a:endParaRPr lang="en-US"/>
        </a:p>
      </dgm:t>
    </dgm:pt>
    <dgm:pt modelId="{50BF13FF-E370-41D2-A2CA-BD6A99ED3DEA}" type="sibTrans" cxnId="{18CA0F95-40C3-4669-A61D-72F3BFCA640A}">
      <dgm:prSet/>
      <dgm:spPr/>
      <dgm:t>
        <a:bodyPr/>
        <a:lstStyle/>
        <a:p>
          <a:endParaRPr lang="en-US"/>
        </a:p>
      </dgm:t>
    </dgm:pt>
    <dgm:pt modelId="{53922CED-85EE-41AB-85E6-D098D3E5C257}">
      <dgm:prSet/>
      <dgm:spPr/>
      <dgm:t>
        <a:bodyPr/>
        <a:lstStyle/>
        <a:p>
          <a:r>
            <a:rPr lang="en-US" b="1"/>
            <a:t>Shift expectations about timelines and outcomes </a:t>
          </a:r>
        </a:p>
      </dgm:t>
    </dgm:pt>
    <dgm:pt modelId="{3E7FE904-2AF2-4267-A286-C89857E38888}" type="parTrans" cxnId="{CFAB451B-29F3-40CA-92FF-50B8BBF77E8F}">
      <dgm:prSet/>
      <dgm:spPr/>
      <dgm:t>
        <a:bodyPr/>
        <a:lstStyle/>
        <a:p>
          <a:endParaRPr lang="en-US"/>
        </a:p>
      </dgm:t>
    </dgm:pt>
    <dgm:pt modelId="{E38EE526-760F-41F8-86A2-72633F320E88}" type="sibTrans" cxnId="{CFAB451B-29F3-40CA-92FF-50B8BBF77E8F}">
      <dgm:prSet/>
      <dgm:spPr/>
      <dgm:t>
        <a:bodyPr/>
        <a:lstStyle/>
        <a:p>
          <a:endParaRPr lang="en-US"/>
        </a:p>
      </dgm:t>
    </dgm:pt>
    <dgm:pt modelId="{E02F8ACD-952C-471E-93F9-D8A22B2FF8F9}">
      <dgm:prSet/>
      <dgm:spPr/>
      <dgm:t>
        <a:bodyPr/>
        <a:lstStyle/>
        <a:p>
          <a:pPr>
            <a:buFont typeface="Wingdings" panose="05000000000000000000" pitchFamily="2" charset="2"/>
            <a:buChar char="Ø"/>
          </a:pPr>
          <a:r>
            <a:rPr lang="en-US"/>
            <a:t>Shifting expectations of strength through shifting mental models</a:t>
          </a:r>
        </a:p>
      </dgm:t>
    </dgm:pt>
    <dgm:pt modelId="{04ACB226-B1EB-494E-A880-0C1413ADF091}" type="parTrans" cxnId="{6ECEBFBF-CF49-4BCE-893D-C86844813ADA}">
      <dgm:prSet/>
      <dgm:spPr/>
      <dgm:t>
        <a:bodyPr/>
        <a:lstStyle/>
        <a:p>
          <a:endParaRPr lang="en-US"/>
        </a:p>
      </dgm:t>
    </dgm:pt>
    <dgm:pt modelId="{C6649CCF-BCD2-4254-AD6A-EA0A746C176A}" type="sibTrans" cxnId="{6ECEBFBF-CF49-4BCE-893D-C86844813ADA}">
      <dgm:prSet/>
      <dgm:spPr/>
      <dgm:t>
        <a:bodyPr/>
        <a:lstStyle/>
        <a:p>
          <a:endParaRPr lang="en-US"/>
        </a:p>
      </dgm:t>
    </dgm:pt>
    <dgm:pt modelId="{EC2B7E80-0A89-4DA4-8C2C-4845E8538C97}">
      <dgm:prSet/>
      <dgm:spPr/>
      <dgm:t>
        <a:bodyPr/>
        <a:lstStyle/>
        <a:p>
          <a:pPr>
            <a:buFont typeface="Wingdings" panose="05000000000000000000" pitchFamily="2" charset="2"/>
            <a:buChar char="Ø"/>
          </a:pPr>
          <a:r>
            <a:rPr lang="en-US"/>
            <a:t>Lifting the impact of deficit-based models and the role this plays in holding current power dynamics in place.</a:t>
          </a:r>
        </a:p>
      </dgm:t>
    </dgm:pt>
    <dgm:pt modelId="{456E0195-760E-4FD1-9320-0EFBE0BC2633}" type="parTrans" cxnId="{398CCE65-C532-402E-BACF-AA168D8B7B45}">
      <dgm:prSet/>
      <dgm:spPr/>
      <dgm:t>
        <a:bodyPr/>
        <a:lstStyle/>
        <a:p>
          <a:endParaRPr lang="en-US"/>
        </a:p>
      </dgm:t>
    </dgm:pt>
    <dgm:pt modelId="{53691DF3-A1E7-4C19-BFD4-2C961D277466}" type="sibTrans" cxnId="{398CCE65-C532-402E-BACF-AA168D8B7B45}">
      <dgm:prSet/>
      <dgm:spPr/>
      <dgm:t>
        <a:bodyPr/>
        <a:lstStyle/>
        <a:p>
          <a:endParaRPr lang="en-US"/>
        </a:p>
      </dgm:t>
    </dgm:pt>
    <dgm:pt modelId="{48BF44BC-9DA1-4787-B394-CC36DFAE6A8B}" type="pres">
      <dgm:prSet presAssocID="{8D2A0879-00D7-4097-9DF7-491D3876AD39}" presName="linear" presStyleCnt="0">
        <dgm:presLayoutVars>
          <dgm:animLvl val="lvl"/>
          <dgm:resizeHandles val="exact"/>
        </dgm:presLayoutVars>
      </dgm:prSet>
      <dgm:spPr/>
    </dgm:pt>
    <dgm:pt modelId="{97FCC09F-11F3-4FAA-8AC7-4724EBE07792}" type="pres">
      <dgm:prSet presAssocID="{5C0FF947-1B3E-4F16-890D-FB37497D0E18}" presName="parentText" presStyleLbl="node1" presStyleIdx="0" presStyleCnt="1">
        <dgm:presLayoutVars>
          <dgm:chMax val="0"/>
          <dgm:bulletEnabled val="1"/>
        </dgm:presLayoutVars>
      </dgm:prSet>
      <dgm:spPr/>
    </dgm:pt>
    <dgm:pt modelId="{6071BF80-4301-471C-892B-447D3F90BA29}" type="pres">
      <dgm:prSet presAssocID="{5C0FF947-1B3E-4F16-890D-FB37497D0E18}" presName="childText" presStyleLbl="revTx" presStyleIdx="0" presStyleCnt="1">
        <dgm:presLayoutVars>
          <dgm:bulletEnabled val="1"/>
        </dgm:presLayoutVars>
      </dgm:prSet>
      <dgm:spPr/>
    </dgm:pt>
  </dgm:ptLst>
  <dgm:cxnLst>
    <dgm:cxn modelId="{95E15D06-0E91-49F7-B597-E937F566820F}" srcId="{EF032047-EBE4-4F31-AD39-E1D7B7777BD5}" destId="{3823446A-148E-4F50-85AE-D8BFB3735570}" srcOrd="1" destOrd="0" parTransId="{0D5B416E-D65E-4B43-904D-BA7F7FF80F5A}" sibTransId="{9A14C100-230D-4422-B2FC-75516846A258}"/>
    <dgm:cxn modelId="{C8E6150C-F4C0-4A2D-98EE-D137641742C7}" type="presOf" srcId="{53922CED-85EE-41AB-85E6-D098D3E5C257}" destId="{6071BF80-4301-471C-892B-447D3F90BA29}" srcOrd="0" destOrd="4" presId="urn:microsoft.com/office/officeart/2005/8/layout/vList2"/>
    <dgm:cxn modelId="{CFAB451B-29F3-40CA-92FF-50B8BBF77E8F}" srcId="{5C0FF947-1B3E-4F16-890D-FB37497D0E18}" destId="{53922CED-85EE-41AB-85E6-D098D3E5C257}" srcOrd="1" destOrd="0" parTransId="{3E7FE904-2AF2-4267-A286-C89857E38888}" sibTransId="{E38EE526-760F-41F8-86A2-72633F320E88}"/>
    <dgm:cxn modelId="{321D322D-E9E8-4983-8BDB-9FB4FCB39482}" type="presOf" srcId="{EF032047-EBE4-4F31-AD39-E1D7B7777BD5}" destId="{6071BF80-4301-471C-892B-447D3F90BA29}" srcOrd="0" destOrd="0" presId="urn:microsoft.com/office/officeart/2005/8/layout/vList2"/>
    <dgm:cxn modelId="{457FED3C-7B65-492B-8E48-41D98BCE3123}" type="presOf" srcId="{8D2A0879-00D7-4097-9DF7-491D3876AD39}" destId="{48BF44BC-9DA1-4787-B394-CC36DFAE6A8B}" srcOrd="0" destOrd="0" presId="urn:microsoft.com/office/officeart/2005/8/layout/vList2"/>
    <dgm:cxn modelId="{D540B063-1012-4E46-8799-FCDB1F100CAB}" srcId="{EF032047-EBE4-4F31-AD39-E1D7B7777BD5}" destId="{93563893-ED32-4AC1-AAE6-090491A60006}" srcOrd="0" destOrd="0" parTransId="{B2DAA19F-5BA0-440D-B0FD-547B491C9C50}" sibTransId="{AD8513DE-D190-4CCF-9B06-5814CF38F009}"/>
    <dgm:cxn modelId="{398CCE65-C532-402E-BACF-AA168D8B7B45}" srcId="{53922CED-85EE-41AB-85E6-D098D3E5C257}" destId="{EC2B7E80-0A89-4DA4-8C2C-4845E8538C97}" srcOrd="1" destOrd="0" parTransId="{456E0195-760E-4FD1-9320-0EFBE0BC2633}" sibTransId="{53691DF3-A1E7-4C19-BFD4-2C961D277466}"/>
    <dgm:cxn modelId="{8775396F-6034-488D-A23E-F67127D87C04}" type="presOf" srcId="{BCF9B11E-6B7F-4630-995A-B8FDC9E10CA5}" destId="{6071BF80-4301-471C-892B-447D3F90BA29}" srcOrd="0" destOrd="3" presId="urn:microsoft.com/office/officeart/2005/8/layout/vList2"/>
    <dgm:cxn modelId="{B96B4C89-2E46-4746-99ED-2D9226DB8E43}" type="presOf" srcId="{EC2B7E80-0A89-4DA4-8C2C-4845E8538C97}" destId="{6071BF80-4301-471C-892B-447D3F90BA29}" srcOrd="0" destOrd="6" presId="urn:microsoft.com/office/officeart/2005/8/layout/vList2"/>
    <dgm:cxn modelId="{18CA0F95-40C3-4669-A61D-72F3BFCA640A}" srcId="{EF032047-EBE4-4F31-AD39-E1D7B7777BD5}" destId="{BCF9B11E-6B7F-4630-995A-B8FDC9E10CA5}" srcOrd="2" destOrd="0" parTransId="{5E3F8F2E-ED04-4D46-96D9-9FF7B8501825}" sibTransId="{50BF13FF-E370-41D2-A2CA-BD6A99ED3DEA}"/>
    <dgm:cxn modelId="{4B6C2199-6B4B-4982-BC55-DDEB6DB84CAC}" type="presOf" srcId="{5C0FF947-1B3E-4F16-890D-FB37497D0E18}" destId="{97FCC09F-11F3-4FAA-8AC7-4724EBE07792}" srcOrd="0" destOrd="0" presId="urn:microsoft.com/office/officeart/2005/8/layout/vList2"/>
    <dgm:cxn modelId="{59C44AB0-7BDA-4ADB-9A4F-C5880602889D}" type="presOf" srcId="{93563893-ED32-4AC1-AAE6-090491A60006}" destId="{6071BF80-4301-471C-892B-447D3F90BA29}" srcOrd="0" destOrd="1" presId="urn:microsoft.com/office/officeart/2005/8/layout/vList2"/>
    <dgm:cxn modelId="{E7E25FB9-DD91-4872-B1F4-2E3549F359C5}" srcId="{8D2A0879-00D7-4097-9DF7-491D3876AD39}" destId="{5C0FF947-1B3E-4F16-890D-FB37497D0E18}" srcOrd="0" destOrd="0" parTransId="{A0D9CD95-BBF0-48B6-AAAD-E794580ADAE6}" sibTransId="{77378CFC-42AC-4111-B1F0-BBAD9A74C788}"/>
    <dgm:cxn modelId="{6ECEBFBF-CF49-4BCE-893D-C86844813ADA}" srcId="{53922CED-85EE-41AB-85E6-D098D3E5C257}" destId="{E02F8ACD-952C-471E-93F9-D8A22B2FF8F9}" srcOrd="0" destOrd="0" parTransId="{04ACB226-B1EB-494E-A880-0C1413ADF091}" sibTransId="{C6649CCF-BCD2-4254-AD6A-EA0A746C176A}"/>
    <dgm:cxn modelId="{B82B62C0-AC00-4D96-93A7-B4640F1797C6}" type="presOf" srcId="{E02F8ACD-952C-471E-93F9-D8A22B2FF8F9}" destId="{6071BF80-4301-471C-892B-447D3F90BA29}" srcOrd="0" destOrd="5" presId="urn:microsoft.com/office/officeart/2005/8/layout/vList2"/>
    <dgm:cxn modelId="{8F27F2C4-210D-4CFC-9046-8C4D071CCE21}" srcId="{5C0FF947-1B3E-4F16-890D-FB37497D0E18}" destId="{EF032047-EBE4-4F31-AD39-E1D7B7777BD5}" srcOrd="0" destOrd="0" parTransId="{0E4797E6-41D9-4750-8AE9-168235FECF50}" sibTransId="{B853CC2A-3FFD-4FF7-8AFE-90D70C017007}"/>
    <dgm:cxn modelId="{F1CC99D4-A8E7-4561-9CC7-5E87D8848812}" type="presOf" srcId="{3823446A-148E-4F50-85AE-D8BFB3735570}" destId="{6071BF80-4301-471C-892B-447D3F90BA29}" srcOrd="0" destOrd="2" presId="urn:microsoft.com/office/officeart/2005/8/layout/vList2"/>
    <dgm:cxn modelId="{39337EFF-85B8-40DA-91A2-873F9461CD62}" type="presParOf" srcId="{48BF44BC-9DA1-4787-B394-CC36DFAE6A8B}" destId="{97FCC09F-11F3-4FAA-8AC7-4724EBE07792}" srcOrd="0" destOrd="0" presId="urn:microsoft.com/office/officeart/2005/8/layout/vList2"/>
    <dgm:cxn modelId="{BCB9CF80-59DE-4A56-B583-B1C0226449B9}" type="presParOf" srcId="{48BF44BC-9DA1-4787-B394-CC36DFAE6A8B}" destId="{6071BF80-4301-471C-892B-447D3F90BA29}"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F05306-A68A-4432-B432-187929FA089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D79D70A-4274-405B-A8A0-088776921B7F}">
      <dgm:prSet/>
      <dgm:spPr/>
      <dgm:t>
        <a:bodyPr/>
        <a:lstStyle/>
        <a:p>
          <a:pPr algn="ctr"/>
          <a:r>
            <a:rPr lang="en-US" b="1"/>
            <a:t>Reimagining community engagement</a:t>
          </a:r>
          <a:endParaRPr lang="en-US"/>
        </a:p>
      </dgm:t>
    </dgm:pt>
    <dgm:pt modelId="{349ED831-2291-47B1-B5F9-BDB21506CEB5}" type="parTrans" cxnId="{0AA3B3FE-F1F7-42F7-BD12-441E564E17C7}">
      <dgm:prSet/>
      <dgm:spPr/>
      <dgm:t>
        <a:bodyPr/>
        <a:lstStyle/>
        <a:p>
          <a:endParaRPr lang="en-US"/>
        </a:p>
      </dgm:t>
    </dgm:pt>
    <dgm:pt modelId="{8504FD6B-78C6-41E7-8597-DDA29F1795DD}" type="sibTrans" cxnId="{0AA3B3FE-F1F7-42F7-BD12-441E564E17C7}">
      <dgm:prSet/>
      <dgm:spPr/>
      <dgm:t>
        <a:bodyPr/>
        <a:lstStyle/>
        <a:p>
          <a:endParaRPr lang="en-US"/>
        </a:p>
      </dgm:t>
    </dgm:pt>
    <dgm:pt modelId="{CF7F0AFF-3D93-47EC-8C38-5DFD569201C1}">
      <dgm:prSet/>
      <dgm:spPr/>
      <dgm:t>
        <a:bodyPr/>
        <a:lstStyle/>
        <a:p>
          <a:r>
            <a:rPr lang="en-US" b="1"/>
            <a:t>Prioritize community relationships and trust</a:t>
          </a:r>
        </a:p>
      </dgm:t>
    </dgm:pt>
    <dgm:pt modelId="{A5115E16-BB4D-4D29-89B6-429A710FB522}" type="parTrans" cxnId="{3F08819B-01B8-4A6E-9EAC-49EB9B0C4E39}">
      <dgm:prSet/>
      <dgm:spPr/>
      <dgm:t>
        <a:bodyPr/>
        <a:lstStyle/>
        <a:p>
          <a:endParaRPr lang="en-US"/>
        </a:p>
      </dgm:t>
    </dgm:pt>
    <dgm:pt modelId="{00738CFE-5644-4890-ABD3-8A88C7587EFF}" type="sibTrans" cxnId="{3F08819B-01B8-4A6E-9EAC-49EB9B0C4E39}">
      <dgm:prSet/>
      <dgm:spPr/>
      <dgm:t>
        <a:bodyPr/>
        <a:lstStyle/>
        <a:p>
          <a:endParaRPr lang="en-US"/>
        </a:p>
      </dgm:t>
    </dgm:pt>
    <dgm:pt modelId="{DA04C2BE-507E-40C1-8211-CC1FB13DA22F}">
      <dgm:prSet/>
      <dgm:spPr/>
      <dgm:t>
        <a:bodyPr/>
        <a:lstStyle/>
        <a:p>
          <a:pPr>
            <a:buFont typeface="Wingdings" panose="05000000000000000000" pitchFamily="2" charset="2"/>
            <a:buChar char="Ø"/>
          </a:pPr>
          <a:r>
            <a:rPr lang="en-US"/>
            <a:t>Evaluate what barriers to relationship and trust look like</a:t>
          </a:r>
        </a:p>
      </dgm:t>
    </dgm:pt>
    <dgm:pt modelId="{A6ED351A-CF76-4468-9AFD-C1B8E69442A2}" type="parTrans" cxnId="{D4192E6E-6B45-4AB9-8D63-B8C92A2874AE}">
      <dgm:prSet/>
      <dgm:spPr/>
      <dgm:t>
        <a:bodyPr/>
        <a:lstStyle/>
        <a:p>
          <a:endParaRPr lang="en-US"/>
        </a:p>
      </dgm:t>
    </dgm:pt>
    <dgm:pt modelId="{D95AA50F-34F8-4CBF-99C5-1E58C9EBC1A2}" type="sibTrans" cxnId="{D4192E6E-6B45-4AB9-8D63-B8C92A2874AE}">
      <dgm:prSet/>
      <dgm:spPr/>
      <dgm:t>
        <a:bodyPr/>
        <a:lstStyle/>
        <a:p>
          <a:endParaRPr lang="en-US"/>
        </a:p>
      </dgm:t>
    </dgm:pt>
    <dgm:pt modelId="{C43C37A9-04AE-4E2B-812B-756E1D90793F}">
      <dgm:prSet/>
      <dgm:spPr/>
      <dgm:t>
        <a:bodyPr/>
        <a:lstStyle/>
        <a:p>
          <a:pPr rtl="0">
            <a:buFont typeface="Wingdings" panose="05000000000000000000" pitchFamily="2" charset="2"/>
            <a:buChar char="Ø"/>
          </a:pPr>
          <a:r>
            <a:rPr lang="en-US" b="0">
              <a:latin typeface="+mn-lt"/>
            </a:rPr>
            <a:t>Be Accountable for those barriers</a:t>
          </a:r>
        </a:p>
      </dgm:t>
    </dgm:pt>
    <dgm:pt modelId="{C72C3A49-710D-4BC9-96CD-B5BFAB8CD01A}" type="parTrans" cxnId="{CDFBA526-3D2F-4D0C-9DEF-9E1AD0798AB2}">
      <dgm:prSet/>
      <dgm:spPr/>
      <dgm:t>
        <a:bodyPr/>
        <a:lstStyle/>
        <a:p>
          <a:endParaRPr lang="en-US"/>
        </a:p>
      </dgm:t>
    </dgm:pt>
    <dgm:pt modelId="{EBF42E1A-0274-45C9-BDC2-D8F3E917EFAB}" type="sibTrans" cxnId="{CDFBA526-3D2F-4D0C-9DEF-9E1AD0798AB2}">
      <dgm:prSet/>
      <dgm:spPr/>
      <dgm:t>
        <a:bodyPr/>
        <a:lstStyle/>
        <a:p>
          <a:endParaRPr lang="en-US"/>
        </a:p>
      </dgm:t>
    </dgm:pt>
    <dgm:pt modelId="{1A41418C-4019-48EE-BC06-B802B1C46907}">
      <dgm:prSet/>
      <dgm:spPr/>
      <dgm:t>
        <a:bodyPr/>
        <a:lstStyle/>
        <a:p>
          <a:r>
            <a:rPr lang="en-US" b="1"/>
            <a:t>Broaden the decision-making table</a:t>
          </a:r>
        </a:p>
      </dgm:t>
    </dgm:pt>
    <dgm:pt modelId="{05520019-8350-41F1-8F1D-1877EDA99119}" type="parTrans" cxnId="{2B18B847-DC33-4E5C-B3E1-16673BBF72A0}">
      <dgm:prSet/>
      <dgm:spPr/>
      <dgm:t>
        <a:bodyPr/>
        <a:lstStyle/>
        <a:p>
          <a:endParaRPr lang="en-US"/>
        </a:p>
      </dgm:t>
    </dgm:pt>
    <dgm:pt modelId="{AB307543-10A3-49D5-99E3-2889C628BCA6}" type="sibTrans" cxnId="{2B18B847-DC33-4E5C-B3E1-16673BBF72A0}">
      <dgm:prSet/>
      <dgm:spPr/>
      <dgm:t>
        <a:bodyPr/>
        <a:lstStyle/>
        <a:p>
          <a:endParaRPr lang="en-US"/>
        </a:p>
      </dgm:t>
    </dgm:pt>
    <dgm:pt modelId="{83FD3166-8189-4161-9CEA-92A212732432}">
      <dgm:prSet/>
      <dgm:spPr/>
      <dgm:t>
        <a:bodyPr/>
        <a:lstStyle/>
        <a:p>
          <a:pPr>
            <a:buFont typeface="Wingdings" panose="05000000000000000000" pitchFamily="2" charset="2"/>
            <a:buChar char="Ø"/>
          </a:pPr>
          <a:r>
            <a:rPr lang="en-US"/>
            <a:t>Parent and Youth Advisory Boards</a:t>
          </a:r>
        </a:p>
      </dgm:t>
    </dgm:pt>
    <dgm:pt modelId="{DE4DBC44-BC74-4FC6-A31F-FBC1E051B500}" type="parTrans" cxnId="{AA7535B8-F592-4EFE-9738-53E374A0A473}">
      <dgm:prSet/>
      <dgm:spPr/>
      <dgm:t>
        <a:bodyPr/>
        <a:lstStyle/>
        <a:p>
          <a:endParaRPr lang="en-US"/>
        </a:p>
      </dgm:t>
    </dgm:pt>
    <dgm:pt modelId="{D2D14452-A6E7-4046-91DB-4D68ABEC2318}" type="sibTrans" cxnId="{AA7535B8-F592-4EFE-9738-53E374A0A473}">
      <dgm:prSet/>
      <dgm:spPr/>
      <dgm:t>
        <a:bodyPr/>
        <a:lstStyle/>
        <a:p>
          <a:endParaRPr lang="en-US"/>
        </a:p>
      </dgm:t>
    </dgm:pt>
    <dgm:pt modelId="{AE7434D6-8E0C-400B-B4B8-24610B6AF150}">
      <dgm:prSet/>
      <dgm:spPr/>
      <dgm:t>
        <a:bodyPr/>
        <a:lstStyle/>
        <a:p>
          <a:r>
            <a:rPr lang="en-US" b="1"/>
            <a:t>Create various, accessible, and substantial engagement opportunities</a:t>
          </a:r>
        </a:p>
      </dgm:t>
    </dgm:pt>
    <dgm:pt modelId="{A61C02DA-1D31-417D-9257-9C99B94AC795}" type="parTrans" cxnId="{C6B0462E-0106-491B-95D3-0280C25C210D}">
      <dgm:prSet/>
      <dgm:spPr/>
      <dgm:t>
        <a:bodyPr/>
        <a:lstStyle/>
        <a:p>
          <a:endParaRPr lang="en-US"/>
        </a:p>
      </dgm:t>
    </dgm:pt>
    <dgm:pt modelId="{CF2E2434-4B7B-4FC3-BB66-0BBB4DB98E9D}" type="sibTrans" cxnId="{C6B0462E-0106-491B-95D3-0280C25C210D}">
      <dgm:prSet/>
      <dgm:spPr/>
      <dgm:t>
        <a:bodyPr/>
        <a:lstStyle/>
        <a:p>
          <a:endParaRPr lang="en-US"/>
        </a:p>
      </dgm:t>
    </dgm:pt>
    <dgm:pt modelId="{E0327049-6BDF-4F69-BB4C-6A24C91002FF}">
      <dgm:prSet/>
      <dgm:spPr/>
      <dgm:t>
        <a:bodyPr/>
        <a:lstStyle/>
        <a:p>
          <a:pPr>
            <a:buFont typeface="Wingdings" panose="05000000000000000000" pitchFamily="2" charset="2"/>
            <a:buChar char="Ø"/>
          </a:pPr>
          <a:r>
            <a:rPr lang="en-US"/>
            <a:t>Parent Cafes              </a:t>
          </a:r>
        </a:p>
      </dgm:t>
    </dgm:pt>
    <dgm:pt modelId="{B964994F-7C93-4CD5-ACC3-CA4ACCB334FD}" type="parTrans" cxnId="{9EB6918D-91DC-48EB-80BB-EBD1891EB7B7}">
      <dgm:prSet/>
      <dgm:spPr/>
      <dgm:t>
        <a:bodyPr/>
        <a:lstStyle/>
        <a:p>
          <a:endParaRPr lang="en-US"/>
        </a:p>
      </dgm:t>
    </dgm:pt>
    <dgm:pt modelId="{E1243C7E-BD36-4708-9C55-390821676057}" type="sibTrans" cxnId="{9EB6918D-91DC-48EB-80BB-EBD1891EB7B7}">
      <dgm:prSet/>
      <dgm:spPr/>
      <dgm:t>
        <a:bodyPr/>
        <a:lstStyle/>
        <a:p>
          <a:endParaRPr lang="en-US"/>
        </a:p>
      </dgm:t>
    </dgm:pt>
    <dgm:pt modelId="{5C0F349D-8D6E-49ED-9263-BD0612D07EAA}">
      <dgm:prSet/>
      <dgm:spPr/>
      <dgm:t>
        <a:bodyPr/>
        <a:lstStyle/>
        <a:p>
          <a:pPr>
            <a:buFont typeface="Wingdings" panose="05000000000000000000" pitchFamily="2" charset="2"/>
            <a:buChar char="Ø"/>
          </a:pPr>
          <a:r>
            <a:rPr lang="en-US"/>
            <a:t>Parent Pods</a:t>
          </a:r>
        </a:p>
      </dgm:t>
    </dgm:pt>
    <dgm:pt modelId="{25E82D51-2B48-4020-861A-824AB07BBF97}" type="parTrans" cxnId="{AD38BADB-D14B-46BA-9404-BD8194DC62F3}">
      <dgm:prSet/>
      <dgm:spPr/>
      <dgm:t>
        <a:bodyPr/>
        <a:lstStyle/>
        <a:p>
          <a:endParaRPr lang="en-US"/>
        </a:p>
      </dgm:t>
    </dgm:pt>
    <dgm:pt modelId="{16D4652E-B9AE-44DD-BA27-F22F8C9C76DA}" type="sibTrans" cxnId="{AD38BADB-D14B-46BA-9404-BD8194DC62F3}">
      <dgm:prSet/>
      <dgm:spPr/>
      <dgm:t>
        <a:bodyPr/>
        <a:lstStyle/>
        <a:p>
          <a:endParaRPr lang="en-US"/>
        </a:p>
      </dgm:t>
    </dgm:pt>
    <dgm:pt modelId="{045C27F5-FA0D-40EE-9B5C-E5D3FDD53283}">
      <dgm:prSet/>
      <dgm:spPr/>
      <dgm:t>
        <a:bodyPr/>
        <a:lstStyle/>
        <a:p>
          <a:pPr>
            <a:buFont typeface="Wingdings" panose="05000000000000000000" pitchFamily="2" charset="2"/>
            <a:buChar char="Ø"/>
          </a:pPr>
          <a:r>
            <a:rPr lang="en-US"/>
            <a:t>Primary Prevention Credential</a:t>
          </a:r>
        </a:p>
      </dgm:t>
    </dgm:pt>
    <dgm:pt modelId="{8EDE0EC1-4AF3-41D3-840C-87EAFE60087B}" type="parTrans" cxnId="{B97903D0-02C1-4D7B-991C-FEBB74D7D6F1}">
      <dgm:prSet/>
      <dgm:spPr/>
      <dgm:t>
        <a:bodyPr/>
        <a:lstStyle/>
        <a:p>
          <a:endParaRPr lang="en-US"/>
        </a:p>
      </dgm:t>
    </dgm:pt>
    <dgm:pt modelId="{B295AC54-4F03-4DB4-98BF-7420D20E2ACB}" type="sibTrans" cxnId="{B97903D0-02C1-4D7B-991C-FEBB74D7D6F1}">
      <dgm:prSet/>
      <dgm:spPr/>
      <dgm:t>
        <a:bodyPr/>
        <a:lstStyle/>
        <a:p>
          <a:endParaRPr lang="en-US"/>
        </a:p>
      </dgm:t>
    </dgm:pt>
    <dgm:pt modelId="{DBE5F920-4C1D-490D-9477-D0BAEA2B5302}" type="pres">
      <dgm:prSet presAssocID="{0BF05306-A68A-4432-B432-187929FA0892}" presName="linear" presStyleCnt="0">
        <dgm:presLayoutVars>
          <dgm:animLvl val="lvl"/>
          <dgm:resizeHandles val="exact"/>
        </dgm:presLayoutVars>
      </dgm:prSet>
      <dgm:spPr/>
    </dgm:pt>
    <dgm:pt modelId="{8014FB26-9210-4E0B-A9C8-ABC143224E5E}" type="pres">
      <dgm:prSet presAssocID="{DD79D70A-4274-405B-A8A0-088776921B7F}" presName="parentText" presStyleLbl="node1" presStyleIdx="0" presStyleCnt="1">
        <dgm:presLayoutVars>
          <dgm:chMax val="0"/>
          <dgm:bulletEnabled val="1"/>
        </dgm:presLayoutVars>
      </dgm:prSet>
      <dgm:spPr/>
    </dgm:pt>
    <dgm:pt modelId="{90D3E802-0977-4F07-AF01-2C5F3052818E}" type="pres">
      <dgm:prSet presAssocID="{DD79D70A-4274-405B-A8A0-088776921B7F}" presName="childText" presStyleLbl="revTx" presStyleIdx="0" presStyleCnt="1">
        <dgm:presLayoutVars>
          <dgm:bulletEnabled val="1"/>
        </dgm:presLayoutVars>
      </dgm:prSet>
      <dgm:spPr/>
    </dgm:pt>
  </dgm:ptLst>
  <dgm:cxnLst>
    <dgm:cxn modelId="{CDFBA526-3D2F-4D0C-9DEF-9E1AD0798AB2}" srcId="{CF7F0AFF-3D93-47EC-8C38-5DFD569201C1}" destId="{C43C37A9-04AE-4E2B-812B-756E1D90793F}" srcOrd="1" destOrd="0" parTransId="{C72C3A49-710D-4BC9-96CD-B5BFAB8CD01A}" sibTransId="{EBF42E1A-0274-45C9-BDC2-D8F3E917EFAB}"/>
    <dgm:cxn modelId="{0D64A629-7CA3-4CBA-98EC-8168154653F3}" type="presOf" srcId="{83FD3166-8189-4161-9CEA-92A212732432}" destId="{90D3E802-0977-4F07-AF01-2C5F3052818E}" srcOrd="0" destOrd="4" presId="urn:microsoft.com/office/officeart/2005/8/layout/vList2"/>
    <dgm:cxn modelId="{C6B0462E-0106-491B-95D3-0280C25C210D}" srcId="{DD79D70A-4274-405B-A8A0-088776921B7F}" destId="{AE7434D6-8E0C-400B-B4B8-24610B6AF150}" srcOrd="2" destOrd="0" parTransId="{A61C02DA-1D31-417D-9257-9C99B94AC795}" sibTransId="{CF2E2434-4B7B-4FC3-BB66-0BBB4DB98E9D}"/>
    <dgm:cxn modelId="{2B18B847-DC33-4E5C-B3E1-16673BBF72A0}" srcId="{DD79D70A-4274-405B-A8A0-088776921B7F}" destId="{1A41418C-4019-48EE-BC06-B802B1C46907}" srcOrd="1" destOrd="0" parTransId="{05520019-8350-41F1-8F1D-1877EDA99119}" sibTransId="{AB307543-10A3-49D5-99E3-2889C628BCA6}"/>
    <dgm:cxn modelId="{D4192E6E-6B45-4AB9-8D63-B8C92A2874AE}" srcId="{CF7F0AFF-3D93-47EC-8C38-5DFD569201C1}" destId="{DA04C2BE-507E-40C1-8211-CC1FB13DA22F}" srcOrd="0" destOrd="0" parTransId="{A6ED351A-CF76-4468-9AFD-C1B8E69442A2}" sibTransId="{D95AA50F-34F8-4CBF-99C5-1E58C9EBC1A2}"/>
    <dgm:cxn modelId="{7C828A6E-CEEB-479D-A595-25BAA0CE937E}" type="presOf" srcId="{5C0F349D-8D6E-49ED-9263-BD0612D07EAA}" destId="{90D3E802-0977-4F07-AF01-2C5F3052818E}" srcOrd="0" destOrd="7" presId="urn:microsoft.com/office/officeart/2005/8/layout/vList2"/>
    <dgm:cxn modelId="{D09E8D52-61B5-4AA3-9EC7-1E9D875B72AB}" type="presOf" srcId="{C43C37A9-04AE-4E2B-812B-756E1D90793F}" destId="{90D3E802-0977-4F07-AF01-2C5F3052818E}" srcOrd="0" destOrd="2" presId="urn:microsoft.com/office/officeart/2005/8/layout/vList2"/>
    <dgm:cxn modelId="{075BC676-FC4B-4F39-91DD-6BE305BDE7CA}" type="presOf" srcId="{045C27F5-FA0D-40EE-9B5C-E5D3FDD53283}" destId="{90D3E802-0977-4F07-AF01-2C5F3052818E}" srcOrd="0" destOrd="8" presId="urn:microsoft.com/office/officeart/2005/8/layout/vList2"/>
    <dgm:cxn modelId="{E2441958-42D6-4FBA-AEEF-874E0B793288}" type="presOf" srcId="{CF7F0AFF-3D93-47EC-8C38-5DFD569201C1}" destId="{90D3E802-0977-4F07-AF01-2C5F3052818E}" srcOrd="0" destOrd="0" presId="urn:microsoft.com/office/officeart/2005/8/layout/vList2"/>
    <dgm:cxn modelId="{31DF767A-17D6-4D89-91B0-B508A5E63BAD}" type="presOf" srcId="{DD79D70A-4274-405B-A8A0-088776921B7F}" destId="{8014FB26-9210-4E0B-A9C8-ABC143224E5E}" srcOrd="0" destOrd="0" presId="urn:microsoft.com/office/officeart/2005/8/layout/vList2"/>
    <dgm:cxn modelId="{9EB6918D-91DC-48EB-80BB-EBD1891EB7B7}" srcId="{AE7434D6-8E0C-400B-B4B8-24610B6AF150}" destId="{E0327049-6BDF-4F69-BB4C-6A24C91002FF}" srcOrd="0" destOrd="0" parTransId="{B964994F-7C93-4CD5-ACC3-CA4ACCB334FD}" sibTransId="{E1243C7E-BD36-4708-9C55-390821676057}"/>
    <dgm:cxn modelId="{3F08819B-01B8-4A6E-9EAC-49EB9B0C4E39}" srcId="{DD79D70A-4274-405B-A8A0-088776921B7F}" destId="{CF7F0AFF-3D93-47EC-8C38-5DFD569201C1}" srcOrd="0" destOrd="0" parTransId="{A5115E16-BB4D-4D29-89B6-429A710FB522}" sibTransId="{00738CFE-5644-4890-ABD3-8A88C7587EFF}"/>
    <dgm:cxn modelId="{7130C5A5-E946-4566-BFFC-958FF801FC82}" type="presOf" srcId="{DA04C2BE-507E-40C1-8211-CC1FB13DA22F}" destId="{90D3E802-0977-4F07-AF01-2C5F3052818E}" srcOrd="0" destOrd="1" presId="urn:microsoft.com/office/officeart/2005/8/layout/vList2"/>
    <dgm:cxn modelId="{CB1580A8-FF6A-4CD6-A9D2-4CF636679EB7}" type="presOf" srcId="{0BF05306-A68A-4432-B432-187929FA0892}" destId="{DBE5F920-4C1D-490D-9477-D0BAEA2B5302}" srcOrd="0" destOrd="0" presId="urn:microsoft.com/office/officeart/2005/8/layout/vList2"/>
    <dgm:cxn modelId="{AA7535B8-F592-4EFE-9738-53E374A0A473}" srcId="{1A41418C-4019-48EE-BC06-B802B1C46907}" destId="{83FD3166-8189-4161-9CEA-92A212732432}" srcOrd="0" destOrd="0" parTransId="{DE4DBC44-BC74-4FC6-A31F-FBC1E051B500}" sibTransId="{D2D14452-A6E7-4046-91DB-4D68ABEC2318}"/>
    <dgm:cxn modelId="{C92789CA-83F4-4ACC-94BD-E3725F983BC4}" type="presOf" srcId="{1A41418C-4019-48EE-BC06-B802B1C46907}" destId="{90D3E802-0977-4F07-AF01-2C5F3052818E}" srcOrd="0" destOrd="3" presId="urn:microsoft.com/office/officeart/2005/8/layout/vList2"/>
    <dgm:cxn modelId="{B97903D0-02C1-4D7B-991C-FEBB74D7D6F1}" srcId="{AE7434D6-8E0C-400B-B4B8-24610B6AF150}" destId="{045C27F5-FA0D-40EE-9B5C-E5D3FDD53283}" srcOrd="2" destOrd="0" parTransId="{8EDE0EC1-4AF3-41D3-840C-87EAFE60087B}" sibTransId="{B295AC54-4F03-4DB4-98BF-7420D20E2ACB}"/>
    <dgm:cxn modelId="{AD38BADB-D14B-46BA-9404-BD8194DC62F3}" srcId="{AE7434D6-8E0C-400B-B4B8-24610B6AF150}" destId="{5C0F349D-8D6E-49ED-9263-BD0612D07EAA}" srcOrd="1" destOrd="0" parTransId="{25E82D51-2B48-4020-861A-824AB07BBF97}" sibTransId="{16D4652E-B9AE-44DD-BA27-F22F8C9C76DA}"/>
    <dgm:cxn modelId="{7FBC3AF1-E4C9-4B2D-8099-F7C46105D7D6}" type="presOf" srcId="{E0327049-6BDF-4F69-BB4C-6A24C91002FF}" destId="{90D3E802-0977-4F07-AF01-2C5F3052818E}" srcOrd="0" destOrd="6" presId="urn:microsoft.com/office/officeart/2005/8/layout/vList2"/>
    <dgm:cxn modelId="{E31B37FE-2134-4DA4-9A9C-1FB9C9DE2F59}" type="presOf" srcId="{AE7434D6-8E0C-400B-B4B8-24610B6AF150}" destId="{90D3E802-0977-4F07-AF01-2C5F3052818E}" srcOrd="0" destOrd="5" presId="urn:microsoft.com/office/officeart/2005/8/layout/vList2"/>
    <dgm:cxn modelId="{0AA3B3FE-F1F7-42F7-BD12-441E564E17C7}" srcId="{0BF05306-A68A-4432-B432-187929FA0892}" destId="{DD79D70A-4274-405B-A8A0-088776921B7F}" srcOrd="0" destOrd="0" parTransId="{349ED831-2291-47B1-B5F9-BDB21506CEB5}" sibTransId="{8504FD6B-78C6-41E7-8597-DDA29F1795DD}"/>
    <dgm:cxn modelId="{0E4534D5-9649-4EFB-8A5D-9795D99EBEDA}" type="presParOf" srcId="{DBE5F920-4C1D-490D-9477-D0BAEA2B5302}" destId="{8014FB26-9210-4E0B-A9C8-ABC143224E5E}" srcOrd="0" destOrd="0" presId="urn:microsoft.com/office/officeart/2005/8/layout/vList2"/>
    <dgm:cxn modelId="{4B72E075-ECCF-45E4-A690-92CBBA0D0225}" type="presParOf" srcId="{DBE5F920-4C1D-490D-9477-D0BAEA2B5302}" destId="{90D3E802-0977-4F07-AF01-2C5F3052818E}"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2DBB00-7DF3-430C-8317-FB109B8F041E}"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6498738E-8F83-4645-BF21-3DE1736DA7D0}">
      <dgm:prSet/>
      <dgm:spPr/>
      <dgm:t>
        <a:bodyPr/>
        <a:lstStyle/>
        <a:p>
          <a:r>
            <a:rPr lang="en-US" b="0" i="0"/>
            <a:t>Position community to take the lead​</a:t>
          </a:r>
          <a:endParaRPr lang="en-US"/>
        </a:p>
      </dgm:t>
    </dgm:pt>
    <dgm:pt modelId="{22591817-B103-4A25-B31F-95A8951293D2}" type="parTrans" cxnId="{5AF8142D-768F-47B4-9B1E-C70E2FB25ADB}">
      <dgm:prSet/>
      <dgm:spPr/>
      <dgm:t>
        <a:bodyPr/>
        <a:lstStyle/>
        <a:p>
          <a:endParaRPr lang="en-US"/>
        </a:p>
      </dgm:t>
    </dgm:pt>
    <dgm:pt modelId="{F4989EF0-EAD9-4457-B559-14217B39D71E}" type="sibTrans" cxnId="{5AF8142D-768F-47B4-9B1E-C70E2FB25ADB}">
      <dgm:prSet/>
      <dgm:spPr/>
      <dgm:t>
        <a:bodyPr/>
        <a:lstStyle/>
        <a:p>
          <a:endParaRPr lang="en-US"/>
        </a:p>
      </dgm:t>
    </dgm:pt>
    <dgm:pt modelId="{F213416D-99E5-424D-8666-E16394296728}">
      <dgm:prSet/>
      <dgm:spPr/>
      <dgm:t>
        <a:bodyPr/>
        <a:lstStyle/>
        <a:p>
          <a:r>
            <a:rPr lang="en-US" b="0" i="0"/>
            <a:t>Opportunity and understanding how power shows up in systems​</a:t>
          </a:r>
          <a:endParaRPr lang="en-US"/>
        </a:p>
      </dgm:t>
    </dgm:pt>
    <dgm:pt modelId="{8F4D509F-04D8-4272-8EA1-52F2BF3DB614}" type="parTrans" cxnId="{8F6555F9-8F32-4F61-B785-D62AD4E95663}">
      <dgm:prSet/>
      <dgm:spPr/>
      <dgm:t>
        <a:bodyPr/>
        <a:lstStyle/>
        <a:p>
          <a:endParaRPr lang="en-US"/>
        </a:p>
      </dgm:t>
    </dgm:pt>
    <dgm:pt modelId="{FE7050A5-5178-4C93-B949-B9D2249F9F6A}" type="sibTrans" cxnId="{8F6555F9-8F32-4F61-B785-D62AD4E95663}">
      <dgm:prSet/>
      <dgm:spPr/>
      <dgm:t>
        <a:bodyPr/>
        <a:lstStyle/>
        <a:p>
          <a:endParaRPr lang="en-US"/>
        </a:p>
      </dgm:t>
    </dgm:pt>
    <dgm:pt modelId="{581F4D1B-3436-42BD-B209-1D022BCAE386}">
      <dgm:prSet/>
      <dgm:spPr/>
      <dgm:t>
        <a:bodyPr/>
        <a:lstStyle/>
        <a:p>
          <a:r>
            <a:rPr lang="en-US" b="0" i="0"/>
            <a:t>Create opportunities to build social capital​</a:t>
          </a:r>
          <a:endParaRPr lang="en-US"/>
        </a:p>
      </dgm:t>
    </dgm:pt>
    <dgm:pt modelId="{9A7574D6-FDC1-4DEB-9DC3-0309BF2C70A9}" type="parTrans" cxnId="{F2899AE8-10A2-4F27-87A5-FBE1851FE871}">
      <dgm:prSet/>
      <dgm:spPr/>
      <dgm:t>
        <a:bodyPr/>
        <a:lstStyle/>
        <a:p>
          <a:endParaRPr lang="en-US"/>
        </a:p>
      </dgm:t>
    </dgm:pt>
    <dgm:pt modelId="{E250647D-62CE-4A99-8155-52846D4CC56C}" type="sibTrans" cxnId="{F2899AE8-10A2-4F27-87A5-FBE1851FE871}">
      <dgm:prSet/>
      <dgm:spPr/>
      <dgm:t>
        <a:bodyPr/>
        <a:lstStyle/>
        <a:p>
          <a:endParaRPr lang="en-US"/>
        </a:p>
      </dgm:t>
    </dgm:pt>
    <dgm:pt modelId="{A299E0AA-C13E-40CB-AF89-24B3C2D91BEB}">
      <dgm:prSet/>
      <dgm:spPr/>
      <dgm:t>
        <a:bodyPr/>
        <a:lstStyle/>
        <a:p>
          <a:r>
            <a:rPr lang="en-US" b="0" i="0"/>
            <a:t>Recognize and cultivate community strengths and skills​</a:t>
          </a:r>
          <a:endParaRPr lang="en-US"/>
        </a:p>
      </dgm:t>
    </dgm:pt>
    <dgm:pt modelId="{DFE51A93-842F-449F-BDF1-335143D4B2B0}" type="parTrans" cxnId="{366D5DD0-F644-457A-83D2-B4F55ED7950C}">
      <dgm:prSet/>
      <dgm:spPr/>
      <dgm:t>
        <a:bodyPr/>
        <a:lstStyle/>
        <a:p>
          <a:endParaRPr lang="en-US"/>
        </a:p>
      </dgm:t>
    </dgm:pt>
    <dgm:pt modelId="{F4ACAC39-55CB-4369-BD7B-25A1D12DCD54}" type="sibTrans" cxnId="{366D5DD0-F644-457A-83D2-B4F55ED7950C}">
      <dgm:prSet/>
      <dgm:spPr/>
      <dgm:t>
        <a:bodyPr/>
        <a:lstStyle/>
        <a:p>
          <a:endParaRPr lang="en-US"/>
        </a:p>
      </dgm:t>
    </dgm:pt>
    <dgm:pt modelId="{AC1CE979-5A91-4A1A-9692-108D9AC6897A}">
      <dgm:prSet/>
      <dgm:spPr/>
      <dgm:t>
        <a:bodyPr/>
        <a:lstStyle/>
        <a:p>
          <a:r>
            <a:rPr lang="en-US" b="0" i="0"/>
            <a:t>Start from existing community expertise and assets​</a:t>
          </a:r>
          <a:endParaRPr lang="en-US"/>
        </a:p>
      </dgm:t>
    </dgm:pt>
    <dgm:pt modelId="{8F02115E-9C16-4663-8B67-BE6D894D147C}" type="parTrans" cxnId="{A1F26B23-572C-4E77-A8CD-E1C4091E8820}">
      <dgm:prSet/>
      <dgm:spPr/>
      <dgm:t>
        <a:bodyPr/>
        <a:lstStyle/>
        <a:p>
          <a:endParaRPr lang="en-US"/>
        </a:p>
      </dgm:t>
    </dgm:pt>
    <dgm:pt modelId="{E7834EBA-B6BD-4E6B-B3B8-D50982B72015}" type="sibTrans" cxnId="{A1F26B23-572C-4E77-A8CD-E1C4091E8820}">
      <dgm:prSet/>
      <dgm:spPr/>
      <dgm:t>
        <a:bodyPr/>
        <a:lstStyle/>
        <a:p>
          <a:endParaRPr lang="en-US"/>
        </a:p>
      </dgm:t>
    </dgm:pt>
    <dgm:pt modelId="{0EE8B3BC-AF9F-4776-BF34-0F069E9300CF}">
      <dgm:prSet/>
      <dgm:spPr/>
      <dgm:t>
        <a:bodyPr/>
        <a:lstStyle/>
        <a:p>
          <a:r>
            <a:rPr lang="en-US" b="0" i="0"/>
            <a:t>Create opportunities for leadership and technical skills development</a:t>
          </a:r>
          <a:endParaRPr lang="en-US"/>
        </a:p>
      </dgm:t>
    </dgm:pt>
    <dgm:pt modelId="{EB1737B2-C1DB-46AD-A236-B9AA91A65902}" type="parTrans" cxnId="{9177F75F-E67C-406A-86ED-211BB2B52C7F}">
      <dgm:prSet/>
      <dgm:spPr/>
      <dgm:t>
        <a:bodyPr/>
        <a:lstStyle/>
        <a:p>
          <a:endParaRPr lang="en-US"/>
        </a:p>
      </dgm:t>
    </dgm:pt>
    <dgm:pt modelId="{56867C6C-347B-48A0-9A16-5EFCE909AD2E}" type="sibTrans" cxnId="{9177F75F-E67C-406A-86ED-211BB2B52C7F}">
      <dgm:prSet/>
      <dgm:spPr/>
      <dgm:t>
        <a:bodyPr/>
        <a:lstStyle/>
        <a:p>
          <a:endParaRPr lang="en-US"/>
        </a:p>
      </dgm:t>
    </dgm:pt>
    <dgm:pt modelId="{D3BBDDCA-E820-4A9A-B1DF-892EA6AE764C}" type="pres">
      <dgm:prSet presAssocID="{2F2DBB00-7DF3-430C-8317-FB109B8F041E}" presName="linear" presStyleCnt="0">
        <dgm:presLayoutVars>
          <dgm:dir/>
          <dgm:animLvl val="lvl"/>
          <dgm:resizeHandles val="exact"/>
        </dgm:presLayoutVars>
      </dgm:prSet>
      <dgm:spPr/>
    </dgm:pt>
    <dgm:pt modelId="{C0192A34-8396-42AF-8E6A-D160B6635960}" type="pres">
      <dgm:prSet presAssocID="{6498738E-8F83-4645-BF21-3DE1736DA7D0}" presName="parentLin" presStyleCnt="0"/>
      <dgm:spPr/>
    </dgm:pt>
    <dgm:pt modelId="{508E6C2E-7C78-46B9-B11D-3F270F8E85FE}" type="pres">
      <dgm:prSet presAssocID="{6498738E-8F83-4645-BF21-3DE1736DA7D0}" presName="parentLeftMargin" presStyleLbl="node1" presStyleIdx="0" presStyleCnt="2"/>
      <dgm:spPr/>
    </dgm:pt>
    <dgm:pt modelId="{437B1AF4-42CC-4524-86F8-BAE7B74E945F}" type="pres">
      <dgm:prSet presAssocID="{6498738E-8F83-4645-BF21-3DE1736DA7D0}" presName="parentText" presStyleLbl="node1" presStyleIdx="0" presStyleCnt="2">
        <dgm:presLayoutVars>
          <dgm:chMax val="0"/>
          <dgm:bulletEnabled val="1"/>
        </dgm:presLayoutVars>
      </dgm:prSet>
      <dgm:spPr/>
    </dgm:pt>
    <dgm:pt modelId="{C481296C-15C9-494C-B161-62743F948ACE}" type="pres">
      <dgm:prSet presAssocID="{6498738E-8F83-4645-BF21-3DE1736DA7D0}" presName="negativeSpace" presStyleCnt="0"/>
      <dgm:spPr/>
    </dgm:pt>
    <dgm:pt modelId="{529835E3-88FF-401C-B69C-1477BD0C0573}" type="pres">
      <dgm:prSet presAssocID="{6498738E-8F83-4645-BF21-3DE1736DA7D0}" presName="childText" presStyleLbl="conFgAcc1" presStyleIdx="0" presStyleCnt="2">
        <dgm:presLayoutVars>
          <dgm:bulletEnabled val="1"/>
        </dgm:presLayoutVars>
      </dgm:prSet>
      <dgm:spPr/>
    </dgm:pt>
    <dgm:pt modelId="{1C2DAC2F-9B86-4593-9BAA-AF72C2E04080}" type="pres">
      <dgm:prSet presAssocID="{F4989EF0-EAD9-4457-B559-14217B39D71E}" presName="spaceBetweenRectangles" presStyleCnt="0"/>
      <dgm:spPr/>
    </dgm:pt>
    <dgm:pt modelId="{EDF17821-1B3F-4534-B8A0-D2E04C899C0E}" type="pres">
      <dgm:prSet presAssocID="{A299E0AA-C13E-40CB-AF89-24B3C2D91BEB}" presName="parentLin" presStyleCnt="0"/>
      <dgm:spPr/>
    </dgm:pt>
    <dgm:pt modelId="{BDBE33A7-0C51-4A0D-99C3-9F0E9F059E9A}" type="pres">
      <dgm:prSet presAssocID="{A299E0AA-C13E-40CB-AF89-24B3C2D91BEB}" presName="parentLeftMargin" presStyleLbl="node1" presStyleIdx="0" presStyleCnt="2"/>
      <dgm:spPr/>
    </dgm:pt>
    <dgm:pt modelId="{E210298F-189C-4534-8C97-B4F80E75C64F}" type="pres">
      <dgm:prSet presAssocID="{A299E0AA-C13E-40CB-AF89-24B3C2D91BEB}" presName="parentText" presStyleLbl="node1" presStyleIdx="1" presStyleCnt="2">
        <dgm:presLayoutVars>
          <dgm:chMax val="0"/>
          <dgm:bulletEnabled val="1"/>
        </dgm:presLayoutVars>
      </dgm:prSet>
      <dgm:spPr/>
    </dgm:pt>
    <dgm:pt modelId="{868C8653-098C-4332-834A-F320A0C39B37}" type="pres">
      <dgm:prSet presAssocID="{A299E0AA-C13E-40CB-AF89-24B3C2D91BEB}" presName="negativeSpace" presStyleCnt="0"/>
      <dgm:spPr/>
    </dgm:pt>
    <dgm:pt modelId="{44EA372E-F790-4944-8C4B-1112B52ACB5B}" type="pres">
      <dgm:prSet presAssocID="{A299E0AA-C13E-40CB-AF89-24B3C2D91BEB}" presName="childText" presStyleLbl="conFgAcc1" presStyleIdx="1" presStyleCnt="2">
        <dgm:presLayoutVars>
          <dgm:bulletEnabled val="1"/>
        </dgm:presLayoutVars>
      </dgm:prSet>
      <dgm:spPr/>
    </dgm:pt>
  </dgm:ptLst>
  <dgm:cxnLst>
    <dgm:cxn modelId="{60536302-80C7-44D5-883B-3513D8651CA5}" type="presOf" srcId="{AC1CE979-5A91-4A1A-9692-108D9AC6897A}" destId="{44EA372E-F790-4944-8C4B-1112B52ACB5B}" srcOrd="0" destOrd="0" presId="urn:microsoft.com/office/officeart/2005/8/layout/list1"/>
    <dgm:cxn modelId="{93789A11-607D-42F7-951A-D0D0CB13CE7B}" type="presOf" srcId="{6498738E-8F83-4645-BF21-3DE1736DA7D0}" destId="{437B1AF4-42CC-4524-86F8-BAE7B74E945F}" srcOrd="1" destOrd="0" presId="urn:microsoft.com/office/officeart/2005/8/layout/list1"/>
    <dgm:cxn modelId="{9DF1EA13-22AE-43EF-BD60-6D3A8EA6416E}" type="presOf" srcId="{6498738E-8F83-4645-BF21-3DE1736DA7D0}" destId="{508E6C2E-7C78-46B9-B11D-3F270F8E85FE}" srcOrd="0" destOrd="0" presId="urn:microsoft.com/office/officeart/2005/8/layout/list1"/>
    <dgm:cxn modelId="{E8C9721C-8734-4699-A09B-9163E4719A4A}" type="presOf" srcId="{2F2DBB00-7DF3-430C-8317-FB109B8F041E}" destId="{D3BBDDCA-E820-4A9A-B1DF-892EA6AE764C}" srcOrd="0" destOrd="0" presId="urn:microsoft.com/office/officeart/2005/8/layout/list1"/>
    <dgm:cxn modelId="{A1F26B23-572C-4E77-A8CD-E1C4091E8820}" srcId="{A299E0AA-C13E-40CB-AF89-24B3C2D91BEB}" destId="{AC1CE979-5A91-4A1A-9692-108D9AC6897A}" srcOrd="0" destOrd="0" parTransId="{8F02115E-9C16-4663-8B67-BE6D894D147C}" sibTransId="{E7834EBA-B6BD-4E6B-B3B8-D50982B72015}"/>
    <dgm:cxn modelId="{5AF8142D-768F-47B4-9B1E-C70E2FB25ADB}" srcId="{2F2DBB00-7DF3-430C-8317-FB109B8F041E}" destId="{6498738E-8F83-4645-BF21-3DE1736DA7D0}" srcOrd="0" destOrd="0" parTransId="{22591817-B103-4A25-B31F-95A8951293D2}" sibTransId="{F4989EF0-EAD9-4457-B559-14217B39D71E}"/>
    <dgm:cxn modelId="{9177F75F-E67C-406A-86ED-211BB2B52C7F}" srcId="{A299E0AA-C13E-40CB-AF89-24B3C2D91BEB}" destId="{0EE8B3BC-AF9F-4776-BF34-0F069E9300CF}" srcOrd="1" destOrd="0" parTransId="{EB1737B2-C1DB-46AD-A236-B9AA91A65902}" sibTransId="{56867C6C-347B-48A0-9A16-5EFCE909AD2E}"/>
    <dgm:cxn modelId="{7A8CE087-8FEB-4199-8F60-F5C954523F98}" type="presOf" srcId="{F213416D-99E5-424D-8666-E16394296728}" destId="{529835E3-88FF-401C-B69C-1477BD0C0573}" srcOrd="0" destOrd="0" presId="urn:microsoft.com/office/officeart/2005/8/layout/list1"/>
    <dgm:cxn modelId="{D89C80A5-3444-4FBF-B33B-4A8B242CA205}" type="presOf" srcId="{581F4D1B-3436-42BD-B209-1D022BCAE386}" destId="{529835E3-88FF-401C-B69C-1477BD0C0573}" srcOrd="0" destOrd="1" presId="urn:microsoft.com/office/officeart/2005/8/layout/list1"/>
    <dgm:cxn modelId="{658B4BCE-F987-4604-989F-DE7C4F831C99}" type="presOf" srcId="{A299E0AA-C13E-40CB-AF89-24B3C2D91BEB}" destId="{BDBE33A7-0C51-4A0D-99C3-9F0E9F059E9A}" srcOrd="0" destOrd="0" presId="urn:microsoft.com/office/officeart/2005/8/layout/list1"/>
    <dgm:cxn modelId="{366D5DD0-F644-457A-83D2-B4F55ED7950C}" srcId="{2F2DBB00-7DF3-430C-8317-FB109B8F041E}" destId="{A299E0AA-C13E-40CB-AF89-24B3C2D91BEB}" srcOrd="1" destOrd="0" parTransId="{DFE51A93-842F-449F-BDF1-335143D4B2B0}" sibTransId="{F4ACAC39-55CB-4369-BD7B-25A1D12DCD54}"/>
    <dgm:cxn modelId="{AAB808D1-5BF5-4C56-8B58-41108B81AB10}" type="presOf" srcId="{A299E0AA-C13E-40CB-AF89-24B3C2D91BEB}" destId="{E210298F-189C-4534-8C97-B4F80E75C64F}" srcOrd="1" destOrd="0" presId="urn:microsoft.com/office/officeart/2005/8/layout/list1"/>
    <dgm:cxn modelId="{F664F2DD-50FE-4BD3-88B5-DDBD169683EB}" type="presOf" srcId="{0EE8B3BC-AF9F-4776-BF34-0F069E9300CF}" destId="{44EA372E-F790-4944-8C4B-1112B52ACB5B}" srcOrd="0" destOrd="1" presId="urn:microsoft.com/office/officeart/2005/8/layout/list1"/>
    <dgm:cxn modelId="{F2899AE8-10A2-4F27-87A5-FBE1851FE871}" srcId="{6498738E-8F83-4645-BF21-3DE1736DA7D0}" destId="{581F4D1B-3436-42BD-B209-1D022BCAE386}" srcOrd="1" destOrd="0" parTransId="{9A7574D6-FDC1-4DEB-9DC3-0309BF2C70A9}" sibTransId="{E250647D-62CE-4A99-8155-52846D4CC56C}"/>
    <dgm:cxn modelId="{8F6555F9-8F32-4F61-B785-D62AD4E95663}" srcId="{6498738E-8F83-4645-BF21-3DE1736DA7D0}" destId="{F213416D-99E5-424D-8666-E16394296728}" srcOrd="0" destOrd="0" parTransId="{8F4D509F-04D8-4272-8EA1-52F2BF3DB614}" sibTransId="{FE7050A5-5178-4C93-B949-B9D2249F9F6A}"/>
    <dgm:cxn modelId="{62B1F7A5-02C7-4C0B-89E4-0A962D25E47D}" type="presParOf" srcId="{D3BBDDCA-E820-4A9A-B1DF-892EA6AE764C}" destId="{C0192A34-8396-42AF-8E6A-D160B6635960}" srcOrd="0" destOrd="0" presId="urn:microsoft.com/office/officeart/2005/8/layout/list1"/>
    <dgm:cxn modelId="{7C93063F-CC5E-46F1-91BF-F01D3B002572}" type="presParOf" srcId="{C0192A34-8396-42AF-8E6A-D160B6635960}" destId="{508E6C2E-7C78-46B9-B11D-3F270F8E85FE}" srcOrd="0" destOrd="0" presId="urn:microsoft.com/office/officeart/2005/8/layout/list1"/>
    <dgm:cxn modelId="{79E4001C-EDB9-4252-A75F-591D9535A4C7}" type="presParOf" srcId="{C0192A34-8396-42AF-8E6A-D160B6635960}" destId="{437B1AF4-42CC-4524-86F8-BAE7B74E945F}" srcOrd="1" destOrd="0" presId="urn:microsoft.com/office/officeart/2005/8/layout/list1"/>
    <dgm:cxn modelId="{EAF8520E-7402-4E7B-9766-867E90B52E75}" type="presParOf" srcId="{D3BBDDCA-E820-4A9A-B1DF-892EA6AE764C}" destId="{C481296C-15C9-494C-B161-62743F948ACE}" srcOrd="1" destOrd="0" presId="urn:microsoft.com/office/officeart/2005/8/layout/list1"/>
    <dgm:cxn modelId="{8984D481-9202-44CF-B2F1-466CA67113D0}" type="presParOf" srcId="{D3BBDDCA-E820-4A9A-B1DF-892EA6AE764C}" destId="{529835E3-88FF-401C-B69C-1477BD0C0573}" srcOrd="2" destOrd="0" presId="urn:microsoft.com/office/officeart/2005/8/layout/list1"/>
    <dgm:cxn modelId="{A7811972-FBCA-49BE-AF4F-BF7737185738}" type="presParOf" srcId="{D3BBDDCA-E820-4A9A-B1DF-892EA6AE764C}" destId="{1C2DAC2F-9B86-4593-9BAA-AF72C2E04080}" srcOrd="3" destOrd="0" presId="urn:microsoft.com/office/officeart/2005/8/layout/list1"/>
    <dgm:cxn modelId="{DA6C9288-A776-44F6-9550-9F700EA0756B}" type="presParOf" srcId="{D3BBDDCA-E820-4A9A-B1DF-892EA6AE764C}" destId="{EDF17821-1B3F-4534-B8A0-D2E04C899C0E}" srcOrd="4" destOrd="0" presId="urn:microsoft.com/office/officeart/2005/8/layout/list1"/>
    <dgm:cxn modelId="{2A93D36D-E9C6-49E5-A0D7-F5473AF71EBB}" type="presParOf" srcId="{EDF17821-1B3F-4534-B8A0-D2E04C899C0E}" destId="{BDBE33A7-0C51-4A0D-99C3-9F0E9F059E9A}" srcOrd="0" destOrd="0" presId="urn:microsoft.com/office/officeart/2005/8/layout/list1"/>
    <dgm:cxn modelId="{70EE841E-4C6D-4083-842A-5848C16C6524}" type="presParOf" srcId="{EDF17821-1B3F-4534-B8A0-D2E04C899C0E}" destId="{E210298F-189C-4534-8C97-B4F80E75C64F}" srcOrd="1" destOrd="0" presId="urn:microsoft.com/office/officeart/2005/8/layout/list1"/>
    <dgm:cxn modelId="{70F9E184-425F-4C42-9390-5B70BA03E20C}" type="presParOf" srcId="{D3BBDDCA-E820-4A9A-B1DF-892EA6AE764C}" destId="{868C8653-098C-4332-834A-F320A0C39B37}" srcOrd="5" destOrd="0" presId="urn:microsoft.com/office/officeart/2005/8/layout/list1"/>
    <dgm:cxn modelId="{C238DF2A-3CD0-4828-851F-A13983B1ACBA}" type="presParOf" srcId="{D3BBDDCA-E820-4A9A-B1DF-892EA6AE764C}" destId="{44EA372E-F790-4944-8C4B-1112B52ACB5B}"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AE699DC-3FC2-493C-BB31-AC595CE0ED2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E7662B3-D21A-49BC-9D0D-B980942C8FE1}">
      <dgm:prSet custT="1"/>
      <dgm:spPr/>
      <dgm:t>
        <a:bodyPr/>
        <a:lstStyle/>
        <a:p>
          <a:pPr algn="ctr"/>
          <a:r>
            <a:rPr lang="en-US" sz="2800" b="1"/>
            <a:t>Transform systems with community in the lead</a:t>
          </a:r>
          <a:endParaRPr lang="en-US" sz="2800"/>
        </a:p>
      </dgm:t>
    </dgm:pt>
    <dgm:pt modelId="{2AFF5363-76DF-4990-B8ED-C538F3614D47}" type="parTrans" cxnId="{EC1DA1E5-9392-4AD0-8790-03B7ED1D0421}">
      <dgm:prSet/>
      <dgm:spPr/>
      <dgm:t>
        <a:bodyPr/>
        <a:lstStyle/>
        <a:p>
          <a:endParaRPr lang="en-US"/>
        </a:p>
      </dgm:t>
    </dgm:pt>
    <dgm:pt modelId="{4BB5F426-1249-4F8E-94E1-F49365CF6393}" type="sibTrans" cxnId="{EC1DA1E5-9392-4AD0-8790-03B7ED1D0421}">
      <dgm:prSet/>
      <dgm:spPr/>
      <dgm:t>
        <a:bodyPr/>
        <a:lstStyle/>
        <a:p>
          <a:endParaRPr lang="en-US"/>
        </a:p>
      </dgm:t>
    </dgm:pt>
    <dgm:pt modelId="{B42551E6-E924-4C6A-B5CC-86BF915057C4}">
      <dgm:prSet custT="1"/>
      <dgm:spPr/>
      <dgm:t>
        <a:bodyPr/>
        <a:lstStyle/>
        <a:p>
          <a:r>
            <a:rPr lang="en-US" sz="2000" b="1"/>
            <a:t>Establish community ownership over system responses and resources</a:t>
          </a:r>
        </a:p>
      </dgm:t>
    </dgm:pt>
    <dgm:pt modelId="{9FCFF5ED-A098-4FBA-BD30-3FF361146C96}" type="parTrans" cxnId="{B7F597D4-5880-429D-B944-CF32A1870B23}">
      <dgm:prSet/>
      <dgm:spPr/>
      <dgm:t>
        <a:bodyPr/>
        <a:lstStyle/>
        <a:p>
          <a:endParaRPr lang="en-US"/>
        </a:p>
      </dgm:t>
    </dgm:pt>
    <dgm:pt modelId="{1B06FA82-66AD-498D-B43E-29DC68FE1DE9}" type="sibTrans" cxnId="{B7F597D4-5880-429D-B944-CF32A1870B23}">
      <dgm:prSet/>
      <dgm:spPr/>
      <dgm:t>
        <a:bodyPr/>
        <a:lstStyle/>
        <a:p>
          <a:endParaRPr lang="en-US"/>
        </a:p>
      </dgm:t>
    </dgm:pt>
    <dgm:pt modelId="{6DE67FCA-FAEB-4C49-8303-7C731D57A8F1}">
      <dgm:prSet custT="1"/>
      <dgm:spPr/>
      <dgm:t>
        <a:bodyPr/>
        <a:lstStyle/>
        <a:p>
          <a:pPr>
            <a:buFont typeface="Wingdings" panose="05000000000000000000" pitchFamily="2" charset="2"/>
            <a:buChar char="Ø"/>
          </a:pPr>
          <a:r>
            <a:rPr lang="en-US" sz="2000"/>
            <a:t>Transfer of Power</a:t>
          </a:r>
        </a:p>
      </dgm:t>
    </dgm:pt>
    <dgm:pt modelId="{FED8AE9A-3835-4521-A002-E3B5A309B6EC}" type="parTrans" cxnId="{05DB42E0-00E0-4942-BBC1-CB404512FD30}">
      <dgm:prSet/>
      <dgm:spPr/>
      <dgm:t>
        <a:bodyPr/>
        <a:lstStyle/>
        <a:p>
          <a:endParaRPr lang="en-US"/>
        </a:p>
      </dgm:t>
    </dgm:pt>
    <dgm:pt modelId="{FB13C186-A51E-47A6-9874-3552E935F873}" type="sibTrans" cxnId="{05DB42E0-00E0-4942-BBC1-CB404512FD30}">
      <dgm:prSet/>
      <dgm:spPr/>
      <dgm:t>
        <a:bodyPr/>
        <a:lstStyle/>
        <a:p>
          <a:endParaRPr lang="en-US"/>
        </a:p>
      </dgm:t>
    </dgm:pt>
    <dgm:pt modelId="{9061E318-6A02-4E76-A146-D61C8C5B160F}">
      <dgm:prSet custT="1"/>
      <dgm:spPr/>
      <dgm:t>
        <a:bodyPr/>
        <a:lstStyle/>
        <a:p>
          <a:pPr>
            <a:buFont typeface="Wingdings" panose="05000000000000000000" pitchFamily="2" charset="2"/>
            <a:buChar char="Ø"/>
          </a:pPr>
          <a:r>
            <a:rPr lang="en-US" sz="2000"/>
            <a:t>Community Response</a:t>
          </a:r>
        </a:p>
      </dgm:t>
    </dgm:pt>
    <dgm:pt modelId="{D1986D47-8BAF-498F-A10E-644FC55AC145}" type="parTrans" cxnId="{E949FF79-4931-4B46-9E60-C52C53FD576B}">
      <dgm:prSet/>
      <dgm:spPr/>
      <dgm:t>
        <a:bodyPr/>
        <a:lstStyle/>
        <a:p>
          <a:endParaRPr lang="en-US"/>
        </a:p>
      </dgm:t>
    </dgm:pt>
    <dgm:pt modelId="{B3A1D092-BDE2-4C19-82BC-82EFAB2D2E35}" type="sibTrans" cxnId="{E949FF79-4931-4B46-9E60-C52C53FD576B}">
      <dgm:prSet/>
      <dgm:spPr/>
      <dgm:t>
        <a:bodyPr/>
        <a:lstStyle/>
        <a:p>
          <a:endParaRPr lang="en-US"/>
        </a:p>
      </dgm:t>
    </dgm:pt>
    <dgm:pt modelId="{BDE8455C-7711-4968-9C59-378D44508C06}">
      <dgm:prSet custT="1"/>
      <dgm:spPr/>
      <dgm:t>
        <a:bodyPr/>
        <a:lstStyle/>
        <a:p>
          <a:r>
            <a:rPr lang="en-US" sz="2000" b="1"/>
            <a:t>Scale up and share out</a:t>
          </a:r>
        </a:p>
      </dgm:t>
    </dgm:pt>
    <dgm:pt modelId="{7BDBBFEC-F26B-4457-9EAE-2B3349F9F897}" type="parTrans" cxnId="{CFE5AB27-038C-4E2B-88C5-9C0D36618970}">
      <dgm:prSet/>
      <dgm:spPr/>
      <dgm:t>
        <a:bodyPr/>
        <a:lstStyle/>
        <a:p>
          <a:endParaRPr lang="en-US"/>
        </a:p>
      </dgm:t>
    </dgm:pt>
    <dgm:pt modelId="{85527223-7599-4D3A-A4EA-0FB60012BD8C}" type="sibTrans" cxnId="{CFE5AB27-038C-4E2B-88C5-9C0D36618970}">
      <dgm:prSet/>
      <dgm:spPr/>
      <dgm:t>
        <a:bodyPr/>
        <a:lstStyle/>
        <a:p>
          <a:endParaRPr lang="en-US"/>
        </a:p>
      </dgm:t>
    </dgm:pt>
    <dgm:pt modelId="{46A12C17-1E09-4FB5-9299-ED55EA7AA17F}" type="pres">
      <dgm:prSet presAssocID="{2AE699DC-3FC2-493C-BB31-AC595CE0ED22}" presName="linear" presStyleCnt="0">
        <dgm:presLayoutVars>
          <dgm:animLvl val="lvl"/>
          <dgm:resizeHandles val="exact"/>
        </dgm:presLayoutVars>
      </dgm:prSet>
      <dgm:spPr/>
    </dgm:pt>
    <dgm:pt modelId="{6624768A-24CE-41DA-8F20-A9D9EF6FD31B}" type="pres">
      <dgm:prSet presAssocID="{DE7662B3-D21A-49BC-9D0D-B980942C8FE1}" presName="parentText" presStyleLbl="node1" presStyleIdx="0" presStyleCnt="1" custScaleX="90600" custScaleY="35817">
        <dgm:presLayoutVars>
          <dgm:chMax val="0"/>
          <dgm:bulletEnabled val="1"/>
        </dgm:presLayoutVars>
      </dgm:prSet>
      <dgm:spPr/>
    </dgm:pt>
    <dgm:pt modelId="{CB9DAC40-43CB-4EBE-A7C9-03860B50AF0D}" type="pres">
      <dgm:prSet presAssocID="{DE7662B3-D21A-49BC-9D0D-B980942C8FE1}" presName="childText" presStyleLbl="revTx" presStyleIdx="0" presStyleCnt="1">
        <dgm:presLayoutVars>
          <dgm:bulletEnabled val="1"/>
        </dgm:presLayoutVars>
      </dgm:prSet>
      <dgm:spPr/>
    </dgm:pt>
  </dgm:ptLst>
  <dgm:cxnLst>
    <dgm:cxn modelId="{C1663106-FB91-42DC-A0A0-A536B5FBE828}" type="presOf" srcId="{9061E318-6A02-4E76-A146-D61C8C5B160F}" destId="{CB9DAC40-43CB-4EBE-A7C9-03860B50AF0D}" srcOrd="0" destOrd="2" presId="urn:microsoft.com/office/officeart/2005/8/layout/vList2"/>
    <dgm:cxn modelId="{9C28940D-E0D4-4EBB-880E-EB06E2D317CB}" type="presOf" srcId="{2AE699DC-3FC2-493C-BB31-AC595CE0ED22}" destId="{46A12C17-1E09-4FB5-9299-ED55EA7AA17F}" srcOrd="0" destOrd="0" presId="urn:microsoft.com/office/officeart/2005/8/layout/vList2"/>
    <dgm:cxn modelId="{CFE5AB27-038C-4E2B-88C5-9C0D36618970}" srcId="{DE7662B3-D21A-49BC-9D0D-B980942C8FE1}" destId="{BDE8455C-7711-4968-9C59-378D44508C06}" srcOrd="1" destOrd="0" parTransId="{7BDBBFEC-F26B-4457-9EAE-2B3349F9F897}" sibTransId="{85527223-7599-4D3A-A4EA-0FB60012BD8C}"/>
    <dgm:cxn modelId="{28A8C44A-3453-45B1-85D8-5B57A4413053}" type="presOf" srcId="{BDE8455C-7711-4968-9C59-378D44508C06}" destId="{CB9DAC40-43CB-4EBE-A7C9-03860B50AF0D}" srcOrd="0" destOrd="3" presId="urn:microsoft.com/office/officeart/2005/8/layout/vList2"/>
    <dgm:cxn modelId="{E949FF79-4931-4B46-9E60-C52C53FD576B}" srcId="{B42551E6-E924-4C6A-B5CC-86BF915057C4}" destId="{9061E318-6A02-4E76-A146-D61C8C5B160F}" srcOrd="1" destOrd="0" parTransId="{D1986D47-8BAF-498F-A10E-644FC55AC145}" sibTransId="{B3A1D092-BDE2-4C19-82BC-82EFAB2D2E35}"/>
    <dgm:cxn modelId="{85B0B07C-714E-4388-BFC0-B160A4A540CE}" type="presOf" srcId="{6DE67FCA-FAEB-4C49-8303-7C731D57A8F1}" destId="{CB9DAC40-43CB-4EBE-A7C9-03860B50AF0D}" srcOrd="0" destOrd="1" presId="urn:microsoft.com/office/officeart/2005/8/layout/vList2"/>
    <dgm:cxn modelId="{7B554F9C-8576-4A09-9B95-1EDCC25A68B4}" type="presOf" srcId="{DE7662B3-D21A-49BC-9D0D-B980942C8FE1}" destId="{6624768A-24CE-41DA-8F20-A9D9EF6FD31B}" srcOrd="0" destOrd="0" presId="urn:microsoft.com/office/officeart/2005/8/layout/vList2"/>
    <dgm:cxn modelId="{B7F597D4-5880-429D-B944-CF32A1870B23}" srcId="{DE7662B3-D21A-49BC-9D0D-B980942C8FE1}" destId="{B42551E6-E924-4C6A-B5CC-86BF915057C4}" srcOrd="0" destOrd="0" parTransId="{9FCFF5ED-A098-4FBA-BD30-3FF361146C96}" sibTransId="{1B06FA82-66AD-498D-B43E-29DC68FE1DE9}"/>
    <dgm:cxn modelId="{05DB42E0-00E0-4942-BBC1-CB404512FD30}" srcId="{B42551E6-E924-4C6A-B5CC-86BF915057C4}" destId="{6DE67FCA-FAEB-4C49-8303-7C731D57A8F1}" srcOrd="0" destOrd="0" parTransId="{FED8AE9A-3835-4521-A002-E3B5A309B6EC}" sibTransId="{FB13C186-A51E-47A6-9874-3552E935F873}"/>
    <dgm:cxn modelId="{C961F6E0-C533-4C00-A4E6-8E33FE9F549D}" type="presOf" srcId="{B42551E6-E924-4C6A-B5CC-86BF915057C4}" destId="{CB9DAC40-43CB-4EBE-A7C9-03860B50AF0D}" srcOrd="0" destOrd="0" presId="urn:microsoft.com/office/officeart/2005/8/layout/vList2"/>
    <dgm:cxn modelId="{EC1DA1E5-9392-4AD0-8790-03B7ED1D0421}" srcId="{2AE699DC-3FC2-493C-BB31-AC595CE0ED22}" destId="{DE7662B3-D21A-49BC-9D0D-B980942C8FE1}" srcOrd="0" destOrd="0" parTransId="{2AFF5363-76DF-4990-B8ED-C538F3614D47}" sibTransId="{4BB5F426-1249-4F8E-94E1-F49365CF6393}"/>
    <dgm:cxn modelId="{FA0E461D-E8E1-4ED5-975A-50CF7EE7343E}" type="presParOf" srcId="{46A12C17-1E09-4FB5-9299-ED55EA7AA17F}" destId="{6624768A-24CE-41DA-8F20-A9D9EF6FD31B}" srcOrd="0" destOrd="0" presId="urn:microsoft.com/office/officeart/2005/8/layout/vList2"/>
    <dgm:cxn modelId="{7131D724-EF75-423C-92F1-5CE279802DD6}" type="presParOf" srcId="{46A12C17-1E09-4FB5-9299-ED55EA7AA17F}" destId="{CB9DAC40-43CB-4EBE-A7C9-03860B50AF0D}"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729487-D062-4853-B2A9-E58A10C59C83}">
      <dsp:nvSpPr>
        <dsp:cNvPr id="0" name=""/>
        <dsp:cNvSpPr/>
      </dsp:nvSpPr>
      <dsp:spPr>
        <a:xfrm>
          <a:off x="6787" y="0"/>
          <a:ext cx="2744551" cy="2105386"/>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latin typeface="Segoe UI Light" panose="020B0502040204020203" pitchFamily="34" charset="0"/>
              <a:cs typeface="Segoe UI Light" panose="020B0502040204020203" pitchFamily="34" charset="0"/>
            </a:rPr>
            <a:t>Improved family well-being</a:t>
          </a:r>
        </a:p>
      </dsp:txBody>
      <dsp:txXfrm>
        <a:off x="68452" y="61665"/>
        <a:ext cx="2621221" cy="1982056"/>
      </dsp:txXfrm>
    </dsp:sp>
    <dsp:sp modelId="{C96B53E4-99DE-4D61-9A54-15D62ECACB9F}">
      <dsp:nvSpPr>
        <dsp:cNvPr id="0" name=""/>
        <dsp:cNvSpPr/>
      </dsp:nvSpPr>
      <dsp:spPr>
        <a:xfrm>
          <a:off x="3212424" y="0"/>
          <a:ext cx="2744551" cy="2105386"/>
        </a:xfrm>
        <a:prstGeom prst="roundRect">
          <a:avLst>
            <a:gd name="adj" fmla="val 10000"/>
          </a:avLst>
        </a:prstGeom>
        <a:solidFill>
          <a:srgbClr val="8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latin typeface="Segoe UI Light" panose="020B0502040204020203" pitchFamily="34" charset="0"/>
              <a:cs typeface="Segoe UI Light" panose="020B0502040204020203" pitchFamily="34" charset="0"/>
            </a:rPr>
            <a:t>Reductions in child maltreatment and removals from home</a:t>
          </a:r>
        </a:p>
      </dsp:txBody>
      <dsp:txXfrm>
        <a:off x="3274089" y="61665"/>
        <a:ext cx="2621221" cy="1982056"/>
      </dsp:txXfrm>
    </dsp:sp>
    <dsp:sp modelId="{3196B3F9-04C1-4960-A9F8-2A43035DCBE2}">
      <dsp:nvSpPr>
        <dsp:cNvPr id="0" name=""/>
        <dsp:cNvSpPr/>
      </dsp:nvSpPr>
      <dsp:spPr>
        <a:xfrm>
          <a:off x="6418060" y="0"/>
          <a:ext cx="2744551" cy="2105386"/>
        </a:xfrm>
        <a:prstGeom prst="roundRect">
          <a:avLst>
            <a:gd name="adj" fmla="val 10000"/>
          </a:avLst>
        </a:prstGeom>
        <a:solidFill>
          <a:schemeClr val="accent5">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latin typeface="Segoe UI Light" panose="020B0502040204020203" pitchFamily="34" charset="0"/>
              <a:cs typeface="Segoe UI Light" panose="020B0502040204020203" pitchFamily="34" charset="0"/>
            </a:rPr>
            <a:t>Decreased racial disparities</a:t>
          </a:r>
        </a:p>
      </dsp:txBody>
      <dsp:txXfrm>
        <a:off x="6479725" y="61665"/>
        <a:ext cx="2621221" cy="19820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FCC09F-11F3-4FAA-8AC7-4724EBE07792}">
      <dsp:nvSpPr>
        <dsp:cNvPr id="0" name=""/>
        <dsp:cNvSpPr/>
      </dsp:nvSpPr>
      <dsp:spPr>
        <a:xfrm>
          <a:off x="0" y="28629"/>
          <a:ext cx="10515600" cy="6177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t>Disrupt system mindsets and habits</a:t>
          </a:r>
          <a:endParaRPr lang="en-US" sz="2400" kern="1200"/>
        </a:p>
      </dsp:txBody>
      <dsp:txXfrm>
        <a:off x="30157" y="58786"/>
        <a:ext cx="10455286" cy="557445"/>
      </dsp:txXfrm>
    </dsp:sp>
    <dsp:sp modelId="{6071BF80-4301-471C-892B-447D3F90BA29}">
      <dsp:nvSpPr>
        <dsp:cNvPr id="0" name=""/>
        <dsp:cNvSpPr/>
      </dsp:nvSpPr>
      <dsp:spPr>
        <a:xfrm>
          <a:off x="0" y="646389"/>
          <a:ext cx="10515600" cy="3676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b="1" kern="1200"/>
            <a:t>Develop and implement a racial equity lens</a:t>
          </a:r>
        </a:p>
        <a:p>
          <a:pPr marL="342900" lvl="2" indent="-171450" algn="l" defTabSz="844550">
            <a:lnSpc>
              <a:spcPct val="90000"/>
            </a:lnSpc>
            <a:spcBef>
              <a:spcPct val="0"/>
            </a:spcBef>
            <a:spcAft>
              <a:spcPct val="20000"/>
            </a:spcAft>
            <a:buFont typeface="Wingdings" panose="05000000000000000000" pitchFamily="2" charset="2"/>
            <a:buChar char="Ø"/>
          </a:pPr>
          <a:r>
            <a:rPr lang="en-US" sz="1900" kern="1200"/>
            <a:t>Come to terms with where we are as an organization models the opportunity to face where we are as a community</a:t>
          </a:r>
        </a:p>
        <a:p>
          <a:pPr marL="342900" lvl="2" indent="-171450" algn="l" defTabSz="844550">
            <a:lnSpc>
              <a:spcPct val="90000"/>
            </a:lnSpc>
            <a:spcBef>
              <a:spcPct val="0"/>
            </a:spcBef>
            <a:spcAft>
              <a:spcPct val="20000"/>
            </a:spcAft>
            <a:buFont typeface="Wingdings" panose="05000000000000000000" pitchFamily="2" charset="2"/>
            <a:buChar char="Ø"/>
          </a:pPr>
          <a:r>
            <a:rPr lang="en-US" sz="1900" kern="1200"/>
            <a:t>Critically identify where systematic racism shows up in the systems that families are navigating</a:t>
          </a:r>
        </a:p>
        <a:p>
          <a:pPr marL="342900" lvl="2" indent="-171450" algn="l" defTabSz="844550">
            <a:lnSpc>
              <a:spcPct val="90000"/>
            </a:lnSpc>
            <a:spcBef>
              <a:spcPct val="0"/>
            </a:spcBef>
            <a:spcAft>
              <a:spcPct val="20000"/>
            </a:spcAft>
            <a:buFont typeface="Wingdings" panose="05000000000000000000" pitchFamily="2" charset="2"/>
            <a:buChar char="Ø"/>
          </a:pPr>
          <a:r>
            <a:rPr lang="en-US" sz="1900" kern="1200"/>
            <a:t>Centering the voice of families to understand strategies to challenge systems and impact the practices that surround the systems</a:t>
          </a:r>
        </a:p>
        <a:p>
          <a:pPr marL="171450" lvl="1" indent="-171450" algn="l" defTabSz="844550">
            <a:lnSpc>
              <a:spcPct val="90000"/>
            </a:lnSpc>
            <a:spcBef>
              <a:spcPct val="0"/>
            </a:spcBef>
            <a:spcAft>
              <a:spcPct val="20000"/>
            </a:spcAft>
            <a:buChar char="•"/>
          </a:pPr>
          <a:r>
            <a:rPr lang="en-US" sz="1900" b="1" kern="1200"/>
            <a:t>Shift expectations about timelines and outcomes </a:t>
          </a:r>
        </a:p>
        <a:p>
          <a:pPr marL="342900" lvl="2" indent="-171450" algn="l" defTabSz="844550">
            <a:lnSpc>
              <a:spcPct val="90000"/>
            </a:lnSpc>
            <a:spcBef>
              <a:spcPct val="0"/>
            </a:spcBef>
            <a:spcAft>
              <a:spcPct val="20000"/>
            </a:spcAft>
            <a:buFont typeface="Wingdings" panose="05000000000000000000" pitchFamily="2" charset="2"/>
            <a:buChar char="Ø"/>
          </a:pPr>
          <a:r>
            <a:rPr lang="en-US" sz="1900" kern="1200"/>
            <a:t>Shifting expectations of strength through shifting mental models</a:t>
          </a:r>
        </a:p>
        <a:p>
          <a:pPr marL="342900" lvl="2" indent="-171450" algn="l" defTabSz="844550">
            <a:lnSpc>
              <a:spcPct val="90000"/>
            </a:lnSpc>
            <a:spcBef>
              <a:spcPct val="0"/>
            </a:spcBef>
            <a:spcAft>
              <a:spcPct val="20000"/>
            </a:spcAft>
            <a:buFont typeface="Wingdings" panose="05000000000000000000" pitchFamily="2" charset="2"/>
            <a:buChar char="Ø"/>
          </a:pPr>
          <a:r>
            <a:rPr lang="en-US" sz="1900" kern="1200"/>
            <a:t>Lifting the impact of deficit-based models and the role this plays in holding current power dynamics in place.</a:t>
          </a:r>
        </a:p>
      </dsp:txBody>
      <dsp:txXfrm>
        <a:off x="0" y="646389"/>
        <a:ext cx="10515600" cy="36763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14FB26-9210-4E0B-A9C8-ABC143224E5E}">
      <dsp:nvSpPr>
        <dsp:cNvPr id="0" name=""/>
        <dsp:cNvSpPr/>
      </dsp:nvSpPr>
      <dsp:spPr>
        <a:xfrm>
          <a:off x="0" y="67644"/>
          <a:ext cx="10515600" cy="6949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a:t>Reimagining community engagement</a:t>
          </a:r>
          <a:endParaRPr lang="en-US" sz="2700" kern="1200"/>
        </a:p>
      </dsp:txBody>
      <dsp:txXfrm>
        <a:off x="33926" y="101570"/>
        <a:ext cx="10447748" cy="627128"/>
      </dsp:txXfrm>
    </dsp:sp>
    <dsp:sp modelId="{90D3E802-0977-4F07-AF01-2C5F3052818E}">
      <dsp:nvSpPr>
        <dsp:cNvPr id="0" name=""/>
        <dsp:cNvSpPr/>
      </dsp:nvSpPr>
      <dsp:spPr>
        <a:xfrm>
          <a:off x="0" y="762624"/>
          <a:ext cx="10515600" cy="352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b="1" kern="1200"/>
            <a:t>Prioritize community relationships and trust</a:t>
          </a:r>
        </a:p>
        <a:p>
          <a:pPr marL="457200" lvl="2" indent="-228600" algn="l" defTabSz="933450">
            <a:lnSpc>
              <a:spcPct val="90000"/>
            </a:lnSpc>
            <a:spcBef>
              <a:spcPct val="0"/>
            </a:spcBef>
            <a:spcAft>
              <a:spcPct val="20000"/>
            </a:spcAft>
            <a:buFont typeface="Wingdings" panose="05000000000000000000" pitchFamily="2" charset="2"/>
            <a:buChar char="Ø"/>
          </a:pPr>
          <a:r>
            <a:rPr lang="en-US" sz="2100" kern="1200"/>
            <a:t>Evaluate what barriers to relationship and trust look like</a:t>
          </a:r>
        </a:p>
        <a:p>
          <a:pPr marL="457200" lvl="2" indent="-228600" algn="l" defTabSz="933450" rtl="0">
            <a:lnSpc>
              <a:spcPct val="90000"/>
            </a:lnSpc>
            <a:spcBef>
              <a:spcPct val="0"/>
            </a:spcBef>
            <a:spcAft>
              <a:spcPct val="20000"/>
            </a:spcAft>
            <a:buFont typeface="Wingdings" panose="05000000000000000000" pitchFamily="2" charset="2"/>
            <a:buChar char="Ø"/>
          </a:pPr>
          <a:r>
            <a:rPr lang="en-US" sz="2100" b="0" kern="1200">
              <a:latin typeface="+mn-lt"/>
            </a:rPr>
            <a:t>Be Accountable for those barriers</a:t>
          </a:r>
        </a:p>
        <a:p>
          <a:pPr marL="228600" lvl="1" indent="-228600" algn="l" defTabSz="933450">
            <a:lnSpc>
              <a:spcPct val="90000"/>
            </a:lnSpc>
            <a:spcBef>
              <a:spcPct val="0"/>
            </a:spcBef>
            <a:spcAft>
              <a:spcPct val="20000"/>
            </a:spcAft>
            <a:buChar char="•"/>
          </a:pPr>
          <a:r>
            <a:rPr lang="en-US" sz="2100" b="1" kern="1200"/>
            <a:t>Broaden the decision-making table</a:t>
          </a:r>
        </a:p>
        <a:p>
          <a:pPr marL="457200" lvl="2" indent="-228600" algn="l" defTabSz="933450">
            <a:lnSpc>
              <a:spcPct val="90000"/>
            </a:lnSpc>
            <a:spcBef>
              <a:spcPct val="0"/>
            </a:spcBef>
            <a:spcAft>
              <a:spcPct val="20000"/>
            </a:spcAft>
            <a:buFont typeface="Wingdings" panose="05000000000000000000" pitchFamily="2" charset="2"/>
            <a:buChar char="Ø"/>
          </a:pPr>
          <a:r>
            <a:rPr lang="en-US" sz="2100" kern="1200"/>
            <a:t>Parent and Youth Advisory Boards</a:t>
          </a:r>
        </a:p>
        <a:p>
          <a:pPr marL="228600" lvl="1" indent="-228600" algn="l" defTabSz="933450">
            <a:lnSpc>
              <a:spcPct val="90000"/>
            </a:lnSpc>
            <a:spcBef>
              <a:spcPct val="0"/>
            </a:spcBef>
            <a:spcAft>
              <a:spcPct val="20000"/>
            </a:spcAft>
            <a:buChar char="•"/>
          </a:pPr>
          <a:r>
            <a:rPr lang="en-US" sz="2100" b="1" kern="1200"/>
            <a:t>Create various, accessible, and substantial engagement opportunities</a:t>
          </a:r>
        </a:p>
        <a:p>
          <a:pPr marL="457200" lvl="2" indent="-228600" algn="l" defTabSz="933450">
            <a:lnSpc>
              <a:spcPct val="90000"/>
            </a:lnSpc>
            <a:spcBef>
              <a:spcPct val="0"/>
            </a:spcBef>
            <a:spcAft>
              <a:spcPct val="20000"/>
            </a:spcAft>
            <a:buFont typeface="Wingdings" panose="05000000000000000000" pitchFamily="2" charset="2"/>
            <a:buChar char="Ø"/>
          </a:pPr>
          <a:r>
            <a:rPr lang="en-US" sz="2100" kern="1200"/>
            <a:t>Parent Cafes              </a:t>
          </a:r>
        </a:p>
        <a:p>
          <a:pPr marL="457200" lvl="2" indent="-228600" algn="l" defTabSz="933450">
            <a:lnSpc>
              <a:spcPct val="90000"/>
            </a:lnSpc>
            <a:spcBef>
              <a:spcPct val="0"/>
            </a:spcBef>
            <a:spcAft>
              <a:spcPct val="20000"/>
            </a:spcAft>
            <a:buFont typeface="Wingdings" panose="05000000000000000000" pitchFamily="2" charset="2"/>
            <a:buChar char="Ø"/>
          </a:pPr>
          <a:r>
            <a:rPr lang="en-US" sz="2100" kern="1200"/>
            <a:t>Parent Pods</a:t>
          </a:r>
        </a:p>
        <a:p>
          <a:pPr marL="457200" lvl="2" indent="-228600" algn="l" defTabSz="933450">
            <a:lnSpc>
              <a:spcPct val="90000"/>
            </a:lnSpc>
            <a:spcBef>
              <a:spcPct val="0"/>
            </a:spcBef>
            <a:spcAft>
              <a:spcPct val="20000"/>
            </a:spcAft>
            <a:buFont typeface="Wingdings" panose="05000000000000000000" pitchFamily="2" charset="2"/>
            <a:buChar char="Ø"/>
          </a:pPr>
          <a:r>
            <a:rPr lang="en-US" sz="2100" kern="1200"/>
            <a:t>Primary Prevention Credential</a:t>
          </a:r>
        </a:p>
      </dsp:txBody>
      <dsp:txXfrm>
        <a:off x="0" y="762624"/>
        <a:ext cx="10515600" cy="35210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9835E3-88FF-401C-B69C-1477BD0C0573}">
      <dsp:nvSpPr>
        <dsp:cNvPr id="0" name=""/>
        <dsp:cNvSpPr/>
      </dsp:nvSpPr>
      <dsp:spPr>
        <a:xfrm>
          <a:off x="0" y="829044"/>
          <a:ext cx="10515600" cy="12899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437388" rIns="816127" bIns="149352" numCol="1" spcCol="1270" anchor="t" anchorCtr="0">
          <a:noAutofit/>
        </a:bodyPr>
        <a:lstStyle/>
        <a:p>
          <a:pPr marL="228600" lvl="1" indent="-228600" algn="l" defTabSz="933450">
            <a:lnSpc>
              <a:spcPct val="90000"/>
            </a:lnSpc>
            <a:spcBef>
              <a:spcPct val="0"/>
            </a:spcBef>
            <a:spcAft>
              <a:spcPct val="15000"/>
            </a:spcAft>
            <a:buChar char="•"/>
          </a:pPr>
          <a:r>
            <a:rPr lang="en-US" sz="2100" b="0" i="0" kern="1200"/>
            <a:t>Opportunity and understanding how power shows up in systems​</a:t>
          </a:r>
          <a:endParaRPr lang="en-US" sz="2100" kern="1200"/>
        </a:p>
        <a:p>
          <a:pPr marL="228600" lvl="1" indent="-228600" algn="l" defTabSz="933450">
            <a:lnSpc>
              <a:spcPct val="90000"/>
            </a:lnSpc>
            <a:spcBef>
              <a:spcPct val="0"/>
            </a:spcBef>
            <a:spcAft>
              <a:spcPct val="15000"/>
            </a:spcAft>
            <a:buChar char="•"/>
          </a:pPr>
          <a:r>
            <a:rPr lang="en-US" sz="2100" b="0" i="0" kern="1200"/>
            <a:t>Create opportunities to build social capital​</a:t>
          </a:r>
          <a:endParaRPr lang="en-US" sz="2100" kern="1200"/>
        </a:p>
      </dsp:txBody>
      <dsp:txXfrm>
        <a:off x="0" y="829044"/>
        <a:ext cx="10515600" cy="1289925"/>
      </dsp:txXfrm>
    </dsp:sp>
    <dsp:sp modelId="{437B1AF4-42CC-4524-86F8-BAE7B74E945F}">
      <dsp:nvSpPr>
        <dsp:cNvPr id="0" name=""/>
        <dsp:cNvSpPr/>
      </dsp:nvSpPr>
      <dsp:spPr>
        <a:xfrm>
          <a:off x="525780" y="519084"/>
          <a:ext cx="7360920" cy="619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933450">
            <a:lnSpc>
              <a:spcPct val="90000"/>
            </a:lnSpc>
            <a:spcBef>
              <a:spcPct val="0"/>
            </a:spcBef>
            <a:spcAft>
              <a:spcPct val="35000"/>
            </a:spcAft>
            <a:buNone/>
          </a:pPr>
          <a:r>
            <a:rPr lang="en-US" sz="2100" b="0" i="0" kern="1200"/>
            <a:t>Position community to take the lead​</a:t>
          </a:r>
          <a:endParaRPr lang="en-US" sz="2100" kern="1200"/>
        </a:p>
      </dsp:txBody>
      <dsp:txXfrm>
        <a:off x="556042" y="549346"/>
        <a:ext cx="7300396" cy="559396"/>
      </dsp:txXfrm>
    </dsp:sp>
    <dsp:sp modelId="{44EA372E-F790-4944-8C4B-1112B52ACB5B}">
      <dsp:nvSpPr>
        <dsp:cNvPr id="0" name=""/>
        <dsp:cNvSpPr/>
      </dsp:nvSpPr>
      <dsp:spPr>
        <a:xfrm>
          <a:off x="0" y="2542329"/>
          <a:ext cx="10515600" cy="12899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437388" rIns="816127" bIns="149352" numCol="1" spcCol="1270" anchor="t" anchorCtr="0">
          <a:noAutofit/>
        </a:bodyPr>
        <a:lstStyle/>
        <a:p>
          <a:pPr marL="228600" lvl="1" indent="-228600" algn="l" defTabSz="933450">
            <a:lnSpc>
              <a:spcPct val="90000"/>
            </a:lnSpc>
            <a:spcBef>
              <a:spcPct val="0"/>
            </a:spcBef>
            <a:spcAft>
              <a:spcPct val="15000"/>
            </a:spcAft>
            <a:buChar char="•"/>
          </a:pPr>
          <a:r>
            <a:rPr lang="en-US" sz="2100" b="0" i="0" kern="1200"/>
            <a:t>Start from existing community expertise and assets​</a:t>
          </a:r>
          <a:endParaRPr lang="en-US" sz="2100" kern="1200"/>
        </a:p>
        <a:p>
          <a:pPr marL="228600" lvl="1" indent="-228600" algn="l" defTabSz="933450">
            <a:lnSpc>
              <a:spcPct val="90000"/>
            </a:lnSpc>
            <a:spcBef>
              <a:spcPct val="0"/>
            </a:spcBef>
            <a:spcAft>
              <a:spcPct val="15000"/>
            </a:spcAft>
            <a:buChar char="•"/>
          </a:pPr>
          <a:r>
            <a:rPr lang="en-US" sz="2100" b="0" i="0" kern="1200"/>
            <a:t>Create opportunities for leadership and technical skills development</a:t>
          </a:r>
          <a:endParaRPr lang="en-US" sz="2100" kern="1200"/>
        </a:p>
      </dsp:txBody>
      <dsp:txXfrm>
        <a:off x="0" y="2542329"/>
        <a:ext cx="10515600" cy="1289925"/>
      </dsp:txXfrm>
    </dsp:sp>
    <dsp:sp modelId="{E210298F-189C-4534-8C97-B4F80E75C64F}">
      <dsp:nvSpPr>
        <dsp:cNvPr id="0" name=""/>
        <dsp:cNvSpPr/>
      </dsp:nvSpPr>
      <dsp:spPr>
        <a:xfrm>
          <a:off x="525780" y="2232369"/>
          <a:ext cx="7360920" cy="619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933450">
            <a:lnSpc>
              <a:spcPct val="90000"/>
            </a:lnSpc>
            <a:spcBef>
              <a:spcPct val="0"/>
            </a:spcBef>
            <a:spcAft>
              <a:spcPct val="35000"/>
            </a:spcAft>
            <a:buNone/>
          </a:pPr>
          <a:r>
            <a:rPr lang="en-US" sz="2100" b="0" i="0" kern="1200"/>
            <a:t>Recognize and cultivate community strengths and skills​</a:t>
          </a:r>
          <a:endParaRPr lang="en-US" sz="2100" kern="1200"/>
        </a:p>
      </dsp:txBody>
      <dsp:txXfrm>
        <a:off x="556042" y="2262631"/>
        <a:ext cx="7300396" cy="5593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24768A-24CE-41DA-8F20-A9D9EF6FD31B}">
      <dsp:nvSpPr>
        <dsp:cNvPr id="0" name=""/>
        <dsp:cNvSpPr/>
      </dsp:nvSpPr>
      <dsp:spPr>
        <a:xfrm>
          <a:off x="494233" y="1215910"/>
          <a:ext cx="9527133" cy="4291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a:t>Transform systems with community in the lead</a:t>
          </a:r>
          <a:endParaRPr lang="en-US" sz="2800" kern="1200"/>
        </a:p>
      </dsp:txBody>
      <dsp:txXfrm>
        <a:off x="515181" y="1236858"/>
        <a:ext cx="9485237" cy="387220"/>
      </dsp:txXfrm>
    </dsp:sp>
    <dsp:sp modelId="{CB9DAC40-43CB-4EBE-A7C9-03860B50AF0D}">
      <dsp:nvSpPr>
        <dsp:cNvPr id="0" name=""/>
        <dsp:cNvSpPr/>
      </dsp:nvSpPr>
      <dsp:spPr>
        <a:xfrm>
          <a:off x="0" y="1645027"/>
          <a:ext cx="10515600" cy="1490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b="1" kern="1200"/>
            <a:t>Establish community ownership over system responses and resources</a:t>
          </a:r>
        </a:p>
        <a:p>
          <a:pPr marL="457200" lvl="2" indent="-228600" algn="l" defTabSz="889000">
            <a:lnSpc>
              <a:spcPct val="90000"/>
            </a:lnSpc>
            <a:spcBef>
              <a:spcPct val="0"/>
            </a:spcBef>
            <a:spcAft>
              <a:spcPct val="20000"/>
            </a:spcAft>
            <a:buFont typeface="Wingdings" panose="05000000000000000000" pitchFamily="2" charset="2"/>
            <a:buChar char="Ø"/>
          </a:pPr>
          <a:r>
            <a:rPr lang="en-US" sz="2000" kern="1200"/>
            <a:t>Transfer of Power</a:t>
          </a:r>
        </a:p>
        <a:p>
          <a:pPr marL="457200" lvl="2" indent="-228600" algn="l" defTabSz="889000">
            <a:lnSpc>
              <a:spcPct val="90000"/>
            </a:lnSpc>
            <a:spcBef>
              <a:spcPct val="0"/>
            </a:spcBef>
            <a:spcAft>
              <a:spcPct val="20000"/>
            </a:spcAft>
            <a:buFont typeface="Wingdings" panose="05000000000000000000" pitchFamily="2" charset="2"/>
            <a:buChar char="Ø"/>
          </a:pPr>
          <a:r>
            <a:rPr lang="en-US" sz="2000" kern="1200"/>
            <a:t>Community Response</a:t>
          </a:r>
        </a:p>
        <a:p>
          <a:pPr marL="228600" lvl="1" indent="-228600" algn="l" defTabSz="889000">
            <a:lnSpc>
              <a:spcPct val="90000"/>
            </a:lnSpc>
            <a:spcBef>
              <a:spcPct val="0"/>
            </a:spcBef>
            <a:spcAft>
              <a:spcPct val="20000"/>
            </a:spcAft>
            <a:buChar char="•"/>
          </a:pPr>
          <a:r>
            <a:rPr lang="en-US" sz="2000" b="1" kern="1200"/>
            <a:t>Scale up and share out</a:t>
          </a:r>
        </a:p>
      </dsp:txBody>
      <dsp:txXfrm>
        <a:off x="0" y="1645027"/>
        <a:ext cx="10515600" cy="1490400"/>
      </dsp:txXfrm>
    </dsp:sp>
  </dsp:spTree>
</dsp:drawing>
</file>

<file path=ppt/diagrams/layout1.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8BF376-DD0A-4558-95B5-66962F316CE3}" type="datetimeFigureOut">
              <a:rPr lang="en-US" smtClean="0"/>
              <a:t>5/5/2023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4004E7-708E-43BA-9B16-36B152F53093}" type="slidenum">
              <a:rPr lang="en-US" smtClean="0"/>
              <a:t>‹#›</a:t>
            </a:fld>
            <a:endParaRPr lang="en-US"/>
          </a:p>
        </p:txBody>
      </p:sp>
    </p:spTree>
    <p:extLst>
      <p:ext uri="{BB962C8B-B14F-4D97-AF65-F5344CB8AC3E}">
        <p14:creationId xmlns:p14="http://schemas.microsoft.com/office/powerpoint/2010/main" val="4264038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cs typeface="Calibri" panose="020F0502020204030204"/>
              </a:rPr>
              <a:t>Janese, Melissa, and Angela</a:t>
            </a:r>
          </a:p>
          <a:p>
            <a:pPr>
              <a:defRPr/>
            </a:pPr>
            <a:r>
              <a:rPr lang="en-US">
                <a:cs typeface="Calibri" panose="020F0502020204030204"/>
              </a:rPr>
              <a:t>2min = 2/75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094004E7-708E-43BA-9B16-36B152F53093}" type="slidenum">
              <a:rPr lang="en-US" smtClean="0"/>
              <a:t>2</a:t>
            </a:fld>
            <a:endParaRPr lang="en-US"/>
          </a:p>
        </p:txBody>
      </p:sp>
    </p:spTree>
    <p:extLst>
      <p:ext uri="{BB962C8B-B14F-4D97-AF65-F5344CB8AC3E}">
        <p14:creationId xmlns:p14="http://schemas.microsoft.com/office/powerpoint/2010/main" val="827785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Janese</a:t>
            </a:r>
          </a:p>
          <a:p>
            <a:r>
              <a:rPr lang="en-US">
                <a:cs typeface="Calibri"/>
              </a:rPr>
              <a:t>Theory of Change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Aim 1 – discuss co-creating a primary prevention system</a:t>
            </a:r>
            <a:endParaRPr lang="en-US"/>
          </a:p>
          <a:p>
            <a:r>
              <a:rPr lang="en-US">
                <a:cs typeface="Calibri"/>
              </a:rPr>
              <a:t>3 minutes = 27/75</a:t>
            </a:r>
          </a:p>
        </p:txBody>
      </p:sp>
      <p:sp>
        <p:nvSpPr>
          <p:cNvPr id="4" name="Slide Number Placeholder 3"/>
          <p:cNvSpPr>
            <a:spLocks noGrp="1"/>
          </p:cNvSpPr>
          <p:nvPr>
            <p:ph type="sldNum" sz="quarter" idx="5"/>
          </p:nvPr>
        </p:nvSpPr>
        <p:spPr/>
        <p:txBody>
          <a:bodyPr/>
          <a:lstStyle/>
          <a:p>
            <a:fld id="{094004E7-708E-43BA-9B16-36B152F53093}" type="slidenum">
              <a:rPr lang="en-US" smtClean="0"/>
              <a:t>11</a:t>
            </a:fld>
            <a:endParaRPr lang="en-US"/>
          </a:p>
        </p:txBody>
      </p:sp>
    </p:spTree>
    <p:extLst>
      <p:ext uri="{BB962C8B-B14F-4D97-AF65-F5344CB8AC3E}">
        <p14:creationId xmlns:p14="http://schemas.microsoft.com/office/powerpoint/2010/main" val="3537481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Janese</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A44407-CB7B-422D-ACCA-6AE1BA109A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9939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Janese</a:t>
            </a:r>
          </a:p>
          <a:p>
            <a:r>
              <a:rPr lang="en-US">
                <a:cs typeface="Calibri"/>
              </a:rPr>
              <a:t>3 minutes = 37/75</a:t>
            </a:r>
          </a:p>
        </p:txBody>
      </p:sp>
      <p:sp>
        <p:nvSpPr>
          <p:cNvPr id="4" name="Slide Number Placeholder 3"/>
          <p:cNvSpPr>
            <a:spLocks noGrp="1"/>
          </p:cNvSpPr>
          <p:nvPr>
            <p:ph type="sldNum" sz="quarter" idx="5"/>
          </p:nvPr>
        </p:nvSpPr>
        <p:spPr/>
        <p:txBody>
          <a:bodyPr/>
          <a:lstStyle/>
          <a:p>
            <a:fld id="{094004E7-708E-43BA-9B16-36B152F53093}" type="slidenum">
              <a:rPr lang="en-US" smtClean="0"/>
              <a:t>13</a:t>
            </a:fld>
            <a:endParaRPr lang="en-US"/>
          </a:p>
        </p:txBody>
      </p:sp>
    </p:spTree>
    <p:extLst>
      <p:ext uri="{BB962C8B-B14F-4D97-AF65-F5344CB8AC3E}">
        <p14:creationId xmlns:p14="http://schemas.microsoft.com/office/powerpoint/2010/main" val="546487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Janese will run the poll</a:t>
            </a:r>
          </a:p>
          <a:p>
            <a:r>
              <a:rPr lang="en-US">
                <a:cs typeface="Calibri"/>
              </a:rPr>
              <a:t>3 minutes = 40/75</a:t>
            </a:r>
          </a:p>
        </p:txBody>
      </p:sp>
      <p:sp>
        <p:nvSpPr>
          <p:cNvPr id="4" name="Slide Number Placeholder 3"/>
          <p:cNvSpPr>
            <a:spLocks noGrp="1"/>
          </p:cNvSpPr>
          <p:nvPr>
            <p:ph type="sldNum" sz="quarter" idx="5"/>
          </p:nvPr>
        </p:nvSpPr>
        <p:spPr/>
        <p:txBody>
          <a:bodyPr/>
          <a:lstStyle/>
          <a:p>
            <a:fld id="{094004E7-708E-43BA-9B16-36B152F53093}" type="slidenum">
              <a:rPr lang="en-US" smtClean="0"/>
              <a:t>14</a:t>
            </a:fld>
            <a:endParaRPr lang="en-US"/>
          </a:p>
        </p:txBody>
      </p:sp>
    </p:spTree>
    <p:extLst>
      <p:ext uri="{BB962C8B-B14F-4D97-AF65-F5344CB8AC3E}">
        <p14:creationId xmlns:p14="http://schemas.microsoft.com/office/powerpoint/2010/main" val="2843484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Melissa</a:t>
            </a:r>
          </a:p>
          <a:p>
            <a:r>
              <a:rPr lang="en-US">
                <a:cs typeface="Calibri"/>
              </a:rPr>
              <a:t>Introduce the road map handout will be used to walk the attendees though concrete strategies used, to align framework described above, and the impact of this alignment.</a:t>
            </a:r>
          </a:p>
          <a:p>
            <a:r>
              <a:rPr lang="en-US">
                <a:cs typeface="Calibri"/>
              </a:rPr>
              <a:t>4 minutes = 44/75</a:t>
            </a:r>
          </a:p>
        </p:txBody>
      </p:sp>
      <p:sp>
        <p:nvSpPr>
          <p:cNvPr id="4" name="Slide Number Placeholder 3"/>
          <p:cNvSpPr>
            <a:spLocks noGrp="1"/>
          </p:cNvSpPr>
          <p:nvPr>
            <p:ph type="sldNum" sz="quarter" idx="5"/>
          </p:nvPr>
        </p:nvSpPr>
        <p:spPr/>
        <p:txBody>
          <a:bodyPr/>
          <a:lstStyle/>
          <a:p>
            <a:fld id="{094004E7-708E-43BA-9B16-36B152F53093}" type="slidenum">
              <a:rPr lang="en-US" smtClean="0"/>
              <a:t>15</a:t>
            </a:fld>
            <a:endParaRPr lang="en-US"/>
          </a:p>
        </p:txBody>
      </p:sp>
    </p:spTree>
    <p:extLst>
      <p:ext uri="{BB962C8B-B14F-4D97-AF65-F5344CB8AC3E}">
        <p14:creationId xmlns:p14="http://schemas.microsoft.com/office/powerpoint/2010/main" val="3589461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Melissa </a:t>
            </a:r>
          </a:p>
          <a:p>
            <a:r>
              <a:rPr lang="en-US">
                <a:cs typeface="Calibri"/>
              </a:rPr>
              <a:t>8 minutes = 52/75</a:t>
            </a:r>
          </a:p>
          <a:p>
            <a:r>
              <a:rPr lang="en-US">
                <a:cs typeface="Calibri"/>
              </a:rPr>
              <a:t>Develop and implement a racial equity lens.</a:t>
            </a:r>
          </a:p>
          <a:p>
            <a:pPr marL="171450" indent="-171450">
              <a:buFont typeface="Calibri"/>
              <a:buChar char="-"/>
            </a:pPr>
            <a:r>
              <a:rPr lang="en-US">
                <a:cs typeface="Calibri"/>
              </a:rPr>
              <a:t>We are striving to offer a system that "bakes in" racial equity. What does that look like? Level setting with Ground Water and developing a region wide explicit commitment to racial equity.</a:t>
            </a:r>
          </a:p>
          <a:p>
            <a:pPr marL="628650" lvl="1" indent="-228600">
              <a:lnSpc>
                <a:spcPct val="90000"/>
              </a:lnSpc>
              <a:spcBef>
                <a:spcPts val="500"/>
              </a:spcBef>
              <a:buFont typeface="Arial,Sans-Serif"/>
              <a:buChar char="•"/>
            </a:pPr>
            <a:r>
              <a:rPr lang="en-US"/>
              <a:t>Develop and implement a racial equity lens</a:t>
            </a:r>
            <a:endParaRPr lang="en-US">
              <a:cs typeface="Calibri"/>
            </a:endParaRPr>
          </a:p>
          <a:p>
            <a:pPr marL="1085850" lvl="2" indent="-171450">
              <a:lnSpc>
                <a:spcPct val="90000"/>
              </a:lnSpc>
              <a:spcBef>
                <a:spcPts val="500"/>
              </a:spcBef>
              <a:buFont typeface="Arial,Sans-Serif"/>
              <a:buChar char="•"/>
            </a:pPr>
            <a:r>
              <a:rPr lang="en-US"/>
              <a:t>Come to terms with where we are as an organization models the opportunity to face where we are as a community</a:t>
            </a:r>
            <a:endParaRPr lang="en-US">
              <a:cs typeface="Calibri"/>
            </a:endParaRPr>
          </a:p>
          <a:p>
            <a:pPr lvl="3" indent="-171450">
              <a:lnSpc>
                <a:spcPct val="90000"/>
              </a:lnSpc>
              <a:spcBef>
                <a:spcPts val="500"/>
              </a:spcBef>
              <a:buFont typeface="Arial,Sans-Serif"/>
              <a:buChar char="•"/>
            </a:pPr>
            <a:r>
              <a:rPr lang="en-US">
                <a:cs typeface="Calibri"/>
              </a:rPr>
              <a:t>Brighton Center's journey</a:t>
            </a:r>
          </a:p>
          <a:p>
            <a:pPr marL="1085850" lvl="2" indent="-171450">
              <a:lnSpc>
                <a:spcPct val="90000"/>
              </a:lnSpc>
              <a:spcBef>
                <a:spcPts val="500"/>
              </a:spcBef>
              <a:buFont typeface="Arial,Sans-Serif"/>
              <a:buChar char="•"/>
            </a:pPr>
            <a:r>
              <a:rPr lang="en-US"/>
              <a:t>Critically identify where systematic racism shows up in the systems that families are navigating</a:t>
            </a:r>
            <a:endParaRPr lang="en-US">
              <a:cs typeface="Calibri"/>
            </a:endParaRPr>
          </a:p>
          <a:p>
            <a:pPr lvl="3" indent="-171450">
              <a:lnSpc>
                <a:spcPct val="90000"/>
              </a:lnSpc>
              <a:spcBef>
                <a:spcPts val="500"/>
              </a:spcBef>
              <a:buFont typeface="Arial,Sans-Serif"/>
              <a:buChar char="•"/>
            </a:pPr>
            <a:r>
              <a:rPr lang="en-US">
                <a:cs typeface="Calibri"/>
              </a:rPr>
              <a:t>Development of racial equity principles and a corresponding assessment to be used with currents systems and services</a:t>
            </a:r>
          </a:p>
          <a:p>
            <a:pPr marL="1085850" lvl="2" indent="-171450">
              <a:lnSpc>
                <a:spcPct val="90000"/>
              </a:lnSpc>
              <a:spcBef>
                <a:spcPts val="500"/>
              </a:spcBef>
              <a:buFont typeface="Arial,Sans-Serif"/>
              <a:buChar char="•"/>
            </a:pPr>
            <a:r>
              <a:rPr lang="en-US"/>
              <a:t>Centering the voice of families to understand strategies to challenge systems and impact the practices that surround the systems</a:t>
            </a:r>
            <a:endParaRPr lang="en-US">
              <a:cs typeface="Calibri"/>
            </a:endParaRPr>
          </a:p>
          <a:p>
            <a:pPr lvl="3" indent="-171450">
              <a:lnSpc>
                <a:spcPct val="90000"/>
              </a:lnSpc>
              <a:spcBef>
                <a:spcPts val="500"/>
              </a:spcBef>
              <a:buFont typeface="Arial,Sans-Serif"/>
              <a:buChar char="•"/>
            </a:pPr>
            <a:r>
              <a:rPr lang="en-US">
                <a:cs typeface="Calibri"/>
              </a:rPr>
              <a:t>Stories from the families and the communities on how this shows up</a:t>
            </a:r>
          </a:p>
          <a:p>
            <a:pPr marL="628650" lvl="1" indent="-228600">
              <a:lnSpc>
                <a:spcPct val="90000"/>
              </a:lnSpc>
              <a:spcBef>
                <a:spcPts val="500"/>
              </a:spcBef>
              <a:buFont typeface="Arial,Sans-Serif"/>
              <a:buChar char="•"/>
            </a:pPr>
            <a:r>
              <a:rPr lang="en-US"/>
              <a:t>Shift expectations about timelines and outcomes </a:t>
            </a:r>
            <a:endParaRPr lang="en-US">
              <a:cs typeface="Calibri"/>
            </a:endParaRPr>
          </a:p>
          <a:p>
            <a:pPr marL="1085850" lvl="2" indent="-171450">
              <a:lnSpc>
                <a:spcPct val="90000"/>
              </a:lnSpc>
              <a:spcBef>
                <a:spcPts val="500"/>
              </a:spcBef>
              <a:buFont typeface="Arial,Sans-Serif"/>
              <a:buChar char="•"/>
            </a:pPr>
            <a:r>
              <a:rPr lang="en-US"/>
              <a:t>Shifting expectation expectations of strength through shifting mental models</a:t>
            </a:r>
            <a:endParaRPr lang="en-US">
              <a:cs typeface="Calibri"/>
            </a:endParaRPr>
          </a:p>
          <a:p>
            <a:pPr lvl="3" indent="-171450">
              <a:lnSpc>
                <a:spcPct val="90000"/>
              </a:lnSpc>
              <a:spcBef>
                <a:spcPts val="500"/>
              </a:spcBef>
              <a:buFont typeface="Arial,Sans-Serif"/>
              <a:buChar char="•"/>
            </a:pPr>
            <a:r>
              <a:rPr lang="en-US">
                <a:cs typeface="Calibri"/>
              </a:rPr>
              <a:t>Without minimizing the need for benchmarks and outcomes shifting mental models is about stories and strengths.</a:t>
            </a:r>
          </a:p>
          <a:p>
            <a:pPr marL="1200150" lvl="3">
              <a:lnSpc>
                <a:spcPct val="90000"/>
              </a:lnSpc>
              <a:spcBef>
                <a:spcPts val="500"/>
              </a:spcBef>
            </a:pPr>
            <a:endParaRPr lang="en-US">
              <a:cs typeface="Calibri"/>
            </a:endParaRPr>
          </a:p>
          <a:p>
            <a:pPr marL="1085850" lvl="2" indent="-171450">
              <a:lnSpc>
                <a:spcPct val="90000"/>
              </a:lnSpc>
              <a:spcBef>
                <a:spcPts val="500"/>
              </a:spcBef>
              <a:buFont typeface="Arial,Sans-Serif"/>
              <a:buChar char="•"/>
            </a:pPr>
            <a:r>
              <a:rPr lang="en-US"/>
              <a:t>Lifting the impact of deficit-based models and the role this plays in holding current power dynamics in place.</a:t>
            </a:r>
            <a:endParaRPr lang="en-US">
              <a:cs typeface="Calibri"/>
            </a:endParaRPr>
          </a:p>
          <a:p>
            <a:pPr lvl="3" indent="-171450">
              <a:lnSpc>
                <a:spcPct val="90000"/>
              </a:lnSpc>
              <a:spcBef>
                <a:spcPts val="500"/>
              </a:spcBef>
              <a:buFont typeface="Arial,Sans-Serif"/>
              <a:buChar char="•"/>
            </a:pPr>
            <a:r>
              <a:rPr lang="en-US">
                <a:cs typeface="Calibri"/>
              </a:rPr>
              <a:t>Lift up </a:t>
            </a:r>
            <a:r>
              <a:rPr lang="en-US" err="1">
                <a:cs typeface="Calibri"/>
              </a:rPr>
              <a:t>expamples</a:t>
            </a:r>
          </a:p>
        </p:txBody>
      </p:sp>
      <p:sp>
        <p:nvSpPr>
          <p:cNvPr id="4" name="Slide Number Placeholder 3"/>
          <p:cNvSpPr>
            <a:spLocks noGrp="1"/>
          </p:cNvSpPr>
          <p:nvPr>
            <p:ph type="sldNum" sz="quarter" idx="5"/>
          </p:nvPr>
        </p:nvSpPr>
        <p:spPr/>
        <p:txBody>
          <a:bodyPr/>
          <a:lstStyle/>
          <a:p>
            <a:fld id="{094004E7-708E-43BA-9B16-36B152F53093}" type="slidenum">
              <a:rPr lang="en-US" smtClean="0"/>
              <a:t>16</a:t>
            </a:fld>
            <a:endParaRPr lang="en-US"/>
          </a:p>
        </p:txBody>
      </p:sp>
    </p:spTree>
    <p:extLst>
      <p:ext uri="{BB962C8B-B14F-4D97-AF65-F5344CB8AC3E}">
        <p14:creationId xmlns:p14="http://schemas.microsoft.com/office/powerpoint/2010/main" val="657873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Angela</a:t>
            </a:r>
          </a:p>
          <a:p>
            <a:r>
              <a:rPr lang="en-US">
                <a:cs typeface="Calibri"/>
              </a:rPr>
              <a:t>8 minutes = 52/75</a:t>
            </a:r>
          </a:p>
          <a:p>
            <a:r>
              <a:rPr lang="en-US">
                <a:ea typeface="Calibri"/>
                <a:cs typeface="Calibri"/>
              </a:rPr>
              <a:t>Mission and vision statement:</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094004E7-708E-43BA-9B16-36B152F53093}" type="slidenum">
              <a:rPr lang="en-US" smtClean="0"/>
              <a:t>17</a:t>
            </a:fld>
            <a:endParaRPr lang="en-US"/>
          </a:p>
        </p:txBody>
      </p:sp>
    </p:spTree>
    <p:extLst>
      <p:ext uri="{BB962C8B-B14F-4D97-AF65-F5344CB8AC3E}">
        <p14:creationId xmlns:p14="http://schemas.microsoft.com/office/powerpoint/2010/main" val="8582023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Melissa</a:t>
            </a:r>
          </a:p>
        </p:txBody>
      </p:sp>
      <p:sp>
        <p:nvSpPr>
          <p:cNvPr id="4" name="Slide Number Placeholder 3"/>
          <p:cNvSpPr>
            <a:spLocks noGrp="1"/>
          </p:cNvSpPr>
          <p:nvPr>
            <p:ph type="sldNum" sz="quarter" idx="5"/>
          </p:nvPr>
        </p:nvSpPr>
        <p:spPr/>
        <p:txBody>
          <a:bodyPr/>
          <a:lstStyle/>
          <a:p>
            <a:fld id="{094004E7-708E-43BA-9B16-36B152F53093}" type="slidenum">
              <a:rPr lang="en-US" smtClean="0"/>
              <a:t>18</a:t>
            </a:fld>
            <a:endParaRPr lang="en-US"/>
          </a:p>
        </p:txBody>
      </p:sp>
    </p:spTree>
    <p:extLst>
      <p:ext uri="{BB962C8B-B14F-4D97-AF65-F5344CB8AC3E}">
        <p14:creationId xmlns:p14="http://schemas.microsoft.com/office/powerpoint/2010/main" val="5728390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Melissa </a:t>
            </a:r>
          </a:p>
          <a:p>
            <a:r>
              <a:rPr lang="en-US">
                <a:cs typeface="Calibri"/>
              </a:rPr>
              <a:t>8 minutes = /75</a:t>
            </a:r>
          </a:p>
          <a:p>
            <a:pPr marL="628650" lvl="1" indent="-171450">
              <a:lnSpc>
                <a:spcPct val="113999"/>
              </a:lnSpc>
              <a:spcBef>
                <a:spcPts val="500"/>
              </a:spcBef>
              <a:buFont typeface="Arial,Sans-Serif"/>
              <a:buChar char="•"/>
            </a:pPr>
            <a:r>
              <a:rPr lang="en-US"/>
              <a:t>Position community to take the lead </a:t>
            </a:r>
          </a:p>
          <a:p>
            <a:pPr marL="628650" lvl="1" indent="-171450">
              <a:lnSpc>
                <a:spcPct val="113999"/>
              </a:lnSpc>
              <a:spcBef>
                <a:spcPts val="500"/>
              </a:spcBef>
              <a:buFont typeface="Arial,Sans-Serif"/>
              <a:buChar char="•"/>
            </a:pPr>
            <a:r>
              <a:rPr lang="en-US"/>
              <a:t>Opportunity and understanding how power shows up in systems </a:t>
            </a:r>
          </a:p>
          <a:p>
            <a:pPr lvl="3" indent="-171450">
              <a:lnSpc>
                <a:spcPct val="113999"/>
              </a:lnSpc>
              <a:spcBef>
                <a:spcPts val="500"/>
              </a:spcBef>
              <a:buFont typeface="Arial,Sans-Serif"/>
              <a:buChar char="•"/>
            </a:pPr>
            <a:r>
              <a:rPr lang="en-US">
                <a:cs typeface="Calibri"/>
              </a:rPr>
              <a:t>The difference in allowing power and releasing power</a:t>
            </a:r>
          </a:p>
          <a:p>
            <a:pPr marL="1085850" lvl="2" indent="-171450">
              <a:lnSpc>
                <a:spcPct val="113999"/>
              </a:lnSpc>
              <a:spcBef>
                <a:spcPts val="500"/>
              </a:spcBef>
              <a:buFont typeface="Arial,Sans-Serif"/>
              <a:buChar char="•"/>
            </a:pPr>
            <a:r>
              <a:rPr lang="en-US"/>
              <a:t>Create opportunities to build social capital </a:t>
            </a:r>
          </a:p>
          <a:p>
            <a:pPr lvl="3" indent="-171450">
              <a:lnSpc>
                <a:spcPct val="113999"/>
              </a:lnSpc>
              <a:spcBef>
                <a:spcPts val="500"/>
              </a:spcBef>
              <a:buFont typeface="Arial,Sans-Serif"/>
              <a:buChar char="•"/>
            </a:pPr>
            <a:r>
              <a:rPr lang="en-US">
                <a:cs typeface="Calibri"/>
              </a:rPr>
              <a:t>Who defines what this is and how this happens</a:t>
            </a:r>
          </a:p>
          <a:p>
            <a:pPr marL="628650" lvl="1" indent="-171450">
              <a:lnSpc>
                <a:spcPct val="113999"/>
              </a:lnSpc>
              <a:spcBef>
                <a:spcPts val="500"/>
              </a:spcBef>
              <a:buFont typeface="Arial,Sans-Serif"/>
              <a:buChar char="•"/>
            </a:pPr>
            <a:r>
              <a:rPr lang="en-US"/>
              <a:t>Recognize and cultivate community strengths and skills </a:t>
            </a:r>
            <a:endParaRPr lang="en-US">
              <a:cs typeface="Calibri"/>
            </a:endParaRPr>
          </a:p>
          <a:p>
            <a:pPr marL="1085850" lvl="2" indent="-171450">
              <a:lnSpc>
                <a:spcPct val="113999"/>
              </a:lnSpc>
              <a:spcBef>
                <a:spcPts val="500"/>
              </a:spcBef>
              <a:buFont typeface="Arial,Sans-Serif"/>
              <a:buChar char="•"/>
            </a:pPr>
            <a:r>
              <a:rPr lang="en-US"/>
              <a:t>Start from existing community expertise and assets </a:t>
            </a:r>
          </a:p>
          <a:p>
            <a:pPr lvl="3" indent="-171450">
              <a:lnSpc>
                <a:spcPct val="113999"/>
              </a:lnSpc>
              <a:spcBef>
                <a:spcPts val="500"/>
              </a:spcBef>
              <a:buFont typeface="Arial,Sans-Serif"/>
              <a:buChar char="•"/>
            </a:pPr>
            <a:r>
              <a:rPr lang="en-US">
                <a:cs typeface="Calibri"/>
              </a:rPr>
              <a:t>The power of family led mapping</a:t>
            </a:r>
          </a:p>
          <a:p>
            <a:pPr marL="1085850" lvl="2" indent="-171450">
              <a:lnSpc>
                <a:spcPct val="113999"/>
              </a:lnSpc>
              <a:spcBef>
                <a:spcPts val="500"/>
              </a:spcBef>
              <a:buFont typeface="Arial,Sans-Serif"/>
              <a:buChar char="•"/>
            </a:pPr>
            <a:r>
              <a:rPr lang="en-US"/>
              <a:t>Create opportunities for leadership and technical skills development</a:t>
            </a:r>
            <a:endParaRPr lang="en-US">
              <a:cs typeface="Calibri"/>
            </a:endParaRPr>
          </a:p>
          <a:p>
            <a:pPr lvl="3" indent="-171450">
              <a:lnSpc>
                <a:spcPct val="113999"/>
              </a:lnSpc>
              <a:spcBef>
                <a:spcPts val="500"/>
              </a:spcBef>
              <a:buFont typeface="Arial,Sans-Serif"/>
              <a:buChar char="•"/>
            </a:pPr>
            <a:r>
              <a:rPr lang="en-US">
                <a:cs typeface="Calibri"/>
              </a:rPr>
              <a:t>Families determine the guardrails and </a:t>
            </a:r>
            <a:r>
              <a:rPr lang="en-US" err="1">
                <a:cs typeface="Calibri"/>
              </a:rPr>
              <a:t>paremeters</a:t>
            </a:r>
          </a:p>
        </p:txBody>
      </p:sp>
      <p:sp>
        <p:nvSpPr>
          <p:cNvPr id="4" name="Slide Number Placeholder 3"/>
          <p:cNvSpPr>
            <a:spLocks noGrp="1"/>
          </p:cNvSpPr>
          <p:nvPr>
            <p:ph type="sldNum" sz="quarter" idx="5"/>
          </p:nvPr>
        </p:nvSpPr>
        <p:spPr/>
        <p:txBody>
          <a:bodyPr/>
          <a:lstStyle/>
          <a:p>
            <a:fld id="{094004E7-708E-43BA-9B16-36B152F53093}" type="slidenum">
              <a:rPr lang="en-US" smtClean="0"/>
              <a:t>19</a:t>
            </a:fld>
            <a:endParaRPr lang="en-US"/>
          </a:p>
        </p:txBody>
      </p:sp>
    </p:spTree>
    <p:extLst>
      <p:ext uri="{BB962C8B-B14F-4D97-AF65-F5344CB8AC3E}">
        <p14:creationId xmlns:p14="http://schemas.microsoft.com/office/powerpoint/2010/main" val="38605350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Angela and Family video</a:t>
            </a:r>
          </a:p>
          <a:p>
            <a:r>
              <a:rPr lang="en-US">
                <a:cs typeface="Calibri"/>
              </a:rPr>
              <a:t>We've talked a lot about centering and applying the voices of our parents and caregivers with lived experience but have yet to bring those voices here. </a:t>
            </a:r>
          </a:p>
          <a:p>
            <a:r>
              <a:rPr lang="en-US">
                <a:cs typeface="Calibri"/>
              </a:rPr>
              <a:t>Larika: CET, BCWB</a:t>
            </a:r>
          </a:p>
        </p:txBody>
      </p:sp>
      <p:sp>
        <p:nvSpPr>
          <p:cNvPr id="4" name="Slide Number Placeholder 3"/>
          <p:cNvSpPr>
            <a:spLocks noGrp="1"/>
          </p:cNvSpPr>
          <p:nvPr>
            <p:ph type="sldNum" sz="quarter" idx="5"/>
          </p:nvPr>
        </p:nvSpPr>
        <p:spPr/>
        <p:txBody>
          <a:bodyPr/>
          <a:lstStyle/>
          <a:p>
            <a:fld id="{094004E7-708E-43BA-9B16-36B152F53093}" type="slidenum">
              <a:rPr lang="en-US" smtClean="0"/>
              <a:t>20</a:t>
            </a:fld>
            <a:endParaRPr lang="en-US"/>
          </a:p>
        </p:txBody>
      </p:sp>
    </p:spTree>
    <p:extLst>
      <p:ext uri="{BB962C8B-B14F-4D97-AF65-F5344CB8AC3E}">
        <p14:creationId xmlns:p14="http://schemas.microsoft.com/office/powerpoint/2010/main" val="3896294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Melissa</a:t>
            </a:r>
          </a:p>
          <a:p>
            <a:r>
              <a:rPr lang="en-US">
                <a:cs typeface="Calibri"/>
              </a:rPr>
              <a:t>3 minutes = 5/75</a:t>
            </a:r>
          </a:p>
          <a:p>
            <a:r>
              <a:rPr lang="en-US">
                <a:cs typeface="Calibri"/>
              </a:rPr>
              <a:t>As promised the desired outcome for this session falls in three buckets. I will read these three. In the end it is important that the time you invest in this session meets outcomes and more importantly meeting your expectations. So what brought you to this session?</a:t>
            </a:r>
          </a:p>
        </p:txBody>
      </p:sp>
      <p:sp>
        <p:nvSpPr>
          <p:cNvPr id="4" name="Slide Number Placeholder 3"/>
          <p:cNvSpPr>
            <a:spLocks noGrp="1"/>
          </p:cNvSpPr>
          <p:nvPr>
            <p:ph type="sldNum" sz="quarter" idx="5"/>
          </p:nvPr>
        </p:nvSpPr>
        <p:spPr/>
        <p:txBody>
          <a:bodyPr/>
          <a:lstStyle/>
          <a:p>
            <a:fld id="{094004E7-708E-43BA-9B16-36B152F53093}" type="slidenum">
              <a:rPr lang="en-US" smtClean="0"/>
              <a:t>3</a:t>
            </a:fld>
            <a:endParaRPr lang="en-US"/>
          </a:p>
        </p:txBody>
      </p:sp>
    </p:spTree>
    <p:extLst>
      <p:ext uri="{BB962C8B-B14F-4D97-AF65-F5344CB8AC3E}">
        <p14:creationId xmlns:p14="http://schemas.microsoft.com/office/powerpoint/2010/main" val="11812525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4 minutes = 72/75</a:t>
            </a:r>
          </a:p>
        </p:txBody>
      </p:sp>
      <p:sp>
        <p:nvSpPr>
          <p:cNvPr id="4" name="Slide Number Placeholder 3"/>
          <p:cNvSpPr>
            <a:spLocks noGrp="1"/>
          </p:cNvSpPr>
          <p:nvPr>
            <p:ph type="sldNum" sz="quarter" idx="5"/>
          </p:nvPr>
        </p:nvSpPr>
        <p:spPr/>
        <p:txBody>
          <a:bodyPr/>
          <a:lstStyle/>
          <a:p>
            <a:fld id="{094004E7-708E-43BA-9B16-36B152F53093}" type="slidenum">
              <a:rPr lang="en-US" smtClean="0"/>
              <a:t>21</a:t>
            </a:fld>
            <a:endParaRPr lang="en-US"/>
          </a:p>
        </p:txBody>
      </p:sp>
    </p:spTree>
    <p:extLst>
      <p:ext uri="{BB962C8B-B14F-4D97-AF65-F5344CB8AC3E}">
        <p14:creationId xmlns:p14="http://schemas.microsoft.com/office/powerpoint/2010/main" val="1283734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 Angela </a:t>
            </a:r>
          </a:p>
          <a:p>
            <a:r>
              <a:rPr lang="en-US">
                <a:cs typeface="Calibri"/>
              </a:rPr>
              <a:t>8 minutes = /75</a:t>
            </a:r>
          </a:p>
          <a:p>
            <a:r>
              <a:rPr lang="en-US">
                <a:cs typeface="Calibri"/>
              </a:rPr>
              <a:t>Transfer of power every one has power identifying space where power can be exercised. RFP had oppression had language of oppression within it. </a:t>
            </a:r>
          </a:p>
          <a:p>
            <a:r>
              <a:rPr lang="en-US">
                <a:cs typeface="Calibri"/>
              </a:rPr>
              <a:t>Scale up and share out : State wide initiative but started grassroots building that by saying this is how parents are interfacing and built out this how parent "if this than that".</a:t>
            </a:r>
            <a:endParaRPr lang="en-US"/>
          </a:p>
          <a:p>
            <a:r>
              <a:rPr lang="en-US">
                <a:cs typeface="Calibri"/>
              </a:rPr>
              <a:t>This is what I'm doing</a:t>
            </a:r>
          </a:p>
        </p:txBody>
      </p:sp>
      <p:sp>
        <p:nvSpPr>
          <p:cNvPr id="4" name="Slide Number Placeholder 3"/>
          <p:cNvSpPr>
            <a:spLocks noGrp="1"/>
          </p:cNvSpPr>
          <p:nvPr>
            <p:ph type="sldNum" sz="quarter" idx="5"/>
          </p:nvPr>
        </p:nvSpPr>
        <p:spPr/>
        <p:txBody>
          <a:bodyPr/>
          <a:lstStyle/>
          <a:p>
            <a:fld id="{094004E7-708E-43BA-9B16-36B152F53093}" type="slidenum">
              <a:rPr lang="en-US" smtClean="0"/>
              <a:t>22</a:t>
            </a:fld>
            <a:endParaRPr lang="en-US"/>
          </a:p>
        </p:txBody>
      </p:sp>
    </p:spTree>
    <p:extLst>
      <p:ext uri="{BB962C8B-B14F-4D97-AF65-F5344CB8AC3E}">
        <p14:creationId xmlns:p14="http://schemas.microsoft.com/office/powerpoint/2010/main" val="7072254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Melissa </a:t>
            </a:r>
          </a:p>
          <a:p>
            <a:r>
              <a:rPr lang="en-US">
                <a:cs typeface="Calibri"/>
              </a:rPr>
              <a:t>8 minutes = /75</a:t>
            </a:r>
          </a:p>
        </p:txBody>
      </p:sp>
      <p:sp>
        <p:nvSpPr>
          <p:cNvPr id="4" name="Slide Number Placeholder 3"/>
          <p:cNvSpPr>
            <a:spLocks noGrp="1"/>
          </p:cNvSpPr>
          <p:nvPr>
            <p:ph type="sldNum" sz="quarter" idx="5"/>
          </p:nvPr>
        </p:nvSpPr>
        <p:spPr/>
        <p:txBody>
          <a:bodyPr/>
          <a:lstStyle/>
          <a:p>
            <a:fld id="{094004E7-708E-43BA-9B16-36B152F53093}" type="slidenum">
              <a:rPr lang="en-US" smtClean="0"/>
              <a:t>23</a:t>
            </a:fld>
            <a:endParaRPr lang="en-US"/>
          </a:p>
        </p:txBody>
      </p:sp>
    </p:spTree>
    <p:extLst>
      <p:ext uri="{BB962C8B-B14F-4D97-AF65-F5344CB8AC3E}">
        <p14:creationId xmlns:p14="http://schemas.microsoft.com/office/powerpoint/2010/main" val="14435529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Janese &amp; Angela</a:t>
            </a:r>
          </a:p>
          <a:p>
            <a:r>
              <a:rPr lang="en-US">
                <a:cs typeface="Calibri"/>
              </a:rPr>
              <a:t>3 minutes =70/75</a:t>
            </a:r>
          </a:p>
          <a:p>
            <a:r>
              <a:rPr lang="en-US">
                <a:cs typeface="Calibri"/>
              </a:rPr>
              <a:t>Takes time, takes vulnerability</a:t>
            </a:r>
          </a:p>
          <a:p>
            <a:r>
              <a:rPr lang="en-US">
                <a:cs typeface="Calibri"/>
              </a:rPr>
              <a:t>Meeting families where they are, sometimes in crisis</a:t>
            </a:r>
          </a:p>
          <a:p>
            <a:r>
              <a:rPr lang="en-US">
                <a:cs typeface="Calibri"/>
              </a:rPr>
              <a:t>Building staff capacity and Parent engagement capacity</a:t>
            </a:r>
          </a:p>
        </p:txBody>
      </p:sp>
      <p:sp>
        <p:nvSpPr>
          <p:cNvPr id="4" name="Slide Number Placeholder 3"/>
          <p:cNvSpPr>
            <a:spLocks noGrp="1"/>
          </p:cNvSpPr>
          <p:nvPr>
            <p:ph type="sldNum" sz="quarter" idx="5"/>
          </p:nvPr>
        </p:nvSpPr>
        <p:spPr/>
        <p:txBody>
          <a:bodyPr/>
          <a:lstStyle/>
          <a:p>
            <a:fld id="{094004E7-708E-43BA-9B16-36B152F53093}" type="slidenum">
              <a:rPr lang="en-US" smtClean="0"/>
              <a:t>24</a:t>
            </a:fld>
            <a:endParaRPr lang="en-US"/>
          </a:p>
        </p:txBody>
      </p:sp>
    </p:spTree>
    <p:extLst>
      <p:ext uri="{BB962C8B-B14F-4D97-AF65-F5344CB8AC3E}">
        <p14:creationId xmlns:p14="http://schemas.microsoft.com/office/powerpoint/2010/main" val="30722035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(Include</a:t>
            </a:r>
            <a:r>
              <a:rPr lang="en-US" baseline="0"/>
              <a:t> presenter contact information here)</a:t>
            </a:r>
            <a:endParaRPr lang="en-US"/>
          </a:p>
        </p:txBody>
      </p:sp>
      <p:sp>
        <p:nvSpPr>
          <p:cNvPr id="4" name="Slide Number Placeholder 3"/>
          <p:cNvSpPr>
            <a:spLocks noGrp="1"/>
          </p:cNvSpPr>
          <p:nvPr>
            <p:ph type="sldNum" sz="quarter" idx="10"/>
          </p:nvPr>
        </p:nvSpPr>
        <p:spPr/>
        <p:txBody>
          <a:bodyPr/>
          <a:lstStyle/>
          <a:p>
            <a:fld id="{094004E7-708E-43BA-9B16-36B152F53093}" type="slidenum">
              <a:rPr lang="en-US" smtClean="0"/>
              <a:t>27</a:t>
            </a:fld>
            <a:endParaRPr lang="en-US"/>
          </a:p>
        </p:txBody>
      </p:sp>
    </p:spTree>
    <p:extLst>
      <p:ext uri="{BB962C8B-B14F-4D97-AF65-F5344CB8AC3E}">
        <p14:creationId xmlns:p14="http://schemas.microsoft.com/office/powerpoint/2010/main" val="2045673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Janese will run the poll</a:t>
            </a:r>
          </a:p>
          <a:p>
            <a:r>
              <a:rPr lang="en-US">
                <a:cs typeface="Calibri"/>
              </a:rPr>
              <a:t>3 minutes = 8/75</a:t>
            </a:r>
          </a:p>
        </p:txBody>
      </p:sp>
      <p:sp>
        <p:nvSpPr>
          <p:cNvPr id="4" name="Slide Number Placeholder 3"/>
          <p:cNvSpPr>
            <a:spLocks noGrp="1"/>
          </p:cNvSpPr>
          <p:nvPr>
            <p:ph type="sldNum" sz="quarter" idx="5"/>
          </p:nvPr>
        </p:nvSpPr>
        <p:spPr/>
        <p:txBody>
          <a:bodyPr/>
          <a:lstStyle/>
          <a:p>
            <a:fld id="{094004E7-708E-43BA-9B16-36B152F53093}" type="slidenum">
              <a:rPr lang="en-US" smtClean="0"/>
              <a:t>4</a:t>
            </a:fld>
            <a:endParaRPr lang="en-US"/>
          </a:p>
        </p:txBody>
      </p:sp>
    </p:spTree>
    <p:extLst>
      <p:ext uri="{BB962C8B-B14F-4D97-AF65-F5344CB8AC3E}">
        <p14:creationId xmlns:p14="http://schemas.microsoft.com/office/powerpoint/2010/main" val="2320447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Melissa</a:t>
            </a:r>
          </a:p>
          <a:p>
            <a:endParaRPr lang="en-US">
              <a:cs typeface="Calibri"/>
            </a:endParaRPr>
          </a:p>
        </p:txBody>
      </p:sp>
      <p:sp>
        <p:nvSpPr>
          <p:cNvPr id="4" name="Slide Number Placeholder 3"/>
          <p:cNvSpPr>
            <a:spLocks noGrp="1"/>
          </p:cNvSpPr>
          <p:nvPr>
            <p:ph type="sldNum" sz="quarter" idx="5"/>
          </p:nvPr>
        </p:nvSpPr>
        <p:spPr/>
        <p:txBody>
          <a:bodyPr/>
          <a:lstStyle/>
          <a:p>
            <a:fld id="{094004E7-708E-43BA-9B16-36B152F53093}" type="slidenum">
              <a:rPr lang="en-US" smtClean="0"/>
              <a:t>5</a:t>
            </a:fld>
            <a:endParaRPr lang="en-US"/>
          </a:p>
        </p:txBody>
      </p:sp>
    </p:spTree>
    <p:extLst>
      <p:ext uri="{BB962C8B-B14F-4D97-AF65-F5344CB8AC3E}">
        <p14:creationId xmlns:p14="http://schemas.microsoft.com/office/powerpoint/2010/main" val="243119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Angela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Aim 1 – discuss co-creating a primary prevention system</a:t>
            </a:r>
            <a:endParaRPr lang="en-US"/>
          </a:p>
          <a:p>
            <a:r>
              <a:rPr lang="en-US">
                <a:cs typeface="Calibri"/>
              </a:rPr>
              <a:t>3 minutes = 11/75</a:t>
            </a:r>
            <a:endParaRPr lang="en-US">
              <a:ea typeface="Calibri"/>
              <a:cs typeface="Calibri"/>
            </a:endParaRPr>
          </a:p>
          <a:p>
            <a:r>
              <a:rPr lang="en-US">
                <a:ea typeface="Calibri"/>
                <a:cs typeface="Calibri"/>
              </a:rPr>
              <a:t>-Family Support through Primary Prevention grant came across our desk ;  opportunity to look at the PPS ;  the many parts that we knew existed but did not function together to support our families their desired outcomes around </a:t>
            </a:r>
            <a:r>
              <a:rPr lang="en-US" err="1">
                <a:ea typeface="Calibri"/>
                <a:cs typeface="Calibri"/>
              </a:rPr>
              <a:t>SDoH</a:t>
            </a:r>
            <a:r>
              <a:rPr lang="en-US">
                <a:ea typeface="Calibri"/>
                <a:cs typeface="Calibri"/>
              </a:rPr>
              <a:t>.   Transform child welfare system into a family well being system focused on prevention.</a:t>
            </a:r>
          </a:p>
          <a:p>
            <a:r>
              <a:rPr lang="en-US">
                <a:ea typeface="Calibri"/>
                <a:cs typeface="Calibri"/>
              </a:rPr>
              <a:t>-Only part of system; 4 core partners BC: project lead ,focuses on a whole family 2 gen approach, families know their situation best as they work . CH: rigorous research methods and real world policy expertise; evaluators   FNC: private non-profit dedicated to ending cycle of child abuse  DCBS: part of the Ky dept for Health and Family Services</a:t>
            </a:r>
          </a:p>
          <a:p>
            <a:r>
              <a:rPr lang="en-US">
                <a:ea typeface="Calibri"/>
                <a:cs typeface="Calibri"/>
              </a:rPr>
              <a:t>-5 years; 1 </a:t>
            </a:r>
            <a:r>
              <a:rPr lang="en-US" err="1">
                <a:ea typeface="Calibri"/>
                <a:cs typeface="Calibri"/>
              </a:rPr>
              <a:t>yer</a:t>
            </a:r>
            <a:r>
              <a:rPr lang="en-US">
                <a:ea typeface="Calibri"/>
                <a:cs typeface="Calibri"/>
              </a:rPr>
              <a:t> planning 4 years implementation</a:t>
            </a:r>
          </a:p>
          <a:p>
            <a:pPr marL="171450" indent="-171450">
              <a:buFont typeface="Calibri"/>
              <a:buChar char="-"/>
            </a:pPr>
            <a:r>
              <a:rPr lang="en-US">
                <a:ea typeface="Calibri"/>
                <a:cs typeface="Calibri"/>
              </a:rPr>
              <a:t>2 prong approach </a:t>
            </a:r>
          </a:p>
          <a:p>
            <a:pPr marL="171450" indent="-171450">
              <a:buFont typeface="Calibri"/>
              <a:buChar char="-"/>
            </a:pPr>
            <a:r>
              <a:rPr lang="en-US">
                <a:ea typeface="Calibri"/>
                <a:cs typeface="Calibri"/>
              </a:rPr>
              <a:t>Center and apply voices of families with lived experience with the child welfare system</a:t>
            </a:r>
          </a:p>
          <a:p>
            <a:pPr marL="171450" indent="-171450">
              <a:buFont typeface="Calibri"/>
              <a:buChar char="-"/>
            </a:pPr>
            <a:r>
              <a:rPr lang="en-US">
                <a:ea typeface="Calibri"/>
                <a:cs typeface="Calibri"/>
              </a:rPr>
              <a:t>No wrong door approach for engagement </a:t>
            </a:r>
          </a:p>
          <a:p>
            <a:pPr marL="171450" indent="-171450">
              <a:buFont typeface="Calibri"/>
              <a:buChar char="-"/>
            </a:pPr>
            <a:r>
              <a:rPr lang="en-US">
                <a:ea typeface="Calibri"/>
                <a:cs typeface="Calibri"/>
              </a:rPr>
              <a:t>Provide primary prevention strategies through engagement, training, and concrete services</a:t>
            </a: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094004E7-708E-43BA-9B16-36B152F53093}" type="slidenum">
              <a:rPr lang="en-US" smtClean="0"/>
              <a:t>6</a:t>
            </a:fld>
            <a:endParaRPr lang="en-US"/>
          </a:p>
        </p:txBody>
      </p:sp>
    </p:spTree>
    <p:extLst>
      <p:ext uri="{BB962C8B-B14F-4D97-AF65-F5344CB8AC3E}">
        <p14:creationId xmlns:p14="http://schemas.microsoft.com/office/powerpoint/2010/main" val="235609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Angela</a:t>
            </a:r>
          </a:p>
          <a:p>
            <a:r>
              <a:rPr lang="en-US">
                <a:cs typeface="Calibri"/>
              </a:rPr>
              <a:t>Aim 1 – discuss co-creating a primary prevention system</a:t>
            </a:r>
            <a:endParaRPr lang="en-US">
              <a:ea typeface="Calibri"/>
              <a:cs typeface="Calibri"/>
            </a:endParaRPr>
          </a:p>
          <a:p>
            <a:r>
              <a:rPr lang="en-US">
                <a:cs typeface="Calibri"/>
              </a:rPr>
              <a:t>2 minutes = 13/75</a:t>
            </a:r>
            <a:endParaRPr lang="en-US">
              <a:ea typeface="Calibri"/>
              <a:cs typeface="Calibri"/>
            </a:endParaRPr>
          </a:p>
          <a:p>
            <a:endParaRPr lang="en-US">
              <a:ea typeface="Calibri"/>
              <a:cs typeface="Calibri"/>
            </a:endParaRPr>
          </a:p>
          <a:p>
            <a:endParaRPr lang="en-US"/>
          </a:p>
        </p:txBody>
      </p:sp>
      <p:sp>
        <p:nvSpPr>
          <p:cNvPr id="4" name="Slide Number Placeholder 3"/>
          <p:cNvSpPr>
            <a:spLocks noGrp="1"/>
          </p:cNvSpPr>
          <p:nvPr>
            <p:ph type="sldNum" sz="quarter" idx="5"/>
          </p:nvPr>
        </p:nvSpPr>
        <p:spPr/>
        <p:txBody>
          <a:bodyPr/>
          <a:lstStyle/>
          <a:p>
            <a:fld id="{56A44407-CB7B-422D-ACCA-6AE1BA109AED}" type="slidenum">
              <a:rPr lang="en-US" smtClean="0"/>
              <a:t>7</a:t>
            </a:fld>
            <a:endParaRPr lang="en-US"/>
          </a:p>
        </p:txBody>
      </p:sp>
    </p:spTree>
    <p:extLst>
      <p:ext uri="{BB962C8B-B14F-4D97-AF65-F5344CB8AC3E}">
        <p14:creationId xmlns:p14="http://schemas.microsoft.com/office/powerpoint/2010/main" val="1539738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Angela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Aim 1 – discuss co-creating a primary prevention system</a:t>
            </a:r>
            <a:endParaRPr lang="en-US"/>
          </a:p>
          <a:p>
            <a:r>
              <a:rPr lang="en-US">
                <a:cs typeface="Calibri"/>
              </a:rPr>
              <a:t>4 minutes = 15/75</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56A44407-CB7B-422D-ACCA-6AE1BA109AED}" type="slidenum">
              <a:rPr lang="en-US" smtClean="0"/>
              <a:t>8</a:t>
            </a:fld>
            <a:endParaRPr lang="en-US"/>
          </a:p>
        </p:txBody>
      </p:sp>
    </p:spTree>
    <p:extLst>
      <p:ext uri="{BB962C8B-B14F-4D97-AF65-F5344CB8AC3E}">
        <p14:creationId xmlns:p14="http://schemas.microsoft.com/office/powerpoint/2010/main" val="2793134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Melissa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Aim 1 – discuss co-creating a primary prevention system</a:t>
            </a:r>
            <a:endParaRPr lang="en-US"/>
          </a:p>
          <a:p>
            <a:r>
              <a:rPr lang="en-US">
                <a:cs typeface="Calibri"/>
              </a:rPr>
              <a:t>4 minutes = 19/25</a:t>
            </a:r>
          </a:p>
          <a:p>
            <a:r>
              <a:rPr lang="en-US">
                <a:cs typeface="Calibri"/>
              </a:rPr>
              <a:t>The importance of a framework for system change is central to the effectively develop a project where foundation and framework meets strategy and practice to have lasting impact.</a:t>
            </a:r>
          </a:p>
          <a:p>
            <a:r>
              <a:rPr lang="en-US">
                <a:cs typeface="Calibri"/>
              </a:rPr>
              <a:t>We chose the Waters of System change primarily because it addresses Structural, Relational, and Transformational Change. This leads to ultimately a change in Mental Models. Our efforts in this project must lead to a sustainable system change. This model provides that opportunity for true sustainability.</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56A44407-CB7B-422D-ACCA-6AE1BA109AED}" type="slidenum">
              <a:rPr lang="en-US" smtClean="0"/>
              <a:t>9</a:t>
            </a:fld>
            <a:endParaRPr lang="en-US"/>
          </a:p>
        </p:txBody>
      </p:sp>
    </p:spTree>
    <p:extLst>
      <p:ext uri="{BB962C8B-B14F-4D97-AF65-F5344CB8AC3E}">
        <p14:creationId xmlns:p14="http://schemas.microsoft.com/office/powerpoint/2010/main" val="3618321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Janese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Aim 1 – discuss co-creating a primary prevention system</a:t>
            </a:r>
            <a:endParaRPr lang="en-US"/>
          </a:p>
          <a:p>
            <a:r>
              <a:rPr lang="en-US">
                <a:cs typeface="Calibri"/>
              </a:rPr>
              <a:t>4 minutes 23/75</a:t>
            </a:r>
            <a:endParaRPr lang="en-US"/>
          </a:p>
        </p:txBody>
      </p:sp>
      <p:sp>
        <p:nvSpPr>
          <p:cNvPr id="4" name="Slide Number Placeholder 3"/>
          <p:cNvSpPr>
            <a:spLocks noGrp="1"/>
          </p:cNvSpPr>
          <p:nvPr>
            <p:ph type="sldNum" sz="quarter" idx="5"/>
          </p:nvPr>
        </p:nvSpPr>
        <p:spPr/>
        <p:txBody>
          <a:bodyPr/>
          <a:lstStyle/>
          <a:p>
            <a:fld id="{56A44407-CB7B-422D-ACCA-6AE1BA109AED}" type="slidenum">
              <a:rPr lang="en-US" smtClean="0"/>
              <a:t>10</a:t>
            </a:fld>
            <a:endParaRPr lang="en-US"/>
          </a:p>
        </p:txBody>
      </p:sp>
    </p:spTree>
    <p:extLst>
      <p:ext uri="{BB962C8B-B14F-4D97-AF65-F5344CB8AC3E}">
        <p14:creationId xmlns:p14="http://schemas.microsoft.com/office/powerpoint/2010/main" val="415839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9FC562F-2DDF-43C7-9AA1-F41600A961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33005" y="-74815"/>
            <a:ext cx="12494000" cy="7027875"/>
          </a:xfrm>
          <a:prstGeom prst="rect">
            <a:avLst/>
          </a:prstGeom>
        </p:spPr>
      </p:pic>
      <p:sp>
        <p:nvSpPr>
          <p:cNvPr id="2" name="Title 1">
            <a:extLst>
              <a:ext uri="{FF2B5EF4-FFF2-40B4-BE49-F238E27FC236}">
                <a16:creationId xmlns:a16="http://schemas.microsoft.com/office/drawing/2014/main" id="{D91F9465-6DC1-4F0B-80FB-5D5F5BD261FC}"/>
              </a:ext>
            </a:extLst>
          </p:cNvPr>
          <p:cNvSpPr>
            <a:spLocks noGrp="1"/>
          </p:cNvSpPr>
          <p:nvPr>
            <p:ph type="ctrTitle"/>
          </p:nvPr>
        </p:nvSpPr>
        <p:spPr>
          <a:xfrm>
            <a:off x="5147288" y="621455"/>
            <a:ext cx="6066581" cy="2387600"/>
          </a:xfrm>
        </p:spPr>
        <p:txBody>
          <a:bodyPr anchor="b">
            <a:normAutofit/>
          </a:bodyPr>
          <a:lstStyle>
            <a:lvl1pPr algn="l">
              <a:defRPr sz="4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213C0A0F-6451-4A2C-A07D-2D58985CF166}"/>
              </a:ext>
            </a:extLst>
          </p:cNvPr>
          <p:cNvSpPr>
            <a:spLocks noGrp="1"/>
          </p:cNvSpPr>
          <p:nvPr>
            <p:ph type="subTitle" idx="1"/>
          </p:nvPr>
        </p:nvSpPr>
        <p:spPr>
          <a:xfrm>
            <a:off x="5147288" y="3188877"/>
            <a:ext cx="5117869" cy="1655762"/>
          </a:xfrm>
        </p:spPr>
        <p:txBody>
          <a:bodyPr>
            <a:normAutofit/>
          </a:bodyPr>
          <a:lstStyle>
            <a:lvl1pPr marL="0" indent="0" algn="l">
              <a:lnSpc>
                <a:spcPct val="114000"/>
              </a:lnSpc>
              <a:buNone/>
              <a:defRPr sz="20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7" name="Graphic 16">
            <a:extLst>
              <a:ext uri="{FF2B5EF4-FFF2-40B4-BE49-F238E27FC236}">
                <a16:creationId xmlns:a16="http://schemas.microsoft.com/office/drawing/2014/main" id="{A88740DB-9295-412A-BBB4-48863375649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998126" y="6011863"/>
            <a:ext cx="409575" cy="409575"/>
          </a:xfrm>
          <a:prstGeom prst="rect">
            <a:avLst/>
          </a:prstGeom>
        </p:spPr>
      </p:pic>
      <p:sp>
        <p:nvSpPr>
          <p:cNvPr id="19" name="Text Placeholder 18">
            <a:extLst>
              <a:ext uri="{FF2B5EF4-FFF2-40B4-BE49-F238E27FC236}">
                <a16:creationId xmlns:a16="http://schemas.microsoft.com/office/drawing/2014/main" id="{88F5A2AB-2773-4569-957C-53E711D73CD6}"/>
              </a:ext>
            </a:extLst>
          </p:cNvPr>
          <p:cNvSpPr>
            <a:spLocks noGrp="1"/>
          </p:cNvSpPr>
          <p:nvPr>
            <p:ph type="body" sz="quarter" idx="10" hasCustomPrompt="1"/>
          </p:nvPr>
        </p:nvSpPr>
        <p:spPr>
          <a:xfrm>
            <a:off x="8554991" y="6000007"/>
            <a:ext cx="3287713" cy="473075"/>
          </a:xfrm>
        </p:spPr>
        <p:txBody>
          <a:bodyPr>
            <a:normAutofit/>
          </a:bodyPr>
          <a:lstStyle>
            <a:lvl1pPr marL="0" indent="0">
              <a:buNone/>
              <a:defRPr sz="2400">
                <a:solidFill>
                  <a:schemeClr val="accent3"/>
                </a:solidFill>
                <a:latin typeface="+mj-lt"/>
              </a:defRPr>
            </a:lvl1pPr>
          </a:lstStyle>
          <a:p>
            <a:pPr lvl="0"/>
            <a:r>
              <a:rPr lang="en-US"/>
              <a:t>Insert Date Here</a:t>
            </a:r>
          </a:p>
        </p:txBody>
      </p:sp>
    </p:spTree>
    <p:extLst>
      <p:ext uri="{BB962C8B-B14F-4D97-AF65-F5344CB8AC3E}">
        <p14:creationId xmlns:p14="http://schemas.microsoft.com/office/powerpoint/2010/main" val="4171171468"/>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and Tit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5C3782E-6706-48DB-B38C-F128A722278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737" y="-94586"/>
            <a:ext cx="12420541" cy="6979284"/>
          </a:xfrm>
          <a:prstGeom prst="rect">
            <a:avLst/>
          </a:prstGeom>
        </p:spPr>
      </p:pic>
      <p:sp>
        <p:nvSpPr>
          <p:cNvPr id="10" name="Picture Placeholder 9">
            <a:extLst>
              <a:ext uri="{FF2B5EF4-FFF2-40B4-BE49-F238E27FC236}">
                <a16:creationId xmlns:a16="http://schemas.microsoft.com/office/drawing/2014/main" id="{087EB35E-AFC5-4FD4-8210-DC09A6063BA1}"/>
              </a:ext>
            </a:extLst>
          </p:cNvPr>
          <p:cNvSpPr>
            <a:spLocks noGrp="1"/>
          </p:cNvSpPr>
          <p:nvPr>
            <p:ph type="pic" sz="quarter" idx="10"/>
          </p:nvPr>
        </p:nvSpPr>
        <p:spPr>
          <a:xfrm>
            <a:off x="307975" y="1285875"/>
            <a:ext cx="3919538" cy="4344988"/>
          </a:xfrm>
          <a:effectLst>
            <a:outerShdw blurRad="50800" dist="38100" dir="2700000" algn="tl" rotWithShape="0">
              <a:prstClr val="black">
                <a:alpha val="40000"/>
              </a:prstClr>
            </a:outerShdw>
          </a:effectLst>
        </p:spPr>
        <p:txBody>
          <a:bodyPr/>
          <a:lstStyle/>
          <a:p>
            <a:endParaRPr lang="en-US"/>
          </a:p>
        </p:txBody>
      </p:sp>
      <p:sp>
        <p:nvSpPr>
          <p:cNvPr id="12" name="Text Placeholder 11">
            <a:extLst>
              <a:ext uri="{FF2B5EF4-FFF2-40B4-BE49-F238E27FC236}">
                <a16:creationId xmlns:a16="http://schemas.microsoft.com/office/drawing/2014/main" id="{F9956A02-3A3D-4A96-90AE-E8F7277778A3}"/>
              </a:ext>
            </a:extLst>
          </p:cNvPr>
          <p:cNvSpPr>
            <a:spLocks noGrp="1"/>
          </p:cNvSpPr>
          <p:nvPr>
            <p:ph type="body" sz="quarter" idx="11"/>
          </p:nvPr>
        </p:nvSpPr>
        <p:spPr>
          <a:xfrm>
            <a:off x="4672013" y="2136775"/>
            <a:ext cx="6310312" cy="923925"/>
          </a:xfrm>
        </p:spPr>
        <p:txBody>
          <a:bodyPr/>
          <a:lstStyle>
            <a:lvl1pPr marL="0" indent="0">
              <a:lnSpc>
                <a:spcPct val="114000"/>
              </a:lnSpc>
              <a:buNone/>
              <a:defRPr>
                <a:solidFill>
                  <a:schemeClr val="accent3"/>
                </a:solidFill>
                <a:latin typeface="+mj-lt"/>
              </a:defRPr>
            </a:lvl1pPr>
          </a:lstStyle>
          <a:p>
            <a:pPr lvl="0"/>
            <a:r>
              <a:rPr lang="en-US"/>
              <a:t>Click to edit Master text styles</a:t>
            </a:r>
          </a:p>
        </p:txBody>
      </p:sp>
      <p:sp>
        <p:nvSpPr>
          <p:cNvPr id="14" name="Text Placeholder 13">
            <a:extLst>
              <a:ext uri="{FF2B5EF4-FFF2-40B4-BE49-F238E27FC236}">
                <a16:creationId xmlns:a16="http://schemas.microsoft.com/office/drawing/2014/main" id="{0443E53C-42A6-4E37-AE32-F9E83DA99789}"/>
              </a:ext>
            </a:extLst>
          </p:cNvPr>
          <p:cNvSpPr>
            <a:spLocks noGrp="1"/>
          </p:cNvSpPr>
          <p:nvPr>
            <p:ph type="body" sz="quarter" idx="12"/>
          </p:nvPr>
        </p:nvSpPr>
        <p:spPr>
          <a:xfrm>
            <a:off x="4672013" y="2865408"/>
            <a:ext cx="6156325" cy="2109787"/>
          </a:xfrm>
        </p:spPr>
        <p:txBody>
          <a:bodyPr>
            <a:normAutofit/>
          </a:bodyPr>
          <a:lstStyle>
            <a:lvl1pPr marL="0" indent="0">
              <a:lnSpc>
                <a:spcPct val="114000"/>
              </a:lnSpc>
              <a:buNone/>
              <a:defRPr sz="1800"/>
            </a:lvl1pPr>
          </a:lstStyle>
          <a:p>
            <a:pPr lvl="0"/>
            <a:r>
              <a:rPr lang="en-US"/>
              <a:t>Click to edit Master text styles</a:t>
            </a:r>
          </a:p>
        </p:txBody>
      </p:sp>
    </p:spTree>
    <p:extLst>
      <p:ext uri="{BB962C8B-B14F-4D97-AF65-F5344CB8AC3E}">
        <p14:creationId xmlns:p14="http://schemas.microsoft.com/office/powerpoint/2010/main" val="2895736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45094-29E4-4B5D-F664-2B8AD0BDF260}"/>
              </a:ext>
            </a:extLst>
          </p:cNvPr>
          <p:cNvSpPr>
            <a:spLocks noGrp="1"/>
          </p:cNvSpPr>
          <p:nvPr>
            <p:ph type="title"/>
          </p:nvPr>
        </p:nvSpPr>
        <p:spPr>
          <a:xfrm>
            <a:off x="588819" y="136525"/>
            <a:ext cx="10515600" cy="1325563"/>
          </a:xfrm>
        </p:spPr>
        <p:txBody>
          <a:bodyPr>
            <a:noAutofit/>
          </a:bodyPr>
          <a:lstStyle>
            <a:lvl1pPr>
              <a:defRPr sz="3200" cap="all" spc="120" baseline="0">
                <a:solidFill>
                  <a:schemeClr val="accent5"/>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94275319-8097-3D49-BEE4-934861D067E9}"/>
              </a:ext>
            </a:extLst>
          </p:cNvPr>
          <p:cNvSpPr>
            <a:spLocks noGrp="1"/>
          </p:cNvSpPr>
          <p:nvPr>
            <p:ph sz="quarter" idx="10"/>
          </p:nvPr>
        </p:nvSpPr>
        <p:spPr>
          <a:xfrm>
            <a:off x="588963" y="1662113"/>
            <a:ext cx="10515600" cy="4340225"/>
          </a:xfrm>
        </p:spPr>
        <p:txBody>
          <a:bodyPr/>
          <a:lstStyle>
            <a:lvl1pPr>
              <a:lnSpc>
                <a:spcPct val="114000"/>
              </a:lnSpc>
              <a:defRPr/>
            </a:lvl1pPr>
            <a:lvl2pPr>
              <a:lnSpc>
                <a:spcPct val="114000"/>
              </a:lnSpc>
              <a:defRPr/>
            </a:lvl2pPr>
            <a:lvl3pPr>
              <a:lnSpc>
                <a:spcPct val="114000"/>
              </a:lnSpc>
              <a:defRPr/>
            </a:lvl3pPr>
            <a:lvl4pPr>
              <a:lnSpc>
                <a:spcPct val="114000"/>
              </a:lnSpc>
              <a:defRPr/>
            </a:lvl4pPr>
            <a:lvl5pPr>
              <a:lnSpc>
                <a:spcPct val="114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1816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4" name="Picture 3" descr="Rectangle&#10;&#10;Description automatically generated">
            <a:extLst>
              <a:ext uri="{FF2B5EF4-FFF2-40B4-BE49-F238E27FC236}">
                <a16:creationId xmlns:a16="http://schemas.microsoft.com/office/drawing/2014/main" id="{821DCFB2-A98B-470A-137C-B6EC30D33A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8" y="-8313"/>
            <a:ext cx="12187263" cy="6858000"/>
          </a:xfrm>
          <a:prstGeom prst="rect">
            <a:avLst/>
          </a:prstGeom>
        </p:spPr>
      </p:pic>
      <p:sp>
        <p:nvSpPr>
          <p:cNvPr id="2" name="Title 1">
            <a:extLst>
              <a:ext uri="{FF2B5EF4-FFF2-40B4-BE49-F238E27FC236}">
                <a16:creationId xmlns:a16="http://schemas.microsoft.com/office/drawing/2014/main" id="{7D745094-29E4-4B5D-F664-2B8AD0BDF260}"/>
              </a:ext>
            </a:extLst>
          </p:cNvPr>
          <p:cNvSpPr>
            <a:spLocks noGrp="1"/>
          </p:cNvSpPr>
          <p:nvPr>
            <p:ph type="title"/>
          </p:nvPr>
        </p:nvSpPr>
        <p:spPr>
          <a:xfrm>
            <a:off x="306186" y="4982845"/>
            <a:ext cx="10515600" cy="1325563"/>
          </a:xfrm>
        </p:spPr>
        <p:txBody>
          <a:bodyPr>
            <a:noAutofit/>
          </a:bodyPr>
          <a:lstStyle>
            <a:lvl1pPr>
              <a:defRPr sz="3200" cap="all" spc="120" baseline="0">
                <a:solidFill>
                  <a:schemeClr val="bg1"/>
                </a:solidFill>
              </a:defRPr>
            </a:lvl1pPr>
          </a:lstStyle>
          <a:p>
            <a:r>
              <a:rPr lang="en-US"/>
              <a:t>Click to edit Master title style</a:t>
            </a:r>
          </a:p>
        </p:txBody>
      </p:sp>
      <p:sp>
        <p:nvSpPr>
          <p:cNvPr id="6" name="Text Placeholder 5">
            <a:extLst>
              <a:ext uri="{FF2B5EF4-FFF2-40B4-BE49-F238E27FC236}">
                <a16:creationId xmlns:a16="http://schemas.microsoft.com/office/drawing/2014/main" id="{75A03F8E-D616-F5D1-3842-A67BE7F87FD4}"/>
              </a:ext>
            </a:extLst>
          </p:cNvPr>
          <p:cNvSpPr>
            <a:spLocks noGrp="1"/>
          </p:cNvSpPr>
          <p:nvPr>
            <p:ph type="body" sz="quarter" idx="10"/>
          </p:nvPr>
        </p:nvSpPr>
        <p:spPr>
          <a:xfrm>
            <a:off x="415925" y="5935663"/>
            <a:ext cx="7289800" cy="714375"/>
          </a:xfrm>
        </p:spPr>
        <p:txBody>
          <a:bodyPr/>
          <a:lstStyle>
            <a:lvl1pPr marL="0" indent="0">
              <a:lnSpc>
                <a:spcPct val="114000"/>
              </a:lnSpc>
              <a:buNone/>
              <a:defRPr sz="2000">
                <a:solidFill>
                  <a:schemeClr val="bg1"/>
                </a:solidFill>
              </a:defRPr>
            </a:lvl1pPr>
            <a:lvl2pPr marL="457200" indent="0">
              <a:lnSpc>
                <a:spcPct val="114000"/>
              </a:lnSpc>
              <a:buNone/>
              <a:defRPr/>
            </a:lvl2pPr>
          </a:lstStyle>
          <a:p>
            <a:pPr lvl="0"/>
            <a:r>
              <a:rPr lang="en-US"/>
              <a:t>Click to edit Master text styles</a:t>
            </a:r>
          </a:p>
          <a:p>
            <a:pPr lvl="1"/>
            <a:endParaRPr lang="en-US"/>
          </a:p>
        </p:txBody>
      </p:sp>
      <p:sp>
        <p:nvSpPr>
          <p:cNvPr id="8" name="Picture Placeholder 7">
            <a:extLst>
              <a:ext uri="{FF2B5EF4-FFF2-40B4-BE49-F238E27FC236}">
                <a16:creationId xmlns:a16="http://schemas.microsoft.com/office/drawing/2014/main" id="{00DC75E7-19CE-ABBB-AC6F-E2E1310FE73C}"/>
              </a:ext>
            </a:extLst>
          </p:cNvPr>
          <p:cNvSpPr>
            <a:spLocks noGrp="1"/>
          </p:cNvSpPr>
          <p:nvPr>
            <p:ph type="pic" sz="quarter" idx="11"/>
          </p:nvPr>
        </p:nvSpPr>
        <p:spPr>
          <a:xfrm>
            <a:off x="0" y="-8312"/>
            <a:ext cx="12192000" cy="5086726"/>
          </a:xfrm>
        </p:spPr>
        <p:txBody>
          <a:bodyPr/>
          <a:lstStyle/>
          <a:p>
            <a:endParaRPr lang="en-US"/>
          </a:p>
        </p:txBody>
      </p:sp>
    </p:spTree>
    <p:extLst>
      <p:ext uri="{BB962C8B-B14F-4D97-AF65-F5344CB8AC3E}">
        <p14:creationId xmlns:p14="http://schemas.microsoft.com/office/powerpoint/2010/main" val="1486703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066" y="134937"/>
            <a:ext cx="10287000" cy="1325563"/>
          </a:xfrm>
        </p:spPr>
        <p:txBody>
          <a:bodyPr anchor="b"/>
          <a:lstStyle/>
          <a:p>
            <a:r>
              <a:rPr lang="en-US"/>
              <a:t>Click to edit Master title style</a:t>
            </a:r>
          </a:p>
        </p:txBody>
      </p:sp>
      <p:sp>
        <p:nvSpPr>
          <p:cNvPr id="3" name="Content Placeholder 2"/>
          <p:cNvSpPr>
            <a:spLocks noGrp="1"/>
          </p:cNvSpPr>
          <p:nvPr>
            <p:ph idx="1"/>
          </p:nvPr>
        </p:nvSpPr>
        <p:spPr>
          <a:xfrm>
            <a:off x="482599" y="1634067"/>
            <a:ext cx="10295467" cy="43363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4E3EEF4E-FEA8-4738-B8DC-B364C66A1727}" type="slidenum">
              <a:rPr lang="en-US" smtClean="0"/>
              <a:t>‹#›</a:t>
            </a:fld>
            <a:endParaRPr lang="en-US"/>
          </a:p>
        </p:txBody>
      </p:sp>
      <p:sp>
        <p:nvSpPr>
          <p:cNvPr id="9" name="Rectangle 8"/>
          <p:cNvSpPr/>
          <p:nvPr/>
        </p:nvSpPr>
        <p:spPr>
          <a:xfrm>
            <a:off x="-1" y="1454651"/>
            <a:ext cx="9999133" cy="66730"/>
          </a:xfrm>
          <a:prstGeom prst="rect">
            <a:avLst/>
          </a:prstGeom>
          <a:solidFill>
            <a:srgbClr val="2133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0877007" y="5526314"/>
            <a:ext cx="1314994" cy="444137"/>
          </a:xfrm>
          <a:prstGeom prst="rect">
            <a:avLst/>
          </a:prstGeom>
          <a:solidFill>
            <a:srgbClr val="2133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5400000">
            <a:off x="10441578" y="5978435"/>
            <a:ext cx="1314994" cy="444137"/>
          </a:xfrm>
          <a:prstGeom prst="rect">
            <a:avLst/>
          </a:prstGeom>
          <a:solidFill>
            <a:srgbClr val="2133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1534503" y="6213566"/>
            <a:ext cx="657498" cy="644434"/>
          </a:xfrm>
          <a:prstGeom prst="rect">
            <a:avLst/>
          </a:prstGeom>
          <a:solidFill>
            <a:srgbClr val="2A5C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546" y="6002116"/>
            <a:ext cx="3082844" cy="770711"/>
          </a:xfrm>
          <a:prstGeom prst="rect">
            <a:avLst/>
          </a:prstGeom>
        </p:spPr>
      </p:pic>
    </p:spTree>
    <p:extLst>
      <p:ext uri="{BB962C8B-B14F-4D97-AF65-F5344CB8AC3E}">
        <p14:creationId xmlns:p14="http://schemas.microsoft.com/office/powerpoint/2010/main" val="2970273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Maroon Callout Text">
    <p:bg>
      <p:bgPr>
        <a:solidFill>
          <a:srgbClr val="800000"/>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0"/>
            <a:ext cx="4114800" cy="365125"/>
          </a:xfrm>
          <a:prstGeom prst="rect">
            <a:avLst/>
          </a:prstGeom>
        </p:spPr>
        <p:txBody>
          <a:bodyPr/>
          <a:lstStyle>
            <a:lvl1pPr algn="ctr">
              <a:defRPr>
                <a:solidFill>
                  <a:schemeClr val="bg1"/>
                </a:solidFill>
              </a:defRPr>
            </a:lvl1pPr>
          </a:lstStyle>
          <a:p>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9EE92E17-6CE2-4FB6-86CD-AF0DBA66173D}" type="slidenum">
              <a:rPr lang="en-US" smtClean="0"/>
              <a:t>‹#›</a:t>
            </a:fld>
            <a:endParaRPr lang="en-US"/>
          </a:p>
        </p:txBody>
      </p:sp>
      <p:sp>
        <p:nvSpPr>
          <p:cNvPr id="6" name="Title 1"/>
          <p:cNvSpPr>
            <a:spLocks noGrp="1"/>
          </p:cNvSpPr>
          <p:nvPr>
            <p:ph type="title"/>
          </p:nvPr>
        </p:nvSpPr>
        <p:spPr>
          <a:xfrm>
            <a:off x="838200" y="1459346"/>
            <a:ext cx="10515600" cy="2475780"/>
          </a:xfrm>
        </p:spPr>
        <p:txBody>
          <a:bodyPr anchor="b">
            <a:normAutofit/>
          </a:bodyPr>
          <a:lstStyle>
            <a:lvl1pPr algn="ctr">
              <a:defRPr sz="4000">
                <a:solidFill>
                  <a:schemeClr val="bg1"/>
                </a:solidFill>
              </a:defRPr>
            </a:lvl1pPr>
          </a:lstStyle>
          <a:p>
            <a:r>
              <a:rPr lang="en-US"/>
              <a:t>Click to edit Master title style</a:t>
            </a:r>
          </a:p>
        </p:txBody>
      </p:sp>
    </p:spTree>
    <p:extLst>
      <p:ext uri="{BB962C8B-B14F-4D97-AF65-F5344CB8AC3E}">
        <p14:creationId xmlns:p14="http://schemas.microsoft.com/office/powerpoint/2010/main" val="3506310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B955CA-4974-4C77-B719-0CD911C09803}"/>
              </a:ext>
            </a:extLst>
          </p:cNvPr>
          <p:cNvSpPr>
            <a:spLocks noGrp="1"/>
          </p:cNvSpPr>
          <p:nvPr>
            <p:ph type="dt" sz="half" idx="10"/>
          </p:nvPr>
        </p:nvSpPr>
        <p:spPr/>
        <p:txBody>
          <a:bodyPr/>
          <a:lstStyle/>
          <a:p>
            <a:fld id="{E3DE3097-15D2-491C-BA62-863A8AFE508C}" type="datetimeFigureOut">
              <a:rPr lang="en-US" smtClean="0"/>
              <a:t>5/5/2023</a:t>
            </a:fld>
            <a:endParaRPr lang="en-US"/>
          </a:p>
        </p:txBody>
      </p:sp>
      <p:sp>
        <p:nvSpPr>
          <p:cNvPr id="3" name="Footer Placeholder 2">
            <a:extLst>
              <a:ext uri="{FF2B5EF4-FFF2-40B4-BE49-F238E27FC236}">
                <a16:creationId xmlns:a16="http://schemas.microsoft.com/office/drawing/2014/main" id="{93DF2EB9-B7C0-4E5E-9795-357C8B80CA5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5382454-43C1-4BF0-ACB9-98290BF6E69B}"/>
              </a:ext>
            </a:extLst>
          </p:cNvPr>
          <p:cNvSpPr>
            <a:spLocks noGrp="1"/>
          </p:cNvSpPr>
          <p:nvPr>
            <p:ph type="sldNum" sz="quarter" idx="12"/>
          </p:nvPr>
        </p:nvSpPr>
        <p:spPr/>
        <p:txBody>
          <a:bodyPr/>
          <a:lstStyle/>
          <a:p>
            <a:fld id="{5E2363F5-DCBE-4612-962C-71DE81EB3DF1}" type="slidenum">
              <a:rPr lang="en-US" smtClean="0"/>
              <a:t>‹#›</a:t>
            </a:fld>
            <a:endParaRPr lang="en-US"/>
          </a:p>
        </p:txBody>
      </p:sp>
    </p:spTree>
    <p:extLst>
      <p:ext uri="{BB962C8B-B14F-4D97-AF65-F5344CB8AC3E}">
        <p14:creationId xmlns:p14="http://schemas.microsoft.com/office/powerpoint/2010/main" val="39821138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a:off x="-1" y="-8468"/>
            <a:ext cx="12192001" cy="6858000"/>
          </a:xfrm>
          <a:prstGeom prst="rect">
            <a:avLst/>
          </a:prstGeom>
          <a:solidFill>
            <a:srgbClr val="D6D6CE">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51933" y="483652"/>
            <a:ext cx="9592195" cy="2387600"/>
          </a:xfrm>
        </p:spPr>
        <p:txBody>
          <a:bodyPr anchor="b">
            <a:normAutofit/>
          </a:bodyPr>
          <a:lstStyle>
            <a:lvl1pPr algn="l">
              <a:defRPr sz="5400"/>
            </a:lvl1pPr>
          </a:lstStyle>
          <a:p>
            <a:r>
              <a:rPr lang="en-US"/>
              <a:t>Click to edit Master title style</a:t>
            </a:r>
          </a:p>
        </p:txBody>
      </p:sp>
      <p:sp>
        <p:nvSpPr>
          <p:cNvPr id="3" name="Subtitle 2"/>
          <p:cNvSpPr>
            <a:spLocks noGrp="1"/>
          </p:cNvSpPr>
          <p:nvPr>
            <p:ph type="subTitle" idx="1"/>
          </p:nvPr>
        </p:nvSpPr>
        <p:spPr>
          <a:xfrm>
            <a:off x="651932" y="2976530"/>
            <a:ext cx="9592195" cy="1655762"/>
          </a:xfrm>
        </p:spPr>
        <p:txBody>
          <a:bodyPr>
            <a:normAutofit/>
          </a:bodyPr>
          <a:lstStyle>
            <a:lvl1pPr marL="0" indent="0" algn="l">
              <a:buNone/>
              <a:defRPr sz="3200">
                <a:solidFill>
                  <a:srgbClr val="767676"/>
                </a:solidFill>
                <a:latin typeface="Gotham Ligh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Rectangle 10"/>
          <p:cNvSpPr/>
          <p:nvPr/>
        </p:nvSpPr>
        <p:spPr>
          <a:xfrm>
            <a:off x="10885212" y="5257400"/>
            <a:ext cx="1314994" cy="444137"/>
          </a:xfrm>
          <a:prstGeom prst="rect">
            <a:avLst/>
          </a:prstGeom>
          <a:solidFill>
            <a:srgbClr val="2133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5400000">
            <a:off x="11320640" y="4821972"/>
            <a:ext cx="1314994" cy="444137"/>
          </a:xfrm>
          <a:prstGeom prst="rect">
            <a:avLst/>
          </a:prstGeom>
          <a:solidFill>
            <a:srgbClr val="2133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0885212" y="4399606"/>
            <a:ext cx="657498" cy="644434"/>
          </a:xfrm>
          <a:prstGeom prst="rect">
            <a:avLst/>
          </a:prstGeom>
          <a:solidFill>
            <a:srgbClr val="2A5C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0885212" y="3729046"/>
            <a:ext cx="1314994" cy="444137"/>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0885212" y="2871252"/>
            <a:ext cx="657498" cy="644434"/>
          </a:xfrm>
          <a:prstGeom prst="rect">
            <a:avLst/>
          </a:prstGeom>
          <a:solidFill>
            <a:srgbClr val="2A5C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5400000">
            <a:off x="11320640" y="2636121"/>
            <a:ext cx="1314994" cy="444137"/>
          </a:xfrm>
          <a:prstGeom prst="rect">
            <a:avLst/>
          </a:prstGeom>
          <a:solidFill>
            <a:srgbClr val="2133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0885212" y="2200691"/>
            <a:ext cx="1314994" cy="444137"/>
          </a:xfrm>
          <a:prstGeom prst="rect">
            <a:avLst/>
          </a:prstGeom>
          <a:solidFill>
            <a:srgbClr val="2133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0893419" y="885695"/>
            <a:ext cx="1314994" cy="444137"/>
          </a:xfrm>
          <a:prstGeom prst="rect">
            <a:avLst/>
          </a:prstGeom>
          <a:solidFill>
            <a:srgbClr val="2133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rot="5400000">
            <a:off x="11331934" y="436166"/>
            <a:ext cx="1314994" cy="444137"/>
          </a:xfrm>
          <a:prstGeom prst="rect">
            <a:avLst/>
          </a:prstGeom>
          <a:solidFill>
            <a:srgbClr val="2133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0893419" y="1536143"/>
            <a:ext cx="1314994" cy="444137"/>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0893419" y="1"/>
            <a:ext cx="657498" cy="644434"/>
          </a:xfrm>
          <a:prstGeom prst="rect">
            <a:avLst/>
          </a:prstGeom>
          <a:solidFill>
            <a:srgbClr val="2A5C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91441" y="5876305"/>
            <a:ext cx="12291647" cy="981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546" y="6002116"/>
            <a:ext cx="3082844" cy="770711"/>
          </a:xfrm>
          <a:prstGeom prst="rect">
            <a:avLst/>
          </a:prstGeom>
        </p:spPr>
      </p:pic>
    </p:spTree>
    <p:extLst>
      <p:ext uri="{BB962C8B-B14F-4D97-AF65-F5344CB8AC3E}">
        <p14:creationId xmlns:p14="http://schemas.microsoft.com/office/powerpoint/2010/main" val="23312960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066" y="134937"/>
            <a:ext cx="10287000" cy="1325563"/>
          </a:xfrm>
        </p:spPr>
        <p:txBody>
          <a:bodyPr anchor="b"/>
          <a:lstStyle/>
          <a:p>
            <a:r>
              <a:rPr lang="en-US"/>
              <a:t>Click to edit Master title style</a:t>
            </a:r>
          </a:p>
        </p:txBody>
      </p:sp>
      <p:sp>
        <p:nvSpPr>
          <p:cNvPr id="3" name="Content Placeholder 2"/>
          <p:cNvSpPr>
            <a:spLocks noGrp="1"/>
          </p:cNvSpPr>
          <p:nvPr>
            <p:ph idx="1"/>
          </p:nvPr>
        </p:nvSpPr>
        <p:spPr>
          <a:xfrm>
            <a:off x="482599" y="1634067"/>
            <a:ext cx="10295467" cy="43363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4E3EEF4E-FEA8-4738-B8DC-B364C66A1727}" type="slidenum">
              <a:rPr lang="en-US" smtClean="0"/>
              <a:t>‹#›</a:t>
            </a:fld>
            <a:endParaRPr lang="en-US"/>
          </a:p>
        </p:txBody>
      </p:sp>
      <p:sp>
        <p:nvSpPr>
          <p:cNvPr id="9" name="Rectangle 8"/>
          <p:cNvSpPr/>
          <p:nvPr/>
        </p:nvSpPr>
        <p:spPr>
          <a:xfrm>
            <a:off x="-1" y="1454651"/>
            <a:ext cx="9999133" cy="66730"/>
          </a:xfrm>
          <a:prstGeom prst="rect">
            <a:avLst/>
          </a:prstGeom>
          <a:solidFill>
            <a:srgbClr val="2133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0877007" y="5526314"/>
            <a:ext cx="1314994" cy="444137"/>
          </a:xfrm>
          <a:prstGeom prst="rect">
            <a:avLst/>
          </a:prstGeom>
          <a:solidFill>
            <a:srgbClr val="2133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5400000">
            <a:off x="10441578" y="5978435"/>
            <a:ext cx="1314994" cy="444137"/>
          </a:xfrm>
          <a:prstGeom prst="rect">
            <a:avLst/>
          </a:prstGeom>
          <a:solidFill>
            <a:srgbClr val="2133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1534503" y="6213566"/>
            <a:ext cx="657498" cy="644434"/>
          </a:xfrm>
          <a:prstGeom prst="rect">
            <a:avLst/>
          </a:prstGeom>
          <a:solidFill>
            <a:srgbClr val="2A5C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546" y="6002116"/>
            <a:ext cx="3082844" cy="770711"/>
          </a:xfrm>
          <a:prstGeom prst="rect">
            <a:avLst/>
          </a:prstGeom>
        </p:spPr>
      </p:pic>
    </p:spTree>
    <p:extLst>
      <p:ext uri="{BB962C8B-B14F-4D97-AF65-F5344CB8AC3E}">
        <p14:creationId xmlns:p14="http://schemas.microsoft.com/office/powerpoint/2010/main" val="416871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0" y="1709738"/>
            <a:ext cx="9491133" cy="2852737"/>
          </a:xfrm>
        </p:spPr>
        <p:txBody>
          <a:bodyPr anchor="b">
            <a:normAutofit/>
          </a:bodyPr>
          <a:lstStyle>
            <a:lvl1pPr>
              <a:defRPr sz="5400"/>
            </a:lvl1pPr>
          </a:lstStyle>
          <a:p>
            <a:r>
              <a:rPr lang="en-US"/>
              <a:t>Click to edit Master title style</a:t>
            </a:r>
          </a:p>
        </p:txBody>
      </p:sp>
      <p:sp>
        <p:nvSpPr>
          <p:cNvPr id="3" name="Text Placeholder 2"/>
          <p:cNvSpPr>
            <a:spLocks noGrp="1"/>
          </p:cNvSpPr>
          <p:nvPr>
            <p:ph type="body" idx="1"/>
          </p:nvPr>
        </p:nvSpPr>
        <p:spPr>
          <a:xfrm>
            <a:off x="508000" y="4711171"/>
            <a:ext cx="9491133" cy="1500187"/>
          </a:xfrm>
        </p:spPr>
        <p:txBody>
          <a:bodyPr>
            <a:normAutofit/>
          </a:bodyPr>
          <a:lstStyle>
            <a:lvl1pPr marL="0" indent="0">
              <a:buNone/>
              <a:defRPr sz="2800">
                <a:solidFill>
                  <a:schemeClr val="tx1">
                    <a:tint val="75000"/>
                  </a:schemeClr>
                </a:solidFill>
                <a:latin typeface="Gotham Ligh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4E3EEF4E-FEA8-4738-B8DC-B364C66A1727}" type="slidenum">
              <a:rPr lang="en-US" smtClean="0"/>
              <a:t>‹#›</a:t>
            </a:fld>
            <a:endParaRPr lang="en-US"/>
          </a:p>
        </p:txBody>
      </p:sp>
      <p:sp>
        <p:nvSpPr>
          <p:cNvPr id="8" name="Rectangle 7"/>
          <p:cNvSpPr/>
          <p:nvPr/>
        </p:nvSpPr>
        <p:spPr>
          <a:xfrm>
            <a:off x="0" y="4568241"/>
            <a:ext cx="9999133" cy="66730"/>
          </a:xfrm>
          <a:prstGeom prst="rect">
            <a:avLst/>
          </a:prstGeom>
          <a:solidFill>
            <a:srgbClr val="2133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877007" y="5526314"/>
            <a:ext cx="1314994" cy="444137"/>
          </a:xfrm>
          <a:prstGeom prst="rect">
            <a:avLst/>
          </a:prstGeom>
          <a:solidFill>
            <a:srgbClr val="2133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5400000">
            <a:off x="10441578" y="5978435"/>
            <a:ext cx="1314994" cy="444137"/>
          </a:xfrm>
          <a:prstGeom prst="rect">
            <a:avLst/>
          </a:prstGeom>
          <a:solidFill>
            <a:srgbClr val="2133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1534503" y="6213566"/>
            <a:ext cx="657498" cy="644434"/>
          </a:xfrm>
          <a:prstGeom prst="rect">
            <a:avLst/>
          </a:prstGeom>
          <a:solidFill>
            <a:srgbClr val="2A5C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97828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1066" y="1634068"/>
            <a:ext cx="5105400" cy="43363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723466" y="1634068"/>
            <a:ext cx="5054599" cy="4336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491066" y="134937"/>
            <a:ext cx="10287000" cy="1325563"/>
          </a:xfrm>
        </p:spPr>
        <p:txBody>
          <a:bodyPr anchor="b"/>
          <a:lstStyle/>
          <a:p>
            <a:r>
              <a:rPr lang="en-US"/>
              <a:t>Click to edit Master title style</a:t>
            </a:r>
          </a:p>
        </p:txBody>
      </p:sp>
      <p:sp>
        <p:nvSpPr>
          <p:cNvPr id="9" name="Slide Number Placeholder 5"/>
          <p:cNvSpPr txBox="1">
            <a:spLocks/>
          </p:cNvSpPr>
          <p:nvPr/>
        </p:nvSpPr>
        <p:spPr>
          <a:xfrm>
            <a:off x="8856134" y="13493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E3EEF4E-FEA8-4738-B8DC-B364C66A1727}" type="slidenum">
              <a:rPr lang="en-US" smtClean="0"/>
              <a:pPr/>
              <a:t>‹#›</a:t>
            </a:fld>
            <a:endParaRPr lang="en-US"/>
          </a:p>
        </p:txBody>
      </p:sp>
      <p:sp>
        <p:nvSpPr>
          <p:cNvPr id="10" name="Rectangle 9"/>
          <p:cNvSpPr/>
          <p:nvPr/>
        </p:nvSpPr>
        <p:spPr>
          <a:xfrm>
            <a:off x="-1" y="1454651"/>
            <a:ext cx="9999133" cy="66730"/>
          </a:xfrm>
          <a:prstGeom prst="rect">
            <a:avLst/>
          </a:prstGeom>
          <a:solidFill>
            <a:srgbClr val="2133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877007" y="5526314"/>
            <a:ext cx="1314994" cy="444137"/>
          </a:xfrm>
          <a:prstGeom prst="rect">
            <a:avLst/>
          </a:prstGeom>
          <a:solidFill>
            <a:srgbClr val="2133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5400000">
            <a:off x="10441578" y="5978435"/>
            <a:ext cx="1314994" cy="444137"/>
          </a:xfrm>
          <a:prstGeom prst="rect">
            <a:avLst/>
          </a:prstGeom>
          <a:solidFill>
            <a:srgbClr val="2133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1534503" y="6213566"/>
            <a:ext cx="657498" cy="644434"/>
          </a:xfrm>
          <a:prstGeom prst="rect">
            <a:avLst/>
          </a:prstGeom>
          <a:solidFill>
            <a:srgbClr val="2A5C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546" y="6002116"/>
            <a:ext cx="3082844" cy="770711"/>
          </a:xfrm>
          <a:prstGeom prst="rect">
            <a:avLst/>
          </a:prstGeom>
        </p:spPr>
      </p:pic>
    </p:spTree>
    <p:extLst>
      <p:ext uri="{BB962C8B-B14F-4D97-AF65-F5344CB8AC3E}">
        <p14:creationId xmlns:p14="http://schemas.microsoft.com/office/powerpoint/2010/main" val="1116505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9FC562F-2DDF-43C7-9AA1-F41600A961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4700" y="-93134"/>
            <a:ext cx="12354234" cy="6947520"/>
          </a:xfrm>
          <a:prstGeom prst="rect">
            <a:avLst/>
          </a:prstGeom>
        </p:spPr>
      </p:pic>
      <p:sp>
        <p:nvSpPr>
          <p:cNvPr id="2" name="Title 1">
            <a:extLst>
              <a:ext uri="{FF2B5EF4-FFF2-40B4-BE49-F238E27FC236}">
                <a16:creationId xmlns:a16="http://schemas.microsoft.com/office/drawing/2014/main" id="{D91F9465-6DC1-4F0B-80FB-5D5F5BD261FC}"/>
              </a:ext>
            </a:extLst>
          </p:cNvPr>
          <p:cNvSpPr>
            <a:spLocks noGrp="1"/>
          </p:cNvSpPr>
          <p:nvPr>
            <p:ph type="ctrTitle"/>
          </p:nvPr>
        </p:nvSpPr>
        <p:spPr>
          <a:xfrm>
            <a:off x="5147288" y="295527"/>
            <a:ext cx="6066581" cy="2387600"/>
          </a:xfrm>
        </p:spPr>
        <p:txBody>
          <a:bodyPr anchor="b">
            <a:normAutofit/>
          </a:bodyPr>
          <a:lstStyle>
            <a:lvl1pPr algn="l">
              <a:defRPr sz="4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213C0A0F-6451-4A2C-A07D-2D58985CF166}"/>
              </a:ext>
            </a:extLst>
          </p:cNvPr>
          <p:cNvSpPr>
            <a:spLocks noGrp="1"/>
          </p:cNvSpPr>
          <p:nvPr>
            <p:ph type="subTitle" idx="1"/>
          </p:nvPr>
        </p:nvSpPr>
        <p:spPr>
          <a:xfrm>
            <a:off x="5147288" y="2862949"/>
            <a:ext cx="5117869" cy="1655762"/>
          </a:xfrm>
        </p:spPr>
        <p:txBody>
          <a:bodyPr>
            <a:normAutofit/>
          </a:bodyPr>
          <a:lstStyle>
            <a:lvl1pPr marL="0" indent="0" algn="l">
              <a:lnSpc>
                <a:spcPct val="114000"/>
              </a:lnSpc>
              <a:buNone/>
              <a:defRPr sz="20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Graphic 7">
            <a:extLst>
              <a:ext uri="{FF2B5EF4-FFF2-40B4-BE49-F238E27FC236}">
                <a16:creationId xmlns:a16="http://schemas.microsoft.com/office/drawing/2014/main" id="{9EE86F58-1BC8-421A-B9B6-3F449785114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998126" y="6011863"/>
            <a:ext cx="409575" cy="409575"/>
          </a:xfrm>
          <a:prstGeom prst="rect">
            <a:avLst/>
          </a:prstGeom>
        </p:spPr>
      </p:pic>
      <p:sp>
        <p:nvSpPr>
          <p:cNvPr id="9" name="Text Placeholder 18">
            <a:extLst>
              <a:ext uri="{FF2B5EF4-FFF2-40B4-BE49-F238E27FC236}">
                <a16:creationId xmlns:a16="http://schemas.microsoft.com/office/drawing/2014/main" id="{778F531C-C793-4864-9C85-F0A384EEF722}"/>
              </a:ext>
            </a:extLst>
          </p:cNvPr>
          <p:cNvSpPr>
            <a:spLocks noGrp="1"/>
          </p:cNvSpPr>
          <p:nvPr>
            <p:ph type="body" sz="quarter" idx="10" hasCustomPrompt="1"/>
          </p:nvPr>
        </p:nvSpPr>
        <p:spPr>
          <a:xfrm>
            <a:off x="8554991" y="6000007"/>
            <a:ext cx="3287713" cy="473075"/>
          </a:xfrm>
        </p:spPr>
        <p:txBody>
          <a:bodyPr>
            <a:normAutofit/>
          </a:bodyPr>
          <a:lstStyle>
            <a:lvl1pPr marL="0" indent="0">
              <a:buNone/>
              <a:defRPr sz="2400">
                <a:solidFill>
                  <a:schemeClr val="accent3"/>
                </a:solidFill>
                <a:latin typeface="+mj-lt"/>
              </a:defRPr>
            </a:lvl1pPr>
          </a:lstStyle>
          <a:p>
            <a:pPr lvl="0"/>
            <a:r>
              <a:rPr lang="en-US"/>
              <a:t>Insert Date Here</a:t>
            </a:r>
          </a:p>
        </p:txBody>
      </p:sp>
    </p:spTree>
    <p:extLst>
      <p:ext uri="{BB962C8B-B14F-4D97-AF65-F5344CB8AC3E}">
        <p14:creationId xmlns:p14="http://schemas.microsoft.com/office/powerpoint/2010/main" val="635727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1067" y="1681163"/>
            <a:ext cx="5010528" cy="82391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85775" y="2505075"/>
            <a:ext cx="5015820" cy="34970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43561" y="1681163"/>
            <a:ext cx="5134505" cy="82391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43561" y="2505075"/>
            <a:ext cx="5134506" cy="34970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4E3EEF4E-FEA8-4738-B8DC-B364C66A1727}" type="slidenum">
              <a:rPr lang="en-US" smtClean="0"/>
              <a:t>‹#›</a:t>
            </a:fld>
            <a:endParaRPr lang="en-US"/>
          </a:p>
        </p:txBody>
      </p:sp>
      <p:sp>
        <p:nvSpPr>
          <p:cNvPr id="10" name="Title 1"/>
          <p:cNvSpPr>
            <a:spLocks noGrp="1"/>
          </p:cNvSpPr>
          <p:nvPr>
            <p:ph type="title"/>
          </p:nvPr>
        </p:nvSpPr>
        <p:spPr>
          <a:xfrm>
            <a:off x="491066" y="134937"/>
            <a:ext cx="10287000" cy="1325563"/>
          </a:xfrm>
        </p:spPr>
        <p:txBody>
          <a:bodyPr anchor="b"/>
          <a:lstStyle/>
          <a:p>
            <a:r>
              <a:rPr lang="en-US"/>
              <a:t>Click to edit Master title style</a:t>
            </a:r>
          </a:p>
        </p:txBody>
      </p:sp>
      <p:sp>
        <p:nvSpPr>
          <p:cNvPr id="11" name="Rectangle 10"/>
          <p:cNvSpPr/>
          <p:nvPr/>
        </p:nvSpPr>
        <p:spPr>
          <a:xfrm>
            <a:off x="-1" y="1454651"/>
            <a:ext cx="9999133" cy="66730"/>
          </a:xfrm>
          <a:prstGeom prst="rect">
            <a:avLst/>
          </a:prstGeom>
          <a:solidFill>
            <a:srgbClr val="2133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877007" y="5526314"/>
            <a:ext cx="1314994" cy="444137"/>
          </a:xfrm>
          <a:prstGeom prst="rect">
            <a:avLst/>
          </a:prstGeom>
          <a:solidFill>
            <a:srgbClr val="2133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5400000">
            <a:off x="10441578" y="5978435"/>
            <a:ext cx="1314994" cy="444137"/>
          </a:xfrm>
          <a:prstGeom prst="rect">
            <a:avLst/>
          </a:prstGeom>
          <a:solidFill>
            <a:srgbClr val="2133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1534503" y="6213566"/>
            <a:ext cx="657498" cy="644434"/>
          </a:xfrm>
          <a:prstGeom prst="rect">
            <a:avLst/>
          </a:prstGeom>
          <a:solidFill>
            <a:srgbClr val="2A5C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546" y="6002116"/>
            <a:ext cx="3082844" cy="770711"/>
          </a:xfrm>
          <a:prstGeom prst="rect">
            <a:avLst/>
          </a:prstGeom>
        </p:spPr>
      </p:pic>
    </p:spTree>
    <p:extLst>
      <p:ext uri="{BB962C8B-B14F-4D97-AF65-F5344CB8AC3E}">
        <p14:creationId xmlns:p14="http://schemas.microsoft.com/office/powerpoint/2010/main" val="4965537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Graphic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E3EEF4E-FEA8-4738-B8DC-B364C66A1727}" type="slidenum">
              <a:rPr lang="en-US" smtClean="0"/>
              <a:t>‹#›</a:t>
            </a:fld>
            <a:endParaRPr lang="en-US"/>
          </a:p>
        </p:txBody>
      </p:sp>
      <p:sp>
        <p:nvSpPr>
          <p:cNvPr id="6" name="Title 1"/>
          <p:cNvSpPr>
            <a:spLocks noGrp="1"/>
          </p:cNvSpPr>
          <p:nvPr>
            <p:ph type="title"/>
          </p:nvPr>
        </p:nvSpPr>
        <p:spPr>
          <a:xfrm>
            <a:off x="491066" y="134937"/>
            <a:ext cx="10287000" cy="1325563"/>
          </a:xfrm>
        </p:spPr>
        <p:txBody>
          <a:bodyPr anchor="b"/>
          <a:lstStyle/>
          <a:p>
            <a:r>
              <a:rPr lang="en-US"/>
              <a:t>Click to edit Master title style</a:t>
            </a:r>
          </a:p>
        </p:txBody>
      </p:sp>
      <p:sp>
        <p:nvSpPr>
          <p:cNvPr id="7" name="Rectangle 6"/>
          <p:cNvSpPr/>
          <p:nvPr/>
        </p:nvSpPr>
        <p:spPr>
          <a:xfrm>
            <a:off x="-1" y="1454651"/>
            <a:ext cx="9999133" cy="66730"/>
          </a:xfrm>
          <a:prstGeom prst="rect">
            <a:avLst/>
          </a:prstGeom>
          <a:solidFill>
            <a:srgbClr val="2133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877007" y="5526314"/>
            <a:ext cx="1314994" cy="444137"/>
          </a:xfrm>
          <a:prstGeom prst="rect">
            <a:avLst/>
          </a:prstGeom>
          <a:solidFill>
            <a:srgbClr val="2133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5400000">
            <a:off x="10441578" y="5978435"/>
            <a:ext cx="1314994" cy="444137"/>
          </a:xfrm>
          <a:prstGeom prst="rect">
            <a:avLst/>
          </a:prstGeom>
          <a:solidFill>
            <a:srgbClr val="2133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534503" y="6213566"/>
            <a:ext cx="657498" cy="644434"/>
          </a:xfrm>
          <a:prstGeom prst="rect">
            <a:avLst/>
          </a:prstGeom>
          <a:solidFill>
            <a:srgbClr val="2A5C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546" y="6002116"/>
            <a:ext cx="3082844" cy="770711"/>
          </a:xfrm>
          <a:prstGeom prst="rect">
            <a:avLst/>
          </a:prstGeom>
        </p:spPr>
      </p:pic>
    </p:spTree>
    <p:extLst>
      <p:ext uri="{BB962C8B-B14F-4D97-AF65-F5344CB8AC3E}">
        <p14:creationId xmlns:p14="http://schemas.microsoft.com/office/powerpoint/2010/main" val="41776899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E3EEF4E-FEA8-4738-B8DC-B364C66A1727}" type="slidenum">
              <a:rPr lang="en-US" smtClean="0"/>
              <a:t>‹#›</a:t>
            </a:fld>
            <a:endParaRPr lang="en-US"/>
          </a:p>
        </p:txBody>
      </p:sp>
      <p:sp>
        <p:nvSpPr>
          <p:cNvPr id="5" name="Title 1"/>
          <p:cNvSpPr>
            <a:spLocks noGrp="1"/>
          </p:cNvSpPr>
          <p:nvPr>
            <p:ph type="title"/>
          </p:nvPr>
        </p:nvSpPr>
        <p:spPr>
          <a:xfrm>
            <a:off x="491066" y="134937"/>
            <a:ext cx="10287000" cy="1325563"/>
          </a:xfrm>
        </p:spPr>
        <p:txBody>
          <a:bodyPr anchor="b"/>
          <a:lstStyle/>
          <a:p>
            <a:r>
              <a:rPr lang="en-US"/>
              <a:t>Click to edit Master title style</a:t>
            </a:r>
          </a:p>
        </p:txBody>
      </p:sp>
      <p:sp>
        <p:nvSpPr>
          <p:cNvPr id="6" name="Rectangle 5"/>
          <p:cNvSpPr/>
          <p:nvPr/>
        </p:nvSpPr>
        <p:spPr>
          <a:xfrm>
            <a:off x="-1" y="1454651"/>
            <a:ext cx="9999133" cy="66730"/>
          </a:xfrm>
          <a:prstGeom prst="rect">
            <a:avLst/>
          </a:prstGeom>
          <a:solidFill>
            <a:srgbClr val="2133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76480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Maroon Callou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E3EEF4E-FEA8-4738-B8DC-B364C66A1727}" type="slidenum">
              <a:rPr lang="en-US" smtClean="0"/>
              <a:t>‹#›</a:t>
            </a:fld>
            <a:endParaRPr lang="en-US"/>
          </a:p>
        </p:txBody>
      </p:sp>
      <p:sp>
        <p:nvSpPr>
          <p:cNvPr id="7" name="Rectangle 6"/>
          <p:cNvSpPr/>
          <p:nvPr/>
        </p:nvSpPr>
        <p:spPr>
          <a:xfrm>
            <a:off x="0" y="0"/>
            <a:ext cx="12192001" cy="68580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877007" y="5526314"/>
            <a:ext cx="1314994" cy="444137"/>
          </a:xfrm>
          <a:prstGeom prst="rect">
            <a:avLst/>
          </a:prstGeom>
          <a:solidFill>
            <a:srgbClr val="D6D6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5400000">
            <a:off x="10441578" y="5978435"/>
            <a:ext cx="1314994" cy="444137"/>
          </a:xfrm>
          <a:prstGeom prst="rect">
            <a:avLst/>
          </a:prstGeom>
          <a:solidFill>
            <a:srgbClr val="D6D6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534503" y="6213566"/>
            <a:ext cx="657498" cy="644434"/>
          </a:xfrm>
          <a:prstGeom prst="rect">
            <a:avLst/>
          </a:prstGeom>
          <a:solidFill>
            <a:srgbClr val="D6D6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title"/>
          </p:nvPr>
        </p:nvSpPr>
        <p:spPr>
          <a:xfrm>
            <a:off x="952500" y="1137920"/>
            <a:ext cx="10287000" cy="2546395"/>
          </a:xfrm>
        </p:spPr>
        <p:txBody>
          <a:bodyPr anchor="b"/>
          <a:lstStyle>
            <a:lvl1pPr algn="ct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5444207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vy Callou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E3EEF4E-FEA8-4738-B8DC-B364C66A1727}" type="slidenum">
              <a:rPr lang="en-US" smtClean="0"/>
              <a:t>‹#›</a:t>
            </a:fld>
            <a:endParaRPr lang="en-US"/>
          </a:p>
        </p:txBody>
      </p:sp>
      <p:sp>
        <p:nvSpPr>
          <p:cNvPr id="7" name="Rectangle 6"/>
          <p:cNvSpPr/>
          <p:nvPr/>
        </p:nvSpPr>
        <p:spPr>
          <a:xfrm>
            <a:off x="0" y="0"/>
            <a:ext cx="12192001" cy="6858000"/>
          </a:xfrm>
          <a:prstGeom prst="rect">
            <a:avLst/>
          </a:prstGeom>
          <a:solidFill>
            <a:srgbClr val="2133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877007" y="5526314"/>
            <a:ext cx="1314994" cy="444137"/>
          </a:xfrm>
          <a:prstGeom prst="rect">
            <a:avLst/>
          </a:prstGeom>
          <a:solidFill>
            <a:srgbClr val="D6D6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5400000">
            <a:off x="10441578" y="5978435"/>
            <a:ext cx="1314994" cy="444137"/>
          </a:xfrm>
          <a:prstGeom prst="rect">
            <a:avLst/>
          </a:prstGeom>
          <a:solidFill>
            <a:srgbClr val="D6D6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534503" y="6213566"/>
            <a:ext cx="657498" cy="644434"/>
          </a:xfrm>
          <a:prstGeom prst="rect">
            <a:avLst/>
          </a:prstGeom>
          <a:solidFill>
            <a:srgbClr val="D6D6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title"/>
          </p:nvPr>
        </p:nvSpPr>
        <p:spPr>
          <a:xfrm>
            <a:off x="952500" y="1137920"/>
            <a:ext cx="10287000" cy="2546395"/>
          </a:xfrm>
        </p:spPr>
        <p:txBody>
          <a:bodyPr anchor="b"/>
          <a:lstStyle>
            <a:lvl1pPr algn="ct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0443498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defRPr sz="3200"/>
            </a:lvl1pPr>
          </a:lstStyle>
          <a:p>
            <a:r>
              <a:rPr lang="en-US"/>
              <a:t>Click to edit Master title style</a:t>
            </a:r>
          </a:p>
        </p:txBody>
      </p:sp>
      <p:sp>
        <p:nvSpPr>
          <p:cNvPr id="3" name="Content Placeholder 2"/>
          <p:cNvSpPr>
            <a:spLocks noGrp="1"/>
          </p:cNvSpPr>
          <p:nvPr>
            <p:ph idx="1"/>
          </p:nvPr>
        </p:nvSpPr>
        <p:spPr>
          <a:xfrm>
            <a:off x="4926875" y="987424"/>
            <a:ext cx="584272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143124"/>
            <a:ext cx="3932237" cy="372586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4E3EEF4E-FEA8-4738-B8DC-B364C66A1727}" type="slidenum">
              <a:rPr lang="en-US" smtClean="0"/>
              <a:t>‹#›</a:t>
            </a:fld>
            <a:endParaRPr lang="en-US"/>
          </a:p>
        </p:txBody>
      </p:sp>
      <p:sp>
        <p:nvSpPr>
          <p:cNvPr id="8" name="Rectangle 7"/>
          <p:cNvSpPr/>
          <p:nvPr/>
        </p:nvSpPr>
        <p:spPr>
          <a:xfrm>
            <a:off x="0" y="2066897"/>
            <a:ext cx="4754880" cy="66730"/>
          </a:xfrm>
          <a:prstGeom prst="rect">
            <a:avLst/>
          </a:prstGeom>
          <a:solidFill>
            <a:srgbClr val="2133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877007" y="5526314"/>
            <a:ext cx="1314994" cy="444137"/>
          </a:xfrm>
          <a:prstGeom prst="rect">
            <a:avLst/>
          </a:prstGeom>
          <a:solidFill>
            <a:srgbClr val="2133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5400000">
            <a:off x="10441578" y="5978435"/>
            <a:ext cx="1314994" cy="444137"/>
          </a:xfrm>
          <a:prstGeom prst="rect">
            <a:avLst/>
          </a:prstGeom>
          <a:solidFill>
            <a:srgbClr val="2133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1534503" y="6213566"/>
            <a:ext cx="657498" cy="644434"/>
          </a:xfrm>
          <a:prstGeom prst="rect">
            <a:avLst/>
          </a:prstGeom>
          <a:solidFill>
            <a:srgbClr val="2A5C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546" y="6002116"/>
            <a:ext cx="3082844" cy="770711"/>
          </a:xfrm>
          <a:prstGeom prst="rect">
            <a:avLst/>
          </a:prstGeom>
        </p:spPr>
      </p:pic>
    </p:spTree>
    <p:extLst>
      <p:ext uri="{BB962C8B-B14F-4D97-AF65-F5344CB8AC3E}">
        <p14:creationId xmlns:p14="http://schemas.microsoft.com/office/powerpoint/2010/main" val="33445978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55864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Slide Number Placeholder 6"/>
          <p:cNvSpPr>
            <a:spLocks noGrp="1"/>
          </p:cNvSpPr>
          <p:nvPr>
            <p:ph type="sldNum" sz="quarter" idx="12"/>
          </p:nvPr>
        </p:nvSpPr>
        <p:spPr/>
        <p:txBody>
          <a:bodyPr/>
          <a:lstStyle/>
          <a:p>
            <a:fld id="{4E3EEF4E-FEA8-4738-B8DC-B364C66A1727}" type="slidenum">
              <a:rPr lang="en-US" smtClean="0"/>
              <a:t>‹#›</a:t>
            </a:fld>
            <a:endParaRPr lang="en-US"/>
          </a:p>
        </p:txBody>
      </p:sp>
      <p:sp>
        <p:nvSpPr>
          <p:cNvPr id="8" name="Title 1"/>
          <p:cNvSpPr>
            <a:spLocks noGrp="1"/>
          </p:cNvSpPr>
          <p:nvPr>
            <p:ph type="title"/>
          </p:nvPr>
        </p:nvSpPr>
        <p:spPr>
          <a:xfrm>
            <a:off x="839788" y="457200"/>
            <a:ext cx="3932237" cy="1600200"/>
          </a:xfrm>
        </p:spPr>
        <p:txBody>
          <a:bodyPr anchor="b">
            <a:normAutofit/>
          </a:bodyPr>
          <a:lstStyle>
            <a:lvl1pPr>
              <a:defRPr sz="3200"/>
            </a:lvl1pPr>
          </a:lstStyle>
          <a:p>
            <a:r>
              <a:rPr lang="en-US"/>
              <a:t>Click to edit Master title style</a:t>
            </a:r>
          </a:p>
        </p:txBody>
      </p:sp>
      <p:sp>
        <p:nvSpPr>
          <p:cNvPr id="9" name="Text Placeholder 3"/>
          <p:cNvSpPr>
            <a:spLocks noGrp="1"/>
          </p:cNvSpPr>
          <p:nvPr>
            <p:ph type="body" sz="half" idx="2"/>
          </p:nvPr>
        </p:nvSpPr>
        <p:spPr>
          <a:xfrm>
            <a:off x="839788" y="2143124"/>
            <a:ext cx="3932237" cy="372586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p:cNvSpPr/>
          <p:nvPr/>
        </p:nvSpPr>
        <p:spPr>
          <a:xfrm>
            <a:off x="0" y="2066897"/>
            <a:ext cx="4754880" cy="66730"/>
          </a:xfrm>
          <a:prstGeom prst="rect">
            <a:avLst/>
          </a:prstGeom>
          <a:solidFill>
            <a:srgbClr val="2133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546" y="6002116"/>
            <a:ext cx="3082844" cy="770711"/>
          </a:xfrm>
          <a:prstGeom prst="rect">
            <a:avLst/>
          </a:prstGeom>
        </p:spPr>
      </p:pic>
      <p:sp>
        <p:nvSpPr>
          <p:cNvPr id="12" name="Rectangle 11"/>
          <p:cNvSpPr/>
          <p:nvPr/>
        </p:nvSpPr>
        <p:spPr>
          <a:xfrm>
            <a:off x="10877007" y="5526314"/>
            <a:ext cx="1314994" cy="444137"/>
          </a:xfrm>
          <a:prstGeom prst="rect">
            <a:avLst/>
          </a:prstGeom>
          <a:solidFill>
            <a:srgbClr val="2133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5400000">
            <a:off x="10441578" y="5978435"/>
            <a:ext cx="1314994" cy="444137"/>
          </a:xfrm>
          <a:prstGeom prst="rect">
            <a:avLst/>
          </a:prstGeom>
          <a:solidFill>
            <a:srgbClr val="2133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1534503" y="6213566"/>
            <a:ext cx="657498" cy="644434"/>
          </a:xfrm>
          <a:prstGeom prst="rect">
            <a:avLst/>
          </a:prstGeom>
          <a:solidFill>
            <a:srgbClr val="2A5C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6128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C5FF600-EEC3-400F-BDC0-E117306BFAC4}" type="slidenum">
              <a:rPr lang="en-US" smtClean="0"/>
              <a:t>‹#›</a:t>
            </a:fld>
            <a:endParaRPr lang="en-US"/>
          </a:p>
        </p:txBody>
      </p:sp>
      <p:sp>
        <p:nvSpPr>
          <p:cNvPr id="6" name="Title 1"/>
          <p:cNvSpPr>
            <a:spLocks noGrp="1"/>
          </p:cNvSpPr>
          <p:nvPr>
            <p:ph type="title"/>
          </p:nvPr>
        </p:nvSpPr>
        <p:spPr>
          <a:xfrm>
            <a:off x="838200" y="365125"/>
            <a:ext cx="10515600" cy="1325563"/>
          </a:xfrm>
        </p:spPr>
        <p:txBody>
          <a:bodyPr/>
          <a:lstStyle/>
          <a:p>
            <a:r>
              <a:rPr lang="en-US"/>
              <a:t>Click to edit Master title style</a:t>
            </a:r>
          </a:p>
        </p:txBody>
      </p:sp>
    </p:spTree>
    <p:extLst>
      <p:ext uri="{BB962C8B-B14F-4D97-AF65-F5344CB8AC3E}">
        <p14:creationId xmlns:p14="http://schemas.microsoft.com/office/powerpoint/2010/main" val="3830995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9FC562F-2DDF-43C7-9AA1-F41600A961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4689" y="-110099"/>
            <a:ext cx="12384393" cy="6964480"/>
          </a:xfrm>
          <a:prstGeom prst="rect">
            <a:avLst/>
          </a:prstGeom>
        </p:spPr>
      </p:pic>
      <p:sp>
        <p:nvSpPr>
          <p:cNvPr id="2" name="Title 1">
            <a:extLst>
              <a:ext uri="{FF2B5EF4-FFF2-40B4-BE49-F238E27FC236}">
                <a16:creationId xmlns:a16="http://schemas.microsoft.com/office/drawing/2014/main" id="{D91F9465-6DC1-4F0B-80FB-5D5F5BD261FC}"/>
              </a:ext>
            </a:extLst>
          </p:cNvPr>
          <p:cNvSpPr>
            <a:spLocks noGrp="1"/>
          </p:cNvSpPr>
          <p:nvPr>
            <p:ph type="ctrTitle"/>
          </p:nvPr>
        </p:nvSpPr>
        <p:spPr>
          <a:xfrm>
            <a:off x="5147288" y="214046"/>
            <a:ext cx="6066581" cy="2387600"/>
          </a:xfrm>
        </p:spPr>
        <p:txBody>
          <a:bodyPr anchor="b">
            <a:normAutofit/>
          </a:bodyPr>
          <a:lstStyle>
            <a:lvl1pPr algn="l">
              <a:defRPr sz="4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213C0A0F-6451-4A2C-A07D-2D58985CF166}"/>
              </a:ext>
            </a:extLst>
          </p:cNvPr>
          <p:cNvSpPr>
            <a:spLocks noGrp="1"/>
          </p:cNvSpPr>
          <p:nvPr>
            <p:ph type="subTitle" idx="1"/>
          </p:nvPr>
        </p:nvSpPr>
        <p:spPr>
          <a:xfrm>
            <a:off x="5147288" y="2781468"/>
            <a:ext cx="5117869" cy="1655762"/>
          </a:xfrm>
        </p:spPr>
        <p:txBody>
          <a:bodyPr>
            <a:normAutofit/>
          </a:bodyPr>
          <a:lstStyle>
            <a:lvl1pPr marL="0" indent="0" algn="l">
              <a:lnSpc>
                <a:spcPct val="114000"/>
              </a:lnSpc>
              <a:buNone/>
              <a:defRPr sz="20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Graphic 7">
            <a:extLst>
              <a:ext uri="{FF2B5EF4-FFF2-40B4-BE49-F238E27FC236}">
                <a16:creationId xmlns:a16="http://schemas.microsoft.com/office/drawing/2014/main" id="{602A6891-86B4-4FA8-B3B9-8D32F719600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998126" y="6011863"/>
            <a:ext cx="409575" cy="409575"/>
          </a:xfrm>
          <a:prstGeom prst="rect">
            <a:avLst/>
          </a:prstGeom>
        </p:spPr>
      </p:pic>
      <p:sp>
        <p:nvSpPr>
          <p:cNvPr id="9" name="Text Placeholder 18">
            <a:extLst>
              <a:ext uri="{FF2B5EF4-FFF2-40B4-BE49-F238E27FC236}">
                <a16:creationId xmlns:a16="http://schemas.microsoft.com/office/drawing/2014/main" id="{34CC75F5-7639-477F-9B78-52E46D16413C}"/>
              </a:ext>
            </a:extLst>
          </p:cNvPr>
          <p:cNvSpPr>
            <a:spLocks noGrp="1"/>
          </p:cNvSpPr>
          <p:nvPr>
            <p:ph type="body" sz="quarter" idx="10" hasCustomPrompt="1"/>
          </p:nvPr>
        </p:nvSpPr>
        <p:spPr>
          <a:xfrm>
            <a:off x="8554991" y="6000007"/>
            <a:ext cx="3287713" cy="473075"/>
          </a:xfrm>
        </p:spPr>
        <p:txBody>
          <a:bodyPr>
            <a:normAutofit/>
          </a:bodyPr>
          <a:lstStyle>
            <a:lvl1pPr marL="0" indent="0">
              <a:buNone/>
              <a:defRPr sz="2400">
                <a:solidFill>
                  <a:schemeClr val="accent3"/>
                </a:solidFill>
                <a:latin typeface="+mj-lt"/>
              </a:defRPr>
            </a:lvl1pPr>
          </a:lstStyle>
          <a:p>
            <a:pPr lvl="0"/>
            <a:r>
              <a:rPr lang="en-US"/>
              <a:t>Insert Date Here</a:t>
            </a:r>
          </a:p>
        </p:txBody>
      </p:sp>
    </p:spTree>
    <p:extLst>
      <p:ext uri="{BB962C8B-B14F-4D97-AF65-F5344CB8AC3E}">
        <p14:creationId xmlns:p14="http://schemas.microsoft.com/office/powerpoint/2010/main" val="16009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9FC562F-2DDF-43C7-9AA1-F41600A961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123" y="-120274"/>
            <a:ext cx="12405582" cy="6974652"/>
          </a:xfrm>
          <a:prstGeom prst="rect">
            <a:avLst/>
          </a:prstGeom>
        </p:spPr>
      </p:pic>
      <p:sp>
        <p:nvSpPr>
          <p:cNvPr id="2" name="Title 1">
            <a:extLst>
              <a:ext uri="{FF2B5EF4-FFF2-40B4-BE49-F238E27FC236}">
                <a16:creationId xmlns:a16="http://schemas.microsoft.com/office/drawing/2014/main" id="{D91F9465-6DC1-4F0B-80FB-5D5F5BD261FC}"/>
              </a:ext>
            </a:extLst>
          </p:cNvPr>
          <p:cNvSpPr>
            <a:spLocks noGrp="1"/>
          </p:cNvSpPr>
          <p:nvPr>
            <p:ph type="ctrTitle"/>
          </p:nvPr>
        </p:nvSpPr>
        <p:spPr>
          <a:xfrm>
            <a:off x="5147288" y="521871"/>
            <a:ext cx="6066581" cy="2387600"/>
          </a:xfrm>
        </p:spPr>
        <p:txBody>
          <a:bodyPr anchor="b">
            <a:normAutofit/>
          </a:bodyPr>
          <a:lstStyle>
            <a:lvl1pPr algn="l">
              <a:defRPr sz="4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213C0A0F-6451-4A2C-A07D-2D58985CF166}"/>
              </a:ext>
            </a:extLst>
          </p:cNvPr>
          <p:cNvSpPr>
            <a:spLocks noGrp="1"/>
          </p:cNvSpPr>
          <p:nvPr>
            <p:ph type="subTitle" idx="1"/>
          </p:nvPr>
        </p:nvSpPr>
        <p:spPr>
          <a:xfrm>
            <a:off x="5147288" y="3089293"/>
            <a:ext cx="5117869" cy="1655762"/>
          </a:xfrm>
        </p:spPr>
        <p:txBody>
          <a:bodyPr>
            <a:normAutofit/>
          </a:bodyPr>
          <a:lstStyle>
            <a:lvl1pPr marL="0" indent="0" algn="l">
              <a:lnSpc>
                <a:spcPct val="114000"/>
              </a:lnSpc>
              <a:buNone/>
              <a:defRPr sz="20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Graphic 7">
            <a:extLst>
              <a:ext uri="{FF2B5EF4-FFF2-40B4-BE49-F238E27FC236}">
                <a16:creationId xmlns:a16="http://schemas.microsoft.com/office/drawing/2014/main" id="{EB997FEC-CB37-453B-AB47-064C37F040F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998126" y="6011863"/>
            <a:ext cx="409575" cy="409575"/>
          </a:xfrm>
          <a:prstGeom prst="rect">
            <a:avLst/>
          </a:prstGeom>
        </p:spPr>
      </p:pic>
      <p:sp>
        <p:nvSpPr>
          <p:cNvPr id="9" name="Text Placeholder 18">
            <a:extLst>
              <a:ext uri="{FF2B5EF4-FFF2-40B4-BE49-F238E27FC236}">
                <a16:creationId xmlns:a16="http://schemas.microsoft.com/office/drawing/2014/main" id="{9A40C909-7C76-49E3-BAA5-D5405176A6A7}"/>
              </a:ext>
            </a:extLst>
          </p:cNvPr>
          <p:cNvSpPr>
            <a:spLocks noGrp="1"/>
          </p:cNvSpPr>
          <p:nvPr>
            <p:ph type="body" sz="quarter" idx="10" hasCustomPrompt="1"/>
          </p:nvPr>
        </p:nvSpPr>
        <p:spPr>
          <a:xfrm>
            <a:off x="8554991" y="6000007"/>
            <a:ext cx="3287713" cy="473075"/>
          </a:xfrm>
        </p:spPr>
        <p:txBody>
          <a:bodyPr>
            <a:normAutofit/>
          </a:bodyPr>
          <a:lstStyle>
            <a:lvl1pPr marL="0" indent="0">
              <a:buNone/>
              <a:defRPr sz="2400">
                <a:solidFill>
                  <a:schemeClr val="accent3"/>
                </a:solidFill>
                <a:latin typeface="+mj-lt"/>
              </a:defRPr>
            </a:lvl1pPr>
          </a:lstStyle>
          <a:p>
            <a:pPr lvl="0"/>
            <a:r>
              <a:rPr lang="en-US"/>
              <a:t>Insert Date Here</a:t>
            </a:r>
          </a:p>
        </p:txBody>
      </p:sp>
    </p:spTree>
    <p:extLst>
      <p:ext uri="{BB962C8B-B14F-4D97-AF65-F5344CB8AC3E}">
        <p14:creationId xmlns:p14="http://schemas.microsoft.com/office/powerpoint/2010/main" val="3654090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93FDA86-7917-472F-BC75-A8545FBD702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368" y="4899"/>
            <a:ext cx="12187263" cy="6848201"/>
          </a:xfrm>
          <a:prstGeom prst="rect">
            <a:avLst/>
          </a:prstGeom>
        </p:spPr>
      </p:pic>
      <p:sp>
        <p:nvSpPr>
          <p:cNvPr id="2" name="Title 1">
            <a:extLst>
              <a:ext uri="{FF2B5EF4-FFF2-40B4-BE49-F238E27FC236}">
                <a16:creationId xmlns:a16="http://schemas.microsoft.com/office/drawing/2014/main" id="{CBE5D44E-A760-4AE5-9577-9ACB555BF7DF}"/>
              </a:ext>
            </a:extLst>
          </p:cNvPr>
          <p:cNvSpPr>
            <a:spLocks noGrp="1"/>
          </p:cNvSpPr>
          <p:nvPr>
            <p:ph type="title"/>
          </p:nvPr>
        </p:nvSpPr>
        <p:spPr>
          <a:xfrm>
            <a:off x="313099" y="198170"/>
            <a:ext cx="10515600" cy="965734"/>
          </a:xfrm>
        </p:spPr>
        <p:txBody>
          <a:bodyPr>
            <a:normAutofit/>
          </a:bodyPr>
          <a:lstStyle>
            <a:lvl1pPr>
              <a:lnSpc>
                <a:spcPct val="114000"/>
              </a:lnSpc>
              <a:defRPr sz="3200" cap="all" spc="120" baseline="0">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84757891-F3E1-453E-B647-9AC7A3C3D609}"/>
              </a:ext>
            </a:extLst>
          </p:cNvPr>
          <p:cNvSpPr>
            <a:spLocks noGrp="1"/>
          </p:cNvSpPr>
          <p:nvPr>
            <p:ph idx="1"/>
          </p:nvPr>
        </p:nvSpPr>
        <p:spPr>
          <a:xfrm>
            <a:off x="313099" y="1831503"/>
            <a:ext cx="10515600" cy="4351338"/>
          </a:xfrm>
        </p:spPr>
        <p:txBody>
          <a:bodyPr/>
          <a:lstStyle>
            <a:lvl1pPr>
              <a:lnSpc>
                <a:spcPct val="114000"/>
              </a:lnSpc>
              <a:defRPr>
                <a:solidFill>
                  <a:schemeClr val="accent6">
                    <a:lumMod val="25000"/>
                  </a:schemeClr>
                </a:solidFill>
              </a:defRPr>
            </a:lvl1pPr>
            <a:lvl2pPr>
              <a:lnSpc>
                <a:spcPct val="114000"/>
              </a:lnSpc>
              <a:defRPr>
                <a:solidFill>
                  <a:schemeClr val="accent6">
                    <a:lumMod val="25000"/>
                  </a:schemeClr>
                </a:solidFill>
              </a:defRPr>
            </a:lvl2pPr>
            <a:lvl3pPr>
              <a:lnSpc>
                <a:spcPct val="114000"/>
              </a:lnSpc>
              <a:defRPr>
                <a:solidFill>
                  <a:schemeClr val="accent6">
                    <a:lumMod val="25000"/>
                  </a:schemeClr>
                </a:solidFill>
              </a:defRPr>
            </a:lvl3pPr>
            <a:lvl4pPr>
              <a:lnSpc>
                <a:spcPct val="114000"/>
              </a:lnSpc>
              <a:defRPr>
                <a:solidFill>
                  <a:schemeClr val="accent6">
                    <a:lumMod val="25000"/>
                  </a:schemeClr>
                </a:solidFill>
              </a:defRPr>
            </a:lvl4pPr>
            <a:lvl5pPr>
              <a:lnSpc>
                <a:spcPct val="114000"/>
              </a:lnSpc>
              <a:defRPr>
                <a:solidFill>
                  <a:schemeClr val="accent6">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D939300F-642C-4FE7-9A3F-CDF5C8C4A235}"/>
              </a:ext>
            </a:extLst>
          </p:cNvPr>
          <p:cNvSpPr>
            <a:spLocks noGrp="1"/>
          </p:cNvSpPr>
          <p:nvPr>
            <p:ph type="body" sz="quarter" idx="10"/>
          </p:nvPr>
        </p:nvSpPr>
        <p:spPr>
          <a:xfrm>
            <a:off x="313099" y="1064741"/>
            <a:ext cx="5883275" cy="766762"/>
          </a:xfrm>
        </p:spPr>
        <p:txBody>
          <a:bodyPr>
            <a:normAutofit/>
          </a:bodyPr>
          <a:lstStyle>
            <a:lvl1pPr marL="0" indent="0">
              <a:lnSpc>
                <a:spcPct val="114000"/>
              </a:lnSpc>
              <a:buNone/>
              <a:defRPr sz="2000">
                <a:solidFill>
                  <a:schemeClr val="accent5"/>
                </a:solidFill>
                <a:latin typeface="+mj-lt"/>
              </a:defRPr>
            </a:lvl1pPr>
          </a:lstStyle>
          <a:p>
            <a:pPr lvl="0"/>
            <a:r>
              <a:rPr lang="en-US"/>
              <a:t>Click to edit Master text styles</a:t>
            </a:r>
          </a:p>
        </p:txBody>
      </p:sp>
      <p:pic>
        <p:nvPicPr>
          <p:cNvPr id="12" name="Picture 11" descr="Shape&#10;&#10;Description automatically generated with medium confidence">
            <a:extLst>
              <a:ext uri="{FF2B5EF4-FFF2-40B4-BE49-F238E27FC236}">
                <a16:creationId xmlns:a16="http://schemas.microsoft.com/office/drawing/2014/main" id="{15E6BFC6-470A-4A1F-AD46-31FBEC4AB9C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15602" y="5978753"/>
            <a:ext cx="2367581" cy="408175"/>
          </a:xfrm>
          <a:prstGeom prst="rect">
            <a:avLst/>
          </a:prstGeom>
        </p:spPr>
      </p:pic>
    </p:spTree>
    <p:extLst>
      <p:ext uri="{BB962C8B-B14F-4D97-AF65-F5344CB8AC3E}">
        <p14:creationId xmlns:p14="http://schemas.microsoft.com/office/powerpoint/2010/main" val="8475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3180A2B-5FB8-49CA-8481-6007CDB8B0C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40053" y="-67471"/>
            <a:ext cx="12332053" cy="6929561"/>
          </a:xfrm>
          <a:prstGeom prst="rect">
            <a:avLst/>
          </a:prstGeom>
        </p:spPr>
      </p:pic>
      <p:sp>
        <p:nvSpPr>
          <p:cNvPr id="10" name="Text Placeholder 9">
            <a:extLst>
              <a:ext uri="{FF2B5EF4-FFF2-40B4-BE49-F238E27FC236}">
                <a16:creationId xmlns:a16="http://schemas.microsoft.com/office/drawing/2014/main" id="{C5F277A3-C6F6-4B8F-99ED-54CB625F59AB}"/>
              </a:ext>
            </a:extLst>
          </p:cNvPr>
          <p:cNvSpPr>
            <a:spLocks noGrp="1"/>
          </p:cNvSpPr>
          <p:nvPr>
            <p:ph type="body" sz="quarter" idx="10"/>
          </p:nvPr>
        </p:nvSpPr>
        <p:spPr>
          <a:xfrm>
            <a:off x="1469231" y="2990055"/>
            <a:ext cx="9253537" cy="1820863"/>
          </a:xfrm>
        </p:spPr>
        <p:txBody>
          <a:bodyPr>
            <a:normAutofit/>
          </a:bodyPr>
          <a:lstStyle>
            <a:lvl1pPr marL="0" indent="0" algn="ctr">
              <a:lnSpc>
                <a:spcPct val="114000"/>
              </a:lnSpc>
              <a:buFont typeface="Arial" panose="020B0604020202020204" pitchFamily="34" charset="0"/>
              <a:buNone/>
              <a:defRPr sz="4400">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2940857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0D1F5CF-E307-49FE-936B-6F5D33B1E83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368" y="-131626"/>
            <a:ext cx="12187263" cy="6848201"/>
          </a:xfrm>
          <a:prstGeom prst="rect">
            <a:avLst/>
          </a:prstGeom>
        </p:spPr>
      </p:pic>
      <p:sp>
        <p:nvSpPr>
          <p:cNvPr id="10" name="Title 1">
            <a:extLst>
              <a:ext uri="{FF2B5EF4-FFF2-40B4-BE49-F238E27FC236}">
                <a16:creationId xmlns:a16="http://schemas.microsoft.com/office/drawing/2014/main" id="{CCF32725-AFE3-48E2-9D75-5C75F33CB6EE}"/>
              </a:ext>
            </a:extLst>
          </p:cNvPr>
          <p:cNvSpPr>
            <a:spLocks noGrp="1"/>
          </p:cNvSpPr>
          <p:nvPr>
            <p:ph type="title"/>
          </p:nvPr>
        </p:nvSpPr>
        <p:spPr>
          <a:xfrm>
            <a:off x="340259" y="1664831"/>
            <a:ext cx="4177420" cy="965734"/>
          </a:xfrm>
        </p:spPr>
        <p:txBody>
          <a:bodyPr>
            <a:normAutofit/>
          </a:bodyPr>
          <a:lstStyle>
            <a:lvl1pPr>
              <a:lnSpc>
                <a:spcPct val="114000"/>
              </a:lnSpc>
              <a:defRPr sz="2800" cap="all" spc="120" baseline="0">
                <a:solidFill>
                  <a:schemeClr val="accent5"/>
                </a:solidFill>
              </a:defRPr>
            </a:lvl1pPr>
          </a:lstStyle>
          <a:p>
            <a:r>
              <a:rPr lang="en-US"/>
              <a:t>Click to edit Master title style</a:t>
            </a:r>
          </a:p>
        </p:txBody>
      </p:sp>
      <p:sp>
        <p:nvSpPr>
          <p:cNvPr id="11" name="Text Placeholder 9">
            <a:extLst>
              <a:ext uri="{FF2B5EF4-FFF2-40B4-BE49-F238E27FC236}">
                <a16:creationId xmlns:a16="http://schemas.microsoft.com/office/drawing/2014/main" id="{E95F44FE-4233-4AC0-80C9-425649648E47}"/>
              </a:ext>
            </a:extLst>
          </p:cNvPr>
          <p:cNvSpPr>
            <a:spLocks noGrp="1"/>
          </p:cNvSpPr>
          <p:nvPr>
            <p:ph type="body" sz="quarter" idx="10"/>
          </p:nvPr>
        </p:nvSpPr>
        <p:spPr>
          <a:xfrm>
            <a:off x="340259" y="2662238"/>
            <a:ext cx="3869602" cy="766762"/>
          </a:xfrm>
        </p:spPr>
        <p:txBody>
          <a:bodyPr>
            <a:normAutofit/>
          </a:bodyPr>
          <a:lstStyle>
            <a:lvl1pPr marL="0" indent="0">
              <a:lnSpc>
                <a:spcPct val="114000"/>
              </a:lnSpc>
              <a:buNone/>
              <a:defRPr sz="1800">
                <a:solidFill>
                  <a:schemeClr val="accent5"/>
                </a:solidFill>
                <a:latin typeface="+mj-lt"/>
              </a:defRPr>
            </a:lvl1pPr>
          </a:lstStyle>
          <a:p>
            <a:pPr lvl="0"/>
            <a:r>
              <a:rPr lang="en-US"/>
              <a:t>Click to edit Master text styles</a:t>
            </a:r>
          </a:p>
        </p:txBody>
      </p:sp>
      <p:sp>
        <p:nvSpPr>
          <p:cNvPr id="13" name="Text Placeholder 12">
            <a:extLst>
              <a:ext uri="{FF2B5EF4-FFF2-40B4-BE49-F238E27FC236}">
                <a16:creationId xmlns:a16="http://schemas.microsoft.com/office/drawing/2014/main" id="{0E2C6B6F-949C-4E2F-9D4C-F26206778EAC}"/>
              </a:ext>
            </a:extLst>
          </p:cNvPr>
          <p:cNvSpPr>
            <a:spLocks noGrp="1"/>
          </p:cNvSpPr>
          <p:nvPr>
            <p:ph type="body" sz="quarter" idx="11"/>
          </p:nvPr>
        </p:nvSpPr>
        <p:spPr>
          <a:xfrm>
            <a:off x="339725" y="3627438"/>
            <a:ext cx="4105275" cy="2954337"/>
          </a:xfrm>
        </p:spPr>
        <p:txBody>
          <a:bodyPr/>
          <a:lstStyle>
            <a:lvl1pPr>
              <a:lnSpc>
                <a:spcPct val="114000"/>
              </a:lnSpc>
              <a:defRPr>
                <a:solidFill>
                  <a:schemeClr val="accent6">
                    <a:lumMod val="25000"/>
                  </a:schemeClr>
                </a:solidFill>
              </a:defRPr>
            </a:lvl1pPr>
            <a:lvl2pPr>
              <a:lnSpc>
                <a:spcPct val="114000"/>
              </a:lnSpc>
              <a:defRPr>
                <a:solidFill>
                  <a:schemeClr val="accent6">
                    <a:lumMod val="25000"/>
                  </a:schemeClr>
                </a:solidFill>
              </a:defRPr>
            </a:lvl2pPr>
            <a:lvl3pPr>
              <a:lnSpc>
                <a:spcPct val="114000"/>
              </a:lnSpc>
              <a:defRPr>
                <a:solidFill>
                  <a:schemeClr val="accent6">
                    <a:lumMod val="25000"/>
                  </a:schemeClr>
                </a:solidFill>
              </a:defRPr>
            </a:lvl3pPr>
            <a:lvl4pPr>
              <a:lnSpc>
                <a:spcPct val="114000"/>
              </a:lnSpc>
              <a:defRPr>
                <a:solidFill>
                  <a:schemeClr val="accent6">
                    <a:lumMod val="25000"/>
                  </a:schemeClr>
                </a:solidFill>
              </a:defRPr>
            </a:lvl4pPr>
            <a:lvl5pPr>
              <a:lnSpc>
                <a:spcPct val="114000"/>
              </a:lnSpc>
              <a:defRPr>
                <a:solidFill>
                  <a:schemeClr val="accent6">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a:extLst>
              <a:ext uri="{FF2B5EF4-FFF2-40B4-BE49-F238E27FC236}">
                <a16:creationId xmlns:a16="http://schemas.microsoft.com/office/drawing/2014/main" id="{59A6F654-1A6D-4225-AF03-1DFE6DF11D0A}"/>
              </a:ext>
            </a:extLst>
          </p:cNvPr>
          <p:cNvCxnSpPr/>
          <p:nvPr userDrawn="1"/>
        </p:nvCxnSpPr>
        <p:spPr>
          <a:xfrm>
            <a:off x="4888871" y="1633158"/>
            <a:ext cx="0" cy="4948617"/>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7" name="Content Placeholder 16">
            <a:extLst>
              <a:ext uri="{FF2B5EF4-FFF2-40B4-BE49-F238E27FC236}">
                <a16:creationId xmlns:a16="http://schemas.microsoft.com/office/drawing/2014/main" id="{254199E8-8C02-4965-AD38-5E6EF714F291}"/>
              </a:ext>
            </a:extLst>
          </p:cNvPr>
          <p:cNvSpPr>
            <a:spLocks noGrp="1"/>
          </p:cNvSpPr>
          <p:nvPr>
            <p:ph sz="quarter" idx="12"/>
          </p:nvPr>
        </p:nvSpPr>
        <p:spPr>
          <a:xfrm>
            <a:off x="5278438" y="1774825"/>
            <a:ext cx="6256337" cy="4508280"/>
          </a:xfrm>
        </p:spPr>
        <p:txBody>
          <a:bodyPr/>
          <a:lstStyle>
            <a:lvl1pPr>
              <a:lnSpc>
                <a:spcPct val="114000"/>
              </a:lnSpc>
              <a:defRPr/>
            </a:lvl1pPr>
            <a:lvl2pPr>
              <a:lnSpc>
                <a:spcPct val="114000"/>
              </a:lnSpc>
              <a:defRPr/>
            </a:lvl2pPr>
            <a:lvl3pPr>
              <a:lnSpc>
                <a:spcPct val="114000"/>
              </a:lnSpc>
              <a:defRPr/>
            </a:lvl3pPr>
            <a:lvl4pPr>
              <a:lnSpc>
                <a:spcPct val="114000"/>
              </a:lnSpc>
              <a:defRPr/>
            </a:lvl4pPr>
            <a:lvl5pPr>
              <a:lnSpc>
                <a:spcPct val="114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descr="Text, schematic&#10;&#10;Description automatically generated">
            <a:extLst>
              <a:ext uri="{FF2B5EF4-FFF2-40B4-BE49-F238E27FC236}">
                <a16:creationId xmlns:a16="http://schemas.microsoft.com/office/drawing/2014/main" id="{FD95BBC4-687B-4C61-99E8-27F461F5A8E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9725" y="395264"/>
            <a:ext cx="3163468" cy="545388"/>
          </a:xfrm>
          <a:prstGeom prst="rect">
            <a:avLst/>
          </a:prstGeom>
        </p:spPr>
      </p:pic>
    </p:spTree>
    <p:extLst>
      <p:ext uri="{BB962C8B-B14F-4D97-AF65-F5344CB8AC3E}">
        <p14:creationId xmlns:p14="http://schemas.microsoft.com/office/powerpoint/2010/main" val="360651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EE60DF4-E9D8-4ADF-86DB-2F8A5F25B4B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414" y="3045"/>
            <a:ext cx="12181172" cy="6851909"/>
          </a:xfrm>
          <a:prstGeom prst="rect">
            <a:avLst/>
          </a:prstGeom>
        </p:spPr>
      </p:pic>
      <p:sp>
        <p:nvSpPr>
          <p:cNvPr id="6" name="Content Placeholder 5">
            <a:extLst>
              <a:ext uri="{FF2B5EF4-FFF2-40B4-BE49-F238E27FC236}">
                <a16:creationId xmlns:a16="http://schemas.microsoft.com/office/drawing/2014/main" id="{7432F385-272C-4979-8D9F-B5CD0E114735}"/>
              </a:ext>
            </a:extLst>
          </p:cNvPr>
          <p:cNvSpPr>
            <a:spLocks noGrp="1"/>
          </p:cNvSpPr>
          <p:nvPr>
            <p:ph sz="quarter" idx="4"/>
          </p:nvPr>
        </p:nvSpPr>
        <p:spPr>
          <a:xfrm>
            <a:off x="5185373" y="819943"/>
            <a:ext cx="6719934" cy="5761831"/>
          </a:xfrm>
        </p:spPr>
        <p:txBody>
          <a:bodyPr/>
          <a:lstStyle>
            <a:lvl1pPr>
              <a:lnSpc>
                <a:spcPct val="114000"/>
              </a:lnSpc>
              <a:defRPr/>
            </a:lvl1pPr>
            <a:lvl2pPr>
              <a:lnSpc>
                <a:spcPct val="114000"/>
              </a:lnSpc>
              <a:defRPr/>
            </a:lvl2pPr>
            <a:lvl3pPr>
              <a:lnSpc>
                <a:spcPct val="114000"/>
              </a:lnSpc>
              <a:defRPr/>
            </a:lvl3pPr>
            <a:lvl4pPr>
              <a:lnSpc>
                <a:spcPct val="114000"/>
              </a:lnSpc>
              <a:defRPr/>
            </a:lvl4pPr>
            <a:lvl5pPr>
              <a:lnSpc>
                <a:spcPct val="114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22C51DBD-D404-4557-83E7-C78F1FF38E53}"/>
              </a:ext>
            </a:extLst>
          </p:cNvPr>
          <p:cNvSpPr>
            <a:spLocks noGrp="1"/>
          </p:cNvSpPr>
          <p:nvPr>
            <p:ph type="title"/>
          </p:nvPr>
        </p:nvSpPr>
        <p:spPr>
          <a:xfrm>
            <a:off x="195404" y="1664831"/>
            <a:ext cx="4010836" cy="965734"/>
          </a:xfrm>
        </p:spPr>
        <p:txBody>
          <a:bodyPr>
            <a:normAutofit/>
          </a:bodyPr>
          <a:lstStyle>
            <a:lvl1pPr>
              <a:lnSpc>
                <a:spcPct val="114000"/>
              </a:lnSpc>
              <a:defRPr sz="2800" cap="all" spc="120" baseline="0">
                <a:solidFill>
                  <a:schemeClr val="bg1"/>
                </a:solidFill>
              </a:defRPr>
            </a:lvl1pPr>
          </a:lstStyle>
          <a:p>
            <a:r>
              <a:rPr lang="en-US"/>
              <a:t>Click to edit Master title style</a:t>
            </a:r>
          </a:p>
        </p:txBody>
      </p:sp>
      <p:sp>
        <p:nvSpPr>
          <p:cNvPr id="13" name="Text Placeholder 9">
            <a:extLst>
              <a:ext uri="{FF2B5EF4-FFF2-40B4-BE49-F238E27FC236}">
                <a16:creationId xmlns:a16="http://schemas.microsoft.com/office/drawing/2014/main" id="{98CF3FA8-5E31-46F3-848F-FC345A0F2931}"/>
              </a:ext>
            </a:extLst>
          </p:cNvPr>
          <p:cNvSpPr>
            <a:spLocks noGrp="1"/>
          </p:cNvSpPr>
          <p:nvPr>
            <p:ph type="body" sz="quarter" idx="10"/>
          </p:nvPr>
        </p:nvSpPr>
        <p:spPr>
          <a:xfrm>
            <a:off x="195404" y="2662238"/>
            <a:ext cx="3869602" cy="766762"/>
          </a:xfrm>
        </p:spPr>
        <p:txBody>
          <a:bodyPr>
            <a:normAutofit/>
          </a:bodyPr>
          <a:lstStyle>
            <a:lvl1pPr marL="0" indent="0">
              <a:lnSpc>
                <a:spcPct val="114000"/>
              </a:lnSpc>
              <a:buNone/>
              <a:defRPr sz="1800">
                <a:solidFill>
                  <a:schemeClr val="bg1"/>
                </a:solidFill>
                <a:latin typeface="+mj-lt"/>
              </a:defRPr>
            </a:lvl1pPr>
          </a:lstStyle>
          <a:p>
            <a:pPr lvl="0"/>
            <a:r>
              <a:rPr lang="en-US"/>
              <a:t>Click to edit Master text styles</a:t>
            </a:r>
          </a:p>
        </p:txBody>
      </p:sp>
      <p:sp>
        <p:nvSpPr>
          <p:cNvPr id="14" name="Text Placeholder 12">
            <a:extLst>
              <a:ext uri="{FF2B5EF4-FFF2-40B4-BE49-F238E27FC236}">
                <a16:creationId xmlns:a16="http://schemas.microsoft.com/office/drawing/2014/main" id="{FD5A495D-8418-48D0-8435-A83B0B286131}"/>
              </a:ext>
            </a:extLst>
          </p:cNvPr>
          <p:cNvSpPr>
            <a:spLocks noGrp="1"/>
          </p:cNvSpPr>
          <p:nvPr>
            <p:ph type="body" sz="quarter" idx="11"/>
          </p:nvPr>
        </p:nvSpPr>
        <p:spPr>
          <a:xfrm>
            <a:off x="194870" y="3627438"/>
            <a:ext cx="4105275" cy="2954337"/>
          </a:xfrm>
        </p:spPr>
        <p:txBody>
          <a:bodyPr>
            <a:normAutofit/>
          </a:bodyPr>
          <a:lstStyle>
            <a:lvl1pPr marL="0" indent="0">
              <a:lnSpc>
                <a:spcPct val="114000"/>
              </a:lnSpc>
              <a:buNone/>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64729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E904B45-95E0-4943-B64D-AB9208E17CE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414" y="3045"/>
            <a:ext cx="12181172" cy="6851909"/>
          </a:xfrm>
          <a:prstGeom prst="rect">
            <a:avLst/>
          </a:prstGeom>
        </p:spPr>
      </p:pic>
      <p:sp>
        <p:nvSpPr>
          <p:cNvPr id="8" name="Title 1">
            <a:extLst>
              <a:ext uri="{FF2B5EF4-FFF2-40B4-BE49-F238E27FC236}">
                <a16:creationId xmlns:a16="http://schemas.microsoft.com/office/drawing/2014/main" id="{F639166C-4EA9-422D-B5E8-90A429DE5BC3}"/>
              </a:ext>
            </a:extLst>
          </p:cNvPr>
          <p:cNvSpPr>
            <a:spLocks noGrp="1"/>
          </p:cNvSpPr>
          <p:nvPr>
            <p:ph type="title"/>
          </p:nvPr>
        </p:nvSpPr>
        <p:spPr>
          <a:xfrm>
            <a:off x="313099" y="198170"/>
            <a:ext cx="10515600" cy="965734"/>
          </a:xfrm>
        </p:spPr>
        <p:txBody>
          <a:bodyPr>
            <a:normAutofit/>
          </a:bodyPr>
          <a:lstStyle>
            <a:lvl1pPr>
              <a:lnSpc>
                <a:spcPct val="114000"/>
              </a:lnSpc>
              <a:defRPr sz="3200" cap="all" spc="120" baseline="0">
                <a:solidFill>
                  <a:schemeClr val="accent5"/>
                </a:solidFill>
              </a:defRPr>
            </a:lvl1pPr>
          </a:lstStyle>
          <a:p>
            <a:r>
              <a:rPr lang="en-US"/>
              <a:t>Click to edit Master title style</a:t>
            </a:r>
          </a:p>
        </p:txBody>
      </p:sp>
      <p:sp>
        <p:nvSpPr>
          <p:cNvPr id="9" name="Text Placeholder 9">
            <a:extLst>
              <a:ext uri="{FF2B5EF4-FFF2-40B4-BE49-F238E27FC236}">
                <a16:creationId xmlns:a16="http://schemas.microsoft.com/office/drawing/2014/main" id="{2B3E5C44-2F7B-479D-B337-D4112C292FED}"/>
              </a:ext>
            </a:extLst>
          </p:cNvPr>
          <p:cNvSpPr>
            <a:spLocks noGrp="1"/>
          </p:cNvSpPr>
          <p:nvPr>
            <p:ph type="body" sz="quarter" idx="13"/>
          </p:nvPr>
        </p:nvSpPr>
        <p:spPr>
          <a:xfrm>
            <a:off x="313099" y="1064741"/>
            <a:ext cx="5883275" cy="766762"/>
          </a:xfrm>
        </p:spPr>
        <p:txBody>
          <a:bodyPr>
            <a:normAutofit/>
          </a:bodyPr>
          <a:lstStyle>
            <a:lvl1pPr marL="0" indent="0">
              <a:lnSpc>
                <a:spcPct val="114000"/>
              </a:lnSpc>
              <a:buNone/>
              <a:defRPr sz="2000">
                <a:solidFill>
                  <a:schemeClr val="accent5"/>
                </a:solidFill>
                <a:latin typeface="+mj-lt"/>
              </a:defRPr>
            </a:lvl1pPr>
          </a:lstStyle>
          <a:p>
            <a:pPr lvl="0"/>
            <a:r>
              <a:rPr lang="en-US"/>
              <a:t>Click to edit Master text styles</a:t>
            </a:r>
          </a:p>
        </p:txBody>
      </p:sp>
      <p:sp>
        <p:nvSpPr>
          <p:cNvPr id="11" name="Content Placeholder 10">
            <a:extLst>
              <a:ext uri="{FF2B5EF4-FFF2-40B4-BE49-F238E27FC236}">
                <a16:creationId xmlns:a16="http://schemas.microsoft.com/office/drawing/2014/main" id="{60251727-1B38-4A90-B293-E6B88B13DB07}"/>
              </a:ext>
            </a:extLst>
          </p:cNvPr>
          <p:cNvSpPr>
            <a:spLocks noGrp="1"/>
          </p:cNvSpPr>
          <p:nvPr>
            <p:ph sz="quarter" idx="14"/>
          </p:nvPr>
        </p:nvSpPr>
        <p:spPr>
          <a:xfrm>
            <a:off x="539075" y="2087438"/>
            <a:ext cx="10895012" cy="2579688"/>
          </a:xfrm>
        </p:spPr>
        <p:txBody>
          <a:bodyPr>
            <a:normAutofit/>
          </a:bodyPr>
          <a:lstStyle>
            <a:lvl1pPr marL="0" indent="0">
              <a:buNone/>
              <a:defRPr sz="1800">
                <a:solidFill>
                  <a:schemeClr val="bg1"/>
                </a:solidFill>
              </a:defRPr>
            </a:lvl1pPr>
          </a:lstStyle>
          <a:p>
            <a:pPr lvl="0"/>
            <a:r>
              <a:rPr lang="en-US"/>
              <a:t>Click to edit Master text styles</a:t>
            </a:r>
          </a:p>
        </p:txBody>
      </p:sp>
      <p:sp>
        <p:nvSpPr>
          <p:cNvPr id="12" name="Content Placeholder 10">
            <a:extLst>
              <a:ext uri="{FF2B5EF4-FFF2-40B4-BE49-F238E27FC236}">
                <a16:creationId xmlns:a16="http://schemas.microsoft.com/office/drawing/2014/main" id="{157D1C9A-2619-4601-B508-6B76D9E7A2A0}"/>
              </a:ext>
            </a:extLst>
          </p:cNvPr>
          <p:cNvSpPr>
            <a:spLocks noGrp="1"/>
          </p:cNvSpPr>
          <p:nvPr>
            <p:ph sz="quarter" idx="15"/>
          </p:nvPr>
        </p:nvSpPr>
        <p:spPr>
          <a:xfrm>
            <a:off x="447032" y="5201846"/>
            <a:ext cx="10895012" cy="2579688"/>
          </a:xfrm>
        </p:spPr>
        <p:txBody>
          <a:bodyPr>
            <a:normAutofit/>
          </a:bodyPr>
          <a:lstStyle>
            <a:lvl1pPr marL="0" indent="0">
              <a:lnSpc>
                <a:spcPct val="114000"/>
              </a:lnSpc>
              <a:buNone/>
              <a:defRPr sz="18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785460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D53DCD-8C90-4F08-B47A-FDC58AE985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952298-845D-4D67-9B15-A6D299F7F7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5B5A08-2962-4CF5-BDEF-1BB266A0CE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8D181C-F31A-44D4-9DD8-4B1BA1D7F124}" type="datetimeFigureOut">
              <a:rPr lang="en-US" smtClean="0"/>
              <a:t>5/5/2023</a:t>
            </a:fld>
            <a:endParaRPr lang="en-US"/>
          </a:p>
        </p:txBody>
      </p:sp>
      <p:sp>
        <p:nvSpPr>
          <p:cNvPr id="5" name="Footer Placeholder 4">
            <a:extLst>
              <a:ext uri="{FF2B5EF4-FFF2-40B4-BE49-F238E27FC236}">
                <a16:creationId xmlns:a16="http://schemas.microsoft.com/office/drawing/2014/main" id="{51BAC4DF-C4E7-4789-A711-328A62965C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51D2C35-C3BB-412F-B71D-0E182B6553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8044F-90CE-4329-9A4E-B4E25713BCB1}" type="slidenum">
              <a:rPr lang="en-US" smtClean="0"/>
              <a:t>‹#›</a:t>
            </a:fld>
            <a:endParaRPr lang="en-US"/>
          </a:p>
        </p:txBody>
      </p:sp>
    </p:spTree>
    <p:extLst>
      <p:ext uri="{BB962C8B-B14F-4D97-AF65-F5344CB8AC3E}">
        <p14:creationId xmlns:p14="http://schemas.microsoft.com/office/powerpoint/2010/main" val="340820356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50" r:id="rId5"/>
    <p:sldLayoutId id="2147483651" r:id="rId6"/>
    <p:sldLayoutId id="2147483652" r:id="rId7"/>
    <p:sldLayoutId id="2147483653" r:id="rId8"/>
    <p:sldLayoutId id="2147483654" r:id="rId9"/>
    <p:sldLayoutId id="2147483655" r:id="rId10"/>
    <p:sldLayoutId id="2147483663" r:id="rId11"/>
    <p:sldLayoutId id="2147483664" r:id="rId12"/>
    <p:sldLayoutId id="2147483678" r:id="rId13"/>
    <p:sldLayoutId id="2147483680" r:id="rId14"/>
    <p:sldLayoutId id="214748368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500062"/>
            <a:ext cx="10515600" cy="13255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838200" y="1904999"/>
            <a:ext cx="10515600" cy="4271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856134" y="13493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3EEF4E-FEA8-4738-B8DC-B364C66A1727}" type="slidenum">
              <a:rPr lang="en-US" smtClean="0"/>
              <a:t>‹#›</a:t>
            </a:fld>
            <a:endParaRPr lang="en-US"/>
          </a:p>
        </p:txBody>
      </p:sp>
    </p:spTree>
    <p:extLst>
      <p:ext uri="{BB962C8B-B14F-4D97-AF65-F5344CB8AC3E}">
        <p14:creationId xmlns:p14="http://schemas.microsoft.com/office/powerpoint/2010/main" val="24110496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hf sldNum="0" hdr="0" ftr="0" dt="0"/>
  <p:txStyles>
    <p:titleStyle>
      <a:lvl1pPr algn="l" defTabSz="914400" rtl="0" eaLnBrk="1" latinLnBrk="0" hangingPunct="1">
        <a:lnSpc>
          <a:spcPct val="90000"/>
        </a:lnSpc>
        <a:spcBef>
          <a:spcPct val="0"/>
        </a:spcBef>
        <a:buNone/>
        <a:defRPr sz="4400" kern="1200">
          <a:solidFill>
            <a:srgbClr val="213368"/>
          </a:solidFill>
          <a:latin typeface="Gotham Ligh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preventioninstitute.org/projects/advancing-system-prevention-achieve-health-equity"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20.jpeg"/><Relationship Id="rId4" Type="http://schemas.openxmlformats.org/officeDocument/2006/relationships/image" Target="../media/image19.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https://www.youtube.com/embed/UcE5zNxEHcg?feature=oembed" TargetMode="External"/><Relationship Id="rId1" Type="http://schemas.openxmlformats.org/officeDocument/2006/relationships/video" Target="https://www.youtube.com/embed/yxMBJfw2wfk?feature=oembed" TargetMode="Externa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s://www.fsg.org/resource/water_of_systems_change/"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hyperlink" Target="file:///C:\Users\jevans\OneDrive%20-%20Chapin%20Hall%20Center%20for%20Children\Desktop\Professional%20Development\Stakeholder%20Engagement\Chapin%20Hall%20Community%20Leadership\System%20Transformation%20Toolkit.pd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acf.hhs.gov/sites/default/files/documents/cb/im1805.pdf"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hyperlink" Target="https://www.fsg.org/wp-content/uploads/2021/08/The-Water-of-Systems-Change_rc.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A9809-C963-EE44-C8AB-65C5E0F9295E}"/>
              </a:ext>
            </a:extLst>
          </p:cNvPr>
          <p:cNvSpPr>
            <a:spLocks noGrp="1"/>
          </p:cNvSpPr>
          <p:nvPr>
            <p:ph type="ctrTitle"/>
          </p:nvPr>
        </p:nvSpPr>
        <p:spPr>
          <a:xfrm>
            <a:off x="4980275" y="203082"/>
            <a:ext cx="6066581" cy="2387600"/>
          </a:xfrm>
        </p:spPr>
        <p:txBody>
          <a:bodyPr>
            <a:normAutofit/>
          </a:bodyPr>
          <a:lstStyle/>
          <a:p>
            <a:r>
              <a:rPr lang="en-US" sz="2800" b="1" i="0">
                <a:effectLst/>
                <a:latin typeface="Lato" panose="020F0502020204030203" pitchFamily="34" charset="0"/>
              </a:rPr>
              <a:t>Child and Family Well-Being System Development: The Centrality of Community Leadership</a:t>
            </a:r>
            <a:endParaRPr lang="en-US"/>
          </a:p>
        </p:txBody>
      </p:sp>
      <p:sp>
        <p:nvSpPr>
          <p:cNvPr id="3" name="Subtitle 2">
            <a:extLst>
              <a:ext uri="{FF2B5EF4-FFF2-40B4-BE49-F238E27FC236}">
                <a16:creationId xmlns:a16="http://schemas.microsoft.com/office/drawing/2014/main" id="{421A95F4-8B9D-AF3A-1A5B-6829B099C932}"/>
              </a:ext>
            </a:extLst>
          </p:cNvPr>
          <p:cNvSpPr>
            <a:spLocks noGrp="1"/>
          </p:cNvSpPr>
          <p:nvPr>
            <p:ph type="subTitle" idx="1"/>
          </p:nvPr>
        </p:nvSpPr>
        <p:spPr>
          <a:xfrm>
            <a:off x="4980275" y="2862949"/>
            <a:ext cx="6933261" cy="1655762"/>
          </a:xfrm>
        </p:spPr>
        <p:txBody>
          <a:bodyPr vert="horz" lIns="91440" tIns="45720" rIns="91440" bIns="45720" rtlCol="0" anchor="t">
            <a:normAutofit/>
          </a:bodyPr>
          <a:lstStyle/>
          <a:p>
            <a:r>
              <a:rPr lang="en-US"/>
              <a:t>Janese Evans, Associate Policy Analyst, Chapin Hall</a:t>
            </a:r>
          </a:p>
          <a:p>
            <a:r>
              <a:rPr lang="en-US"/>
              <a:t>Melissa Hall Sommer, Senior Vice President, Brighton Center</a:t>
            </a:r>
            <a:endParaRPr lang="en-US">
              <a:cs typeface="Segoe UI"/>
            </a:endParaRPr>
          </a:p>
          <a:p>
            <a:r>
              <a:rPr lang="en-US"/>
              <a:t>Angela Anderson, Coordinator, Brighton Center</a:t>
            </a:r>
            <a:endParaRPr lang="en-US">
              <a:cs typeface="Segoe UI"/>
            </a:endParaRPr>
          </a:p>
        </p:txBody>
      </p:sp>
      <p:sp>
        <p:nvSpPr>
          <p:cNvPr id="4" name="Text Placeholder 3">
            <a:extLst>
              <a:ext uri="{FF2B5EF4-FFF2-40B4-BE49-F238E27FC236}">
                <a16:creationId xmlns:a16="http://schemas.microsoft.com/office/drawing/2014/main" id="{58506B3F-4928-AAAC-1597-95A6050F3BD3}"/>
              </a:ext>
            </a:extLst>
          </p:cNvPr>
          <p:cNvSpPr>
            <a:spLocks noGrp="1"/>
          </p:cNvSpPr>
          <p:nvPr>
            <p:ph type="body" sz="quarter" idx="10"/>
          </p:nvPr>
        </p:nvSpPr>
        <p:spPr/>
        <p:txBody>
          <a:bodyPr vert="horz" lIns="91440" tIns="45720" rIns="91440" bIns="45720" rtlCol="0" anchor="t">
            <a:normAutofit/>
          </a:bodyPr>
          <a:lstStyle/>
          <a:p>
            <a:r>
              <a:rPr lang="en-US"/>
              <a:t>April 28, 2023</a:t>
            </a:r>
          </a:p>
        </p:txBody>
      </p:sp>
      <p:pic>
        <p:nvPicPr>
          <p:cNvPr id="5" name="Picture 5" descr="Logo, company name&#10;&#10;Description automatically generated">
            <a:extLst>
              <a:ext uri="{FF2B5EF4-FFF2-40B4-BE49-F238E27FC236}">
                <a16:creationId xmlns:a16="http://schemas.microsoft.com/office/drawing/2014/main" id="{EF6CF11D-8F8D-A64A-64BF-AFC24C2A35EF}"/>
              </a:ext>
            </a:extLst>
          </p:cNvPr>
          <p:cNvPicPr>
            <a:picLocks noChangeAspect="1"/>
          </p:cNvPicPr>
          <p:nvPr/>
        </p:nvPicPr>
        <p:blipFill>
          <a:blip r:embed="rId2"/>
          <a:stretch>
            <a:fillRect/>
          </a:stretch>
        </p:blipFill>
        <p:spPr>
          <a:xfrm>
            <a:off x="4138961" y="5699706"/>
            <a:ext cx="3161370" cy="955212"/>
          </a:xfrm>
          <a:prstGeom prst="rect">
            <a:avLst/>
          </a:prstGeom>
        </p:spPr>
      </p:pic>
    </p:spTree>
    <p:extLst>
      <p:ext uri="{BB962C8B-B14F-4D97-AF65-F5344CB8AC3E}">
        <p14:creationId xmlns:p14="http://schemas.microsoft.com/office/powerpoint/2010/main" val="2572524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034FC-3BE9-43A5-9B69-96EAE47DB854}"/>
              </a:ext>
            </a:extLst>
          </p:cNvPr>
          <p:cNvSpPr>
            <a:spLocks noGrp="1"/>
          </p:cNvSpPr>
          <p:nvPr>
            <p:ph type="title"/>
          </p:nvPr>
        </p:nvSpPr>
        <p:spPr/>
        <p:txBody>
          <a:bodyPr>
            <a:noAutofit/>
          </a:bodyPr>
          <a:lstStyle/>
          <a:p>
            <a:pPr algn="ctr"/>
            <a:r>
              <a:rPr lang="en-US" sz="2000"/>
              <a:t>Moreover, a successful </a:t>
            </a:r>
            <a:r>
              <a:rPr lang="en-US" sz="2000" u="sng"/>
              <a:t>prevention strategy </a:t>
            </a:r>
            <a:r>
              <a:rPr lang="en-US" sz="2000"/>
              <a:t>includes a set of actions across </a:t>
            </a:r>
            <a:r>
              <a:rPr lang="en-US" sz="2000" i="1"/>
              <a:t>multiple levels </a:t>
            </a:r>
            <a:r>
              <a:rPr lang="en-US" sz="2000"/>
              <a:t>to target these conditions and achieve desired outcomes.</a:t>
            </a:r>
          </a:p>
        </p:txBody>
      </p:sp>
      <p:sp>
        <p:nvSpPr>
          <p:cNvPr id="9" name="Rectangle 8">
            <a:extLst>
              <a:ext uri="{FF2B5EF4-FFF2-40B4-BE49-F238E27FC236}">
                <a16:creationId xmlns:a16="http://schemas.microsoft.com/office/drawing/2014/main" id="{CCF44E66-B2CF-7D92-4F1B-46CD603AFA9D}"/>
              </a:ext>
            </a:extLst>
          </p:cNvPr>
          <p:cNvSpPr/>
          <p:nvPr/>
        </p:nvSpPr>
        <p:spPr>
          <a:xfrm>
            <a:off x="0" y="6033195"/>
            <a:ext cx="4169228" cy="8248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5FADF75-61B3-8621-5F93-A5C555DB92CC}"/>
              </a:ext>
            </a:extLst>
          </p:cNvPr>
          <p:cNvSpPr txBox="1"/>
          <p:nvPr/>
        </p:nvSpPr>
        <p:spPr>
          <a:xfrm>
            <a:off x="119575" y="5821529"/>
            <a:ext cx="4310745" cy="954107"/>
          </a:xfrm>
          <a:prstGeom prst="rect">
            <a:avLst/>
          </a:prstGeom>
          <a:noFill/>
        </p:spPr>
        <p:txBody>
          <a:bodyPr wrap="square" rtlCol="0">
            <a:spAutoFit/>
          </a:bodyPr>
          <a:lstStyle/>
          <a:p>
            <a:r>
              <a:rPr lang="en-US" sz="1400">
                <a:latin typeface="Segoe UI Light" panose="020B0502040204020203" pitchFamily="34" charset="0"/>
                <a:cs typeface="Segoe UI Light" panose="020B0502040204020203" pitchFamily="34" charset="0"/>
              </a:rPr>
              <a:t>Source: Prevention Institute’s </a:t>
            </a:r>
            <a:r>
              <a:rPr lang="en-US" sz="1400" b="0" i="1">
                <a:solidFill>
                  <a:srgbClr val="333333"/>
                </a:solidFill>
                <a:effectLst/>
                <a:latin typeface="Segoe UI Light" panose="020B0502040204020203" pitchFamily="34" charset="0"/>
                <a:cs typeface="Segoe UI Light" panose="020B0502040204020203" pitchFamily="34" charset="0"/>
              </a:rPr>
              <a:t>A System of Prevention: Achieving Health, Safety, and Wellbeing for All. </a:t>
            </a:r>
            <a:r>
              <a:rPr lang="en-US" sz="1400">
                <a:hlinkClick r:id="rId3"/>
              </a:rPr>
              <a:t>https://www.preventioninstitute.org/projects/advancing-system-prevention-achieve-health-equity</a:t>
            </a:r>
            <a:endParaRPr lang="en-US" sz="1400">
              <a:latin typeface="Segoe UI Light" panose="020B0502040204020203" pitchFamily="34" charset="0"/>
              <a:cs typeface="Segoe UI Light" panose="020B0502040204020203" pitchFamily="34" charset="0"/>
            </a:endParaRPr>
          </a:p>
        </p:txBody>
      </p:sp>
      <p:cxnSp>
        <p:nvCxnSpPr>
          <p:cNvPr id="12" name="Straight Arrow Connector 11">
            <a:extLst>
              <a:ext uri="{FF2B5EF4-FFF2-40B4-BE49-F238E27FC236}">
                <a16:creationId xmlns:a16="http://schemas.microsoft.com/office/drawing/2014/main" id="{B94A461C-FDA1-F055-AF88-B8659CF5248F}"/>
              </a:ext>
            </a:extLst>
          </p:cNvPr>
          <p:cNvCxnSpPr/>
          <p:nvPr/>
        </p:nvCxnSpPr>
        <p:spPr>
          <a:xfrm flipV="1">
            <a:off x="863321" y="1634532"/>
            <a:ext cx="0" cy="3951514"/>
          </a:xfrm>
          <a:prstGeom prst="straightConnector1">
            <a:avLst/>
          </a:prstGeom>
          <a:ln w="174625"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aphicFrame>
        <p:nvGraphicFramePr>
          <p:cNvPr id="6" name="Table 6">
            <a:extLst>
              <a:ext uri="{FF2B5EF4-FFF2-40B4-BE49-F238E27FC236}">
                <a16:creationId xmlns:a16="http://schemas.microsoft.com/office/drawing/2014/main" id="{751C58ED-0CD5-F439-CF0B-6C65D06BC60E}"/>
              </a:ext>
            </a:extLst>
          </p:cNvPr>
          <p:cNvGraphicFramePr>
            <a:graphicFrameLocks noGrp="1"/>
          </p:cNvGraphicFramePr>
          <p:nvPr>
            <p:extLst>
              <p:ext uri="{D42A27DB-BD31-4B8C-83A1-F6EECF244321}">
                <p14:modId xmlns:p14="http://schemas.microsoft.com/office/powerpoint/2010/main" val="971502201"/>
              </p:ext>
            </p:extLst>
          </p:nvPr>
        </p:nvGraphicFramePr>
        <p:xfrm>
          <a:off x="1481713" y="1372292"/>
          <a:ext cx="8730343" cy="4310382"/>
        </p:xfrm>
        <a:graphic>
          <a:graphicData uri="http://schemas.openxmlformats.org/drawingml/2006/table">
            <a:tbl>
              <a:tblPr firstRow="1" bandRow="1">
                <a:effectLst>
                  <a:outerShdw blurRad="63500" sx="102000" sy="102000" algn="ctr" rotWithShape="0">
                    <a:prstClr val="black">
                      <a:alpha val="40000"/>
                    </a:prstClr>
                  </a:outerShdw>
                </a:effectLst>
                <a:tableStyleId>{5940675A-B579-460E-94D1-54222C63F5DA}</a:tableStyleId>
              </a:tblPr>
              <a:tblGrid>
                <a:gridCol w="4267201">
                  <a:extLst>
                    <a:ext uri="{9D8B030D-6E8A-4147-A177-3AD203B41FA5}">
                      <a16:colId xmlns:a16="http://schemas.microsoft.com/office/drawing/2014/main" val="1809943440"/>
                    </a:ext>
                  </a:extLst>
                </a:gridCol>
                <a:gridCol w="4463142">
                  <a:extLst>
                    <a:ext uri="{9D8B030D-6E8A-4147-A177-3AD203B41FA5}">
                      <a16:colId xmlns:a16="http://schemas.microsoft.com/office/drawing/2014/main" val="3540911339"/>
                    </a:ext>
                  </a:extLst>
                </a:gridCol>
              </a:tblGrid>
              <a:tr h="581237">
                <a:tc gridSpan="2">
                  <a:txBody>
                    <a:bodyPr/>
                    <a:lstStyle/>
                    <a:p>
                      <a:pPr algn="ctr"/>
                      <a:r>
                        <a:rPr lang="en-US" sz="2400" b="1">
                          <a:solidFill>
                            <a:schemeClr val="tx1"/>
                          </a:solidFill>
                          <a:latin typeface="Segoe UI Light" panose="020B0502040204020203" pitchFamily="34" charset="0"/>
                          <a:cs typeface="Segoe UI Light" panose="020B0502040204020203" pitchFamily="34" charset="0"/>
                        </a:rPr>
                        <a:t>The Spectrum of Prevention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hMerge="1">
                  <a:txBody>
                    <a:bodyPr/>
                    <a:lstStyle/>
                    <a:p>
                      <a:endParaRPr lang="en-US" sz="1600" b="1">
                        <a:solidFill>
                          <a:schemeClr val="tx1"/>
                        </a:solidFill>
                        <a:latin typeface="Segoe UI Light" panose="020B0502040204020203" pitchFamily="34" charset="0"/>
                        <a:cs typeface="Segoe UI Light" panose="020B0502040204020203"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7C80"/>
                    </a:solidFill>
                  </a:tcPr>
                </a:tc>
                <a:extLst>
                  <a:ext uri="{0D108BD9-81ED-4DB2-BD59-A6C34878D82A}">
                    <a16:rowId xmlns:a16="http://schemas.microsoft.com/office/drawing/2014/main" val="887993008"/>
                  </a:ext>
                </a:extLst>
              </a:tr>
              <a:tr h="581237">
                <a:tc>
                  <a:txBody>
                    <a:bodyPr/>
                    <a:lstStyle/>
                    <a:p>
                      <a:r>
                        <a:rPr lang="en-US" sz="2000" b="0">
                          <a:solidFill>
                            <a:schemeClr val="tx1"/>
                          </a:solidFill>
                          <a:latin typeface="Segoe UI" panose="020B0502040204020203" pitchFamily="34" charset="0"/>
                          <a:cs typeface="Segoe UI" panose="020B0502040204020203" pitchFamily="34" charset="0"/>
                        </a:rPr>
                        <a:t>Influencing Policy and Legislation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B9BB"/>
                    </a:solidFill>
                  </a:tcPr>
                </a:tc>
                <a:tc>
                  <a:txBody>
                    <a:bodyPr/>
                    <a:lstStyle/>
                    <a:p>
                      <a:r>
                        <a:rPr lang="en-US" sz="1600">
                          <a:solidFill>
                            <a:schemeClr val="tx1"/>
                          </a:solidFill>
                          <a:latin typeface="Segoe UI Light" panose="020B0502040204020203" pitchFamily="34" charset="0"/>
                          <a:cs typeface="Segoe UI Light" panose="020B0502040204020203" pitchFamily="34" charset="0"/>
                        </a:rPr>
                        <a:t>Developing strategies to change laws and policies to influence outcomes</a:t>
                      </a:r>
                      <a:endParaRPr lang="en-US" sz="1600" b="1">
                        <a:solidFill>
                          <a:schemeClr val="tx1"/>
                        </a:solidFill>
                        <a:latin typeface="Segoe UI Light" panose="020B0502040204020203" pitchFamily="34" charset="0"/>
                        <a:cs typeface="Segoe UI Light"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B9BB"/>
                    </a:solidFill>
                  </a:tcPr>
                </a:tc>
                <a:extLst>
                  <a:ext uri="{0D108BD9-81ED-4DB2-BD59-A6C34878D82A}">
                    <a16:rowId xmlns:a16="http://schemas.microsoft.com/office/drawing/2014/main" val="1804847352"/>
                  </a:ext>
                </a:extLst>
              </a:tr>
              <a:tr h="581237">
                <a:tc>
                  <a:txBody>
                    <a:bodyPr/>
                    <a:lstStyle/>
                    <a:p>
                      <a:r>
                        <a:rPr lang="en-US" sz="2000" b="0">
                          <a:solidFill>
                            <a:schemeClr val="tx1"/>
                          </a:solidFill>
                          <a:latin typeface="Segoe UI" panose="020B0502040204020203" pitchFamily="34" charset="0"/>
                          <a:cs typeface="Segoe UI" panose="020B0502040204020203" pitchFamily="34" charset="0"/>
                        </a:rPr>
                        <a:t>Changing Organizational Practices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r>
                        <a:rPr lang="en-US" sz="1600">
                          <a:solidFill>
                            <a:schemeClr val="tx1"/>
                          </a:solidFill>
                          <a:latin typeface="Segoe UI Light" panose="020B0502040204020203" pitchFamily="34" charset="0"/>
                          <a:cs typeface="Segoe UI Light" panose="020B0502040204020203" pitchFamily="34" charset="0"/>
                        </a:rPr>
                        <a:t>Adopting regulations and shaping norms to improve health and safety </a:t>
                      </a:r>
                      <a:endParaRPr lang="en-US" sz="1600" b="1">
                        <a:solidFill>
                          <a:schemeClr val="tx1"/>
                        </a:solidFill>
                        <a:latin typeface="Segoe UI Light" panose="020B0502040204020203" pitchFamily="34" charset="0"/>
                        <a:cs typeface="Segoe UI Light"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384002684"/>
                  </a:ext>
                </a:extLst>
              </a:tr>
              <a:tr h="581237">
                <a:tc>
                  <a:txBody>
                    <a:bodyPr/>
                    <a:lstStyle/>
                    <a:p>
                      <a:r>
                        <a:rPr lang="en-US" sz="2000" b="0">
                          <a:solidFill>
                            <a:schemeClr val="tx1"/>
                          </a:solidFill>
                          <a:latin typeface="Segoe UI" panose="020B0502040204020203" pitchFamily="34" charset="0"/>
                          <a:cs typeface="Segoe UI" panose="020B0502040204020203" pitchFamily="34" charset="0"/>
                        </a:rPr>
                        <a:t>Fostering Coalition and Networks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r>
                        <a:rPr lang="en-US" sz="1600">
                          <a:solidFill>
                            <a:schemeClr val="tx1"/>
                          </a:solidFill>
                          <a:latin typeface="Segoe UI Light" panose="020B0502040204020203" pitchFamily="34" charset="0"/>
                          <a:cs typeface="Segoe UI Light" panose="020B0502040204020203" pitchFamily="34" charset="0"/>
                        </a:rPr>
                        <a:t>Bringing together groups and individuals for broader goals and greater impact</a:t>
                      </a:r>
                      <a:endParaRPr lang="en-US" sz="1600" b="1">
                        <a:solidFill>
                          <a:schemeClr val="tx1"/>
                        </a:solidFill>
                        <a:latin typeface="Segoe UI Light" panose="020B0502040204020203" pitchFamily="34" charset="0"/>
                        <a:cs typeface="Segoe UI Light"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274995394"/>
                  </a:ext>
                </a:extLst>
              </a:tr>
              <a:tr h="581237">
                <a:tc>
                  <a:txBody>
                    <a:bodyPr/>
                    <a:lstStyle/>
                    <a:p>
                      <a:r>
                        <a:rPr lang="en-US" sz="2000" b="0">
                          <a:solidFill>
                            <a:schemeClr val="tx1"/>
                          </a:solidFill>
                          <a:latin typeface="Segoe UI" panose="020B0502040204020203" pitchFamily="34" charset="0"/>
                          <a:cs typeface="Segoe UI" panose="020B0502040204020203" pitchFamily="34" charset="0"/>
                        </a:rPr>
                        <a:t>Educating Providers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r>
                        <a:rPr lang="en-US" sz="1600">
                          <a:solidFill>
                            <a:schemeClr val="tx1"/>
                          </a:solidFill>
                          <a:latin typeface="Segoe UI Light" panose="020B0502040204020203" pitchFamily="34" charset="0"/>
                          <a:cs typeface="Segoe UI Light" panose="020B0502040204020203" pitchFamily="34" charset="0"/>
                        </a:rPr>
                        <a:t>Informing providers who will transmit skills and knowledge to others</a:t>
                      </a:r>
                      <a:endParaRPr lang="en-US" sz="1600" b="1">
                        <a:solidFill>
                          <a:schemeClr val="tx1"/>
                        </a:solidFill>
                        <a:latin typeface="Segoe UI Light" panose="020B0502040204020203" pitchFamily="34" charset="0"/>
                        <a:cs typeface="Segoe UI Light"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798762289"/>
                  </a:ext>
                </a:extLst>
              </a:tr>
              <a:tr h="581237">
                <a:tc>
                  <a:txBody>
                    <a:bodyPr/>
                    <a:lstStyle/>
                    <a:p>
                      <a:r>
                        <a:rPr lang="en-US" sz="2000" b="0">
                          <a:solidFill>
                            <a:schemeClr val="tx1"/>
                          </a:solidFill>
                          <a:latin typeface="Segoe UI" panose="020B0502040204020203" pitchFamily="34" charset="0"/>
                          <a:cs typeface="Segoe UI" panose="020B0502040204020203" pitchFamily="34" charset="0"/>
                        </a:rPr>
                        <a:t>Promoting Community Education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chemeClr val="tx1"/>
                          </a:solidFill>
                          <a:latin typeface="Segoe UI Light" panose="020B0502040204020203" pitchFamily="34" charset="0"/>
                          <a:cs typeface="Segoe UI Light" panose="020B0502040204020203" pitchFamily="34" charset="0"/>
                        </a:rPr>
                        <a:t>Reaching groups of people with information and resources to promote health and safety</a:t>
                      </a:r>
                      <a:endParaRPr lang="en-US" sz="1600" b="1">
                        <a:solidFill>
                          <a:schemeClr val="tx1"/>
                        </a:solidFill>
                        <a:latin typeface="Segoe UI Light" panose="020B0502040204020203" pitchFamily="34" charset="0"/>
                        <a:cs typeface="Segoe UI Light"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444668846"/>
                  </a:ext>
                </a:extLst>
              </a:tr>
              <a:tr h="581237">
                <a:tc>
                  <a:txBody>
                    <a:bodyPr/>
                    <a:lstStyle/>
                    <a:p>
                      <a:r>
                        <a:rPr lang="en-US" sz="2000" b="0">
                          <a:solidFill>
                            <a:schemeClr val="tx1"/>
                          </a:solidFill>
                          <a:latin typeface="Segoe UI" panose="020B0502040204020203" pitchFamily="34" charset="0"/>
                          <a:cs typeface="Segoe UI" panose="020B0502040204020203" pitchFamily="34" charset="0"/>
                        </a:rPr>
                        <a:t>Strengthening Individual Knowledge and Skills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chemeClr val="tx1"/>
                          </a:solidFill>
                          <a:latin typeface="Segoe UI Light" panose="020B0502040204020203" pitchFamily="34" charset="0"/>
                          <a:cs typeface="Segoe UI Light" panose="020B0502040204020203" pitchFamily="34" charset="0"/>
                        </a:rPr>
                        <a:t>Enhancing an individual’s capability of preventing injury or illness and promoting safety</a:t>
                      </a:r>
                      <a:endParaRPr lang="en-US" sz="1600" b="1">
                        <a:solidFill>
                          <a:schemeClr val="tx1"/>
                        </a:solidFill>
                        <a:latin typeface="Segoe UI Light" panose="020B0502040204020203" pitchFamily="34" charset="0"/>
                        <a:cs typeface="Segoe UI Light" panose="020B0502040204020203" pitchFamily="34" charset="0"/>
                      </a:endParaRPr>
                    </a:p>
                    <a:p>
                      <a:endParaRPr lang="en-US" sz="1600" b="1">
                        <a:solidFill>
                          <a:schemeClr val="tx1"/>
                        </a:solidFill>
                        <a:latin typeface="Segoe UI Light" panose="020B0502040204020203" pitchFamily="34" charset="0"/>
                        <a:cs typeface="Segoe UI Light"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497340161"/>
                  </a:ext>
                </a:extLst>
              </a:tr>
            </a:tbl>
          </a:graphicData>
        </a:graphic>
      </p:graphicFrame>
      <p:pic>
        <p:nvPicPr>
          <p:cNvPr id="4" name="Picture 5" descr="Logo, company name&#10;&#10;Description automatically generated">
            <a:extLst>
              <a:ext uri="{FF2B5EF4-FFF2-40B4-BE49-F238E27FC236}">
                <a16:creationId xmlns:a16="http://schemas.microsoft.com/office/drawing/2014/main" id="{EC4E367F-6A41-01B2-818A-0A7313D24894}"/>
              </a:ext>
            </a:extLst>
          </p:cNvPr>
          <p:cNvPicPr>
            <a:picLocks noChangeAspect="1"/>
          </p:cNvPicPr>
          <p:nvPr/>
        </p:nvPicPr>
        <p:blipFill>
          <a:blip r:embed="rId4"/>
          <a:stretch>
            <a:fillRect/>
          </a:stretch>
        </p:blipFill>
        <p:spPr>
          <a:xfrm>
            <a:off x="6703446" y="5737318"/>
            <a:ext cx="2557347" cy="774005"/>
          </a:xfrm>
          <a:prstGeom prst="rect">
            <a:avLst/>
          </a:prstGeom>
        </p:spPr>
      </p:pic>
    </p:spTree>
    <p:extLst>
      <p:ext uri="{BB962C8B-B14F-4D97-AF65-F5344CB8AC3E}">
        <p14:creationId xmlns:p14="http://schemas.microsoft.com/office/powerpoint/2010/main" val="1547818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5D6D7E-381B-B813-E8A2-5EF6FBDBFA15}"/>
              </a:ext>
            </a:extLst>
          </p:cNvPr>
          <p:cNvSpPr>
            <a:spLocks noGrp="1"/>
          </p:cNvSpPr>
          <p:nvPr>
            <p:ph type="title"/>
          </p:nvPr>
        </p:nvSpPr>
        <p:spPr>
          <a:xfrm>
            <a:off x="838200" y="799955"/>
            <a:ext cx="10515600" cy="965734"/>
          </a:xfrm>
        </p:spPr>
        <p:txBody>
          <a:bodyPr>
            <a:noAutofit/>
          </a:bodyPr>
          <a:lstStyle/>
          <a:p>
            <a:r>
              <a:rPr lang="en-US" sz="2800"/>
              <a:t>If we successfully transform the traditional child welfare system to a child and family well-being system rooted in primary prevention, equity, and inclusion, we expect to see…</a:t>
            </a:r>
          </a:p>
        </p:txBody>
      </p:sp>
      <p:graphicFrame>
        <p:nvGraphicFramePr>
          <p:cNvPr id="10" name="Content Placeholder 8">
            <a:extLst>
              <a:ext uri="{FF2B5EF4-FFF2-40B4-BE49-F238E27FC236}">
                <a16:creationId xmlns:a16="http://schemas.microsoft.com/office/drawing/2014/main" id="{D0BAB2C7-919C-2BE9-4C0F-A792027614EF}"/>
              </a:ext>
            </a:extLst>
          </p:cNvPr>
          <p:cNvGraphicFramePr>
            <a:graphicFrameLocks/>
          </p:cNvGraphicFramePr>
          <p:nvPr>
            <p:extLst>
              <p:ext uri="{D42A27DB-BD31-4B8C-83A1-F6EECF244321}">
                <p14:modId xmlns:p14="http://schemas.microsoft.com/office/powerpoint/2010/main" val="3883846955"/>
              </p:ext>
            </p:extLst>
          </p:nvPr>
        </p:nvGraphicFramePr>
        <p:xfrm>
          <a:off x="1337318" y="3110953"/>
          <a:ext cx="9169400" cy="21053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Picture 5" descr="Logo, company name&#10;&#10;Description automatically generated">
            <a:extLst>
              <a:ext uri="{FF2B5EF4-FFF2-40B4-BE49-F238E27FC236}">
                <a16:creationId xmlns:a16="http://schemas.microsoft.com/office/drawing/2014/main" id="{C7FD8D1A-0BD9-C75A-1C1E-626693D5E93A}"/>
              </a:ext>
            </a:extLst>
          </p:cNvPr>
          <p:cNvPicPr>
            <a:picLocks noChangeAspect="1"/>
          </p:cNvPicPr>
          <p:nvPr/>
        </p:nvPicPr>
        <p:blipFill>
          <a:blip r:embed="rId8"/>
          <a:stretch>
            <a:fillRect/>
          </a:stretch>
        </p:blipFill>
        <p:spPr>
          <a:xfrm>
            <a:off x="87351" y="5755462"/>
            <a:ext cx="2557347" cy="774005"/>
          </a:xfrm>
          <a:prstGeom prst="rect">
            <a:avLst/>
          </a:prstGeom>
        </p:spPr>
      </p:pic>
    </p:spTree>
    <p:extLst>
      <p:ext uri="{BB962C8B-B14F-4D97-AF65-F5344CB8AC3E}">
        <p14:creationId xmlns:p14="http://schemas.microsoft.com/office/powerpoint/2010/main" val="1909803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8FBD17F2-C6A8-898E-FC90-1FACD5F43EAA}"/>
              </a:ext>
            </a:extLst>
          </p:cNvPr>
          <p:cNvGraphicFramePr>
            <a:graphicFrameLocks noGrp="1"/>
          </p:cNvGraphicFramePr>
          <p:nvPr/>
        </p:nvGraphicFramePr>
        <p:xfrm>
          <a:off x="19050" y="1"/>
          <a:ext cx="12172951" cy="6897520"/>
        </p:xfrm>
        <a:graphic>
          <a:graphicData uri="http://schemas.openxmlformats.org/drawingml/2006/table">
            <a:tbl>
              <a:tblPr firstRow="1" firstCol="1" bandRow="1"/>
              <a:tblGrid>
                <a:gridCol w="1400175">
                  <a:extLst>
                    <a:ext uri="{9D8B030D-6E8A-4147-A177-3AD203B41FA5}">
                      <a16:colId xmlns:a16="http://schemas.microsoft.com/office/drawing/2014/main" val="2418801074"/>
                    </a:ext>
                  </a:extLst>
                </a:gridCol>
                <a:gridCol w="1666875">
                  <a:extLst>
                    <a:ext uri="{9D8B030D-6E8A-4147-A177-3AD203B41FA5}">
                      <a16:colId xmlns:a16="http://schemas.microsoft.com/office/drawing/2014/main" val="1925602278"/>
                    </a:ext>
                  </a:extLst>
                </a:gridCol>
                <a:gridCol w="2887980">
                  <a:extLst>
                    <a:ext uri="{9D8B030D-6E8A-4147-A177-3AD203B41FA5}">
                      <a16:colId xmlns:a16="http://schemas.microsoft.com/office/drawing/2014/main" val="3396734023"/>
                    </a:ext>
                  </a:extLst>
                </a:gridCol>
                <a:gridCol w="1631406">
                  <a:extLst>
                    <a:ext uri="{9D8B030D-6E8A-4147-A177-3AD203B41FA5}">
                      <a16:colId xmlns:a16="http://schemas.microsoft.com/office/drawing/2014/main" val="965820402"/>
                    </a:ext>
                  </a:extLst>
                </a:gridCol>
                <a:gridCol w="1631406">
                  <a:extLst>
                    <a:ext uri="{9D8B030D-6E8A-4147-A177-3AD203B41FA5}">
                      <a16:colId xmlns:a16="http://schemas.microsoft.com/office/drawing/2014/main" val="903364365"/>
                    </a:ext>
                  </a:extLst>
                </a:gridCol>
                <a:gridCol w="1631406">
                  <a:extLst>
                    <a:ext uri="{9D8B030D-6E8A-4147-A177-3AD203B41FA5}">
                      <a16:colId xmlns:a16="http://schemas.microsoft.com/office/drawing/2014/main" val="2927894686"/>
                    </a:ext>
                  </a:extLst>
                </a:gridCol>
                <a:gridCol w="1323703">
                  <a:extLst>
                    <a:ext uri="{9D8B030D-6E8A-4147-A177-3AD203B41FA5}">
                      <a16:colId xmlns:a16="http://schemas.microsoft.com/office/drawing/2014/main" val="3044195166"/>
                    </a:ext>
                  </a:extLst>
                </a:gridCol>
              </a:tblGrid>
              <a:tr h="257187">
                <a:tc rowSpan="2">
                  <a:txBody>
                    <a:bodyPr/>
                    <a:lstStyle/>
                    <a:p>
                      <a:pPr marL="0" marR="0" algn="ctr">
                        <a:lnSpc>
                          <a:spcPct val="107000"/>
                        </a:lnSpc>
                        <a:spcBef>
                          <a:spcPts val="0"/>
                        </a:spcBef>
                        <a:spcAft>
                          <a:spcPts val="0"/>
                        </a:spcAft>
                      </a:pPr>
                      <a:r>
                        <a:rPr lang="en-US" sz="1400" b="1">
                          <a:solidFill>
                            <a:srgbClr val="FFFFFF"/>
                          </a:solidFill>
                          <a:effectLst/>
                          <a:latin typeface="Arial Narrow"/>
                          <a:ea typeface="Calibri" panose="020F0502020204030204" pitchFamily="34" charset="0"/>
                          <a:cs typeface="Times New Roman"/>
                        </a:rPr>
                        <a:t>INPUTS</a:t>
                      </a:r>
                    </a:p>
                  </a:txBody>
                  <a:tcPr marL="34310" marR="34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2E679A">
                            <a:shade val="30000"/>
                            <a:satMod val="115000"/>
                          </a:srgbClr>
                        </a:gs>
                        <a:gs pos="50000">
                          <a:srgbClr val="2E679A">
                            <a:shade val="67500"/>
                            <a:satMod val="115000"/>
                          </a:srgbClr>
                        </a:gs>
                        <a:gs pos="100000">
                          <a:srgbClr val="2E679A">
                            <a:shade val="100000"/>
                            <a:satMod val="115000"/>
                          </a:srgbClr>
                        </a:gs>
                      </a:gsLst>
                      <a:lin ang="18900000" scaled="1"/>
                      <a:tileRect/>
                    </a:gradFill>
                  </a:tcPr>
                </a:tc>
                <a:tc rowSpan="2">
                  <a:txBody>
                    <a:bodyPr/>
                    <a:lstStyle/>
                    <a:p>
                      <a:pPr marL="0" marR="0" algn="ctr">
                        <a:lnSpc>
                          <a:spcPct val="107000"/>
                        </a:lnSpc>
                        <a:spcBef>
                          <a:spcPts val="0"/>
                        </a:spcBef>
                        <a:spcAft>
                          <a:spcPts val="0"/>
                        </a:spcAft>
                      </a:pPr>
                      <a:r>
                        <a:rPr lang="en-US" sz="1400" b="1">
                          <a:solidFill>
                            <a:srgbClr val="FFFFFF"/>
                          </a:solidFill>
                          <a:effectLst/>
                          <a:latin typeface="Arial Narrow"/>
                          <a:ea typeface="Calibri" panose="020F0502020204030204" pitchFamily="34" charset="0"/>
                          <a:cs typeface="Times New Roman"/>
                        </a:rPr>
                        <a:t>ACTIVITIES</a:t>
                      </a:r>
                    </a:p>
                  </a:txBody>
                  <a:tcPr marL="34310" marR="34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2CA053">
                            <a:shade val="30000"/>
                            <a:satMod val="115000"/>
                          </a:srgbClr>
                        </a:gs>
                        <a:gs pos="50000">
                          <a:srgbClr val="2CA053">
                            <a:shade val="67500"/>
                            <a:satMod val="115000"/>
                          </a:srgbClr>
                        </a:gs>
                        <a:gs pos="100000">
                          <a:srgbClr val="2CA053">
                            <a:shade val="100000"/>
                            <a:satMod val="115000"/>
                          </a:srgbClr>
                        </a:gs>
                      </a:gsLst>
                      <a:lin ang="18900000" scaled="1"/>
                      <a:tileRect/>
                    </a:gradFill>
                  </a:tcPr>
                </a:tc>
                <a:tc rowSpan="2">
                  <a:txBody>
                    <a:bodyPr/>
                    <a:lstStyle/>
                    <a:p>
                      <a:pPr marL="0" marR="0" algn="ctr">
                        <a:lnSpc>
                          <a:spcPct val="107000"/>
                        </a:lnSpc>
                        <a:spcBef>
                          <a:spcPts val="0"/>
                        </a:spcBef>
                        <a:spcAft>
                          <a:spcPts val="0"/>
                        </a:spcAft>
                      </a:pPr>
                      <a:r>
                        <a:rPr lang="en-US" sz="1400" b="1">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OUTPUTS</a:t>
                      </a:r>
                    </a:p>
                  </a:txBody>
                  <a:tcPr marL="34310" marR="34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4B4B">
                            <a:shade val="30000"/>
                            <a:satMod val="115000"/>
                          </a:srgbClr>
                        </a:gs>
                        <a:gs pos="50000">
                          <a:srgbClr val="FF4B4B">
                            <a:shade val="67500"/>
                            <a:satMod val="115000"/>
                          </a:srgbClr>
                        </a:gs>
                        <a:gs pos="100000">
                          <a:srgbClr val="FF4B4B">
                            <a:shade val="100000"/>
                            <a:satMod val="115000"/>
                          </a:srgbClr>
                        </a:gs>
                      </a:gsLst>
                      <a:lin ang="18900000" scaled="1"/>
                      <a:tileRect/>
                    </a:gradFill>
                  </a:tcPr>
                </a:tc>
                <a:tc gridSpan="4">
                  <a:txBody>
                    <a:bodyPr/>
                    <a:lstStyle/>
                    <a:p>
                      <a:pPr marL="0" marR="0" algn="ctr">
                        <a:lnSpc>
                          <a:spcPct val="107000"/>
                        </a:lnSpc>
                        <a:spcBef>
                          <a:spcPts val="0"/>
                        </a:spcBef>
                        <a:spcAft>
                          <a:spcPts val="0"/>
                        </a:spcAft>
                      </a:pPr>
                      <a:r>
                        <a:rPr lang="en-US" sz="1400" b="1">
                          <a:solidFill>
                            <a:schemeClr val="bg1"/>
                          </a:solidFill>
                          <a:effectLst/>
                          <a:latin typeface="Arial Narrow"/>
                          <a:ea typeface="Calibri" panose="020F0502020204030204" pitchFamily="34" charset="0"/>
                          <a:cs typeface="Times New Roman"/>
                        </a:rPr>
                        <a:t>OUTCOMES</a:t>
                      </a:r>
                    </a:p>
                  </a:txBody>
                  <a:tcPr marL="34310" marR="34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18900000" scaled="1"/>
                      <a:tileRect/>
                    </a:gradFill>
                  </a:tcPr>
                </a:tc>
                <a:tc hMerge="1">
                  <a:txBody>
                    <a:bodyPr/>
                    <a:lstStyle/>
                    <a:p>
                      <a:endParaRPr lang="en-US"/>
                    </a:p>
                  </a:txBody>
                  <a:tcPr marL="34310" marR="34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pPr marL="0" marR="0" algn="ctr">
                        <a:lnSpc>
                          <a:spcPct val="107000"/>
                        </a:lnSpc>
                        <a:spcBef>
                          <a:spcPts val="0"/>
                        </a:spcBef>
                        <a:spcAft>
                          <a:spcPts val="0"/>
                        </a:spcAft>
                      </a:pPr>
                      <a:endParaRPr lang="en-US" sz="1000">
                        <a:effectLst/>
                        <a:latin typeface="Arial Narrow"/>
                        <a:ea typeface="Calibri" panose="020F0502020204030204" pitchFamily="34" charset="0"/>
                        <a:cs typeface="Times New Roman"/>
                      </a:endParaRPr>
                    </a:p>
                  </a:txBody>
                  <a:tcPr marL="34310" marR="34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812541187"/>
                  </a:ext>
                </a:extLst>
              </a:tr>
              <a:tr h="796322">
                <a:tc vMerge="1">
                  <a:txBody>
                    <a:bodyPr/>
                    <a:lstStyle/>
                    <a:p>
                      <a:endParaRPr lang="en-US"/>
                    </a:p>
                  </a:txBody>
                  <a:tcPr>
                    <a:lnT w="12700" cap="flat" cmpd="sng" algn="ctr">
                      <a:solidFill>
                        <a:srgbClr val="000000"/>
                      </a:solidFill>
                      <a:prstDash val="solid"/>
                      <a:round/>
                      <a:headEnd type="none" w="med" len="med"/>
                      <a:tailEnd type="none" w="med" len="med"/>
                    </a:lnT>
                  </a:tcPr>
                </a:tc>
                <a:tc vMerge="1">
                  <a:txBody>
                    <a:bodyPr/>
                    <a:lstStyle/>
                    <a:p>
                      <a:endParaRPr lang="en-US"/>
                    </a:p>
                  </a:txBody>
                  <a:tcPr>
                    <a:lnT w="12700" cap="flat" cmpd="sng" algn="ctr">
                      <a:solidFill>
                        <a:srgbClr val="000000"/>
                      </a:solidFill>
                      <a:prstDash val="solid"/>
                      <a:round/>
                      <a:headEnd type="none" w="med" len="med"/>
                      <a:tailEnd type="none" w="med" len="med"/>
                    </a:lnT>
                  </a:tcPr>
                </a:tc>
                <a:tc vMerge="1">
                  <a:txBody>
                    <a:bodyPr/>
                    <a:lstStyle/>
                    <a:p>
                      <a:endParaRPr lang="en-US"/>
                    </a:p>
                  </a:txBody>
                  <a:tcPr>
                    <a:lnT w="12700" cap="flat" cmpd="sng" algn="ctr">
                      <a:solidFill>
                        <a:srgbClr val="000000"/>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1000" b="1">
                          <a:solidFill>
                            <a:srgbClr val="000000"/>
                          </a:solidFill>
                          <a:effectLst/>
                          <a:latin typeface="Arial Narrow"/>
                          <a:ea typeface="Calibri" panose="020F0502020204030204" pitchFamily="34" charset="0"/>
                          <a:cs typeface="Times New Roman"/>
                        </a:rPr>
                        <a:t>Structural Changes:</a:t>
                      </a:r>
                    </a:p>
                    <a:p>
                      <a:pPr marL="0" marR="0" algn="ctr">
                        <a:lnSpc>
                          <a:spcPct val="107000"/>
                        </a:lnSpc>
                        <a:spcBef>
                          <a:spcPts val="0"/>
                        </a:spcBef>
                        <a:spcAft>
                          <a:spcPts val="0"/>
                        </a:spcAft>
                      </a:pPr>
                      <a:r>
                        <a:rPr lang="en-US" sz="1000" b="0">
                          <a:solidFill>
                            <a:srgbClr val="000000"/>
                          </a:solidFill>
                          <a:effectLst/>
                          <a:latin typeface="Arial Narrow"/>
                          <a:ea typeface="Calibri" panose="020F0502020204030204" pitchFamily="34" charset="0"/>
                          <a:cs typeface="Times New Roman"/>
                        </a:rPr>
                        <a:t>Indicators of improved cross-system infrastructure that facilitates primary prevention</a:t>
                      </a:r>
                      <a:endParaRPr lang="en-US" sz="1000" b="0">
                        <a:effectLst/>
                        <a:latin typeface="Arial Narrow"/>
                        <a:ea typeface="Calibri" panose="020F0502020204030204" pitchFamily="34" charset="0"/>
                        <a:cs typeface="Times New Roman"/>
                      </a:endParaRPr>
                    </a:p>
                  </a:txBody>
                  <a:tcPr marL="34310" marR="3431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00" b="1">
                          <a:solidFill>
                            <a:srgbClr val="000000"/>
                          </a:solidFill>
                          <a:effectLst/>
                          <a:latin typeface="Arial Narrow"/>
                          <a:ea typeface="Calibri" panose="020F0502020204030204" pitchFamily="34" charset="0"/>
                          <a:cs typeface="Times New Roman"/>
                        </a:rPr>
                        <a:t>Relational Changes:</a:t>
                      </a:r>
                    </a:p>
                    <a:p>
                      <a:pPr marL="0" marR="0" algn="ctr">
                        <a:lnSpc>
                          <a:spcPct val="107000"/>
                        </a:lnSpc>
                        <a:spcBef>
                          <a:spcPts val="0"/>
                        </a:spcBef>
                        <a:spcAft>
                          <a:spcPts val="0"/>
                        </a:spcAft>
                      </a:pPr>
                      <a:r>
                        <a:rPr lang="en-US" sz="1000" b="0">
                          <a:solidFill>
                            <a:srgbClr val="000000"/>
                          </a:solidFill>
                          <a:effectLst/>
                          <a:latin typeface="Arial Narrow"/>
                          <a:ea typeface="Calibri" panose="020F0502020204030204" pitchFamily="34" charset="0"/>
                          <a:cs typeface="Times New Roman"/>
                        </a:rPr>
                        <a:t>Indicators of improved relationships, increased collective responsibility, &amp; shared power</a:t>
                      </a:r>
                      <a:endParaRPr lang="en-US" sz="1000" b="0">
                        <a:effectLst/>
                        <a:latin typeface="Arial Narrow"/>
                        <a:ea typeface="Calibri" panose="020F0502020204030204" pitchFamily="34" charset="0"/>
                        <a:cs typeface="Times New Roman"/>
                      </a:endParaRPr>
                    </a:p>
                  </a:txBody>
                  <a:tcPr marL="34310" marR="34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lgn="ctr">
                        <a:lnSpc>
                          <a:spcPct val="107000"/>
                        </a:lnSpc>
                        <a:spcBef>
                          <a:spcPts val="0"/>
                        </a:spcBef>
                        <a:spcAft>
                          <a:spcPts val="0"/>
                        </a:spcAft>
                      </a:pPr>
                      <a:r>
                        <a:rPr lang="en-US" sz="1000" b="1">
                          <a:solidFill>
                            <a:srgbClr val="000000"/>
                          </a:solidFill>
                          <a:effectLst/>
                          <a:latin typeface="Arial Narrow"/>
                          <a:ea typeface="Calibri" panose="020F0502020204030204" pitchFamily="34" charset="0"/>
                          <a:cs typeface="Times New Roman"/>
                        </a:rPr>
                        <a:t>Transformative Changes:</a:t>
                      </a:r>
                    </a:p>
                    <a:p>
                      <a:pPr marL="0" marR="0" algn="ctr">
                        <a:lnSpc>
                          <a:spcPct val="107000"/>
                        </a:lnSpc>
                        <a:spcBef>
                          <a:spcPts val="0"/>
                        </a:spcBef>
                        <a:spcAft>
                          <a:spcPts val="0"/>
                        </a:spcAft>
                      </a:pPr>
                      <a:r>
                        <a:rPr lang="en-US" sz="1000" b="0">
                          <a:solidFill>
                            <a:srgbClr val="000000"/>
                          </a:solidFill>
                          <a:effectLst/>
                          <a:latin typeface="Arial Narrow"/>
                          <a:ea typeface="Calibri" panose="020F0502020204030204" pitchFamily="34" charset="0"/>
                          <a:cs typeface="Times New Roman"/>
                        </a:rPr>
                        <a:t>Indicators of shifting mental models around prevention-oriented norms &amp; values</a:t>
                      </a:r>
                      <a:endParaRPr lang="en-US" sz="1000" b="0">
                        <a:effectLst/>
                        <a:latin typeface="Arial Narrow"/>
                        <a:ea typeface="Calibri" panose="020F0502020204030204" pitchFamily="34" charset="0"/>
                        <a:cs typeface="Times New Roman"/>
                      </a:endParaRPr>
                    </a:p>
                  </a:txBody>
                  <a:tcPr marL="34310" marR="34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0" marR="0" algn="ctr">
                        <a:lnSpc>
                          <a:spcPct val="107000"/>
                        </a:lnSpc>
                        <a:spcBef>
                          <a:spcPts val="0"/>
                        </a:spcBef>
                        <a:spcAft>
                          <a:spcPts val="0"/>
                        </a:spcAft>
                      </a:pPr>
                      <a:r>
                        <a:rPr lang="en-US" sz="1000" b="1">
                          <a:effectLst/>
                          <a:latin typeface="Arial Narrow"/>
                          <a:ea typeface="Calibri" panose="020F0502020204030204" pitchFamily="34" charset="0"/>
                          <a:cs typeface="Times New Roman"/>
                        </a:rPr>
                        <a:t>Long-term Changes: </a:t>
                      </a:r>
                      <a:r>
                        <a:rPr lang="en-US" sz="1000" b="0">
                          <a:effectLst/>
                          <a:latin typeface="Arial Narrow"/>
                          <a:ea typeface="Calibri" panose="020F0502020204030204" pitchFamily="34" charset="0"/>
                          <a:cs typeface="Times New Roman"/>
                        </a:rPr>
                        <a:t>Indicators of a shift to a child and family well-being system</a:t>
                      </a:r>
                    </a:p>
                  </a:txBody>
                  <a:tcPr marL="34310" marR="34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396524916"/>
                  </a:ext>
                </a:extLst>
              </a:tr>
              <a:tr h="1606647">
                <a:tc rowSpan="4">
                  <a:txBody>
                    <a:bodyPr/>
                    <a:lstStyle/>
                    <a:p>
                      <a:pPr marL="57150" marR="0" indent="-57150" algn="l">
                        <a:lnSpc>
                          <a:spcPct val="107000"/>
                        </a:lnSpc>
                        <a:spcBef>
                          <a:spcPts val="0"/>
                        </a:spcBef>
                        <a:spcAft>
                          <a:spcPts val="0"/>
                        </a:spcAft>
                        <a:buFont typeface="Wingdings" panose="05000000000000000000" pitchFamily="2" charset="2"/>
                        <a:buChar char="v"/>
                      </a:pPr>
                      <a:endParaRPr lang="en-US" sz="900" b="0" u="none">
                        <a:effectLst/>
                        <a:latin typeface="Arial Narrow"/>
                        <a:ea typeface="Calibri" panose="020F0502020204030204" pitchFamily="34" charset="0"/>
                        <a:cs typeface="Times New Roman"/>
                      </a:endParaRPr>
                    </a:p>
                    <a:p>
                      <a:pPr marL="57150" marR="0" indent="-57150" algn="l">
                        <a:lnSpc>
                          <a:spcPct val="107000"/>
                        </a:lnSpc>
                        <a:spcBef>
                          <a:spcPts val="0"/>
                        </a:spcBef>
                        <a:spcAft>
                          <a:spcPts val="0"/>
                        </a:spcAft>
                        <a:buFont typeface="Wingdings" panose="05000000000000000000" pitchFamily="2" charset="2"/>
                        <a:buChar char="v"/>
                      </a:pPr>
                      <a:r>
                        <a:rPr lang="en-US" sz="900" b="0" u="none">
                          <a:effectLst/>
                          <a:latin typeface="Arial Narrow"/>
                          <a:ea typeface="Calibri" panose="020F0502020204030204" pitchFamily="34" charset="0"/>
                          <a:cs typeface="Times New Roman"/>
                        </a:rPr>
                        <a:t>Facilities</a:t>
                      </a:r>
                    </a:p>
                    <a:p>
                      <a:pPr marL="57150" marR="0" indent="-57150" algn="l">
                        <a:lnSpc>
                          <a:spcPct val="107000"/>
                        </a:lnSpc>
                        <a:spcBef>
                          <a:spcPts val="0"/>
                        </a:spcBef>
                        <a:spcAft>
                          <a:spcPts val="0"/>
                        </a:spcAft>
                        <a:buFont typeface="Wingdings" panose="05000000000000000000" pitchFamily="2" charset="2"/>
                        <a:buChar char="v"/>
                      </a:pPr>
                      <a:endParaRPr lang="en-US" sz="900" b="0" u="none">
                        <a:effectLst/>
                        <a:latin typeface="Arial Narrow"/>
                        <a:ea typeface="Calibri" panose="020F0502020204030204" pitchFamily="34" charset="0"/>
                        <a:cs typeface="Times New Roman"/>
                      </a:endParaRPr>
                    </a:p>
                    <a:p>
                      <a:pPr marL="57150" marR="0" indent="-57150" algn="l">
                        <a:lnSpc>
                          <a:spcPct val="107000"/>
                        </a:lnSpc>
                        <a:spcBef>
                          <a:spcPts val="0"/>
                        </a:spcBef>
                        <a:spcAft>
                          <a:spcPts val="0"/>
                        </a:spcAft>
                        <a:buFont typeface="Wingdings" panose="05000000000000000000" pitchFamily="2" charset="2"/>
                        <a:buChar char="v"/>
                      </a:pPr>
                      <a:r>
                        <a:rPr lang="en-US" sz="900" b="0" u="none">
                          <a:effectLst/>
                          <a:latin typeface="Arial Narrow"/>
                          <a:ea typeface="Calibri" panose="020F0502020204030204" pitchFamily="34" charset="0"/>
                          <a:cs typeface="Times New Roman"/>
                        </a:rPr>
                        <a:t>Computers</a:t>
                      </a:r>
                    </a:p>
                    <a:p>
                      <a:pPr marL="57150" marR="0" indent="-57150" algn="l">
                        <a:lnSpc>
                          <a:spcPct val="107000"/>
                        </a:lnSpc>
                        <a:spcBef>
                          <a:spcPts val="0"/>
                        </a:spcBef>
                        <a:spcAft>
                          <a:spcPts val="0"/>
                        </a:spcAft>
                        <a:buFont typeface="Wingdings" panose="05000000000000000000" pitchFamily="2" charset="2"/>
                        <a:buChar char="v"/>
                      </a:pPr>
                      <a:endParaRPr lang="en-US" sz="900" b="0" u="none">
                        <a:effectLst/>
                        <a:latin typeface="Arial Narrow"/>
                        <a:ea typeface="Calibri" panose="020F0502020204030204" pitchFamily="34" charset="0"/>
                        <a:cs typeface="Times New Roman"/>
                      </a:endParaRPr>
                    </a:p>
                    <a:p>
                      <a:pPr marL="57150" marR="0" indent="-57150" algn="l">
                        <a:lnSpc>
                          <a:spcPct val="107000"/>
                        </a:lnSpc>
                        <a:spcBef>
                          <a:spcPts val="0"/>
                        </a:spcBef>
                        <a:spcAft>
                          <a:spcPts val="0"/>
                        </a:spcAft>
                        <a:buFont typeface="Wingdings" panose="05000000000000000000" pitchFamily="2" charset="2"/>
                        <a:buChar char="v"/>
                      </a:pPr>
                      <a:r>
                        <a:rPr lang="en-US" sz="900" b="0" u="none">
                          <a:effectLst/>
                          <a:latin typeface="Arial Narrow"/>
                          <a:ea typeface="Calibri" panose="020F0502020204030204" pitchFamily="34" charset="0"/>
                          <a:cs typeface="Times New Roman"/>
                        </a:rPr>
                        <a:t>Supplies</a:t>
                      </a:r>
                    </a:p>
                    <a:p>
                      <a:pPr marL="0" marR="0" indent="0" algn="l">
                        <a:lnSpc>
                          <a:spcPct val="107000"/>
                        </a:lnSpc>
                        <a:spcBef>
                          <a:spcPts val="0"/>
                        </a:spcBef>
                        <a:spcAft>
                          <a:spcPts val="0"/>
                        </a:spcAft>
                        <a:buFont typeface="Wingdings" panose="05000000000000000000" pitchFamily="2" charset="2"/>
                        <a:buNone/>
                      </a:pPr>
                      <a:endParaRPr lang="en-US" sz="900" b="0" u="none">
                        <a:effectLst/>
                        <a:latin typeface="Arial Narrow" panose="020B0606020202030204" pitchFamily="34" charset="0"/>
                        <a:ea typeface="Calibri" panose="020F0502020204030204" pitchFamily="34" charset="0"/>
                        <a:cs typeface="Times New Roman" panose="02020603050405020304" pitchFamily="18" charset="0"/>
                      </a:endParaRPr>
                    </a:p>
                    <a:p>
                      <a:pPr marL="57150" marR="0" indent="-57150" algn="l">
                        <a:lnSpc>
                          <a:spcPct val="107000"/>
                        </a:lnSpc>
                        <a:spcBef>
                          <a:spcPts val="0"/>
                        </a:spcBef>
                        <a:spcAft>
                          <a:spcPts val="0"/>
                        </a:spcAft>
                        <a:buFont typeface="Wingdings" panose="05000000000000000000" pitchFamily="2" charset="2"/>
                        <a:buChar char="v"/>
                      </a:pPr>
                      <a:r>
                        <a:rPr lang="en-US" sz="900" b="0" u="none">
                          <a:effectLst/>
                          <a:latin typeface="Arial Narrow"/>
                          <a:ea typeface="Calibri" panose="020F0502020204030204" pitchFamily="34" charset="0"/>
                          <a:cs typeface="Times New Roman"/>
                        </a:rPr>
                        <a:t>Grant staff trainings:</a:t>
                      </a:r>
                      <a:endParaRPr lang="en-US" sz="900" b="0" u="sng">
                        <a:effectLst/>
                        <a:latin typeface="Arial Narrow"/>
                        <a:ea typeface="Calibri" panose="020F0502020204030204" pitchFamily="34" charset="0"/>
                        <a:cs typeface="Times New Roman"/>
                      </a:endParaRPr>
                    </a:p>
                    <a:p>
                      <a:pPr marL="228600" marR="0" indent="-114300" algn="l">
                        <a:lnSpc>
                          <a:spcPct val="107000"/>
                        </a:lnSpc>
                        <a:spcBef>
                          <a:spcPts val="0"/>
                        </a:spcBef>
                        <a:spcAft>
                          <a:spcPts val="0"/>
                        </a:spcAft>
                        <a:buFont typeface="Arial" panose="020B0604020202020204" pitchFamily="34" charset="0"/>
                        <a:buChar char="•"/>
                      </a:pPr>
                      <a:r>
                        <a:rPr lang="en-US" sz="900" b="0" u="none">
                          <a:effectLst/>
                          <a:latin typeface="Arial Narrow"/>
                          <a:ea typeface="Calibri" panose="020F0502020204030204" pitchFamily="34" charset="0"/>
                          <a:cs typeface="Times New Roman"/>
                        </a:rPr>
                        <a:t>Racial equity</a:t>
                      </a:r>
                    </a:p>
                    <a:p>
                      <a:pPr marL="228600" marR="0" indent="-114300" algn="l">
                        <a:lnSpc>
                          <a:spcPct val="107000"/>
                        </a:lnSpc>
                        <a:spcBef>
                          <a:spcPts val="0"/>
                        </a:spcBef>
                        <a:spcAft>
                          <a:spcPts val="0"/>
                        </a:spcAft>
                        <a:buFont typeface="Arial" panose="020B0604020202020204" pitchFamily="34" charset="0"/>
                        <a:buChar char="•"/>
                      </a:pPr>
                      <a:r>
                        <a:rPr lang="en-US" sz="900" b="0" u="none">
                          <a:effectLst/>
                          <a:latin typeface="Arial Narrow"/>
                          <a:ea typeface="Calibri" panose="020F0502020204030204" pitchFamily="34" charset="0"/>
                          <a:cs typeface="Times New Roman"/>
                        </a:rPr>
                        <a:t>Ethics &amp; boundaries</a:t>
                      </a:r>
                    </a:p>
                    <a:p>
                      <a:pPr marL="228600" marR="0" indent="-114300" algn="l">
                        <a:lnSpc>
                          <a:spcPct val="107000"/>
                        </a:lnSpc>
                        <a:spcBef>
                          <a:spcPts val="0"/>
                        </a:spcBef>
                        <a:spcAft>
                          <a:spcPts val="0"/>
                        </a:spcAft>
                        <a:buFont typeface="Arial" panose="020B0604020202020204" pitchFamily="34" charset="0"/>
                        <a:buChar char="•"/>
                      </a:pPr>
                      <a:r>
                        <a:rPr lang="en-US" sz="900" b="0" u="none">
                          <a:effectLst/>
                          <a:latin typeface="Arial Narrow"/>
                          <a:ea typeface="Calibri" panose="020F0502020204030204" pitchFamily="34" charset="0"/>
                          <a:cs typeface="Times New Roman"/>
                        </a:rPr>
                        <a:t>Mandated reporting</a:t>
                      </a:r>
                    </a:p>
                    <a:p>
                      <a:pPr marL="228600" marR="0" indent="-114300" algn="l">
                        <a:lnSpc>
                          <a:spcPct val="107000"/>
                        </a:lnSpc>
                        <a:spcBef>
                          <a:spcPts val="0"/>
                        </a:spcBef>
                        <a:spcAft>
                          <a:spcPts val="0"/>
                        </a:spcAft>
                        <a:buFont typeface="Arial" panose="020B0604020202020204" pitchFamily="34" charset="0"/>
                        <a:buChar char="•"/>
                      </a:pPr>
                      <a:r>
                        <a:rPr lang="en-US" sz="900" b="0" u="none">
                          <a:effectLst/>
                          <a:latin typeface="Arial Narrow"/>
                          <a:ea typeface="Calibri" panose="020F0502020204030204" pitchFamily="34" charset="0"/>
                          <a:cs typeface="Times New Roman"/>
                        </a:rPr>
                        <a:t>CQI</a:t>
                      </a:r>
                    </a:p>
                    <a:p>
                      <a:pPr marL="228600" marR="0" indent="-114300" algn="l">
                        <a:lnSpc>
                          <a:spcPct val="107000"/>
                        </a:lnSpc>
                        <a:spcBef>
                          <a:spcPts val="0"/>
                        </a:spcBef>
                        <a:spcAft>
                          <a:spcPts val="0"/>
                        </a:spcAft>
                        <a:buFont typeface="Arial" panose="020B0604020202020204" pitchFamily="34" charset="0"/>
                        <a:buChar char="•"/>
                      </a:pPr>
                      <a:r>
                        <a:rPr lang="en-US" sz="900" b="0" u="none">
                          <a:effectLst/>
                          <a:latin typeface="Arial Narrow"/>
                          <a:ea typeface="Calibri" panose="020F0502020204030204" pitchFamily="34" charset="0"/>
                          <a:cs typeface="Times New Roman"/>
                        </a:rPr>
                        <a:t>Motivational Interviewing</a:t>
                      </a:r>
                    </a:p>
                    <a:p>
                      <a:pPr marL="228600" marR="0" indent="-114300" algn="l">
                        <a:lnSpc>
                          <a:spcPct val="107000"/>
                        </a:lnSpc>
                        <a:spcBef>
                          <a:spcPts val="0"/>
                        </a:spcBef>
                        <a:spcAft>
                          <a:spcPts val="0"/>
                        </a:spcAft>
                        <a:buFont typeface="Arial" panose="020B0604020202020204" pitchFamily="34" charset="0"/>
                        <a:buChar char="•"/>
                      </a:pPr>
                      <a:r>
                        <a:rPr lang="en-US" sz="900" b="0" u="none">
                          <a:effectLst/>
                          <a:latin typeface="Arial Narrow"/>
                          <a:ea typeface="Calibri" panose="020F0502020204030204" pitchFamily="34" charset="0"/>
                          <a:cs typeface="Times New Roman"/>
                        </a:rPr>
                        <a:t>Diversity Awareness</a:t>
                      </a:r>
                    </a:p>
                    <a:p>
                      <a:pPr marL="228600" marR="0" indent="-114300" algn="l">
                        <a:lnSpc>
                          <a:spcPct val="107000"/>
                        </a:lnSpc>
                        <a:spcBef>
                          <a:spcPts val="0"/>
                        </a:spcBef>
                        <a:spcAft>
                          <a:spcPts val="0"/>
                        </a:spcAft>
                        <a:buFont typeface="Arial" panose="020B0604020202020204" pitchFamily="34" charset="0"/>
                        <a:buChar char="•"/>
                      </a:pPr>
                      <a:r>
                        <a:rPr lang="en-US" sz="900" b="0" u="none">
                          <a:effectLst/>
                          <a:latin typeface="Arial Narrow"/>
                          <a:ea typeface="Calibri" panose="020F0502020204030204" pitchFamily="34" charset="0"/>
                          <a:cs typeface="Times New Roman"/>
                        </a:rPr>
                        <a:t>Family Centered Coaching</a:t>
                      </a:r>
                    </a:p>
                    <a:p>
                      <a:pPr marL="228600" marR="0" indent="-114300" algn="l">
                        <a:lnSpc>
                          <a:spcPct val="107000"/>
                        </a:lnSpc>
                        <a:spcBef>
                          <a:spcPts val="0"/>
                        </a:spcBef>
                        <a:spcAft>
                          <a:spcPts val="0"/>
                        </a:spcAft>
                        <a:buFont typeface="Arial" panose="020B0604020202020204" pitchFamily="34" charset="0"/>
                        <a:buChar char="•"/>
                      </a:pPr>
                      <a:r>
                        <a:rPr lang="en-US" sz="900" b="0" u="none">
                          <a:effectLst/>
                          <a:latin typeface="Arial Narrow"/>
                          <a:ea typeface="Calibri" panose="020F0502020204030204" pitchFamily="34" charset="0"/>
                          <a:cs typeface="Times New Roman"/>
                        </a:rPr>
                        <a:t>Self-Sufficiency Matrix </a:t>
                      </a:r>
                    </a:p>
                    <a:p>
                      <a:pPr marL="228600" marR="0" indent="-114300" algn="l">
                        <a:lnSpc>
                          <a:spcPct val="107000"/>
                        </a:lnSpc>
                        <a:spcBef>
                          <a:spcPts val="0"/>
                        </a:spcBef>
                        <a:spcAft>
                          <a:spcPts val="0"/>
                        </a:spcAft>
                        <a:buFont typeface="Arial" panose="020B0604020202020204" pitchFamily="34" charset="0"/>
                        <a:buChar char="•"/>
                      </a:pPr>
                      <a:r>
                        <a:rPr lang="en-US" sz="900" b="0" u="none">
                          <a:effectLst/>
                          <a:latin typeface="Arial Narrow"/>
                          <a:ea typeface="Calibri" panose="020F0502020204030204" pitchFamily="34" charset="0"/>
                          <a:cs typeface="Times New Roman"/>
                        </a:rPr>
                        <a:t>CPR/First Aid &amp; Naloxone </a:t>
                      </a:r>
                    </a:p>
                    <a:p>
                      <a:pPr marL="228600" marR="0" indent="-114300" algn="l">
                        <a:lnSpc>
                          <a:spcPct val="107000"/>
                        </a:lnSpc>
                        <a:spcBef>
                          <a:spcPts val="0"/>
                        </a:spcBef>
                        <a:spcAft>
                          <a:spcPts val="0"/>
                        </a:spcAft>
                        <a:buFont typeface="Arial" panose="020B0604020202020204" pitchFamily="34" charset="0"/>
                        <a:buChar char="•"/>
                      </a:pPr>
                      <a:r>
                        <a:rPr lang="en-US" sz="900" b="0" u="none">
                          <a:effectLst/>
                          <a:latin typeface="Arial Narrow"/>
                          <a:ea typeface="Calibri" panose="020F0502020204030204" pitchFamily="34" charset="0"/>
                          <a:cs typeface="Times New Roman"/>
                        </a:rPr>
                        <a:t>Service Excellence</a:t>
                      </a:r>
                    </a:p>
                    <a:p>
                      <a:pPr marL="228600" marR="0" indent="-114300" algn="l">
                        <a:lnSpc>
                          <a:spcPct val="107000"/>
                        </a:lnSpc>
                        <a:spcBef>
                          <a:spcPts val="0"/>
                        </a:spcBef>
                        <a:spcAft>
                          <a:spcPts val="0"/>
                        </a:spcAft>
                        <a:buFont typeface="Arial" panose="020B0604020202020204" pitchFamily="34" charset="0"/>
                        <a:buChar char="•"/>
                      </a:pPr>
                      <a:r>
                        <a:rPr lang="en-US" sz="900" b="0" u="none">
                          <a:effectLst/>
                          <a:latin typeface="Arial Narrow"/>
                          <a:ea typeface="Calibri" panose="020F0502020204030204" pitchFamily="34" charset="0"/>
                          <a:cs typeface="Times New Roman"/>
                        </a:rPr>
                        <a:t>Positive Youth Development</a:t>
                      </a:r>
                    </a:p>
                    <a:p>
                      <a:pPr marL="0" marR="0" indent="0" algn="l">
                        <a:lnSpc>
                          <a:spcPct val="107000"/>
                        </a:lnSpc>
                        <a:spcBef>
                          <a:spcPts val="0"/>
                        </a:spcBef>
                        <a:spcAft>
                          <a:spcPts val="0"/>
                        </a:spcAft>
                        <a:buFont typeface="Arial" panose="020B0604020202020204" pitchFamily="34" charset="0"/>
                        <a:buNone/>
                      </a:pPr>
                      <a:endParaRPr lang="en-US" sz="900" b="0" u="none">
                        <a:effectLst/>
                        <a:latin typeface="Arial Narrow" panose="020B0606020202030204" pitchFamily="34" charset="0"/>
                        <a:ea typeface="Calibri" panose="020F0502020204030204" pitchFamily="34" charset="0"/>
                        <a:cs typeface="Times New Roman" panose="02020603050405020304" pitchFamily="18" charset="0"/>
                      </a:endParaRPr>
                    </a:p>
                    <a:p>
                      <a:pPr marL="114300" marR="0" indent="-114300">
                        <a:lnSpc>
                          <a:spcPct val="80000"/>
                        </a:lnSpc>
                        <a:spcBef>
                          <a:spcPts val="0"/>
                        </a:spcBef>
                        <a:spcAft>
                          <a:spcPts val="0"/>
                        </a:spcAft>
                        <a:buFont typeface="Wingdings" panose="05000000000000000000" pitchFamily="2" charset="2"/>
                        <a:buChar char="v"/>
                      </a:pPr>
                      <a:r>
                        <a:rPr lang="en-US" sz="900" b="0" u="none">
                          <a:effectLst/>
                          <a:latin typeface="Arial Narrow"/>
                          <a:cs typeface="Times New Roman"/>
                        </a:rPr>
                        <a:t>Community Well-Being Alliance Infrastructure &amp; Workgroups</a:t>
                      </a:r>
                    </a:p>
                    <a:p>
                      <a:pPr marL="114300" marR="0" indent="-114300">
                        <a:lnSpc>
                          <a:spcPct val="80000"/>
                        </a:lnSpc>
                        <a:spcBef>
                          <a:spcPts val="0"/>
                        </a:spcBef>
                        <a:spcAft>
                          <a:spcPts val="0"/>
                        </a:spcAft>
                        <a:buFont typeface="Wingdings" panose="05000000000000000000" pitchFamily="2" charset="2"/>
                        <a:buChar char="v"/>
                      </a:pPr>
                      <a:endParaRPr lang="en-US" sz="900" b="0" u="none">
                        <a:effectLst/>
                        <a:latin typeface="Arial Narrow" panose="020B0606020202030204" pitchFamily="34" charset="0"/>
                        <a:cs typeface="Times New Roman" panose="02020603050405020304" pitchFamily="18" charset="0"/>
                      </a:endParaRPr>
                    </a:p>
                    <a:p>
                      <a:pPr marL="114300" marR="0" indent="-114300">
                        <a:lnSpc>
                          <a:spcPct val="80000"/>
                        </a:lnSpc>
                        <a:spcBef>
                          <a:spcPts val="0"/>
                        </a:spcBef>
                        <a:spcAft>
                          <a:spcPts val="0"/>
                        </a:spcAft>
                        <a:buFont typeface="Wingdings" panose="05000000000000000000" pitchFamily="2" charset="2"/>
                        <a:buChar char="v"/>
                      </a:pPr>
                      <a:r>
                        <a:rPr lang="en-US" sz="900" b="0" u="none">
                          <a:effectLst/>
                          <a:latin typeface="Arial Narrow"/>
                          <a:cs typeface="Times New Roman"/>
                        </a:rPr>
                        <a:t>Implementation Team</a:t>
                      </a:r>
                    </a:p>
                    <a:p>
                      <a:pPr marL="114300" marR="0" indent="-114300">
                        <a:lnSpc>
                          <a:spcPct val="80000"/>
                        </a:lnSpc>
                        <a:spcBef>
                          <a:spcPts val="0"/>
                        </a:spcBef>
                        <a:spcAft>
                          <a:spcPts val="0"/>
                        </a:spcAft>
                        <a:buFont typeface="Wingdings" panose="05000000000000000000" pitchFamily="2" charset="2"/>
                        <a:buChar char="v"/>
                      </a:pPr>
                      <a:endParaRPr lang="en-US" sz="900" b="0" u="none">
                        <a:effectLst/>
                        <a:latin typeface="Arial Narrow" panose="020B0606020202030204" pitchFamily="34" charset="0"/>
                        <a:cs typeface="Times New Roman" panose="02020603050405020304" pitchFamily="18" charset="0"/>
                      </a:endParaRPr>
                    </a:p>
                    <a:p>
                      <a:pPr marL="114300" marR="0" indent="-114300">
                        <a:lnSpc>
                          <a:spcPct val="80000"/>
                        </a:lnSpc>
                        <a:spcBef>
                          <a:spcPts val="0"/>
                        </a:spcBef>
                        <a:spcAft>
                          <a:spcPts val="0"/>
                        </a:spcAft>
                        <a:buFont typeface="Wingdings" panose="05000000000000000000" pitchFamily="2" charset="2"/>
                        <a:buChar char="v"/>
                      </a:pPr>
                      <a:r>
                        <a:rPr lang="en-US" sz="900" b="0" u="none">
                          <a:effectLst/>
                          <a:latin typeface="Arial Narrow"/>
                          <a:cs typeface="Times New Roman"/>
                        </a:rPr>
                        <a:t>Parent/Youth Advisory Boards </a:t>
                      </a:r>
                    </a:p>
                    <a:p>
                      <a:pPr marL="0" marR="0" indent="0">
                        <a:lnSpc>
                          <a:spcPct val="80000"/>
                        </a:lnSpc>
                        <a:spcBef>
                          <a:spcPts val="0"/>
                        </a:spcBef>
                        <a:spcAft>
                          <a:spcPts val="0"/>
                        </a:spcAft>
                        <a:buFont typeface="Wingdings" panose="05000000000000000000" pitchFamily="2" charset="2"/>
                        <a:buNone/>
                      </a:pPr>
                      <a:endParaRPr lang="en-US" sz="900" b="0" u="none">
                        <a:effectLst/>
                        <a:latin typeface="Arial Narrow" panose="020B0606020202030204" pitchFamily="34" charset="0"/>
                        <a:cs typeface="Times New Roman" panose="02020603050405020304" pitchFamily="18" charset="0"/>
                      </a:endParaRPr>
                    </a:p>
                    <a:p>
                      <a:pPr marL="114300" marR="0" indent="-114300">
                        <a:lnSpc>
                          <a:spcPct val="80000"/>
                        </a:lnSpc>
                        <a:spcBef>
                          <a:spcPts val="0"/>
                        </a:spcBef>
                        <a:spcAft>
                          <a:spcPts val="0"/>
                        </a:spcAft>
                        <a:buFont typeface="Wingdings" panose="05000000000000000000" pitchFamily="2" charset="2"/>
                        <a:buChar char="v"/>
                      </a:pPr>
                      <a:r>
                        <a:rPr lang="en-US" sz="900" b="0" u="none">
                          <a:effectLst/>
                          <a:latin typeface="Arial Narrow"/>
                          <a:cs typeface="Times New Roman"/>
                        </a:rPr>
                        <a:t>Evaluation &amp; CQI</a:t>
                      </a:r>
                    </a:p>
                    <a:p>
                      <a:pPr marL="0" marR="0" indent="0">
                        <a:lnSpc>
                          <a:spcPct val="100000"/>
                        </a:lnSpc>
                        <a:spcBef>
                          <a:spcPts val="0"/>
                        </a:spcBef>
                        <a:spcAft>
                          <a:spcPts val="0"/>
                        </a:spcAft>
                        <a:buFont typeface="Wingdings" panose="05000000000000000000" pitchFamily="2" charset="2"/>
                        <a:buNone/>
                      </a:pPr>
                      <a:endParaRPr lang="en-US" sz="900" b="0" u="none">
                        <a:effectLst/>
                        <a:latin typeface="Arial Narrow"/>
                        <a:cs typeface="Times New Roman"/>
                      </a:endParaRPr>
                    </a:p>
                  </a:txBody>
                  <a:tcPr marL="34310" marR="343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1100" b="0" i="0" u="sng">
                          <a:solidFill>
                            <a:schemeClr val="tx1"/>
                          </a:solidFill>
                          <a:effectLst/>
                          <a:latin typeface="Arial Narrow"/>
                          <a:cs typeface="Times New Roman"/>
                        </a:rPr>
                        <a:t>Engage</a:t>
                      </a:r>
                    </a:p>
                    <a:p>
                      <a:pPr marL="0" marR="0" algn="l">
                        <a:lnSpc>
                          <a:spcPct val="107000"/>
                        </a:lnSpc>
                        <a:spcBef>
                          <a:spcPts val="0"/>
                        </a:spcBef>
                        <a:spcAft>
                          <a:spcPts val="0"/>
                        </a:spcAft>
                      </a:pPr>
                      <a:r>
                        <a:rPr lang="en-US" sz="900" b="0" i="0" u="none">
                          <a:solidFill>
                            <a:schemeClr val="tx1"/>
                          </a:solidFill>
                          <a:effectLst/>
                          <a:latin typeface="Arial Narrow"/>
                          <a:cs typeface="Times New Roman"/>
                        </a:rPr>
                        <a:t>Families in:</a:t>
                      </a:r>
                    </a:p>
                    <a:p>
                      <a:pPr marL="114300" marR="0" indent="-114300" algn="l">
                        <a:lnSpc>
                          <a:spcPct val="107000"/>
                        </a:lnSpc>
                        <a:spcBef>
                          <a:spcPts val="0"/>
                        </a:spcBef>
                        <a:spcAft>
                          <a:spcPts val="0"/>
                        </a:spcAft>
                        <a:buFont typeface="Wingdings" panose="05000000000000000000" pitchFamily="2" charset="2"/>
                        <a:buChar char="Ø"/>
                      </a:pPr>
                      <a:r>
                        <a:rPr lang="en-US" sz="900" b="0" i="0" u="none">
                          <a:solidFill>
                            <a:schemeClr val="tx1"/>
                          </a:solidFill>
                          <a:effectLst/>
                          <a:latin typeface="Arial Narrow"/>
                          <a:cs typeface="Times New Roman"/>
                        </a:rPr>
                        <a:t>Parent Partners</a:t>
                      </a:r>
                    </a:p>
                    <a:p>
                      <a:pPr marL="114300" marR="0" indent="-114300" algn="l">
                        <a:lnSpc>
                          <a:spcPct val="107000"/>
                        </a:lnSpc>
                        <a:spcBef>
                          <a:spcPts val="0"/>
                        </a:spcBef>
                        <a:spcAft>
                          <a:spcPts val="0"/>
                        </a:spcAft>
                        <a:buFont typeface="Wingdings" panose="05000000000000000000" pitchFamily="2" charset="2"/>
                        <a:buChar char="Ø"/>
                      </a:pPr>
                      <a:r>
                        <a:rPr lang="en-US" sz="900" b="0" i="0" u="none">
                          <a:solidFill>
                            <a:schemeClr val="tx1"/>
                          </a:solidFill>
                          <a:effectLst/>
                          <a:latin typeface="Arial Narrow"/>
                          <a:cs typeface="Times New Roman"/>
                        </a:rPr>
                        <a:t>Parent and Youth Coaching Academies</a:t>
                      </a:r>
                    </a:p>
                    <a:p>
                      <a:pPr marL="114300" marR="0" indent="-114300" algn="l">
                        <a:lnSpc>
                          <a:spcPct val="107000"/>
                        </a:lnSpc>
                        <a:spcBef>
                          <a:spcPts val="0"/>
                        </a:spcBef>
                        <a:spcAft>
                          <a:spcPts val="0"/>
                        </a:spcAft>
                        <a:buFont typeface="Wingdings" panose="05000000000000000000" pitchFamily="2" charset="2"/>
                        <a:buChar char="Ø"/>
                      </a:pPr>
                      <a:r>
                        <a:rPr lang="en-US" sz="900" b="0" i="0" u="none">
                          <a:solidFill>
                            <a:schemeClr val="tx1"/>
                          </a:solidFill>
                          <a:effectLst/>
                          <a:latin typeface="Arial Narrow"/>
                          <a:cs typeface="Times New Roman"/>
                        </a:rPr>
                        <a:t>Parent Pods </a:t>
                      </a:r>
                    </a:p>
                    <a:p>
                      <a:pPr marL="114300" marR="0" indent="-114300" algn="l">
                        <a:lnSpc>
                          <a:spcPct val="107000"/>
                        </a:lnSpc>
                        <a:spcBef>
                          <a:spcPts val="0"/>
                        </a:spcBef>
                        <a:spcAft>
                          <a:spcPts val="0"/>
                        </a:spcAft>
                        <a:buFont typeface="Wingdings" panose="05000000000000000000" pitchFamily="2" charset="2"/>
                        <a:buChar char="Ø"/>
                      </a:pPr>
                      <a:r>
                        <a:rPr lang="en-US" sz="900" b="0" i="0" u="none">
                          <a:solidFill>
                            <a:schemeClr val="tx1"/>
                          </a:solidFill>
                          <a:effectLst/>
                          <a:latin typeface="Arial Narrow"/>
                          <a:cs typeface="Times New Roman"/>
                        </a:rPr>
                        <a:t>Parents and youth in advisory boards</a:t>
                      </a:r>
                    </a:p>
                    <a:p>
                      <a:pPr marL="0" marR="0" indent="0" algn="l">
                        <a:lnSpc>
                          <a:spcPct val="107000"/>
                        </a:lnSpc>
                        <a:spcBef>
                          <a:spcPts val="0"/>
                        </a:spcBef>
                        <a:spcAft>
                          <a:spcPts val="0"/>
                        </a:spcAft>
                        <a:buFont typeface="Wingdings" panose="05000000000000000000" pitchFamily="2" charset="2"/>
                        <a:buNone/>
                      </a:pPr>
                      <a:endParaRPr lang="en-US" sz="900" b="0" i="0" u="none">
                        <a:solidFill>
                          <a:schemeClr val="tx1"/>
                        </a:solidFill>
                        <a:effectLst/>
                        <a:latin typeface="Arial Narrow"/>
                        <a:cs typeface="Times New Roman"/>
                      </a:endParaRPr>
                    </a:p>
                    <a:p>
                      <a:pPr marL="0" marR="0" algn="l">
                        <a:lnSpc>
                          <a:spcPct val="107000"/>
                        </a:lnSpc>
                        <a:spcBef>
                          <a:spcPts val="0"/>
                        </a:spcBef>
                        <a:spcAft>
                          <a:spcPts val="0"/>
                        </a:spcAft>
                      </a:pPr>
                      <a:endParaRPr lang="en-US" sz="400" b="0" i="0" u="none">
                        <a:solidFill>
                          <a:srgbClr val="00B050"/>
                        </a:solidFill>
                        <a:effectLst/>
                        <a:highlight>
                          <a:srgbClr val="FFFF00"/>
                        </a:highlight>
                        <a:latin typeface="Arial Narrow"/>
                        <a:cs typeface="Times New Roman"/>
                      </a:endParaRPr>
                    </a:p>
                    <a:p>
                      <a:pPr marL="0" marR="0" algn="ctr">
                        <a:lnSpc>
                          <a:spcPct val="107000"/>
                        </a:lnSpc>
                        <a:spcBef>
                          <a:spcPts val="0"/>
                        </a:spcBef>
                        <a:spcAft>
                          <a:spcPts val="0"/>
                        </a:spcAft>
                      </a:pPr>
                      <a:endParaRPr lang="en-US" sz="900" b="0" i="0" u="sng">
                        <a:solidFill>
                          <a:srgbClr val="00B050"/>
                        </a:solidFill>
                        <a:effectLst/>
                        <a:latin typeface="Arial Narrow" panose="020B0606020202030204" pitchFamily="34" charset="0"/>
                        <a:cs typeface="Times New Roman" panose="02020603050405020304" pitchFamily="18" charset="0"/>
                      </a:endParaRPr>
                    </a:p>
                  </a:txBody>
                  <a:tcPr marL="34310" marR="343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pPr marL="57150" marR="0" indent="-57150">
                        <a:lnSpc>
                          <a:spcPct val="100000"/>
                        </a:lnSpc>
                        <a:spcBef>
                          <a:spcPts val="0"/>
                        </a:spcBef>
                        <a:spcAft>
                          <a:spcPts val="0"/>
                        </a:spcAft>
                        <a:buFont typeface="Arial" panose="020B0604020202020204" pitchFamily="34" charset="0"/>
                        <a:buChar char="•"/>
                      </a:pPr>
                      <a:r>
                        <a:rPr lang="en-US" sz="900">
                          <a:effectLst/>
                          <a:latin typeface="Arial Narrow"/>
                          <a:ea typeface="Calibri" panose="020F0502020204030204" pitchFamily="34" charset="0"/>
                          <a:cs typeface="Times New Roman"/>
                        </a:rPr>
                        <a:t>Number of parents connected to Parent Partner</a:t>
                      </a:r>
                    </a:p>
                    <a:p>
                      <a:pPr marL="57150" marR="0" indent="-57150">
                        <a:lnSpc>
                          <a:spcPct val="100000"/>
                        </a:lnSpc>
                        <a:spcBef>
                          <a:spcPts val="0"/>
                        </a:spcBef>
                        <a:spcAft>
                          <a:spcPts val="0"/>
                        </a:spcAft>
                        <a:buFont typeface="Arial" panose="020B0604020202020204" pitchFamily="34" charset="0"/>
                        <a:buChar char="•"/>
                      </a:pPr>
                      <a:endParaRPr lang="en-US" sz="900">
                        <a:effectLst/>
                        <a:latin typeface="Arial Narrow"/>
                        <a:ea typeface="Calibri" panose="020F0502020204030204" pitchFamily="34" charset="0"/>
                        <a:cs typeface="Times New Roman"/>
                      </a:endParaRPr>
                    </a:p>
                    <a:p>
                      <a:pPr marL="57150" marR="0" indent="-57150">
                        <a:lnSpc>
                          <a:spcPct val="100000"/>
                        </a:lnSpc>
                        <a:spcBef>
                          <a:spcPts val="0"/>
                        </a:spcBef>
                        <a:spcAft>
                          <a:spcPts val="0"/>
                        </a:spcAft>
                        <a:buFont typeface="Arial" panose="020B0604020202020204" pitchFamily="34" charset="0"/>
                        <a:buChar char="•"/>
                      </a:pPr>
                      <a:r>
                        <a:rPr lang="en-US" sz="900">
                          <a:effectLst/>
                          <a:latin typeface="Arial Narrow"/>
                          <a:ea typeface="Calibri" panose="020F0502020204030204" pitchFamily="34" charset="0"/>
                          <a:cs typeface="Times New Roman"/>
                        </a:rPr>
                        <a:t>Number of parents and youth who go through Parent/Youth Coaching Academy</a:t>
                      </a:r>
                    </a:p>
                    <a:p>
                      <a:pPr marL="57150" marR="0" indent="-57150">
                        <a:lnSpc>
                          <a:spcPct val="100000"/>
                        </a:lnSpc>
                        <a:spcBef>
                          <a:spcPts val="0"/>
                        </a:spcBef>
                        <a:spcAft>
                          <a:spcPts val="0"/>
                        </a:spcAft>
                        <a:buFont typeface="Arial" panose="020B0604020202020204" pitchFamily="34" charset="0"/>
                        <a:buChar char="•"/>
                      </a:pPr>
                      <a:endParaRPr lang="en-US" sz="900">
                        <a:effectLst/>
                        <a:latin typeface="Arial Narrow"/>
                        <a:ea typeface="Calibri" panose="020F0502020204030204" pitchFamily="34" charset="0"/>
                        <a:cs typeface="Times New Roman"/>
                      </a:endParaRPr>
                    </a:p>
                    <a:p>
                      <a:pPr marL="57150" marR="0" indent="-57150">
                        <a:lnSpc>
                          <a:spcPct val="100000"/>
                        </a:lnSpc>
                        <a:spcBef>
                          <a:spcPts val="0"/>
                        </a:spcBef>
                        <a:spcAft>
                          <a:spcPts val="0"/>
                        </a:spcAft>
                        <a:buFont typeface="Arial" panose="020B0604020202020204" pitchFamily="34" charset="0"/>
                        <a:buChar char="•"/>
                      </a:pPr>
                      <a:r>
                        <a:rPr lang="en-US" sz="900">
                          <a:effectLst/>
                          <a:latin typeface="Arial Narrow"/>
                          <a:ea typeface="Calibri" panose="020F0502020204030204" pitchFamily="34" charset="0"/>
                          <a:cs typeface="Times New Roman"/>
                        </a:rPr>
                        <a:t>Number of parents with lived experience holding leadership roles as Parent Partners in the primary prevention system </a:t>
                      </a:r>
                    </a:p>
                    <a:p>
                      <a:pPr marL="57150" marR="0" indent="-57150">
                        <a:lnSpc>
                          <a:spcPct val="100000"/>
                        </a:lnSpc>
                        <a:spcBef>
                          <a:spcPts val="0"/>
                        </a:spcBef>
                        <a:spcAft>
                          <a:spcPts val="0"/>
                        </a:spcAft>
                        <a:buFont typeface="Arial" panose="020B0604020202020204" pitchFamily="34" charset="0"/>
                        <a:buChar char="•"/>
                      </a:pPr>
                      <a:endParaRPr lang="en-US" sz="900">
                        <a:effectLst/>
                        <a:latin typeface="Arial Narrow"/>
                        <a:ea typeface="Calibri" panose="020F0502020204030204" pitchFamily="34" charset="0"/>
                        <a:cs typeface="Times New Roman"/>
                      </a:endParaRPr>
                    </a:p>
                    <a:p>
                      <a:pPr marL="57150" marR="0" indent="-57150">
                        <a:lnSpc>
                          <a:spcPct val="100000"/>
                        </a:lnSpc>
                        <a:spcBef>
                          <a:spcPts val="0"/>
                        </a:spcBef>
                        <a:spcAft>
                          <a:spcPts val="0"/>
                        </a:spcAft>
                        <a:buFont typeface="Arial" panose="020B0604020202020204" pitchFamily="34" charset="0"/>
                        <a:buChar char="•"/>
                      </a:pPr>
                      <a:r>
                        <a:rPr lang="en-US" sz="900">
                          <a:effectLst/>
                          <a:latin typeface="Arial Narrow"/>
                          <a:ea typeface="Calibri" panose="020F0502020204030204" pitchFamily="34" charset="0"/>
                          <a:cs typeface="Times New Roman"/>
                        </a:rPr>
                        <a:t>Number of parents attending Parent Pods</a:t>
                      </a:r>
                    </a:p>
                  </a:txBody>
                  <a:tcPr marL="34310" marR="3431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0325" marR="0" indent="-60325">
                        <a:lnSpc>
                          <a:spcPct val="100000"/>
                        </a:lnSpc>
                        <a:spcBef>
                          <a:spcPts val="0"/>
                        </a:spcBef>
                        <a:spcAft>
                          <a:spcPts val="0"/>
                        </a:spcAft>
                        <a:buFont typeface="Arial" panose="020B0604020202020204" pitchFamily="34" charset="0"/>
                        <a:buChar char="•"/>
                      </a:pPr>
                      <a:r>
                        <a:rPr lang="en-US" sz="900">
                          <a:effectLst/>
                          <a:latin typeface="Arial Narrow"/>
                          <a:ea typeface="Calibri" panose="020F0502020204030204" pitchFamily="34" charset="0"/>
                          <a:cs typeface="Times New Roman"/>
                        </a:rPr>
                        <a:t>Families’ protective factors are strengthened</a:t>
                      </a:r>
                    </a:p>
                  </a:txBody>
                  <a:tcPr marL="34310" marR="3431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0325" marR="0" indent="-60325">
                        <a:lnSpc>
                          <a:spcPct val="100000"/>
                        </a:lnSpc>
                        <a:spcBef>
                          <a:spcPts val="0"/>
                        </a:spcBef>
                        <a:spcAft>
                          <a:spcPts val="0"/>
                        </a:spcAft>
                        <a:buFont typeface="Arial" panose="020B0604020202020204" pitchFamily="34" charset="0"/>
                        <a:buChar char="•"/>
                      </a:pPr>
                      <a:r>
                        <a:rPr lang="en-US" sz="900">
                          <a:effectLst/>
                          <a:latin typeface="Arial Narrow"/>
                          <a:ea typeface="Calibri" panose="020F0502020204030204" pitchFamily="34" charset="0"/>
                          <a:cs typeface="Times New Roman"/>
                        </a:rPr>
                        <a:t>Increased voice, leadership, and power of parents and youth</a:t>
                      </a:r>
                    </a:p>
                    <a:p>
                      <a:pPr marL="57150" lvl="2" indent="-57150">
                        <a:buFont typeface="Arial" panose="020B0604020202020204" pitchFamily="34" charset="0"/>
                        <a:buChar char="•"/>
                        <a:defRPr/>
                      </a:pPr>
                      <a:r>
                        <a:rPr lang="en-US" sz="900">
                          <a:solidFill>
                            <a:prstClr val="black"/>
                          </a:solidFill>
                          <a:latin typeface="Arial Narrow" panose="020B0606020202030204" pitchFamily="34" charset="0"/>
                          <a:cs typeface="Times New Roman" panose="02020603050405020304" pitchFamily="18" charset="0"/>
                        </a:rPr>
                        <a:t>Families serve as resources to other families</a:t>
                      </a:r>
                    </a:p>
                    <a:p>
                      <a:pPr marL="57150" lvl="2" indent="-57150">
                        <a:buFont typeface="Arial" panose="020B0604020202020204" pitchFamily="34" charset="0"/>
                        <a:buChar char="•"/>
                        <a:defRPr/>
                      </a:pPr>
                      <a:r>
                        <a:rPr lang="en-US" sz="900">
                          <a:solidFill>
                            <a:prstClr val="black"/>
                          </a:solidFill>
                          <a:latin typeface="Arial Narrow" panose="020B0606020202030204" pitchFamily="34" charset="0"/>
                          <a:cs typeface="Times New Roman" panose="02020603050405020304" pitchFamily="18" charset="0"/>
                        </a:rPr>
                        <a:t>Families f</a:t>
                      </a:r>
                      <a:r>
                        <a:rPr kumimoji="0" lang="en-US" sz="900" b="0" i="0" u="none" strike="noStrike" kern="1200" cap="none" spc="0" normalizeH="0" baseline="0" noProof="0">
                          <a:ln>
                            <a:noFill/>
                          </a:ln>
                          <a:solidFill>
                            <a:prstClr val="black"/>
                          </a:solidFill>
                          <a:effectLst/>
                          <a:uLnTx/>
                          <a:uFillTx/>
                          <a:latin typeface="Arial Narrow" panose="020B0606020202030204" pitchFamily="34" charset="0"/>
                          <a:ea typeface="+mn-ea"/>
                          <a:cs typeface="Times New Roman" panose="02020603050405020304" pitchFamily="18" charset="0"/>
                        </a:rPr>
                        <a:t>eel less isolated and have greater social connections</a:t>
                      </a:r>
                      <a:endParaRPr lang="en-US" sz="800">
                        <a:effectLst/>
                        <a:latin typeface="Arial Narrow"/>
                        <a:ea typeface="Calibri" panose="020F0502020204030204" pitchFamily="34" charset="0"/>
                        <a:cs typeface="Times New Roman"/>
                      </a:endParaRPr>
                    </a:p>
                    <a:p>
                      <a:pPr marL="60325" marR="0" indent="-60325">
                        <a:lnSpc>
                          <a:spcPct val="100000"/>
                        </a:lnSpc>
                        <a:spcBef>
                          <a:spcPts val="0"/>
                        </a:spcBef>
                        <a:spcAft>
                          <a:spcPts val="0"/>
                        </a:spcAft>
                        <a:buFont typeface="Arial" panose="020B0604020202020204" pitchFamily="34" charset="0"/>
                        <a:buChar char="•"/>
                      </a:pPr>
                      <a:r>
                        <a:rPr lang="en-US" sz="900" kern="1200">
                          <a:solidFill>
                            <a:schemeClr val="tx1"/>
                          </a:solidFill>
                          <a:effectLst/>
                          <a:latin typeface="Arial Narrow"/>
                          <a:ea typeface="+mn-ea"/>
                          <a:cs typeface="+mn-cs"/>
                        </a:rPr>
                        <a:t>Prevention system partners will gain an understanding of the perspectives of families and gain respect for the role the individual represents in the system</a:t>
                      </a:r>
                      <a:endParaRPr lang="en-US" sz="900">
                        <a:effectLst/>
                        <a:latin typeface="Arial Narrow"/>
                        <a:ea typeface="Calibri" panose="020F0502020204030204" pitchFamily="34" charset="0"/>
                        <a:cs typeface="Times New Roman" panose="02020603050405020304" pitchFamily="18" charset="0"/>
                      </a:endParaRPr>
                    </a:p>
                  </a:txBody>
                  <a:tcPr marL="34310" marR="3431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57150" indent="-57150">
                        <a:buFont typeface="Arial" panose="020B0604020202020204" pitchFamily="34" charset="0"/>
                        <a:buChar char="•"/>
                      </a:pPr>
                      <a:r>
                        <a:rPr lang="en-US" sz="900">
                          <a:effectLst/>
                          <a:latin typeface="Arial Narrow"/>
                          <a:ea typeface="Calibri" panose="020F0502020204030204" pitchFamily="34" charset="0"/>
                          <a:cs typeface="Times New Roman"/>
                        </a:rPr>
                        <a:t>Families express help-seeking behavior</a:t>
                      </a:r>
                      <a:endParaRPr lang="en-US"/>
                    </a:p>
                  </a:txBody>
                  <a:tcPr marL="34310" marR="34310"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4">
                  <a:txBody>
                    <a:bodyPr/>
                    <a:lstStyle/>
                    <a:p>
                      <a:pPr marL="0" marR="0" algn="ctr">
                        <a:lnSpc>
                          <a:spcPct val="107000"/>
                        </a:lnSpc>
                        <a:spcBef>
                          <a:spcPts val="0"/>
                        </a:spcBef>
                        <a:spcAft>
                          <a:spcPts val="0"/>
                        </a:spcAft>
                      </a:pPr>
                      <a:r>
                        <a:rPr lang="en-US" sz="1100" b="1">
                          <a:solidFill>
                            <a:srgbClr val="000000"/>
                          </a:solidFill>
                          <a:effectLst/>
                          <a:latin typeface="Arial Narrow"/>
                          <a:ea typeface="Calibri" panose="020F0502020204030204" pitchFamily="34" charset="0"/>
                          <a:cs typeface="Times New Roman"/>
                        </a:rPr>
                        <a:t>Increased family well-being</a:t>
                      </a:r>
                    </a:p>
                    <a:p>
                      <a:pPr marL="0" marR="0" algn="ctr">
                        <a:lnSpc>
                          <a:spcPct val="107000"/>
                        </a:lnSpc>
                        <a:spcBef>
                          <a:spcPts val="0"/>
                        </a:spcBef>
                        <a:spcAft>
                          <a:spcPts val="0"/>
                        </a:spcAft>
                      </a:pPr>
                      <a:endParaRPr lang="en-US" sz="1100" b="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1100">
                        <a:effectLst/>
                        <a:latin typeface="Arial Narrow"/>
                        <a:ea typeface="Calibri" panose="020F0502020204030204" pitchFamily="34" charset="0"/>
                        <a:cs typeface="Times New Roman"/>
                      </a:endParaRPr>
                    </a:p>
                    <a:p>
                      <a:pPr marL="0" marR="0" algn="ctr">
                        <a:lnSpc>
                          <a:spcPct val="107000"/>
                        </a:lnSpc>
                        <a:spcBef>
                          <a:spcPts val="0"/>
                        </a:spcBef>
                        <a:spcAft>
                          <a:spcPts val="0"/>
                        </a:spcAft>
                      </a:pPr>
                      <a:endParaRPr lang="en-US" sz="1100" b="1">
                        <a:solidFill>
                          <a:srgbClr val="000000"/>
                        </a:solidFill>
                        <a:effectLst/>
                        <a:latin typeface="Arial Narrow"/>
                        <a:ea typeface="Calibri" panose="020F0502020204030204" pitchFamily="34" charset="0"/>
                        <a:cs typeface="Times New Roman"/>
                      </a:endParaRPr>
                    </a:p>
                    <a:p>
                      <a:pPr marL="0" marR="0" algn="ctr">
                        <a:lnSpc>
                          <a:spcPct val="107000"/>
                        </a:lnSpc>
                        <a:spcBef>
                          <a:spcPts val="0"/>
                        </a:spcBef>
                        <a:spcAft>
                          <a:spcPts val="0"/>
                        </a:spcAft>
                      </a:pPr>
                      <a:endParaRPr lang="en-US" sz="1100" b="1">
                        <a:solidFill>
                          <a:srgbClr val="000000"/>
                        </a:solidFill>
                        <a:effectLst/>
                        <a:latin typeface="Arial Narrow"/>
                        <a:ea typeface="Calibri" panose="020F0502020204030204" pitchFamily="34" charset="0"/>
                        <a:cs typeface="Times New Roman"/>
                      </a:endParaRPr>
                    </a:p>
                    <a:p>
                      <a:pPr marL="0" marR="0" algn="ctr">
                        <a:lnSpc>
                          <a:spcPct val="107000"/>
                        </a:lnSpc>
                        <a:spcBef>
                          <a:spcPts val="0"/>
                        </a:spcBef>
                        <a:spcAft>
                          <a:spcPts val="0"/>
                        </a:spcAft>
                      </a:pPr>
                      <a:r>
                        <a:rPr lang="en-US" sz="1100" b="1">
                          <a:solidFill>
                            <a:srgbClr val="000000"/>
                          </a:solidFill>
                          <a:effectLst/>
                          <a:latin typeface="Arial Narrow"/>
                          <a:ea typeface="Calibri" panose="020F0502020204030204" pitchFamily="34" charset="0"/>
                          <a:cs typeface="Times New Roman"/>
                        </a:rPr>
                        <a:t>Reductions in child maltreatment &amp; removals from home</a:t>
                      </a:r>
                    </a:p>
                    <a:p>
                      <a:pPr marL="0" marR="0" algn="ctr">
                        <a:lnSpc>
                          <a:spcPct val="107000"/>
                        </a:lnSpc>
                        <a:spcBef>
                          <a:spcPts val="0"/>
                        </a:spcBef>
                        <a:spcAft>
                          <a:spcPts val="0"/>
                        </a:spcAft>
                      </a:pPr>
                      <a:endParaRPr lang="en-US" sz="1100" b="1">
                        <a:solidFill>
                          <a:srgbClr val="000000"/>
                        </a:solidFill>
                        <a:effectLst/>
                        <a:latin typeface="Arial Narrow"/>
                        <a:ea typeface="Calibri" panose="020F0502020204030204" pitchFamily="34" charset="0"/>
                        <a:cs typeface="Times New Roman"/>
                      </a:endParaRPr>
                    </a:p>
                    <a:p>
                      <a:pPr marL="0" marR="0" algn="ctr">
                        <a:lnSpc>
                          <a:spcPct val="107000"/>
                        </a:lnSpc>
                        <a:spcBef>
                          <a:spcPts val="0"/>
                        </a:spcBef>
                        <a:spcAft>
                          <a:spcPts val="0"/>
                        </a:spcAft>
                      </a:pPr>
                      <a:endParaRPr lang="en-US" sz="1100" b="1">
                        <a:solidFill>
                          <a:srgbClr val="000000"/>
                        </a:solidFill>
                        <a:effectLst/>
                        <a:latin typeface="Arial Narrow"/>
                        <a:ea typeface="Calibri" panose="020F0502020204030204" pitchFamily="34" charset="0"/>
                        <a:cs typeface="Times New Roman"/>
                      </a:endParaRPr>
                    </a:p>
                    <a:p>
                      <a:pPr marL="0" marR="0" algn="ctr">
                        <a:lnSpc>
                          <a:spcPct val="107000"/>
                        </a:lnSpc>
                        <a:spcBef>
                          <a:spcPts val="0"/>
                        </a:spcBef>
                        <a:spcAft>
                          <a:spcPts val="0"/>
                        </a:spcAft>
                      </a:pPr>
                      <a:endParaRPr lang="en-US" sz="1100" b="1">
                        <a:solidFill>
                          <a:srgbClr val="000000"/>
                        </a:solidFill>
                        <a:effectLst/>
                        <a:latin typeface="Arial Narrow"/>
                        <a:ea typeface="Calibri" panose="020F0502020204030204" pitchFamily="34" charset="0"/>
                        <a:cs typeface="Times New Roman"/>
                      </a:endParaRPr>
                    </a:p>
                    <a:p>
                      <a:pPr marL="0" marR="0" algn="ctr">
                        <a:lnSpc>
                          <a:spcPct val="107000"/>
                        </a:lnSpc>
                        <a:spcBef>
                          <a:spcPts val="0"/>
                        </a:spcBef>
                        <a:spcAft>
                          <a:spcPts val="0"/>
                        </a:spcAft>
                      </a:pPr>
                      <a:endParaRPr lang="en-US" sz="1100" b="1">
                        <a:solidFill>
                          <a:srgbClr val="000000"/>
                        </a:solidFill>
                        <a:effectLst/>
                        <a:latin typeface="Arial Narrow"/>
                        <a:ea typeface="Calibri" panose="020F0502020204030204" pitchFamily="34" charset="0"/>
                        <a:cs typeface="Times New Roman"/>
                      </a:endParaRPr>
                    </a:p>
                    <a:p>
                      <a:pPr marL="0" marR="0" algn="ctr">
                        <a:lnSpc>
                          <a:spcPct val="107000"/>
                        </a:lnSpc>
                        <a:spcBef>
                          <a:spcPts val="0"/>
                        </a:spcBef>
                        <a:spcAft>
                          <a:spcPts val="0"/>
                        </a:spcAft>
                      </a:pPr>
                      <a:r>
                        <a:rPr lang="en-US" sz="1100" b="1">
                          <a:solidFill>
                            <a:srgbClr val="000000"/>
                          </a:solidFill>
                          <a:effectLst/>
                          <a:latin typeface="Arial Narrow"/>
                          <a:ea typeface="Calibri" panose="020F0502020204030204" pitchFamily="34" charset="0"/>
                          <a:cs typeface="Times New Roman"/>
                        </a:rPr>
                        <a:t>Decreased racial disparities</a:t>
                      </a:r>
                      <a:endParaRPr lang="en-US" sz="1100">
                        <a:effectLst/>
                        <a:latin typeface="Arial Narrow"/>
                        <a:ea typeface="Calibri" panose="020F0502020204030204" pitchFamily="34" charset="0"/>
                        <a:cs typeface="Times New Roman"/>
                      </a:endParaRPr>
                    </a:p>
                  </a:txBody>
                  <a:tcPr marL="34310" marR="3431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62892126"/>
                  </a:ext>
                </a:extLst>
              </a:tr>
              <a:tr h="1768484">
                <a:tc vMerge="1">
                  <a:txBody>
                    <a:bodyPr/>
                    <a:lstStyle/>
                    <a:p>
                      <a:endParaRPr lang="en-US"/>
                    </a:p>
                  </a:txBody>
                  <a:tcPr/>
                </a:tc>
                <a:tc>
                  <a:txBody>
                    <a:bodyPr/>
                    <a:lstStyle/>
                    <a:p>
                      <a:pPr marL="0" marR="0" algn="ctr">
                        <a:lnSpc>
                          <a:spcPct val="107000"/>
                        </a:lnSpc>
                        <a:spcBef>
                          <a:spcPts val="0"/>
                        </a:spcBef>
                        <a:spcAft>
                          <a:spcPts val="0"/>
                        </a:spcAft>
                      </a:pPr>
                      <a:r>
                        <a:rPr lang="en-US" sz="1100" b="0" i="0" u="sng">
                          <a:solidFill>
                            <a:schemeClr val="tx1"/>
                          </a:solidFill>
                          <a:effectLst/>
                          <a:latin typeface="Arial Narrow"/>
                          <a:cs typeface="Times New Roman"/>
                        </a:rPr>
                        <a:t>Train</a:t>
                      </a:r>
                    </a:p>
                    <a:p>
                      <a:pPr marL="0" marR="0" algn="l">
                        <a:lnSpc>
                          <a:spcPct val="107000"/>
                        </a:lnSpc>
                        <a:spcBef>
                          <a:spcPts val="0"/>
                        </a:spcBef>
                        <a:spcAft>
                          <a:spcPts val="0"/>
                        </a:spcAft>
                      </a:pPr>
                      <a:r>
                        <a:rPr lang="en-US" sz="900" b="0" i="0" u="none">
                          <a:solidFill>
                            <a:schemeClr val="tx1"/>
                          </a:solidFill>
                          <a:effectLst/>
                          <a:latin typeface="Arial Narrow"/>
                          <a:cs typeface="Times New Roman"/>
                        </a:rPr>
                        <a:t>Providers in:</a:t>
                      </a:r>
                    </a:p>
                    <a:p>
                      <a:pPr marL="114300" marR="0" indent="-114300" algn="l">
                        <a:lnSpc>
                          <a:spcPct val="107000"/>
                        </a:lnSpc>
                        <a:spcBef>
                          <a:spcPts val="0"/>
                        </a:spcBef>
                        <a:spcAft>
                          <a:spcPts val="0"/>
                        </a:spcAft>
                        <a:buFont typeface="Wingdings" panose="05000000000000000000" pitchFamily="2" charset="2"/>
                        <a:buChar char="Ø"/>
                      </a:pPr>
                      <a:r>
                        <a:rPr lang="en-US" sz="900" b="0" i="0" u="none">
                          <a:solidFill>
                            <a:schemeClr val="tx1"/>
                          </a:solidFill>
                          <a:effectLst/>
                          <a:latin typeface="Arial Narrow"/>
                          <a:cs typeface="Times New Roman"/>
                        </a:rPr>
                        <a:t>Racial Equity</a:t>
                      </a:r>
                    </a:p>
                    <a:p>
                      <a:pPr marL="114300" marR="0" indent="-114300" algn="l">
                        <a:lnSpc>
                          <a:spcPct val="107000"/>
                        </a:lnSpc>
                        <a:spcBef>
                          <a:spcPts val="0"/>
                        </a:spcBef>
                        <a:spcAft>
                          <a:spcPts val="0"/>
                        </a:spcAft>
                        <a:buFont typeface="Wingdings" panose="05000000000000000000" pitchFamily="2" charset="2"/>
                        <a:buChar char="Ø"/>
                      </a:pPr>
                      <a:r>
                        <a:rPr lang="en-US" sz="900" b="0" i="0" u="none">
                          <a:solidFill>
                            <a:schemeClr val="tx1"/>
                          </a:solidFill>
                          <a:effectLst/>
                          <a:latin typeface="Arial Narrow"/>
                          <a:cs typeface="Times New Roman"/>
                        </a:rPr>
                        <a:t>Well-Being</a:t>
                      </a:r>
                    </a:p>
                    <a:p>
                      <a:pPr marL="114300" marR="0" indent="-114300" algn="l">
                        <a:lnSpc>
                          <a:spcPct val="107000"/>
                        </a:lnSpc>
                        <a:spcBef>
                          <a:spcPts val="0"/>
                        </a:spcBef>
                        <a:spcAft>
                          <a:spcPts val="0"/>
                        </a:spcAft>
                        <a:buFont typeface="Wingdings" panose="05000000000000000000" pitchFamily="2" charset="2"/>
                        <a:buChar char="Ø"/>
                      </a:pPr>
                      <a:r>
                        <a:rPr lang="en-US" sz="900" b="0" i="0" u="none">
                          <a:solidFill>
                            <a:schemeClr val="tx1"/>
                          </a:solidFill>
                          <a:effectLst/>
                          <a:latin typeface="Arial Narrow"/>
                          <a:cs typeface="Times New Roman"/>
                        </a:rPr>
                        <a:t>Ideal Norms</a:t>
                      </a:r>
                    </a:p>
                    <a:p>
                      <a:pPr marL="114300" marR="0" indent="-114300" algn="l">
                        <a:lnSpc>
                          <a:spcPct val="107000"/>
                        </a:lnSpc>
                        <a:spcBef>
                          <a:spcPts val="0"/>
                        </a:spcBef>
                        <a:spcAft>
                          <a:spcPts val="0"/>
                        </a:spcAft>
                        <a:buFont typeface="Wingdings" panose="05000000000000000000" pitchFamily="2" charset="2"/>
                        <a:buChar char="Ø"/>
                      </a:pPr>
                      <a:r>
                        <a:rPr lang="en-US" sz="900" b="0" i="0" u="none">
                          <a:solidFill>
                            <a:schemeClr val="tx1"/>
                          </a:solidFill>
                          <a:effectLst/>
                          <a:latin typeface="Arial Narrow"/>
                          <a:cs typeface="Times New Roman"/>
                        </a:rPr>
                        <a:t>Family Centered Coaching</a:t>
                      </a:r>
                    </a:p>
                    <a:p>
                      <a:pPr marL="114300" marR="0" indent="-114300" algn="l">
                        <a:lnSpc>
                          <a:spcPct val="107000"/>
                        </a:lnSpc>
                        <a:spcBef>
                          <a:spcPts val="0"/>
                        </a:spcBef>
                        <a:spcAft>
                          <a:spcPts val="0"/>
                        </a:spcAft>
                        <a:buFont typeface="Wingdings" panose="05000000000000000000" pitchFamily="2" charset="2"/>
                        <a:buChar char="Ø"/>
                      </a:pPr>
                      <a:r>
                        <a:rPr lang="en-US" sz="900" b="0" i="0" u="none">
                          <a:solidFill>
                            <a:schemeClr val="tx1"/>
                          </a:solidFill>
                          <a:effectLst/>
                          <a:latin typeface="Arial Narrow"/>
                          <a:cs typeface="Times New Roman"/>
                        </a:rPr>
                        <a:t>KYNECT Resources </a:t>
                      </a:r>
                    </a:p>
                    <a:p>
                      <a:pPr marL="114300" marR="0" indent="-114300" algn="l">
                        <a:lnSpc>
                          <a:spcPct val="107000"/>
                        </a:lnSpc>
                        <a:spcBef>
                          <a:spcPts val="0"/>
                        </a:spcBef>
                        <a:spcAft>
                          <a:spcPts val="0"/>
                        </a:spcAft>
                        <a:buFont typeface="Wingdings" panose="05000000000000000000" pitchFamily="2" charset="2"/>
                        <a:buChar char="Ø"/>
                      </a:pPr>
                      <a:endParaRPr lang="en-US" sz="900" b="0" i="0" u="none">
                        <a:solidFill>
                          <a:schemeClr val="tx1"/>
                        </a:solidFill>
                        <a:effectLst/>
                        <a:latin typeface="Arial Narrow"/>
                        <a:cs typeface="Times New Roman"/>
                      </a:endParaRPr>
                    </a:p>
                    <a:p>
                      <a:pPr marL="0" marR="0" indent="0" algn="l">
                        <a:lnSpc>
                          <a:spcPct val="107000"/>
                        </a:lnSpc>
                        <a:spcBef>
                          <a:spcPts val="0"/>
                        </a:spcBef>
                        <a:spcAft>
                          <a:spcPts val="0"/>
                        </a:spcAft>
                        <a:buFont typeface="Wingdings" panose="05000000000000000000" pitchFamily="2" charset="2"/>
                        <a:buNone/>
                      </a:pPr>
                      <a:r>
                        <a:rPr lang="en-US" sz="900" b="0" i="0" u="none">
                          <a:solidFill>
                            <a:schemeClr val="tx1"/>
                          </a:solidFill>
                          <a:effectLst/>
                          <a:latin typeface="Arial Narrow"/>
                          <a:cs typeface="Times New Roman"/>
                        </a:rPr>
                        <a:t>Families in:</a:t>
                      </a:r>
                    </a:p>
                    <a:p>
                      <a:pPr marL="57150" marR="0" indent="-57150" algn="l">
                        <a:lnSpc>
                          <a:spcPct val="107000"/>
                        </a:lnSpc>
                        <a:spcBef>
                          <a:spcPts val="0"/>
                        </a:spcBef>
                        <a:spcAft>
                          <a:spcPts val="0"/>
                        </a:spcAft>
                        <a:buFont typeface="Wingdings" panose="05000000000000000000" pitchFamily="2" charset="2"/>
                        <a:buChar char="Ø"/>
                      </a:pPr>
                      <a:r>
                        <a:rPr lang="en-US" sz="900" b="0" i="0" u="none">
                          <a:solidFill>
                            <a:schemeClr val="tx1"/>
                          </a:solidFill>
                          <a:effectLst/>
                          <a:latin typeface="Arial Narrow"/>
                          <a:cs typeface="Times New Roman"/>
                        </a:rPr>
                        <a:t> KYNECT Resources</a:t>
                      </a:r>
                    </a:p>
                    <a:p>
                      <a:pPr marL="57150" marR="0" indent="-57150" algn="l">
                        <a:lnSpc>
                          <a:spcPct val="107000"/>
                        </a:lnSpc>
                        <a:spcBef>
                          <a:spcPts val="0"/>
                        </a:spcBef>
                        <a:spcAft>
                          <a:spcPts val="0"/>
                        </a:spcAft>
                        <a:buFont typeface="Wingdings" panose="05000000000000000000" pitchFamily="2" charset="2"/>
                        <a:buChar char="Ø"/>
                      </a:pPr>
                      <a:endParaRPr lang="en-US" sz="900" b="0" i="0" u="none">
                        <a:solidFill>
                          <a:srgbClr val="7030A0"/>
                        </a:solidFill>
                        <a:effectLst/>
                        <a:latin typeface="Arial Narrow"/>
                        <a:cs typeface="Times New Roman"/>
                      </a:endParaRPr>
                    </a:p>
                  </a:txBody>
                  <a:tcPr marL="34310" marR="34310" marT="0" marB="0">
                    <a:lnR w="12700" cap="flat" cmpd="sng" algn="ctr">
                      <a:solidFill>
                        <a:srgbClr val="000000"/>
                      </a:solidFill>
                      <a:prstDash val="solid"/>
                      <a:round/>
                      <a:headEnd type="none" w="med" len="med"/>
                      <a:tailEnd type="none" w="med" len="med"/>
                    </a:lnR>
                  </a:tcPr>
                </a:tc>
                <a:tc>
                  <a:txBody>
                    <a:bodyPr/>
                    <a:lstStyle/>
                    <a:p>
                      <a:pPr marL="57150" marR="0" lvl="0" indent="-571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a:effectLst/>
                          <a:latin typeface="Arial Narrow"/>
                          <a:ea typeface="Calibri" panose="020F0502020204030204" pitchFamily="34" charset="0"/>
                          <a:cs typeface="Times New Roman"/>
                        </a:rPr>
                        <a:t>Number of providers trained in:</a:t>
                      </a:r>
                    </a:p>
                    <a:p>
                      <a:pPr marL="171450" marR="0" lvl="0" indent="-1143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900">
                          <a:effectLst/>
                          <a:latin typeface="Arial Narrow"/>
                          <a:ea typeface="Calibri" panose="020F0502020204030204" pitchFamily="34" charset="0"/>
                          <a:cs typeface="Times New Roman"/>
                        </a:rPr>
                        <a:t>Racial Equity</a:t>
                      </a:r>
                    </a:p>
                    <a:p>
                      <a:pPr marL="171450" marR="0" lvl="0" indent="-1143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900">
                          <a:effectLst/>
                          <a:latin typeface="Arial Narrow"/>
                          <a:ea typeface="Calibri" panose="020F0502020204030204" pitchFamily="34" charset="0"/>
                          <a:cs typeface="Times New Roman"/>
                        </a:rPr>
                        <a:t>Well-Being</a:t>
                      </a:r>
                    </a:p>
                    <a:p>
                      <a:pPr marL="171450" marR="0" lvl="0" indent="-1143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900">
                          <a:effectLst/>
                          <a:latin typeface="Arial Narrow"/>
                          <a:ea typeface="Calibri" panose="020F0502020204030204" pitchFamily="34" charset="0"/>
                          <a:cs typeface="Times New Roman"/>
                        </a:rPr>
                        <a:t>Ideal Norms</a:t>
                      </a:r>
                    </a:p>
                    <a:p>
                      <a:pPr marL="171450" marR="0" lvl="0" indent="-1143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900">
                          <a:effectLst/>
                          <a:latin typeface="Arial Narrow"/>
                          <a:ea typeface="Calibri" panose="020F0502020204030204" pitchFamily="34" charset="0"/>
                          <a:cs typeface="Times New Roman"/>
                        </a:rPr>
                        <a:t>Family-Centered Coaching</a:t>
                      </a:r>
                    </a:p>
                    <a:p>
                      <a:pPr marL="171450" marR="0" lvl="0" indent="-1143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900">
                          <a:effectLst/>
                          <a:latin typeface="Arial Narrow"/>
                          <a:ea typeface="Calibri" panose="020F0502020204030204" pitchFamily="34" charset="0"/>
                          <a:cs typeface="Times New Roman"/>
                        </a:rPr>
                        <a:t>The KYNECT system</a:t>
                      </a:r>
                    </a:p>
                    <a:p>
                      <a:pPr marL="0" marR="0" lvl="0" indent="0" algn="l">
                        <a:lnSpc>
                          <a:spcPct val="100000"/>
                        </a:lnSpc>
                        <a:spcBef>
                          <a:spcPts val="0"/>
                        </a:spcBef>
                        <a:spcAft>
                          <a:spcPts val="0"/>
                        </a:spcAft>
                        <a:buClrTx/>
                        <a:buSzTx/>
                        <a:buNone/>
                      </a:pPr>
                      <a:endParaRPr lang="en-US" sz="900">
                        <a:effectLst/>
                        <a:latin typeface="Arial Narrow"/>
                        <a:ea typeface="Calibri" panose="020F0502020204030204" pitchFamily="34" charset="0"/>
                        <a:cs typeface="Times New Roman"/>
                      </a:endParaRPr>
                    </a:p>
                    <a:p>
                      <a:pPr marL="57150" marR="0" lvl="0" indent="-571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a:effectLst/>
                          <a:latin typeface="Arial Narrow"/>
                          <a:ea typeface="Calibri" panose="020F0502020204030204" pitchFamily="34" charset="0"/>
                          <a:cs typeface="Times New Roman"/>
                        </a:rPr>
                        <a:t>Number of families trained in the KYNECT system</a:t>
                      </a:r>
                    </a:p>
                    <a:p>
                      <a:pPr marL="0" marR="0" lvl="0" indent="0" algn="l">
                        <a:lnSpc>
                          <a:spcPct val="100000"/>
                        </a:lnSpc>
                        <a:spcBef>
                          <a:spcPts val="0"/>
                        </a:spcBef>
                        <a:spcAft>
                          <a:spcPts val="0"/>
                        </a:spcAft>
                        <a:buClrTx/>
                        <a:buSzTx/>
                        <a:buNone/>
                      </a:pPr>
                      <a:endParaRPr lang="en-US" sz="900">
                        <a:effectLst/>
                        <a:latin typeface="Arial Narrow"/>
                        <a:ea typeface="Calibri" panose="020F0502020204030204" pitchFamily="34" charset="0"/>
                        <a:cs typeface="Times New Roman"/>
                      </a:endParaRPr>
                    </a:p>
                    <a:p>
                      <a:pPr marL="57150" marR="0" indent="-57150">
                        <a:lnSpc>
                          <a:spcPct val="100000"/>
                        </a:lnSpc>
                        <a:spcBef>
                          <a:spcPts val="0"/>
                        </a:spcBef>
                        <a:spcAft>
                          <a:spcPts val="0"/>
                        </a:spcAft>
                        <a:buFont typeface="Arial" panose="020B0604020202020204" pitchFamily="34" charset="0"/>
                        <a:buChar char="•"/>
                      </a:pPr>
                      <a:r>
                        <a:rPr lang="en-US" sz="900">
                          <a:effectLst/>
                          <a:latin typeface="Arial Narrow"/>
                          <a:ea typeface="Calibri" panose="020F0502020204030204" pitchFamily="34" charset="0"/>
                          <a:cs typeface="Times New Roman"/>
                        </a:rPr>
                        <a:t>Development of a Resource Directory and Regional Web-Based Platform </a:t>
                      </a:r>
                      <a:endParaRPr lang="en-US"/>
                    </a:p>
                  </a:txBody>
                  <a:tcPr marL="34310" marR="343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14300" indent="-114300">
                        <a:buFont typeface="Arial" panose="020B0604020202020204" pitchFamily="34" charset="0"/>
                        <a:buChar char="•"/>
                      </a:pPr>
                      <a:r>
                        <a:rPr lang="en-US" sz="900">
                          <a:effectLst/>
                          <a:latin typeface="Arial Narrow"/>
                          <a:ea typeface="Calibri" panose="020F0502020204030204" pitchFamily="34" charset="0"/>
                          <a:cs typeface="Times New Roman"/>
                        </a:rPr>
                        <a:t>Families have an increased understanding of prevention resources available and how to navigate the system</a:t>
                      </a:r>
                    </a:p>
                    <a:p>
                      <a:pPr marL="114300" indent="-114300">
                        <a:buFont typeface="Arial" panose="020B0604020202020204" pitchFamily="34" charset="0"/>
                        <a:buChar char="•"/>
                      </a:pPr>
                      <a:r>
                        <a:rPr lang="en-US" sz="900">
                          <a:effectLst/>
                          <a:latin typeface="Arial Narrow"/>
                          <a:ea typeface="Calibri" panose="020F0502020204030204" pitchFamily="34" charset="0"/>
                          <a:cs typeface="Times New Roman"/>
                        </a:rPr>
                        <a:t>Providers have increased knowledge of prevention resources that address </a:t>
                      </a:r>
                      <a:r>
                        <a:rPr lang="en-US" sz="900" err="1">
                          <a:effectLst/>
                          <a:latin typeface="Arial Narrow"/>
                          <a:ea typeface="Calibri" panose="020F0502020204030204" pitchFamily="34" charset="0"/>
                          <a:cs typeface="Times New Roman"/>
                        </a:rPr>
                        <a:t>SDoH</a:t>
                      </a:r>
                      <a:r>
                        <a:rPr lang="en-US" sz="900">
                          <a:effectLst/>
                          <a:latin typeface="Arial Narrow"/>
                          <a:ea typeface="Calibri" panose="020F0502020204030204" pitchFamily="34" charset="0"/>
                          <a:cs typeface="Times New Roman"/>
                        </a:rPr>
                        <a:t> in the community</a:t>
                      </a:r>
                      <a:endParaRPr lang="en-US"/>
                    </a:p>
                  </a:txBody>
                  <a:tcPr marL="34310" marR="343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57150" indent="-57150" algn="l">
                        <a:buFont typeface="Arial" panose="020B0604020202020204" pitchFamily="34" charset="0"/>
                        <a:buChar char="•"/>
                      </a:pPr>
                      <a:r>
                        <a:rPr lang="en-US" sz="900">
                          <a:effectLst/>
                          <a:latin typeface="Arial Narrow"/>
                          <a:ea typeface="Calibri" panose="020F0502020204030204" pitchFamily="34" charset="0"/>
                          <a:cs typeface="Times New Roman"/>
                        </a:rPr>
                        <a:t>Increased ability of providers to communicate and engage with families through mutual trust and respect</a:t>
                      </a:r>
                    </a:p>
                    <a:p>
                      <a:pPr marL="57150" indent="-57150" algn="l">
                        <a:buFont typeface="Arial" panose="020B0604020202020204" pitchFamily="34" charset="0"/>
                        <a:buChar char="•"/>
                      </a:pPr>
                      <a:r>
                        <a:rPr lang="en-US" sz="900">
                          <a:solidFill>
                            <a:schemeClr val="tx1"/>
                          </a:solidFill>
                          <a:effectLst/>
                          <a:latin typeface="Arial Narrow"/>
                          <a:cs typeface="Times New Roman"/>
                        </a:rPr>
                        <a:t>Families interact with diverse service providers</a:t>
                      </a:r>
                    </a:p>
                    <a:p>
                      <a:pPr marL="57150" indent="-57150" algn="l">
                        <a:buFont typeface="Arial" panose="020B0604020202020204" pitchFamily="34" charset="0"/>
                        <a:buChar char="•"/>
                      </a:pPr>
                      <a:r>
                        <a:rPr lang="en-US" sz="900">
                          <a:solidFill>
                            <a:schemeClr val="tx1"/>
                          </a:solidFill>
                          <a:effectLst/>
                          <a:latin typeface="Arial Narrow"/>
                          <a:cs typeface="Times New Roman"/>
                        </a:rPr>
                        <a:t>Families experience anti-racist and equitable services and supports </a:t>
                      </a:r>
                      <a:endParaRPr lang="en-US" sz="1000">
                        <a:solidFill>
                          <a:schemeClr val="tx1"/>
                        </a:solidFill>
                        <a:latin typeface="Arial Narrow" panose="020B0606020202030204" pitchFamily="34" charset="0"/>
                        <a:cs typeface="Arial" panose="020B0604020202020204" pitchFamily="34" charset="0"/>
                      </a:endParaRPr>
                    </a:p>
                  </a:txBody>
                  <a:tcPr marL="34310" marR="343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0325" marR="0" lvl="0" indent="-60325" algn="l" rtl="0" eaLnBrk="1" fontAlgn="auto" latinLnBrk="0" hangingPunct="1">
                        <a:lnSpc>
                          <a:spcPct val="100000"/>
                        </a:lnSpc>
                        <a:spcBef>
                          <a:spcPts val="0"/>
                        </a:spcBef>
                        <a:spcAft>
                          <a:spcPts val="0"/>
                        </a:spcAft>
                        <a:buClrTx/>
                        <a:buSzTx/>
                        <a:buFont typeface="Arial" panose="020B0604020202020204" pitchFamily="34" charset="0"/>
                        <a:buChar char="•"/>
                      </a:pPr>
                      <a:r>
                        <a:rPr lang="en-US" sz="900">
                          <a:effectLst/>
                          <a:latin typeface="Arial Narrow"/>
                          <a:ea typeface="Calibri" panose="020F0502020204030204" pitchFamily="34" charset="0"/>
                          <a:cs typeface="Times New Roman"/>
                        </a:rPr>
                        <a:t>System partners have a greater understanding of poverty-driven neglect and preventative role of concrete supports </a:t>
                      </a:r>
                      <a:endParaRPr lang="en-US" sz="900">
                        <a:effectLst/>
                        <a:latin typeface="Arial Narrow" panose="020B0606020202030204" pitchFamily="34" charset="0"/>
                        <a:ea typeface="Calibri" panose="020F0502020204030204" pitchFamily="34" charset="0"/>
                        <a:cs typeface="Times New Roman" panose="02020603050405020304" pitchFamily="18" charset="0"/>
                      </a:endParaRPr>
                    </a:p>
                    <a:p>
                      <a:pPr marL="60325" marR="0" lvl="0" indent="-603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a:effectLst/>
                          <a:latin typeface="Arial Narrow"/>
                          <a:ea typeface="Calibri" panose="020F0502020204030204" pitchFamily="34" charset="0"/>
                          <a:cs typeface="Times New Roman"/>
                        </a:rPr>
                        <a:t>Increased prevention-oriented mindset &amp; readiness to change among providers</a:t>
                      </a:r>
                    </a:p>
                    <a:p>
                      <a:pPr marL="60325" marR="0" lvl="0" indent="-603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a:effectLst/>
                          <a:latin typeface="Arial Narrow"/>
                          <a:ea typeface="Calibri" panose="020F0502020204030204" pitchFamily="34" charset="0"/>
                          <a:cs typeface="Times New Roman"/>
                        </a:rPr>
                        <a:t>Shift mandated reporter practices to mandated supporter</a:t>
                      </a:r>
                    </a:p>
                  </a:txBody>
                  <a:tcPr marL="34310" marR="343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3852475895"/>
                  </a:ext>
                </a:extLst>
              </a:tr>
              <a:tr h="952260">
                <a:tc vMerge="1">
                  <a:txBody>
                    <a:bodyPr/>
                    <a:lstStyle/>
                    <a:p>
                      <a:pPr marL="0" marR="0">
                        <a:lnSpc>
                          <a:spcPct val="107000"/>
                        </a:lnSpc>
                        <a:spcBef>
                          <a:spcPts val="0"/>
                        </a:spcBef>
                        <a:spcAft>
                          <a:spcPts val="0"/>
                        </a:spcAft>
                      </a:pPr>
                      <a:r>
                        <a:rPr lang="en-US" sz="600">
                          <a:effectLst/>
                          <a:latin typeface="Arial Narrow" panose="020B0606020202030204" pitchFamily="34" charset="0"/>
                          <a:ea typeface="Calibri" panose="020F0502020204030204" pitchFamily="34" charset="0"/>
                          <a:cs typeface="Times New Roman" panose="02020603050405020304" pitchFamily="18" charset="0"/>
                        </a:rPr>
                        <a:t> </a:t>
                      </a:r>
                    </a:p>
                  </a:txBody>
                  <a:tcPr marL="34310" marR="343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rowSpan="2">
                  <a:txBody>
                    <a:bodyPr/>
                    <a:lstStyle/>
                    <a:p>
                      <a:pPr marL="0" marR="0" indent="0" algn="ctr">
                        <a:lnSpc>
                          <a:spcPct val="107000"/>
                        </a:lnSpc>
                        <a:spcBef>
                          <a:spcPts val="0"/>
                        </a:spcBef>
                        <a:spcAft>
                          <a:spcPts val="0"/>
                        </a:spcAft>
                        <a:buNone/>
                      </a:pPr>
                      <a:r>
                        <a:rPr lang="en-US" sz="1100" b="0" i="0" u="sng">
                          <a:solidFill>
                            <a:schemeClr val="tx1"/>
                          </a:solidFill>
                          <a:effectLst/>
                          <a:latin typeface="Arial Narrow"/>
                          <a:cs typeface="Times New Roman"/>
                        </a:rPr>
                        <a:t>Support</a:t>
                      </a:r>
                    </a:p>
                    <a:p>
                      <a:pPr marL="0" marR="0" indent="0" algn="l">
                        <a:lnSpc>
                          <a:spcPct val="107000"/>
                        </a:lnSpc>
                        <a:spcBef>
                          <a:spcPts val="0"/>
                        </a:spcBef>
                        <a:spcAft>
                          <a:spcPts val="0"/>
                        </a:spcAft>
                        <a:buNone/>
                      </a:pPr>
                      <a:r>
                        <a:rPr lang="en-US" sz="900" b="0" i="0" u="none">
                          <a:solidFill>
                            <a:schemeClr val="tx1"/>
                          </a:solidFill>
                          <a:effectLst/>
                          <a:latin typeface="Arial Narrow"/>
                          <a:cs typeface="Times New Roman"/>
                        </a:rPr>
                        <a:t>Prevention System through:</a:t>
                      </a:r>
                    </a:p>
                    <a:p>
                      <a:pPr marL="114300" marR="0" indent="-114300" algn="l">
                        <a:lnSpc>
                          <a:spcPct val="107000"/>
                        </a:lnSpc>
                        <a:spcBef>
                          <a:spcPts val="0"/>
                        </a:spcBef>
                        <a:spcAft>
                          <a:spcPts val="0"/>
                        </a:spcAft>
                        <a:buFont typeface="Wingdings" panose="05000000000000000000" pitchFamily="2" charset="2"/>
                        <a:buChar char="Ø"/>
                      </a:pPr>
                      <a:r>
                        <a:rPr lang="en-US" sz="900" b="0" i="0" u="none">
                          <a:solidFill>
                            <a:schemeClr val="tx1"/>
                          </a:solidFill>
                          <a:effectLst/>
                          <a:latin typeface="Arial Narrow"/>
                          <a:cs typeface="Times New Roman"/>
                        </a:rPr>
                        <a:t>Alignment of prevention efforts across organizations and around well-being </a:t>
                      </a:r>
                    </a:p>
                    <a:p>
                      <a:pPr marL="114300" marR="0" indent="-114300" algn="l">
                        <a:lnSpc>
                          <a:spcPct val="107000"/>
                        </a:lnSpc>
                        <a:spcBef>
                          <a:spcPts val="0"/>
                        </a:spcBef>
                        <a:spcAft>
                          <a:spcPts val="0"/>
                        </a:spcAft>
                        <a:buFont typeface="Wingdings" panose="05000000000000000000" pitchFamily="2" charset="2"/>
                        <a:buChar char="Ø"/>
                      </a:pPr>
                      <a:r>
                        <a:rPr lang="en-US" sz="900" b="0" i="0" u="none">
                          <a:solidFill>
                            <a:schemeClr val="tx1"/>
                          </a:solidFill>
                          <a:effectLst/>
                          <a:latin typeface="Arial Narrow"/>
                          <a:cs typeface="Times New Roman"/>
                        </a:rPr>
                        <a:t>Dissemination of PCA Toolkit and information on “Lean on Me” mandated supporter information</a:t>
                      </a:r>
                    </a:p>
                    <a:p>
                      <a:pPr marL="114300" marR="0" indent="-114300" algn="l">
                        <a:lnSpc>
                          <a:spcPct val="107000"/>
                        </a:lnSpc>
                        <a:spcBef>
                          <a:spcPts val="0"/>
                        </a:spcBef>
                        <a:spcAft>
                          <a:spcPts val="0"/>
                        </a:spcAft>
                        <a:buFont typeface="Wingdings" panose="05000000000000000000" pitchFamily="2" charset="2"/>
                        <a:buChar char="Ø"/>
                      </a:pPr>
                      <a:r>
                        <a:rPr lang="en-US" sz="900" b="0" i="0" u="none">
                          <a:solidFill>
                            <a:schemeClr val="tx1"/>
                          </a:solidFill>
                          <a:effectLst/>
                          <a:latin typeface="Arial Narrow"/>
                          <a:cs typeface="Times New Roman"/>
                        </a:rPr>
                        <a:t>Establishing prevention referral processes</a:t>
                      </a:r>
                      <a:endParaRPr lang="en-US" sz="600" b="0" i="0" u="none">
                        <a:solidFill>
                          <a:schemeClr val="tx1"/>
                        </a:solidFill>
                        <a:effectLst/>
                        <a:latin typeface="Arial Narrow"/>
                        <a:cs typeface="Times New Roman"/>
                      </a:endParaRPr>
                    </a:p>
                    <a:p>
                      <a:pPr marL="0" marR="0" algn="l">
                        <a:lnSpc>
                          <a:spcPct val="107000"/>
                        </a:lnSpc>
                        <a:spcBef>
                          <a:spcPts val="0"/>
                        </a:spcBef>
                        <a:spcAft>
                          <a:spcPts val="0"/>
                        </a:spcAft>
                      </a:pPr>
                      <a:r>
                        <a:rPr lang="en-US" sz="900" b="0" i="0" u="none">
                          <a:solidFill>
                            <a:schemeClr val="tx1"/>
                          </a:solidFill>
                          <a:effectLst/>
                          <a:latin typeface="Arial Narrow"/>
                          <a:cs typeface="Times New Roman"/>
                        </a:rPr>
                        <a:t>Families through:</a:t>
                      </a:r>
                    </a:p>
                    <a:p>
                      <a:pPr marL="114300" marR="0" indent="-114300" algn="l">
                        <a:lnSpc>
                          <a:spcPct val="107000"/>
                        </a:lnSpc>
                        <a:spcBef>
                          <a:spcPts val="0"/>
                        </a:spcBef>
                        <a:spcAft>
                          <a:spcPts val="0"/>
                        </a:spcAft>
                        <a:buFont typeface="Wingdings" panose="05000000000000000000" pitchFamily="2" charset="2"/>
                        <a:buChar char="Ø"/>
                      </a:pPr>
                      <a:r>
                        <a:rPr lang="en-US" sz="900" b="0" i="0" u="none">
                          <a:solidFill>
                            <a:schemeClr val="tx1"/>
                          </a:solidFill>
                          <a:effectLst/>
                          <a:latin typeface="Arial Narrow"/>
                          <a:cs typeface="Times New Roman"/>
                        </a:rPr>
                        <a:t>Parent Cafes</a:t>
                      </a:r>
                    </a:p>
                    <a:p>
                      <a:pPr marL="114300" marR="0" indent="-114300" algn="l">
                        <a:lnSpc>
                          <a:spcPct val="107000"/>
                        </a:lnSpc>
                        <a:spcBef>
                          <a:spcPts val="0"/>
                        </a:spcBef>
                        <a:spcAft>
                          <a:spcPts val="0"/>
                        </a:spcAft>
                        <a:buFont typeface="Wingdings" panose="05000000000000000000" pitchFamily="2" charset="2"/>
                        <a:buChar char="Ø"/>
                      </a:pPr>
                      <a:r>
                        <a:rPr lang="en-US" sz="900" b="0" i="0" u="none">
                          <a:solidFill>
                            <a:schemeClr val="tx1"/>
                          </a:solidFill>
                          <a:effectLst/>
                          <a:latin typeface="Arial Narrow"/>
                          <a:cs typeface="Times New Roman"/>
                        </a:rPr>
                        <a:t>Family Coaching</a:t>
                      </a:r>
                    </a:p>
                    <a:p>
                      <a:pPr marL="114300" marR="0" indent="-114300" algn="l">
                        <a:lnSpc>
                          <a:spcPct val="107000"/>
                        </a:lnSpc>
                        <a:spcBef>
                          <a:spcPts val="0"/>
                        </a:spcBef>
                        <a:spcAft>
                          <a:spcPts val="0"/>
                        </a:spcAft>
                        <a:buFont typeface="Wingdings" panose="05000000000000000000" pitchFamily="2" charset="2"/>
                        <a:buChar char="Ø"/>
                      </a:pPr>
                      <a:r>
                        <a:rPr lang="en-US" sz="900" b="0" i="0" u="none">
                          <a:solidFill>
                            <a:schemeClr val="tx1"/>
                          </a:solidFill>
                          <a:effectLst/>
                          <a:latin typeface="Arial Narrow"/>
                          <a:cs typeface="Times New Roman"/>
                        </a:rPr>
                        <a:t>Parent Coaches</a:t>
                      </a:r>
                    </a:p>
                    <a:p>
                      <a:pPr marL="114300" marR="0" indent="-114300" algn="l">
                        <a:lnSpc>
                          <a:spcPct val="107000"/>
                        </a:lnSpc>
                        <a:spcBef>
                          <a:spcPts val="0"/>
                        </a:spcBef>
                        <a:spcAft>
                          <a:spcPts val="0"/>
                        </a:spcAft>
                        <a:buFont typeface="Wingdings" panose="05000000000000000000" pitchFamily="2" charset="2"/>
                        <a:buChar char="Ø"/>
                      </a:pPr>
                      <a:r>
                        <a:rPr lang="en-US" sz="900" b="0" i="0" u="none">
                          <a:solidFill>
                            <a:schemeClr val="tx1"/>
                          </a:solidFill>
                          <a:effectLst/>
                          <a:latin typeface="Arial Narrow"/>
                          <a:cs typeface="Times New Roman"/>
                        </a:rPr>
                        <a:t>Self-Sufficiency Assessments </a:t>
                      </a:r>
                    </a:p>
                    <a:p>
                      <a:pPr marL="114300" marR="0" indent="-114300" algn="l">
                        <a:lnSpc>
                          <a:spcPct val="107000"/>
                        </a:lnSpc>
                        <a:spcBef>
                          <a:spcPts val="0"/>
                        </a:spcBef>
                        <a:spcAft>
                          <a:spcPts val="0"/>
                        </a:spcAft>
                        <a:buFont typeface="Wingdings" panose="05000000000000000000" pitchFamily="2" charset="2"/>
                        <a:buChar char="Ø"/>
                      </a:pPr>
                      <a:r>
                        <a:rPr lang="en-US" sz="900" b="0" i="0" u="none">
                          <a:solidFill>
                            <a:schemeClr val="tx1"/>
                          </a:solidFill>
                          <a:effectLst/>
                          <a:latin typeface="Arial Narrow"/>
                          <a:cs typeface="Times New Roman"/>
                        </a:rPr>
                        <a:t>Concrete Assistance</a:t>
                      </a:r>
                    </a:p>
                  </a:txBody>
                  <a:tcPr marL="34310" marR="343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marL="0" marR="0" indent="0">
                        <a:lnSpc>
                          <a:spcPct val="100000"/>
                        </a:lnSpc>
                        <a:spcBef>
                          <a:spcPts val="0"/>
                        </a:spcBef>
                        <a:spcAft>
                          <a:spcPts val="0"/>
                        </a:spcAft>
                        <a:buFont typeface="Arial" panose="020B0604020202020204" pitchFamily="34" charset="0"/>
                        <a:buNone/>
                      </a:pPr>
                      <a:r>
                        <a:rPr lang="en-US" sz="900">
                          <a:effectLst/>
                          <a:latin typeface="Arial Narrow"/>
                          <a:ea typeface="Calibri" panose="020F0502020204030204" pitchFamily="34" charset="0"/>
                          <a:cs typeface="Times New Roman"/>
                        </a:rPr>
                        <a:t>Extent to which cross-section providers, CBOs, and other organizations (e.g. schools, faith-based, etc.) engaged with Community Well-Being Alliance and Implementation Team</a:t>
                      </a:r>
                    </a:p>
                    <a:p>
                      <a:pPr marL="0" marR="0" indent="0">
                        <a:lnSpc>
                          <a:spcPct val="100000"/>
                        </a:lnSpc>
                        <a:spcBef>
                          <a:spcPts val="0"/>
                        </a:spcBef>
                        <a:spcAft>
                          <a:spcPts val="0"/>
                        </a:spcAft>
                        <a:buFont typeface="Arial" panose="020B0604020202020204" pitchFamily="34" charset="0"/>
                        <a:buNone/>
                      </a:pPr>
                      <a:endParaRPr lang="en-US" sz="900">
                        <a:effectLst/>
                        <a:latin typeface="Arial Narrow"/>
                        <a:ea typeface="Calibri" panose="020F0502020204030204" pitchFamily="34" charset="0"/>
                        <a:cs typeface="Times New Roman"/>
                      </a:endParaRPr>
                    </a:p>
                    <a:p>
                      <a:pPr marL="0" marR="0" indent="0">
                        <a:lnSpc>
                          <a:spcPct val="100000"/>
                        </a:lnSpc>
                        <a:spcBef>
                          <a:spcPts val="0"/>
                        </a:spcBef>
                        <a:spcAft>
                          <a:spcPts val="0"/>
                        </a:spcAft>
                        <a:buFont typeface="Arial" panose="020B0604020202020204" pitchFamily="34" charset="0"/>
                        <a:buNone/>
                      </a:pPr>
                      <a:r>
                        <a:rPr lang="en-US" sz="900">
                          <a:effectLst/>
                          <a:latin typeface="Arial Narrow"/>
                          <a:ea typeface="Calibri" panose="020F0502020204030204" pitchFamily="34" charset="0"/>
                          <a:cs typeface="Times New Roman"/>
                        </a:rPr>
                        <a:t>Creation of a Regional System Journey Map/ Prevention Alignment Matrix</a:t>
                      </a:r>
                    </a:p>
                  </a:txBody>
                  <a:tcPr marL="34310" marR="3431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0325" marR="0" indent="-60325">
                        <a:lnSpc>
                          <a:spcPct val="100000"/>
                        </a:lnSpc>
                        <a:spcBef>
                          <a:spcPts val="0"/>
                        </a:spcBef>
                        <a:spcAft>
                          <a:spcPts val="0"/>
                        </a:spcAft>
                        <a:buFont typeface="Arial" panose="020B0604020202020204" pitchFamily="34" charset="0"/>
                        <a:buChar char="•"/>
                      </a:pPr>
                      <a:r>
                        <a:rPr lang="en-US" sz="900">
                          <a:effectLst/>
                          <a:latin typeface="Arial Narrow"/>
                          <a:ea typeface="Calibri" panose="020F0502020204030204" pitchFamily="34" charset="0"/>
                          <a:cs typeface="Times New Roman"/>
                        </a:rPr>
                        <a:t>Increased communication, access, data linkages, and functionality across systems</a:t>
                      </a:r>
                    </a:p>
                    <a:p>
                      <a:pPr marL="60325" marR="0" indent="-60325">
                        <a:lnSpc>
                          <a:spcPct val="100000"/>
                        </a:lnSpc>
                        <a:spcBef>
                          <a:spcPts val="0"/>
                        </a:spcBef>
                        <a:spcAft>
                          <a:spcPts val="0"/>
                        </a:spcAft>
                        <a:buFont typeface="Arial" panose="020B0604020202020204" pitchFamily="34" charset="0"/>
                        <a:buChar char="•"/>
                      </a:pPr>
                      <a:r>
                        <a:rPr kumimoji="0" lang="en-US" sz="900" b="0" i="0" u="none" strike="noStrike" kern="1200" cap="none" spc="0" normalizeH="0" baseline="0" noProof="0">
                          <a:ln>
                            <a:noFill/>
                          </a:ln>
                          <a:effectLst/>
                          <a:uLnTx/>
                          <a:uFillTx/>
                          <a:latin typeface="Arial Narrow"/>
                          <a:ea typeface="+mn-ea"/>
                          <a:cs typeface="Times New Roman"/>
                        </a:rPr>
                        <a:t>Expanded community-based service options that address social determinants of health</a:t>
                      </a:r>
                      <a:endParaRPr lang="en-US"/>
                    </a:p>
                  </a:txBody>
                  <a:tcPr marL="34310" marR="3431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0325" marR="0" indent="-60325">
                        <a:lnSpc>
                          <a:spcPct val="100000"/>
                        </a:lnSpc>
                        <a:spcBef>
                          <a:spcPts val="0"/>
                        </a:spcBef>
                        <a:spcAft>
                          <a:spcPts val="0"/>
                        </a:spcAft>
                        <a:buFont typeface="Arial" panose="020B0604020202020204" pitchFamily="34" charset="0"/>
                        <a:buChar char="•"/>
                      </a:pPr>
                      <a:r>
                        <a:rPr lang="en-US" sz="900">
                          <a:effectLst/>
                          <a:latin typeface="Arial Narrow"/>
                          <a:ea typeface="Calibri" panose="020F0502020204030204" pitchFamily="34" charset="0"/>
                          <a:cs typeface="Times New Roman"/>
                        </a:rPr>
                        <a:t>Increased resource sharing </a:t>
                      </a:r>
                      <a:endParaRPr lang="en-US" sz="900">
                        <a:effectLst/>
                        <a:latin typeface="Arial Narrow" panose="020B0606020202030204" pitchFamily="34" charset="0"/>
                        <a:ea typeface="Calibri" panose="020F0502020204030204" pitchFamily="34" charset="0"/>
                        <a:cs typeface="Times New Roman" panose="02020603050405020304" pitchFamily="18" charset="0"/>
                      </a:endParaRPr>
                    </a:p>
                  </a:txBody>
                  <a:tcPr marL="34310" marR="3431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0325" marR="0" lvl="0" indent="-60325" algn="l" rtl="0" eaLnBrk="1" fontAlgn="auto" latinLnBrk="0" hangingPunct="1">
                        <a:lnSpc>
                          <a:spcPct val="100000"/>
                        </a:lnSpc>
                        <a:spcBef>
                          <a:spcPts val="0"/>
                        </a:spcBef>
                        <a:spcAft>
                          <a:spcPts val="0"/>
                        </a:spcAft>
                        <a:buClrTx/>
                        <a:buSzTx/>
                        <a:buFont typeface="Arial" panose="020B0604020202020204" pitchFamily="34" charset="0"/>
                        <a:buChar char="•"/>
                      </a:pPr>
                      <a:r>
                        <a:rPr lang="en-US" sz="900">
                          <a:effectLst/>
                          <a:latin typeface="Arial Narrow"/>
                          <a:ea typeface="Calibri" panose="020F0502020204030204" pitchFamily="34" charset="0"/>
                          <a:cs typeface="Times New Roman"/>
                        </a:rPr>
                        <a:t>Providers have a greater understanding of poverty-driven neglect and preventative role of concrete supports </a:t>
                      </a:r>
                      <a:endParaRPr lang="en-US" sz="900">
                        <a:effectLst/>
                        <a:latin typeface="Arial Narrow" panose="020B0606020202030204" pitchFamily="34" charset="0"/>
                        <a:ea typeface="Calibri" panose="020F0502020204030204" pitchFamily="34" charset="0"/>
                        <a:cs typeface="Times New Roman" panose="02020603050405020304" pitchFamily="18" charset="0"/>
                      </a:endParaRPr>
                    </a:p>
                    <a:p>
                      <a:pPr marL="60325" marR="0" lvl="0" indent="-603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a:effectLst/>
                          <a:latin typeface="Arial Narrow"/>
                          <a:ea typeface="Calibri" panose="020F0502020204030204" pitchFamily="34" charset="0"/>
                          <a:cs typeface="Times New Roman"/>
                        </a:rPr>
                        <a:t>Increased prevention-oriented mindset &amp; readiness to change among providers</a:t>
                      </a:r>
                      <a:endParaRPr lang="en-US" sz="900"/>
                    </a:p>
                  </a:txBody>
                  <a:tcPr marL="34310" marR="34310"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2611793403"/>
                  </a:ext>
                </a:extLst>
              </a:tr>
              <a:tr h="1477099">
                <a:tc vMerge="1">
                  <a:txBody>
                    <a:bodyPr/>
                    <a:lstStyle/>
                    <a:p>
                      <a:endParaRPr lang="en-US"/>
                    </a:p>
                  </a:txBody>
                  <a:tcPr/>
                </a:tc>
                <a:tc vMerge="1">
                  <a:txBody>
                    <a:bodyPr/>
                    <a:lstStyle/>
                    <a:p>
                      <a:endParaRPr lang="en-US"/>
                    </a:p>
                  </a:txBody>
                  <a:tcPr>
                    <a:lnT w="12700" cap="flat" cmpd="sng" algn="ctr">
                      <a:solidFill>
                        <a:srgbClr val="000000"/>
                      </a:solidFill>
                      <a:prstDash val="solid"/>
                      <a:round/>
                      <a:headEnd type="none" w="med" len="med"/>
                      <a:tailEnd type="none" w="med" len="med"/>
                    </a:lnT>
                  </a:tcPr>
                </a:tc>
                <a:tc>
                  <a:txBody>
                    <a:bodyPr/>
                    <a:lstStyle/>
                    <a:p>
                      <a:pPr marL="57150" marR="0" indent="-57150">
                        <a:lnSpc>
                          <a:spcPct val="100000"/>
                        </a:lnSpc>
                        <a:spcBef>
                          <a:spcPts val="0"/>
                        </a:spcBef>
                        <a:spcAft>
                          <a:spcPts val="0"/>
                        </a:spcAft>
                        <a:buFont typeface="Arial" panose="020B0604020202020204" pitchFamily="34" charset="0"/>
                        <a:buChar char="•"/>
                      </a:pPr>
                      <a:r>
                        <a:rPr lang="en-US" sz="900">
                          <a:effectLst/>
                          <a:latin typeface="Arial Narrow"/>
                          <a:ea typeface="Calibri" panose="020F0502020204030204" pitchFamily="34" charset="0"/>
                          <a:cs typeface="Times New Roman"/>
                        </a:rPr>
                        <a:t>Number of Parent Cafes held</a:t>
                      </a:r>
                    </a:p>
                    <a:p>
                      <a:pPr marL="57150" marR="0" indent="-57150">
                        <a:lnSpc>
                          <a:spcPct val="100000"/>
                        </a:lnSpc>
                        <a:spcBef>
                          <a:spcPts val="0"/>
                        </a:spcBef>
                        <a:spcAft>
                          <a:spcPts val="0"/>
                        </a:spcAft>
                        <a:buFont typeface="Arial" panose="020B0604020202020204" pitchFamily="34" charset="0"/>
                        <a:buChar char="•"/>
                      </a:pPr>
                      <a:r>
                        <a:rPr lang="en-US" sz="900">
                          <a:effectLst/>
                          <a:latin typeface="Arial Narrow"/>
                          <a:ea typeface="Calibri" panose="020F0502020204030204" pitchFamily="34" charset="0"/>
                          <a:cs typeface="Times New Roman"/>
                        </a:rPr>
                        <a:t>Number of parents attending Parent Cafes</a:t>
                      </a:r>
                    </a:p>
                    <a:p>
                      <a:pPr marL="57150" marR="0" indent="-57150">
                        <a:lnSpc>
                          <a:spcPct val="100000"/>
                        </a:lnSpc>
                        <a:spcBef>
                          <a:spcPts val="0"/>
                        </a:spcBef>
                        <a:spcAft>
                          <a:spcPts val="0"/>
                        </a:spcAft>
                        <a:buFont typeface="Arial" panose="020B0604020202020204" pitchFamily="34" charset="0"/>
                        <a:buChar char="•"/>
                      </a:pPr>
                      <a:r>
                        <a:rPr lang="en-US" sz="900">
                          <a:effectLst/>
                          <a:latin typeface="Arial Narrow"/>
                          <a:ea typeface="Calibri" panose="020F0502020204030204" pitchFamily="34" charset="0"/>
                          <a:cs typeface="Times New Roman"/>
                        </a:rPr>
                        <a:t>Number of families receiving family coaching</a:t>
                      </a:r>
                    </a:p>
                    <a:p>
                      <a:pPr marL="57150" marR="0" indent="-57150">
                        <a:lnSpc>
                          <a:spcPct val="100000"/>
                        </a:lnSpc>
                        <a:spcBef>
                          <a:spcPts val="0"/>
                        </a:spcBef>
                        <a:spcAft>
                          <a:spcPts val="0"/>
                        </a:spcAft>
                        <a:buFont typeface="Arial" panose="020B0604020202020204" pitchFamily="34" charset="0"/>
                        <a:buChar char="•"/>
                      </a:pPr>
                      <a:r>
                        <a:rPr lang="en-US" sz="900">
                          <a:effectLst/>
                          <a:latin typeface="Arial Narrow"/>
                          <a:ea typeface="Calibri" panose="020F0502020204030204" pitchFamily="34" charset="0"/>
                          <a:cs typeface="Times New Roman"/>
                        </a:rPr>
                        <a:t>Number of families receiving a parent coach</a:t>
                      </a:r>
                    </a:p>
                    <a:p>
                      <a:pPr marL="57150" marR="0" indent="-57150">
                        <a:lnSpc>
                          <a:spcPct val="100000"/>
                        </a:lnSpc>
                        <a:spcBef>
                          <a:spcPts val="0"/>
                        </a:spcBef>
                        <a:spcAft>
                          <a:spcPts val="0"/>
                        </a:spcAft>
                        <a:buFont typeface="Arial" panose="020B0604020202020204" pitchFamily="34" charset="0"/>
                        <a:buChar char="•"/>
                      </a:pPr>
                      <a:r>
                        <a:rPr lang="en-US" sz="900">
                          <a:effectLst/>
                          <a:latin typeface="Arial Narrow"/>
                          <a:ea typeface="Calibri" panose="020F0502020204030204" pitchFamily="34" charset="0"/>
                          <a:cs typeface="Times New Roman"/>
                        </a:rPr>
                        <a:t>Number of families assessed for self-sufficiency</a:t>
                      </a:r>
                    </a:p>
                    <a:p>
                      <a:pPr marL="57150" marR="0" indent="-57150">
                        <a:lnSpc>
                          <a:spcPct val="100000"/>
                        </a:lnSpc>
                        <a:spcBef>
                          <a:spcPts val="0"/>
                        </a:spcBef>
                        <a:spcAft>
                          <a:spcPts val="0"/>
                        </a:spcAft>
                        <a:buFont typeface="Arial" panose="020B0604020202020204" pitchFamily="34" charset="0"/>
                        <a:buChar char="•"/>
                      </a:pPr>
                      <a:r>
                        <a:rPr lang="en-US" sz="900">
                          <a:effectLst/>
                          <a:latin typeface="Arial Narrow"/>
                          <a:ea typeface="Calibri" panose="020F0502020204030204" pitchFamily="34" charset="0"/>
                          <a:cs typeface="Times New Roman"/>
                        </a:rPr>
                        <a:t>Number of eligible families receiving concrete assistance</a:t>
                      </a:r>
                      <a:endParaRPr lang="en-US" sz="900">
                        <a:effectLst/>
                        <a:latin typeface="Arial Narrow" panose="020B0606020202030204" pitchFamily="34" charset="0"/>
                        <a:ea typeface="Calibri" panose="020F0502020204030204" pitchFamily="34" charset="0"/>
                        <a:cs typeface="Times New Roman" panose="02020603050405020304" pitchFamily="18" charset="0"/>
                      </a:endParaRPr>
                    </a:p>
                    <a:p>
                      <a:pPr marL="57150" marR="0" indent="-57150">
                        <a:lnSpc>
                          <a:spcPct val="100000"/>
                        </a:lnSpc>
                        <a:spcBef>
                          <a:spcPts val="0"/>
                        </a:spcBef>
                        <a:spcAft>
                          <a:spcPts val="0"/>
                        </a:spcAft>
                        <a:buFont typeface="Arial" panose="020B0604020202020204" pitchFamily="34" charset="0"/>
                        <a:buChar char="•"/>
                      </a:pPr>
                      <a:r>
                        <a:rPr lang="en-US" sz="900">
                          <a:effectLst/>
                          <a:latin typeface="Arial Narrow"/>
                          <a:ea typeface="Calibri" panose="020F0502020204030204" pitchFamily="34" charset="0"/>
                          <a:cs typeface="Times New Roman"/>
                        </a:rPr>
                        <a:t>Development of a Well-Being Matrix </a:t>
                      </a:r>
                    </a:p>
                    <a:p>
                      <a:pPr marL="57150" marR="0" indent="-57150">
                        <a:lnSpc>
                          <a:spcPct val="100000"/>
                        </a:lnSpc>
                        <a:spcBef>
                          <a:spcPts val="0"/>
                        </a:spcBef>
                        <a:spcAft>
                          <a:spcPts val="0"/>
                        </a:spcAft>
                        <a:buFont typeface="Arial" panose="020B0604020202020204" pitchFamily="34" charset="0"/>
                        <a:buChar char="•"/>
                      </a:pPr>
                      <a:r>
                        <a:rPr lang="en-US" sz="900">
                          <a:effectLst/>
                          <a:latin typeface="Arial Narrow"/>
                          <a:ea typeface="Calibri" panose="020F0502020204030204" pitchFamily="34" charset="0"/>
                          <a:cs typeface="Times New Roman"/>
                        </a:rPr>
                        <a:t>Number of resource coordinators and school staff in NKY school districts reached with mandated supporter information</a:t>
                      </a:r>
                    </a:p>
                    <a:p>
                      <a:pPr marL="57150" marR="0" indent="-57150">
                        <a:lnSpc>
                          <a:spcPct val="100000"/>
                        </a:lnSpc>
                        <a:spcBef>
                          <a:spcPts val="0"/>
                        </a:spcBef>
                        <a:spcAft>
                          <a:spcPts val="0"/>
                        </a:spcAft>
                        <a:buFont typeface="Arial" panose="020B0604020202020204" pitchFamily="34" charset="0"/>
                        <a:buChar char="•"/>
                      </a:pPr>
                      <a:r>
                        <a:rPr lang="en-US" sz="900">
                          <a:effectLst/>
                          <a:latin typeface="Arial Narrow"/>
                          <a:ea typeface="Calibri" panose="020F0502020204030204" pitchFamily="34" charset="0"/>
                          <a:cs typeface="Times New Roman"/>
                        </a:rPr>
                        <a:t>Establishment of process through which to direct hotline calls from the child welfare agency to Brighton Center and partners</a:t>
                      </a:r>
                    </a:p>
                  </a:txBody>
                  <a:tcPr marL="34310" marR="3431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0325" marR="0" indent="-60325">
                        <a:lnSpc>
                          <a:spcPct val="100000"/>
                        </a:lnSpc>
                        <a:spcBef>
                          <a:spcPts val="0"/>
                        </a:spcBef>
                        <a:spcAft>
                          <a:spcPts val="0"/>
                        </a:spcAft>
                        <a:buFont typeface="Arial" panose="020B0604020202020204" pitchFamily="34" charset="0"/>
                        <a:buChar char="•"/>
                      </a:pPr>
                      <a:r>
                        <a:rPr lang="en-US" sz="900">
                          <a:effectLst/>
                          <a:latin typeface="Arial Narrow"/>
                          <a:ea typeface="Calibri" panose="020F0502020204030204" pitchFamily="34" charset="0"/>
                          <a:cs typeface="Times New Roman"/>
                        </a:rPr>
                        <a:t>Safety net system is resourced to provide concrete assistance</a:t>
                      </a:r>
                    </a:p>
                    <a:p>
                      <a:pPr marL="60325" marR="0" indent="-60325">
                        <a:lnSpc>
                          <a:spcPct val="100000"/>
                        </a:lnSpc>
                        <a:spcBef>
                          <a:spcPts val="0"/>
                        </a:spcBef>
                        <a:spcAft>
                          <a:spcPts val="0"/>
                        </a:spcAft>
                        <a:buFont typeface="Arial" panose="020B0604020202020204" pitchFamily="34" charset="0"/>
                        <a:buChar char="•"/>
                      </a:pPr>
                      <a:r>
                        <a:rPr lang="en-US" sz="900">
                          <a:effectLst/>
                          <a:latin typeface="Arial Narrow"/>
                          <a:ea typeface="Calibri" panose="020F0502020204030204" pitchFamily="34" charset="0"/>
                          <a:cs typeface="Times New Roman"/>
                        </a:rPr>
                        <a:t>Families’ basic needs are met through concrete assistance provided by the Safety Net Alliance</a:t>
                      </a:r>
                    </a:p>
                    <a:p>
                      <a:pPr marL="0" marR="0" lvl="0" indent="0">
                        <a:lnSpc>
                          <a:spcPct val="100000"/>
                        </a:lnSpc>
                        <a:spcBef>
                          <a:spcPts val="0"/>
                        </a:spcBef>
                        <a:spcAft>
                          <a:spcPts val="0"/>
                        </a:spcAft>
                        <a:buFont typeface="Arial" panose="020B0604020202020204" pitchFamily="34" charset="0"/>
                        <a:buNone/>
                      </a:pPr>
                      <a:endParaRPr lang="en-US" sz="900">
                        <a:effectLst/>
                        <a:latin typeface="Arial Narrow"/>
                        <a:ea typeface="Calibri" panose="020F0502020204030204" pitchFamily="34" charset="0"/>
                        <a:cs typeface="Times New Roman"/>
                      </a:endParaRPr>
                    </a:p>
                  </a:txBody>
                  <a:tcPr marL="34310" marR="343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0325" marR="0" lvl="0" indent="-603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a:effectLst/>
                          <a:latin typeface="Arial Narrow"/>
                          <a:ea typeface="Calibri" panose="020F0502020204030204" pitchFamily="34" charset="0"/>
                          <a:cs typeface="Times New Roman"/>
                        </a:rPr>
                        <a:t>Common well-being outcomes, defined by families, used across the prevention system</a:t>
                      </a:r>
                    </a:p>
                    <a:p>
                      <a:pPr marL="60325" marR="0" lvl="0" indent="-603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a:effectLst/>
                          <a:latin typeface="Arial Narrow"/>
                          <a:ea typeface="Calibri" panose="020F0502020204030204" pitchFamily="34" charset="0"/>
                          <a:cs typeface="Times New Roman"/>
                        </a:rPr>
                        <a:t>Families trust resources available to them</a:t>
                      </a:r>
                      <a:endParaRPr lang="en-US" sz="600">
                        <a:effectLst/>
                        <a:latin typeface="Arial Narrow" panose="020B0606020202030204" pitchFamily="34" charset="0"/>
                        <a:ea typeface="Calibri" panose="020F0502020204030204" pitchFamily="34" charset="0"/>
                        <a:cs typeface="Times New Roman" panose="02020603050405020304" pitchFamily="18" charset="0"/>
                      </a:endParaRPr>
                    </a:p>
                    <a:p>
                      <a:pPr marL="60325" marR="0" lvl="0" indent="-603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a:effectLst/>
                          <a:latin typeface="Arial Narrow" panose="020B0606020202030204" pitchFamily="34" charset="0"/>
                          <a:ea typeface="Calibri" panose="020F0502020204030204" pitchFamily="34" charset="0"/>
                          <a:cs typeface="Times New Roman" panose="02020603050405020304" pitchFamily="18" charset="0"/>
                        </a:rPr>
                        <a:t>Families feel valued and affirmed by their service providers </a:t>
                      </a:r>
                      <a:endParaRPr lang="en-US" sz="1100">
                        <a:effectLst/>
                        <a:latin typeface="Arial Narrow"/>
                        <a:ea typeface="Calibri" panose="020F0502020204030204" pitchFamily="34" charset="0"/>
                        <a:cs typeface="Times New Roman"/>
                      </a:endParaRPr>
                    </a:p>
                  </a:txBody>
                  <a:tcPr marL="34310" marR="343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0" indent="-57150">
                        <a:buFont typeface="Arial" panose="020B0604020202020204" pitchFamily="34" charset="0"/>
                        <a:buChar char="•"/>
                      </a:pPr>
                      <a:r>
                        <a:rPr lang="en-US" sz="900">
                          <a:effectLst/>
                          <a:latin typeface="Arial Narrow"/>
                          <a:ea typeface="Calibri" panose="020F0502020204030204" pitchFamily="34" charset="0"/>
                          <a:cs typeface="Times New Roman"/>
                        </a:rPr>
                        <a:t>Shift mandated reporter practices to mandated supporter</a:t>
                      </a:r>
                      <a:endParaRPr lang="en-US" sz="900">
                        <a:effectLst/>
                        <a:latin typeface="Arial Narrow"/>
                        <a:cs typeface="Times New Roman"/>
                      </a:endParaRPr>
                    </a:p>
                    <a:p>
                      <a:pPr marL="57150" indent="-57150">
                        <a:buFont typeface="Arial" panose="020B0604020202020204" pitchFamily="34" charset="0"/>
                        <a:buChar char="•"/>
                      </a:pPr>
                      <a:r>
                        <a:rPr lang="en-US" sz="900">
                          <a:effectLst/>
                          <a:latin typeface="Arial Narrow"/>
                          <a:cs typeface="Times New Roman"/>
                        </a:rPr>
                        <a:t>Reduced feelings of stigma by families</a:t>
                      </a:r>
                    </a:p>
                  </a:txBody>
                  <a:tcPr marL="34310" marR="343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3264505669"/>
                  </a:ext>
                </a:extLst>
              </a:tr>
            </a:tbl>
          </a:graphicData>
        </a:graphic>
      </p:graphicFrame>
      <p:sp>
        <p:nvSpPr>
          <p:cNvPr id="2" name="Arrow: Right 1">
            <a:extLst>
              <a:ext uri="{FF2B5EF4-FFF2-40B4-BE49-F238E27FC236}">
                <a16:creationId xmlns:a16="http://schemas.microsoft.com/office/drawing/2014/main" id="{827011DF-1192-ABDC-6354-727890800493}"/>
              </a:ext>
            </a:extLst>
          </p:cNvPr>
          <p:cNvSpPr/>
          <p:nvPr/>
        </p:nvSpPr>
        <p:spPr>
          <a:xfrm>
            <a:off x="7498081" y="296089"/>
            <a:ext cx="252548" cy="191591"/>
          </a:xfrm>
          <a:prstGeom prst="rightArrow">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E0CA6872-124C-1461-6918-0F88BDE209CF}"/>
              </a:ext>
            </a:extLst>
          </p:cNvPr>
          <p:cNvSpPr/>
          <p:nvPr/>
        </p:nvSpPr>
        <p:spPr>
          <a:xfrm>
            <a:off x="9130938" y="296089"/>
            <a:ext cx="252548" cy="191591"/>
          </a:xfrm>
          <a:prstGeom prst="rightArrow">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EE60DF33-836A-1574-C0B5-2127C23DDDD8}"/>
              </a:ext>
            </a:extLst>
          </p:cNvPr>
          <p:cNvSpPr/>
          <p:nvPr/>
        </p:nvSpPr>
        <p:spPr>
          <a:xfrm>
            <a:off x="10763795" y="296089"/>
            <a:ext cx="252548" cy="191591"/>
          </a:xfrm>
          <a:prstGeom prst="rightArrow">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7801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472B42E-B769-04FC-BC12-08DAB2B88945}"/>
              </a:ext>
            </a:extLst>
          </p:cNvPr>
          <p:cNvSpPr>
            <a:spLocks noGrp="1"/>
          </p:cNvSpPr>
          <p:nvPr>
            <p:ph type="body" sz="quarter" idx="10"/>
          </p:nvPr>
        </p:nvSpPr>
        <p:spPr>
          <a:xfrm>
            <a:off x="365781" y="1600881"/>
            <a:ext cx="3869602" cy="766762"/>
          </a:xfrm>
        </p:spPr>
        <p:txBody>
          <a:bodyPr>
            <a:normAutofit fontScale="85000" lnSpcReduction="10000"/>
          </a:bodyPr>
          <a:lstStyle/>
          <a:p>
            <a:r>
              <a:rPr lang="en-US" b="0" i="0" u="none" strike="noStrike" cap="all">
                <a:effectLst/>
                <a:latin typeface="Avenir Next LT Pro Demi" panose="020B0704020202020204" pitchFamily="34" charset="0"/>
              </a:rPr>
              <a:t>SYSTEM TRANSFORMATION THROUGH COMMUNITY LEADERSHIP</a:t>
            </a:r>
            <a:r>
              <a:rPr lang="en-US" b="0" i="0">
                <a:effectLst/>
                <a:latin typeface="Avenir Next LT Pro Demi" panose="020B0704020202020204" pitchFamily="34" charset="0"/>
              </a:rPr>
              <a:t>​ BRIEF</a:t>
            </a:r>
            <a:endParaRPr lang="en-US"/>
          </a:p>
        </p:txBody>
      </p:sp>
      <p:pic>
        <p:nvPicPr>
          <p:cNvPr id="1026" name="Picture 2">
            <a:extLst>
              <a:ext uri="{FF2B5EF4-FFF2-40B4-BE49-F238E27FC236}">
                <a16:creationId xmlns:a16="http://schemas.microsoft.com/office/drawing/2014/main" id="{983A1CBF-6D2D-11A3-F19C-B0855D42A6A7}"/>
              </a:ext>
            </a:extLst>
          </p:cNvPr>
          <p:cNvPicPr>
            <a:picLocks noGrp="1" noChangeAspect="1" noChangeArrowheads="1"/>
          </p:cNvPicPr>
          <p:nvPr>
            <p:ph sz="quarter" idx="12"/>
          </p:nvPr>
        </p:nvPicPr>
        <p:blipFill>
          <a:blip r:embed="rId3">
            <a:extLst>
              <a:ext uri="{28A0092B-C50C-407E-A947-70E740481C1C}">
                <a14:useLocalDpi xmlns:a14="http://schemas.microsoft.com/office/drawing/2010/main" val="0"/>
              </a:ext>
            </a:extLst>
          </a:blip>
          <a:stretch>
            <a:fillRect/>
          </a:stretch>
        </p:blipFill>
        <p:spPr bwMode="auto">
          <a:xfrm>
            <a:off x="6096000" y="1373188"/>
            <a:ext cx="4516382" cy="4508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4657891-C921-D7B8-FDC8-A37C8A93AC5E}"/>
              </a:ext>
            </a:extLst>
          </p:cNvPr>
          <p:cNvSpPr txBox="1"/>
          <p:nvPr/>
        </p:nvSpPr>
        <p:spPr>
          <a:xfrm>
            <a:off x="284017" y="5667040"/>
            <a:ext cx="4105275" cy="861774"/>
          </a:xfrm>
          <a:prstGeom prst="rect">
            <a:avLst/>
          </a:prstGeom>
          <a:noFill/>
        </p:spPr>
        <p:txBody>
          <a:bodyPr wrap="square" rtlCol="0">
            <a:spAutoFit/>
          </a:bodyPr>
          <a:lstStyle/>
          <a:p>
            <a:r>
              <a:rPr lang="en-US" sz="1000"/>
              <a:t>Source: Kugley, S., VanMeeter, M., Dierksheide, E., &amp; McDaniel, M. (2022). System transformation through community leadership: Strategies for building effective partnerships with Black and Brown communities: Methods report. Chicago, IL: Chapin Hall at the University of Chicago.</a:t>
            </a:r>
          </a:p>
        </p:txBody>
      </p:sp>
      <p:pic>
        <p:nvPicPr>
          <p:cNvPr id="3" name="Picture 5" descr="Logo, company name&#10;&#10;Description automatically generated">
            <a:extLst>
              <a:ext uri="{FF2B5EF4-FFF2-40B4-BE49-F238E27FC236}">
                <a16:creationId xmlns:a16="http://schemas.microsoft.com/office/drawing/2014/main" id="{B8F0F6F3-A44E-4FB6-3875-DBC9D2D1986C}"/>
              </a:ext>
            </a:extLst>
          </p:cNvPr>
          <p:cNvPicPr>
            <a:picLocks noChangeAspect="1"/>
          </p:cNvPicPr>
          <p:nvPr/>
        </p:nvPicPr>
        <p:blipFill>
          <a:blip r:embed="rId4"/>
          <a:stretch>
            <a:fillRect/>
          </a:stretch>
        </p:blipFill>
        <p:spPr>
          <a:xfrm>
            <a:off x="5245363" y="6054387"/>
            <a:ext cx="2557347" cy="774005"/>
          </a:xfrm>
          <a:prstGeom prst="rect">
            <a:avLst/>
          </a:prstGeom>
        </p:spPr>
      </p:pic>
      <p:pic>
        <p:nvPicPr>
          <p:cNvPr id="7" name="Picture 6">
            <a:extLst>
              <a:ext uri="{FF2B5EF4-FFF2-40B4-BE49-F238E27FC236}">
                <a16:creationId xmlns:a16="http://schemas.microsoft.com/office/drawing/2014/main" id="{1BE8EC50-3037-29A3-394C-7F2AEBCEE572}"/>
              </a:ext>
            </a:extLst>
          </p:cNvPr>
          <p:cNvPicPr>
            <a:picLocks noChangeAspect="1"/>
          </p:cNvPicPr>
          <p:nvPr/>
        </p:nvPicPr>
        <p:blipFill>
          <a:blip r:embed="rId5"/>
          <a:stretch>
            <a:fillRect/>
          </a:stretch>
        </p:blipFill>
        <p:spPr>
          <a:xfrm>
            <a:off x="10050762" y="6200078"/>
            <a:ext cx="1968601" cy="482625"/>
          </a:xfrm>
          <a:prstGeom prst="rect">
            <a:avLst/>
          </a:prstGeom>
        </p:spPr>
      </p:pic>
      <p:pic>
        <p:nvPicPr>
          <p:cNvPr id="4" name="Picture 5" descr="Qr code&#10;&#10;Description automatically generated">
            <a:extLst>
              <a:ext uri="{FF2B5EF4-FFF2-40B4-BE49-F238E27FC236}">
                <a16:creationId xmlns:a16="http://schemas.microsoft.com/office/drawing/2014/main" id="{579C7042-E2D5-58C8-2B8B-C44BA0083F00}"/>
              </a:ext>
            </a:extLst>
          </p:cNvPr>
          <p:cNvPicPr>
            <a:picLocks noChangeAspect="1"/>
          </p:cNvPicPr>
          <p:nvPr/>
        </p:nvPicPr>
        <p:blipFill>
          <a:blip r:embed="rId6"/>
          <a:stretch>
            <a:fillRect/>
          </a:stretch>
        </p:blipFill>
        <p:spPr>
          <a:xfrm>
            <a:off x="1291771" y="2678793"/>
            <a:ext cx="1752600" cy="2171700"/>
          </a:xfrm>
          <a:prstGeom prst="rect">
            <a:avLst/>
          </a:prstGeom>
        </p:spPr>
      </p:pic>
    </p:spTree>
    <p:extLst>
      <p:ext uri="{BB962C8B-B14F-4D97-AF65-F5344CB8AC3E}">
        <p14:creationId xmlns:p14="http://schemas.microsoft.com/office/powerpoint/2010/main" val="312317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553905-A855-DA13-C5BC-10F2B0B2BD5F}"/>
              </a:ext>
            </a:extLst>
          </p:cNvPr>
          <p:cNvSpPr>
            <a:spLocks noGrp="1"/>
          </p:cNvSpPr>
          <p:nvPr>
            <p:ph type="title"/>
          </p:nvPr>
        </p:nvSpPr>
        <p:spPr>
          <a:xfrm>
            <a:off x="838199" y="323216"/>
            <a:ext cx="10515600" cy="965734"/>
          </a:xfrm>
        </p:spPr>
        <p:txBody>
          <a:bodyPr>
            <a:normAutofit fontScale="90000"/>
          </a:bodyPr>
          <a:lstStyle/>
          <a:p>
            <a:pPr algn="ctr"/>
            <a:r>
              <a:rPr lang="en-US" b="1" i="0">
                <a:solidFill>
                  <a:srgbClr val="252B36"/>
                </a:solidFill>
                <a:effectLst/>
                <a:latin typeface="MentiDisplay"/>
              </a:rPr>
              <a:t>Mentimeter poll: What system change tools are you interested in?</a:t>
            </a:r>
            <a:endParaRPr lang="en-US"/>
          </a:p>
        </p:txBody>
      </p:sp>
      <p:pic>
        <p:nvPicPr>
          <p:cNvPr id="9" name="Picture 8">
            <a:extLst>
              <a:ext uri="{FF2B5EF4-FFF2-40B4-BE49-F238E27FC236}">
                <a16:creationId xmlns:a16="http://schemas.microsoft.com/office/drawing/2014/main" id="{D04288CB-5816-41CE-AE04-9C49CE8899A6}"/>
              </a:ext>
            </a:extLst>
          </p:cNvPr>
          <p:cNvPicPr>
            <a:picLocks noChangeAspect="1"/>
          </p:cNvPicPr>
          <p:nvPr/>
        </p:nvPicPr>
        <p:blipFill>
          <a:blip r:embed="rId3"/>
          <a:stretch>
            <a:fillRect/>
          </a:stretch>
        </p:blipFill>
        <p:spPr>
          <a:xfrm>
            <a:off x="4467141" y="1863644"/>
            <a:ext cx="3257717" cy="3130711"/>
          </a:xfrm>
          <a:prstGeom prst="rect">
            <a:avLst/>
          </a:prstGeom>
        </p:spPr>
      </p:pic>
      <p:pic>
        <p:nvPicPr>
          <p:cNvPr id="4" name="Picture 5" descr="Logo, company name&#10;&#10;Description automatically generated">
            <a:extLst>
              <a:ext uri="{FF2B5EF4-FFF2-40B4-BE49-F238E27FC236}">
                <a16:creationId xmlns:a16="http://schemas.microsoft.com/office/drawing/2014/main" id="{B9E51F0D-4310-7762-6392-34C40AE2C85C}"/>
              </a:ext>
            </a:extLst>
          </p:cNvPr>
          <p:cNvPicPr>
            <a:picLocks noChangeAspect="1"/>
          </p:cNvPicPr>
          <p:nvPr/>
        </p:nvPicPr>
        <p:blipFill>
          <a:blip r:embed="rId4"/>
          <a:stretch>
            <a:fillRect/>
          </a:stretch>
        </p:blipFill>
        <p:spPr>
          <a:xfrm>
            <a:off x="65373" y="5760108"/>
            <a:ext cx="2557347" cy="774005"/>
          </a:xfrm>
          <a:prstGeom prst="rect">
            <a:avLst/>
          </a:prstGeom>
        </p:spPr>
      </p:pic>
      <p:pic>
        <p:nvPicPr>
          <p:cNvPr id="5" name="Picture 4" descr="A picture containing logo&#10;&#10;Description automatically generated">
            <a:extLst>
              <a:ext uri="{FF2B5EF4-FFF2-40B4-BE49-F238E27FC236}">
                <a16:creationId xmlns:a16="http://schemas.microsoft.com/office/drawing/2014/main" id="{7D572BDA-D8E8-BBF3-766E-4C31CAC39AFF}"/>
              </a:ext>
            </a:extLst>
          </p:cNvPr>
          <p:cNvPicPr>
            <a:picLocks noChangeAspect="1"/>
          </p:cNvPicPr>
          <p:nvPr/>
        </p:nvPicPr>
        <p:blipFill>
          <a:blip r:embed="rId5"/>
          <a:stretch>
            <a:fillRect/>
          </a:stretch>
        </p:blipFill>
        <p:spPr>
          <a:xfrm>
            <a:off x="3871414" y="4987280"/>
            <a:ext cx="4528782" cy="682065"/>
          </a:xfrm>
          <a:prstGeom prst="rect">
            <a:avLst/>
          </a:prstGeom>
        </p:spPr>
      </p:pic>
    </p:spTree>
    <p:extLst>
      <p:ext uri="{BB962C8B-B14F-4D97-AF65-F5344CB8AC3E}">
        <p14:creationId xmlns:p14="http://schemas.microsoft.com/office/powerpoint/2010/main" val="1494014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4DFAA8-C5E9-06A8-7188-87EA32156585}"/>
              </a:ext>
            </a:extLst>
          </p:cNvPr>
          <p:cNvSpPr>
            <a:spLocks noGrp="1"/>
          </p:cNvSpPr>
          <p:nvPr>
            <p:ph type="body" sz="quarter" idx="10"/>
          </p:nvPr>
        </p:nvSpPr>
        <p:spPr/>
        <p:txBody>
          <a:bodyPr>
            <a:normAutofit fontScale="85000" lnSpcReduction="10000"/>
          </a:bodyPr>
          <a:lstStyle/>
          <a:p>
            <a:r>
              <a:rPr lang="en-US"/>
              <a:t>Community Leadership Strategies aligned and activated in practice and the road map to follow</a:t>
            </a:r>
          </a:p>
        </p:txBody>
      </p:sp>
      <p:sp>
        <p:nvSpPr>
          <p:cNvPr id="4" name="Title 3">
            <a:extLst>
              <a:ext uri="{FF2B5EF4-FFF2-40B4-BE49-F238E27FC236}">
                <a16:creationId xmlns:a16="http://schemas.microsoft.com/office/drawing/2014/main" id="{15464BAD-7AFB-95C9-EA4E-AEFD5F2E2FA8}"/>
              </a:ext>
            </a:extLst>
          </p:cNvPr>
          <p:cNvSpPr>
            <a:spLocks noGrp="1"/>
          </p:cNvSpPr>
          <p:nvPr>
            <p:ph type="title" idx="4294967295"/>
          </p:nvPr>
        </p:nvSpPr>
        <p:spPr>
          <a:xfrm>
            <a:off x="0" y="1665288"/>
            <a:ext cx="4011613" cy="965200"/>
          </a:xfrm>
        </p:spPr>
        <p:txBody>
          <a:bodyPr>
            <a:normAutofit fontScale="90000"/>
          </a:bodyPr>
          <a:lstStyle/>
          <a:p>
            <a:pPr algn="l"/>
            <a:br>
              <a:rPr lang="en-US"/>
            </a:br>
            <a:endParaRPr lang="en-US"/>
          </a:p>
        </p:txBody>
      </p:sp>
    </p:spTree>
    <p:extLst>
      <p:ext uri="{BB962C8B-B14F-4D97-AF65-F5344CB8AC3E}">
        <p14:creationId xmlns:p14="http://schemas.microsoft.com/office/powerpoint/2010/main" val="2398611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9C137-1B06-3F76-871B-7E1C8C8BE604}"/>
              </a:ext>
            </a:extLst>
          </p:cNvPr>
          <p:cNvSpPr>
            <a:spLocks noGrp="1"/>
          </p:cNvSpPr>
          <p:nvPr>
            <p:ph type="title"/>
          </p:nvPr>
        </p:nvSpPr>
        <p:spPr>
          <a:xfrm>
            <a:off x="235461" y="675159"/>
            <a:ext cx="11755256" cy="965734"/>
          </a:xfrm>
        </p:spPr>
        <p:txBody>
          <a:bodyPr>
            <a:normAutofit fontScale="90000"/>
          </a:bodyPr>
          <a:lstStyle/>
          <a:p>
            <a:r>
              <a:rPr lang="en-US" sz="4000" kern="1200">
                <a:solidFill>
                  <a:srgbClr val="002060"/>
                </a:solidFill>
                <a:latin typeface="+mj-lt"/>
                <a:ea typeface="+mj-ea"/>
                <a:cs typeface="+mj-cs"/>
              </a:rPr>
              <a:t>Phase 1: Changing organizational culture</a:t>
            </a:r>
            <a:br>
              <a:rPr lang="en-US">
                <a:solidFill>
                  <a:srgbClr val="002060"/>
                </a:solidFill>
              </a:rPr>
            </a:br>
            <a:endParaRPr lang="en-US"/>
          </a:p>
        </p:txBody>
      </p:sp>
      <p:graphicFrame>
        <p:nvGraphicFramePr>
          <p:cNvPr id="29" name="Text Placeholder 25">
            <a:extLst>
              <a:ext uri="{FF2B5EF4-FFF2-40B4-BE49-F238E27FC236}">
                <a16:creationId xmlns:a16="http://schemas.microsoft.com/office/drawing/2014/main" id="{25ADA46F-1802-A2B9-9818-F37463CB58D2}"/>
              </a:ext>
            </a:extLst>
          </p:cNvPr>
          <p:cNvGraphicFramePr>
            <a:graphicFrameLocks noGrp="1"/>
          </p:cNvGraphicFramePr>
          <p:nvPr>
            <p:ph idx="1"/>
            <p:extLst>
              <p:ext uri="{D42A27DB-BD31-4B8C-83A1-F6EECF244321}">
                <p14:modId xmlns:p14="http://schemas.microsoft.com/office/powerpoint/2010/main" val="1931587643"/>
              </p:ext>
            </p:extLst>
          </p:nvPr>
        </p:nvGraphicFramePr>
        <p:xfrm>
          <a:off x="363899" y="138289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5" descr="Logo, company name&#10;&#10;Description automatically generated">
            <a:extLst>
              <a:ext uri="{FF2B5EF4-FFF2-40B4-BE49-F238E27FC236}">
                <a16:creationId xmlns:a16="http://schemas.microsoft.com/office/drawing/2014/main" id="{46AF7A9F-4828-3EA9-D45B-86A72869CA23}"/>
              </a:ext>
            </a:extLst>
          </p:cNvPr>
          <p:cNvPicPr>
            <a:picLocks noChangeAspect="1"/>
          </p:cNvPicPr>
          <p:nvPr/>
        </p:nvPicPr>
        <p:blipFill>
          <a:blip r:embed="rId8"/>
          <a:stretch>
            <a:fillRect/>
          </a:stretch>
        </p:blipFill>
        <p:spPr>
          <a:xfrm>
            <a:off x="235461" y="5734229"/>
            <a:ext cx="2557347" cy="774005"/>
          </a:xfrm>
          <a:prstGeom prst="rect">
            <a:avLst/>
          </a:prstGeom>
        </p:spPr>
      </p:pic>
    </p:spTree>
    <p:extLst>
      <p:ext uri="{BB962C8B-B14F-4D97-AF65-F5344CB8AC3E}">
        <p14:creationId xmlns:p14="http://schemas.microsoft.com/office/powerpoint/2010/main" val="3287291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9C137-1B06-3F76-871B-7E1C8C8BE604}"/>
              </a:ext>
            </a:extLst>
          </p:cNvPr>
          <p:cNvSpPr>
            <a:spLocks noGrp="1"/>
          </p:cNvSpPr>
          <p:nvPr>
            <p:ph type="title"/>
          </p:nvPr>
        </p:nvSpPr>
        <p:spPr>
          <a:xfrm>
            <a:off x="235461" y="675159"/>
            <a:ext cx="11755256" cy="965734"/>
          </a:xfrm>
        </p:spPr>
        <p:txBody>
          <a:bodyPr>
            <a:normAutofit fontScale="90000"/>
          </a:bodyPr>
          <a:lstStyle/>
          <a:p>
            <a:r>
              <a:rPr lang="en-US" sz="4000" kern="1200">
                <a:solidFill>
                  <a:srgbClr val="002060"/>
                </a:solidFill>
                <a:latin typeface="+mj-lt"/>
                <a:ea typeface="+mj-ea"/>
                <a:cs typeface="+mj-cs"/>
              </a:rPr>
              <a:t>Phase 1: Changing organizational culture</a:t>
            </a:r>
            <a:br>
              <a:rPr lang="en-US">
                <a:solidFill>
                  <a:srgbClr val="002060"/>
                </a:solidFill>
              </a:rPr>
            </a:br>
            <a:endParaRPr lang="en-US"/>
          </a:p>
        </p:txBody>
      </p:sp>
      <p:graphicFrame>
        <p:nvGraphicFramePr>
          <p:cNvPr id="28" name="Text Placeholder 25">
            <a:extLst>
              <a:ext uri="{FF2B5EF4-FFF2-40B4-BE49-F238E27FC236}">
                <a16:creationId xmlns:a16="http://schemas.microsoft.com/office/drawing/2014/main" id="{50575059-C8F9-D2D5-987E-94E0FB5DF8B8}"/>
              </a:ext>
            </a:extLst>
          </p:cNvPr>
          <p:cNvGraphicFramePr>
            <a:graphicFrameLocks noGrp="1"/>
          </p:cNvGraphicFramePr>
          <p:nvPr>
            <p:ph idx="1"/>
            <p:extLst>
              <p:ext uri="{D42A27DB-BD31-4B8C-83A1-F6EECF244321}">
                <p14:modId xmlns:p14="http://schemas.microsoft.com/office/powerpoint/2010/main" val="7051020"/>
              </p:ext>
            </p:extLst>
          </p:nvPr>
        </p:nvGraphicFramePr>
        <p:xfrm>
          <a:off x="363899" y="125333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5" descr="Logo, company name&#10;&#10;Description automatically generated">
            <a:extLst>
              <a:ext uri="{FF2B5EF4-FFF2-40B4-BE49-F238E27FC236}">
                <a16:creationId xmlns:a16="http://schemas.microsoft.com/office/drawing/2014/main" id="{46AF7A9F-4828-3EA9-D45B-86A72869CA23}"/>
              </a:ext>
            </a:extLst>
          </p:cNvPr>
          <p:cNvPicPr>
            <a:picLocks noChangeAspect="1"/>
          </p:cNvPicPr>
          <p:nvPr/>
        </p:nvPicPr>
        <p:blipFill>
          <a:blip r:embed="rId8"/>
          <a:stretch>
            <a:fillRect/>
          </a:stretch>
        </p:blipFill>
        <p:spPr>
          <a:xfrm>
            <a:off x="235461" y="5734229"/>
            <a:ext cx="2557347" cy="774005"/>
          </a:xfrm>
          <a:prstGeom prst="rect">
            <a:avLst/>
          </a:prstGeom>
        </p:spPr>
      </p:pic>
    </p:spTree>
    <p:extLst>
      <p:ext uri="{BB962C8B-B14F-4D97-AF65-F5344CB8AC3E}">
        <p14:creationId xmlns:p14="http://schemas.microsoft.com/office/powerpoint/2010/main" val="2232611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915DF2-5791-4B61-7CB3-26072144CBB5}"/>
              </a:ext>
            </a:extLst>
          </p:cNvPr>
          <p:cNvSpPr>
            <a:spLocks noGrp="1"/>
          </p:cNvSpPr>
          <p:nvPr>
            <p:ph type="body" sz="quarter" idx="10"/>
          </p:nvPr>
        </p:nvSpPr>
        <p:spPr/>
        <p:txBody>
          <a:bodyPr/>
          <a:lstStyle/>
          <a:p>
            <a:r>
              <a:rPr lang="en-US"/>
              <a:t>Stories from the Work – Organizational Perspective</a:t>
            </a:r>
          </a:p>
        </p:txBody>
      </p:sp>
    </p:spTree>
    <p:extLst>
      <p:ext uri="{BB962C8B-B14F-4D97-AF65-F5344CB8AC3E}">
        <p14:creationId xmlns:p14="http://schemas.microsoft.com/office/powerpoint/2010/main" val="4210271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9C137-1B06-3F76-871B-7E1C8C8BE604}"/>
              </a:ext>
            </a:extLst>
          </p:cNvPr>
          <p:cNvSpPr>
            <a:spLocks noGrp="1"/>
          </p:cNvSpPr>
          <p:nvPr>
            <p:ph type="title"/>
          </p:nvPr>
        </p:nvSpPr>
        <p:spPr>
          <a:xfrm>
            <a:off x="235461" y="675159"/>
            <a:ext cx="11755256" cy="965734"/>
          </a:xfrm>
        </p:spPr>
        <p:txBody>
          <a:bodyPr>
            <a:normAutofit fontScale="90000"/>
          </a:bodyPr>
          <a:lstStyle/>
          <a:p>
            <a:r>
              <a:rPr lang="en-US" sz="4400" kern="1200">
                <a:solidFill>
                  <a:srgbClr val="002060"/>
                </a:solidFill>
                <a:latin typeface="+mj-lt"/>
                <a:ea typeface="+mj-ea"/>
                <a:cs typeface="+mj-cs"/>
              </a:rPr>
              <a:t>Phase 2: power sharing</a:t>
            </a:r>
            <a:br>
              <a:rPr lang="en-US">
                <a:solidFill>
                  <a:srgbClr val="002060"/>
                </a:solidFill>
              </a:rPr>
            </a:br>
            <a:endParaRPr lang="en-US"/>
          </a:p>
        </p:txBody>
      </p:sp>
      <p:graphicFrame>
        <p:nvGraphicFramePr>
          <p:cNvPr id="28" name="Text Placeholder 25">
            <a:extLst>
              <a:ext uri="{FF2B5EF4-FFF2-40B4-BE49-F238E27FC236}">
                <a16:creationId xmlns:a16="http://schemas.microsoft.com/office/drawing/2014/main" id="{79675F1A-8869-6F84-2C7F-2A08D1F13919}"/>
              </a:ext>
            </a:extLst>
          </p:cNvPr>
          <p:cNvGraphicFramePr>
            <a:graphicFrameLocks noGrp="1"/>
          </p:cNvGraphicFramePr>
          <p:nvPr>
            <p:ph idx="1"/>
          </p:nvPr>
        </p:nvGraphicFramePr>
        <p:xfrm>
          <a:off x="235461" y="138289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5" descr="Logo, company name&#10;&#10;Description automatically generated">
            <a:extLst>
              <a:ext uri="{FF2B5EF4-FFF2-40B4-BE49-F238E27FC236}">
                <a16:creationId xmlns:a16="http://schemas.microsoft.com/office/drawing/2014/main" id="{46AF7A9F-4828-3EA9-D45B-86A72869CA23}"/>
              </a:ext>
            </a:extLst>
          </p:cNvPr>
          <p:cNvPicPr>
            <a:picLocks noChangeAspect="1"/>
          </p:cNvPicPr>
          <p:nvPr/>
        </p:nvPicPr>
        <p:blipFill>
          <a:blip r:embed="rId8"/>
          <a:stretch>
            <a:fillRect/>
          </a:stretch>
        </p:blipFill>
        <p:spPr>
          <a:xfrm>
            <a:off x="235461" y="5734229"/>
            <a:ext cx="2557347" cy="774005"/>
          </a:xfrm>
          <a:prstGeom prst="rect">
            <a:avLst/>
          </a:prstGeom>
        </p:spPr>
      </p:pic>
    </p:spTree>
    <p:extLst>
      <p:ext uri="{BB962C8B-B14F-4D97-AF65-F5344CB8AC3E}">
        <p14:creationId xmlns:p14="http://schemas.microsoft.com/office/powerpoint/2010/main" val="272896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67975-1642-4658-A0D1-D69A9BF16391}"/>
              </a:ext>
            </a:extLst>
          </p:cNvPr>
          <p:cNvSpPr>
            <a:spLocks noGrp="1"/>
          </p:cNvSpPr>
          <p:nvPr>
            <p:ph type="title"/>
          </p:nvPr>
        </p:nvSpPr>
        <p:spPr/>
        <p:txBody>
          <a:bodyPr/>
          <a:lstStyle/>
          <a:p>
            <a:r>
              <a:rPr lang="en-US"/>
              <a:t>Presenters </a:t>
            </a:r>
          </a:p>
        </p:txBody>
      </p:sp>
      <p:cxnSp>
        <p:nvCxnSpPr>
          <p:cNvPr id="6" name="Straight Connector 5">
            <a:extLst>
              <a:ext uri="{FF2B5EF4-FFF2-40B4-BE49-F238E27FC236}">
                <a16:creationId xmlns:a16="http://schemas.microsoft.com/office/drawing/2014/main" id="{462435A1-8497-4AD7-A9BC-8ED10C4F46D6}"/>
              </a:ext>
            </a:extLst>
          </p:cNvPr>
          <p:cNvCxnSpPr/>
          <p:nvPr/>
        </p:nvCxnSpPr>
        <p:spPr>
          <a:xfrm>
            <a:off x="389299" y="998561"/>
            <a:ext cx="10293790" cy="0"/>
          </a:xfrm>
          <a:prstGeom prst="line">
            <a:avLst/>
          </a:prstGeom>
          <a:ln w="38100">
            <a:solidFill>
              <a:schemeClr val="accent5"/>
            </a:solidFill>
          </a:ln>
        </p:spPr>
        <p:style>
          <a:lnRef idx="1">
            <a:schemeClr val="accent3"/>
          </a:lnRef>
          <a:fillRef idx="0">
            <a:schemeClr val="accent3"/>
          </a:fillRef>
          <a:effectRef idx="0">
            <a:schemeClr val="accent3"/>
          </a:effectRef>
          <a:fontRef idx="minor">
            <a:schemeClr val="tx1"/>
          </a:fontRef>
        </p:style>
      </p:cxnSp>
      <p:sp>
        <p:nvSpPr>
          <p:cNvPr id="20" name="TextBox 19">
            <a:extLst>
              <a:ext uri="{FF2B5EF4-FFF2-40B4-BE49-F238E27FC236}">
                <a16:creationId xmlns:a16="http://schemas.microsoft.com/office/drawing/2014/main" id="{998A6C53-E26B-4C73-B9E4-1E6E0C61A16F}"/>
              </a:ext>
            </a:extLst>
          </p:cNvPr>
          <p:cNvSpPr txBox="1"/>
          <p:nvPr/>
        </p:nvSpPr>
        <p:spPr>
          <a:xfrm>
            <a:off x="523072" y="4999328"/>
            <a:ext cx="3470910" cy="877163"/>
          </a:xfrm>
          <a:prstGeom prst="rect">
            <a:avLst/>
          </a:prstGeom>
          <a:noFill/>
        </p:spPr>
        <p:txBody>
          <a:bodyPr wrap="square" lIns="91440" tIns="45720" rIns="91440" bIns="45720" rtlCol="0" anchor="t">
            <a:spAutoFit/>
          </a:bodyPr>
          <a:lstStyle/>
          <a:p>
            <a:pPr algn="ctr"/>
            <a:r>
              <a:rPr lang="en-US" sz="1900" b="1"/>
              <a:t>Janese Evans</a:t>
            </a:r>
            <a:endParaRPr lang="en-US"/>
          </a:p>
          <a:p>
            <a:pPr algn="ctr"/>
            <a:r>
              <a:rPr lang="en-US" sz="1600"/>
              <a:t>Associate Policy Analyst</a:t>
            </a:r>
            <a:endParaRPr lang="en-US"/>
          </a:p>
          <a:p>
            <a:pPr algn="ctr"/>
            <a:r>
              <a:rPr lang="en-US" sz="1600" i="1"/>
              <a:t>Chapin Hall</a:t>
            </a:r>
            <a:endParaRPr lang="en-US"/>
          </a:p>
        </p:txBody>
      </p:sp>
      <p:sp>
        <p:nvSpPr>
          <p:cNvPr id="21" name="TextBox 20">
            <a:extLst>
              <a:ext uri="{FF2B5EF4-FFF2-40B4-BE49-F238E27FC236}">
                <a16:creationId xmlns:a16="http://schemas.microsoft.com/office/drawing/2014/main" id="{643999E5-E505-4B12-8074-53145FC43556}"/>
              </a:ext>
            </a:extLst>
          </p:cNvPr>
          <p:cNvSpPr txBox="1"/>
          <p:nvPr/>
        </p:nvSpPr>
        <p:spPr>
          <a:xfrm>
            <a:off x="4355034" y="4968550"/>
            <a:ext cx="3470910" cy="907941"/>
          </a:xfrm>
          <a:prstGeom prst="rect">
            <a:avLst/>
          </a:prstGeom>
          <a:noFill/>
        </p:spPr>
        <p:txBody>
          <a:bodyPr wrap="square" lIns="91440" tIns="45720" rIns="91440" bIns="45720" rtlCol="0" anchor="t">
            <a:spAutoFit/>
          </a:bodyPr>
          <a:lstStyle/>
          <a:p>
            <a:pPr algn="ctr"/>
            <a:r>
              <a:rPr lang="en-US" sz="1900" b="1"/>
              <a:t>Melissa Hall Sommer</a:t>
            </a:r>
            <a:endParaRPr lang="en-US"/>
          </a:p>
          <a:p>
            <a:pPr algn="ctr"/>
            <a:r>
              <a:rPr lang="en-US" sz="1600">
                <a:cs typeface="Segoe UI"/>
              </a:rPr>
              <a:t>Senior Vice President</a:t>
            </a:r>
          </a:p>
          <a:p>
            <a:pPr algn="ctr"/>
            <a:r>
              <a:rPr lang="en-US" sz="1600" i="1"/>
              <a:t>Brighton Center</a:t>
            </a:r>
            <a:endParaRPr lang="en-US"/>
          </a:p>
        </p:txBody>
      </p:sp>
      <p:pic>
        <p:nvPicPr>
          <p:cNvPr id="4" name="Picture 4">
            <a:extLst>
              <a:ext uri="{FF2B5EF4-FFF2-40B4-BE49-F238E27FC236}">
                <a16:creationId xmlns:a16="http://schemas.microsoft.com/office/drawing/2014/main" id="{C3F5C7E1-2996-03EF-36BE-9BA5FB4DB5F1}"/>
              </a:ext>
            </a:extLst>
          </p:cNvPr>
          <p:cNvPicPr>
            <a:picLocks noChangeAspect="1"/>
          </p:cNvPicPr>
          <p:nvPr/>
        </p:nvPicPr>
        <p:blipFill>
          <a:blip r:embed="rId3"/>
          <a:stretch>
            <a:fillRect/>
          </a:stretch>
        </p:blipFill>
        <p:spPr>
          <a:xfrm>
            <a:off x="523072" y="1228647"/>
            <a:ext cx="3636816" cy="3646713"/>
          </a:xfrm>
          <a:prstGeom prst="ellipse">
            <a:avLst/>
          </a:prstGeom>
          <a:ln>
            <a:noFill/>
          </a:ln>
          <a:effectLst>
            <a:softEdge rad="112500"/>
          </a:effectLst>
        </p:spPr>
      </p:pic>
      <p:sp>
        <p:nvSpPr>
          <p:cNvPr id="7" name="TextBox 6">
            <a:extLst>
              <a:ext uri="{FF2B5EF4-FFF2-40B4-BE49-F238E27FC236}">
                <a16:creationId xmlns:a16="http://schemas.microsoft.com/office/drawing/2014/main" id="{5B51DD6C-C6C4-B0BC-7793-C621AC26569B}"/>
              </a:ext>
            </a:extLst>
          </p:cNvPr>
          <p:cNvSpPr txBox="1"/>
          <p:nvPr/>
        </p:nvSpPr>
        <p:spPr>
          <a:xfrm>
            <a:off x="7556056" y="4951498"/>
            <a:ext cx="4353714" cy="877163"/>
          </a:xfrm>
          <a:prstGeom prst="rect">
            <a:avLst/>
          </a:prstGeom>
          <a:noFill/>
        </p:spPr>
        <p:txBody>
          <a:bodyPr wrap="square" lIns="91440" tIns="45720" rIns="91440" bIns="45720" rtlCol="0" anchor="t">
            <a:spAutoFit/>
          </a:bodyPr>
          <a:lstStyle/>
          <a:p>
            <a:pPr algn="ctr"/>
            <a:r>
              <a:rPr lang="en-US" sz="1900" b="1"/>
              <a:t>Angela Anderson</a:t>
            </a:r>
            <a:endParaRPr lang="en-US"/>
          </a:p>
          <a:p>
            <a:pPr algn="ctr"/>
            <a:r>
              <a:rPr lang="en-US" sz="1600"/>
              <a:t>Building Community Well-Being Coordinator </a:t>
            </a:r>
            <a:endParaRPr lang="en-US"/>
          </a:p>
          <a:p>
            <a:pPr algn="ctr"/>
            <a:r>
              <a:rPr lang="en-US" sz="1600" i="1"/>
              <a:t>Brighton Center</a:t>
            </a:r>
            <a:endParaRPr lang="en-US">
              <a:cs typeface="Segoe UI"/>
            </a:endParaRPr>
          </a:p>
        </p:txBody>
      </p:sp>
      <p:pic>
        <p:nvPicPr>
          <p:cNvPr id="3" name="Picture 4">
            <a:extLst>
              <a:ext uri="{FF2B5EF4-FFF2-40B4-BE49-F238E27FC236}">
                <a16:creationId xmlns:a16="http://schemas.microsoft.com/office/drawing/2014/main" id="{DEFBE937-6C0F-EB0D-EF59-97C4DF977A86}"/>
              </a:ext>
            </a:extLst>
          </p:cNvPr>
          <p:cNvPicPr>
            <a:picLocks noChangeAspect="1"/>
          </p:cNvPicPr>
          <p:nvPr/>
        </p:nvPicPr>
        <p:blipFill>
          <a:blip r:embed="rId4"/>
          <a:stretch>
            <a:fillRect/>
          </a:stretch>
        </p:blipFill>
        <p:spPr>
          <a:xfrm>
            <a:off x="4669025" y="1439950"/>
            <a:ext cx="2837145" cy="3319465"/>
          </a:xfrm>
          <a:prstGeom prst="ellipse">
            <a:avLst/>
          </a:prstGeom>
        </p:spPr>
      </p:pic>
      <p:pic>
        <p:nvPicPr>
          <p:cNvPr id="5" name="Picture 7">
            <a:extLst>
              <a:ext uri="{FF2B5EF4-FFF2-40B4-BE49-F238E27FC236}">
                <a16:creationId xmlns:a16="http://schemas.microsoft.com/office/drawing/2014/main" id="{E68505A7-36A4-04D1-40FE-E129F0645222}"/>
              </a:ext>
            </a:extLst>
          </p:cNvPr>
          <p:cNvPicPr>
            <a:picLocks noChangeAspect="1"/>
          </p:cNvPicPr>
          <p:nvPr/>
        </p:nvPicPr>
        <p:blipFill rotWithShape="1">
          <a:blip r:embed="rId5"/>
          <a:srcRect t="2601" r="-169" b="4589"/>
          <a:stretch/>
        </p:blipFill>
        <p:spPr>
          <a:xfrm>
            <a:off x="8252812" y="1434599"/>
            <a:ext cx="2747849" cy="3316107"/>
          </a:xfrm>
          <a:prstGeom prst="ellipse">
            <a:avLst/>
          </a:prstGeom>
        </p:spPr>
      </p:pic>
      <p:pic>
        <p:nvPicPr>
          <p:cNvPr id="10" name="Picture 5" descr="Logo, company name&#10;&#10;Description automatically generated">
            <a:extLst>
              <a:ext uri="{FF2B5EF4-FFF2-40B4-BE49-F238E27FC236}">
                <a16:creationId xmlns:a16="http://schemas.microsoft.com/office/drawing/2014/main" id="{1FD80B69-35EF-305C-DAB7-4E16635AB536}"/>
              </a:ext>
            </a:extLst>
          </p:cNvPr>
          <p:cNvPicPr>
            <a:picLocks noChangeAspect="1"/>
          </p:cNvPicPr>
          <p:nvPr/>
        </p:nvPicPr>
        <p:blipFill>
          <a:blip r:embed="rId6"/>
          <a:stretch>
            <a:fillRect/>
          </a:stretch>
        </p:blipFill>
        <p:spPr>
          <a:xfrm>
            <a:off x="87351" y="5755462"/>
            <a:ext cx="2557347" cy="774005"/>
          </a:xfrm>
          <a:prstGeom prst="rect">
            <a:avLst/>
          </a:prstGeom>
        </p:spPr>
      </p:pic>
    </p:spTree>
    <p:extLst>
      <p:ext uri="{BB962C8B-B14F-4D97-AF65-F5344CB8AC3E}">
        <p14:creationId xmlns:p14="http://schemas.microsoft.com/office/powerpoint/2010/main" val="4145225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1F6D7A-1E36-692F-1B13-4E8045FB9A4F}"/>
              </a:ext>
            </a:extLst>
          </p:cNvPr>
          <p:cNvSpPr>
            <a:spLocks noGrp="1"/>
          </p:cNvSpPr>
          <p:nvPr>
            <p:ph type="body" sz="quarter" idx="10"/>
          </p:nvPr>
        </p:nvSpPr>
        <p:spPr/>
        <p:txBody>
          <a:bodyPr/>
          <a:lstStyle/>
          <a:p>
            <a:r>
              <a:rPr lang="en-US"/>
              <a:t>Stories from the Work – Family Voice</a:t>
            </a:r>
          </a:p>
        </p:txBody>
      </p:sp>
    </p:spTree>
    <p:extLst>
      <p:ext uri="{BB962C8B-B14F-4D97-AF65-F5344CB8AC3E}">
        <p14:creationId xmlns:p14="http://schemas.microsoft.com/office/powerpoint/2010/main" val="2502613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E654E3-0CE5-D92D-D484-4803C4998A67}"/>
              </a:ext>
            </a:extLst>
          </p:cNvPr>
          <p:cNvSpPr>
            <a:spLocks noGrp="1"/>
          </p:cNvSpPr>
          <p:nvPr>
            <p:ph type="body" sz="quarter" idx="10"/>
          </p:nvPr>
        </p:nvSpPr>
        <p:spPr/>
        <p:txBody>
          <a:bodyPr/>
          <a:lstStyle/>
          <a:p>
            <a:r>
              <a:rPr lang="en-US"/>
              <a:t>Stories from the Work – Partner Voice</a:t>
            </a:r>
          </a:p>
        </p:txBody>
      </p:sp>
      <p:pic>
        <p:nvPicPr>
          <p:cNvPr id="3" name="Online Media 2" title="Brighton Center | Customer Voice | Larika">
            <a:hlinkClick r:id="" action="ppaction://media"/>
            <a:extLst>
              <a:ext uri="{FF2B5EF4-FFF2-40B4-BE49-F238E27FC236}">
                <a16:creationId xmlns:a16="http://schemas.microsoft.com/office/drawing/2014/main" id="{72A92CE1-2BF3-E77E-0145-CADFF07EBCE1}"/>
              </a:ext>
            </a:extLst>
          </p:cNvPr>
          <p:cNvPicPr>
            <a:picLocks noRot="1" noChangeAspect="1"/>
          </p:cNvPicPr>
          <p:nvPr>
            <a:videoFile r:link="rId1"/>
          </p:nvPr>
        </p:nvPicPr>
        <p:blipFill>
          <a:blip r:embed="rId5"/>
          <a:stretch>
            <a:fillRect/>
          </a:stretch>
        </p:blipFill>
        <p:spPr>
          <a:xfrm>
            <a:off x="-1990182" y="5331986"/>
            <a:ext cx="667526" cy="1081978"/>
          </a:xfrm>
          <a:prstGeom prst="rect">
            <a:avLst/>
          </a:prstGeom>
        </p:spPr>
      </p:pic>
      <p:pic>
        <p:nvPicPr>
          <p:cNvPr id="5" name="Online Media 4" title="Brighton Center | Customer Voice | Larika">
            <a:hlinkClick r:id="" action="ppaction://media"/>
            <a:extLst>
              <a:ext uri="{FF2B5EF4-FFF2-40B4-BE49-F238E27FC236}">
                <a16:creationId xmlns:a16="http://schemas.microsoft.com/office/drawing/2014/main" id="{B56B368B-9A47-BF05-982C-430F7D0D8836}"/>
              </a:ext>
            </a:extLst>
          </p:cNvPr>
          <p:cNvPicPr>
            <a:picLocks noRot="1" noChangeAspect="1"/>
          </p:cNvPicPr>
          <p:nvPr>
            <a:videoFile r:link="rId2"/>
          </p:nvPr>
        </p:nvPicPr>
        <p:blipFill>
          <a:blip r:embed="rId6"/>
          <a:stretch>
            <a:fillRect/>
          </a:stretch>
        </p:blipFill>
        <p:spPr>
          <a:xfrm>
            <a:off x="-102886" y="-8600"/>
            <a:ext cx="12291670" cy="6933074"/>
          </a:xfrm>
          <a:prstGeom prst="rect">
            <a:avLst/>
          </a:prstGeom>
        </p:spPr>
      </p:pic>
    </p:spTree>
    <p:extLst>
      <p:ext uri="{BB962C8B-B14F-4D97-AF65-F5344CB8AC3E}">
        <p14:creationId xmlns:p14="http://schemas.microsoft.com/office/powerpoint/2010/main" val="27653745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9C137-1B06-3F76-871B-7E1C8C8BE604}"/>
              </a:ext>
            </a:extLst>
          </p:cNvPr>
          <p:cNvSpPr>
            <a:spLocks noGrp="1"/>
          </p:cNvSpPr>
          <p:nvPr>
            <p:ph type="title"/>
          </p:nvPr>
        </p:nvSpPr>
        <p:spPr>
          <a:xfrm>
            <a:off x="235461" y="675159"/>
            <a:ext cx="11755256" cy="965734"/>
          </a:xfrm>
        </p:spPr>
        <p:txBody>
          <a:bodyPr>
            <a:normAutofit fontScale="90000"/>
          </a:bodyPr>
          <a:lstStyle/>
          <a:p>
            <a:r>
              <a:rPr lang="en-US" sz="4400" kern="1200">
                <a:solidFill>
                  <a:srgbClr val="002060"/>
                </a:solidFill>
                <a:latin typeface="+mj-lt"/>
                <a:ea typeface="+mj-ea"/>
                <a:cs typeface="+mj-cs"/>
              </a:rPr>
              <a:t>Phase 3: </a:t>
            </a:r>
            <a:r>
              <a:rPr lang="en-US" sz="4000">
                <a:solidFill>
                  <a:srgbClr val="002060"/>
                </a:solidFill>
                <a:ea typeface="+mj-lt"/>
                <a:cs typeface="+mj-lt"/>
              </a:rPr>
              <a:t>Shifting resources to empower and sustain community leadership</a:t>
            </a:r>
            <a:br>
              <a:rPr lang="en-US" sz="4000">
                <a:solidFill>
                  <a:srgbClr val="002060"/>
                </a:solidFill>
              </a:rPr>
            </a:br>
            <a:br>
              <a:rPr lang="en-US">
                <a:solidFill>
                  <a:srgbClr val="002060"/>
                </a:solidFill>
              </a:rPr>
            </a:br>
            <a:endParaRPr lang="en-US"/>
          </a:p>
        </p:txBody>
      </p:sp>
      <p:graphicFrame>
        <p:nvGraphicFramePr>
          <p:cNvPr id="30" name="Text Placeholder 25">
            <a:extLst>
              <a:ext uri="{FF2B5EF4-FFF2-40B4-BE49-F238E27FC236}">
                <a16:creationId xmlns:a16="http://schemas.microsoft.com/office/drawing/2014/main" id="{08A6078F-5144-12D5-531E-A2B5B4C36A05}"/>
              </a:ext>
            </a:extLst>
          </p:cNvPr>
          <p:cNvGraphicFramePr>
            <a:graphicFrameLocks noGrp="1"/>
          </p:cNvGraphicFramePr>
          <p:nvPr>
            <p:ph idx="1"/>
            <p:extLst>
              <p:ext uri="{D42A27DB-BD31-4B8C-83A1-F6EECF244321}">
                <p14:modId xmlns:p14="http://schemas.microsoft.com/office/powerpoint/2010/main" val="3975858128"/>
              </p:ext>
            </p:extLst>
          </p:nvPr>
        </p:nvGraphicFramePr>
        <p:xfrm>
          <a:off x="0" y="36069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5" descr="Logo, company name&#10;&#10;Description automatically generated">
            <a:extLst>
              <a:ext uri="{FF2B5EF4-FFF2-40B4-BE49-F238E27FC236}">
                <a16:creationId xmlns:a16="http://schemas.microsoft.com/office/drawing/2014/main" id="{46AF7A9F-4828-3EA9-D45B-86A72869CA23}"/>
              </a:ext>
            </a:extLst>
          </p:cNvPr>
          <p:cNvPicPr>
            <a:picLocks noChangeAspect="1"/>
          </p:cNvPicPr>
          <p:nvPr/>
        </p:nvPicPr>
        <p:blipFill>
          <a:blip r:embed="rId8"/>
          <a:stretch>
            <a:fillRect/>
          </a:stretch>
        </p:blipFill>
        <p:spPr>
          <a:xfrm>
            <a:off x="235461" y="5734229"/>
            <a:ext cx="2557347" cy="774005"/>
          </a:xfrm>
          <a:prstGeom prst="rect">
            <a:avLst/>
          </a:prstGeom>
        </p:spPr>
      </p:pic>
    </p:spTree>
    <p:extLst>
      <p:ext uri="{BB962C8B-B14F-4D97-AF65-F5344CB8AC3E}">
        <p14:creationId xmlns:p14="http://schemas.microsoft.com/office/powerpoint/2010/main" val="27894086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9C137-1B06-3F76-871B-7E1C8C8BE604}"/>
              </a:ext>
            </a:extLst>
          </p:cNvPr>
          <p:cNvSpPr>
            <a:spLocks noGrp="1"/>
          </p:cNvSpPr>
          <p:nvPr>
            <p:ph type="title"/>
          </p:nvPr>
        </p:nvSpPr>
        <p:spPr>
          <a:xfrm>
            <a:off x="235461" y="675159"/>
            <a:ext cx="11755256" cy="965734"/>
          </a:xfrm>
        </p:spPr>
        <p:txBody>
          <a:bodyPr>
            <a:normAutofit fontScale="90000"/>
          </a:bodyPr>
          <a:lstStyle/>
          <a:p>
            <a:r>
              <a:rPr lang="en-US" sz="4400" kern="1200">
                <a:solidFill>
                  <a:srgbClr val="002060"/>
                </a:solidFill>
                <a:latin typeface="+mj-lt"/>
                <a:ea typeface="+mj-ea"/>
                <a:cs typeface="+mj-cs"/>
              </a:rPr>
              <a:t>Phase 3: </a:t>
            </a:r>
            <a:r>
              <a:rPr lang="en-US" sz="4000">
                <a:solidFill>
                  <a:srgbClr val="002060"/>
                </a:solidFill>
                <a:ea typeface="+mj-lt"/>
                <a:cs typeface="+mj-lt"/>
              </a:rPr>
              <a:t>Shifting resources to empower and sustain community leadership</a:t>
            </a:r>
            <a:br>
              <a:rPr lang="en-US" sz="4000">
                <a:solidFill>
                  <a:srgbClr val="002060"/>
                </a:solidFill>
              </a:rPr>
            </a:br>
            <a:br>
              <a:rPr lang="en-US">
                <a:solidFill>
                  <a:srgbClr val="002060"/>
                </a:solidFill>
              </a:rPr>
            </a:br>
            <a:endParaRPr lang="en-US"/>
          </a:p>
        </p:txBody>
      </p:sp>
      <p:sp>
        <p:nvSpPr>
          <p:cNvPr id="26" name="Text Placeholder 25">
            <a:extLst>
              <a:ext uri="{FF2B5EF4-FFF2-40B4-BE49-F238E27FC236}">
                <a16:creationId xmlns:a16="http://schemas.microsoft.com/office/drawing/2014/main" id="{1EDD8821-FA17-DCA9-099C-9E1B50EE817A}"/>
              </a:ext>
            </a:extLst>
          </p:cNvPr>
          <p:cNvSpPr>
            <a:spLocks noGrp="1"/>
          </p:cNvSpPr>
          <p:nvPr>
            <p:ph idx="1"/>
          </p:nvPr>
        </p:nvSpPr>
        <p:spPr>
          <a:xfrm>
            <a:off x="235461" y="1382891"/>
            <a:ext cx="10515600" cy="4351338"/>
          </a:xfrm>
        </p:spPr>
        <p:txBody>
          <a:bodyPr>
            <a:normAutofit/>
          </a:bodyPr>
          <a:lstStyle/>
          <a:p>
            <a:pPr marL="228600" lvl="1" indent="0">
              <a:lnSpc>
                <a:spcPct val="90000"/>
              </a:lnSpc>
              <a:buNone/>
            </a:pPr>
            <a:endParaRPr lang="en-US" sz="2400" b="1"/>
          </a:p>
          <a:p>
            <a:pPr marL="228600" lvl="1" indent="0">
              <a:lnSpc>
                <a:spcPct val="90000"/>
              </a:lnSpc>
              <a:buNone/>
            </a:pPr>
            <a:endParaRPr lang="en-US" b="1"/>
          </a:p>
          <a:p>
            <a:pPr lvl="1"/>
            <a:r>
              <a:rPr lang="en-US" sz="2400">
                <a:ea typeface="+mn-lt"/>
                <a:cs typeface="+mn-lt"/>
              </a:rPr>
              <a:t>Build collaborative infrastructure</a:t>
            </a:r>
            <a:endParaRPr lang="en-US" sz="2400"/>
          </a:p>
          <a:p>
            <a:pPr lvl="1"/>
            <a:r>
              <a:rPr lang="en-US" sz="2400">
                <a:ea typeface="+mn-lt"/>
                <a:cs typeface="+mn-lt"/>
              </a:rPr>
              <a:t>Commit to continuous learning and evaluation</a:t>
            </a:r>
            <a:endParaRPr lang="en-US" sz="2400"/>
          </a:p>
          <a:p>
            <a:pPr marL="0" indent="0">
              <a:buNone/>
            </a:pPr>
            <a:endParaRPr lang="en-US">
              <a:solidFill>
                <a:srgbClr val="002060"/>
              </a:solidFill>
            </a:endParaRPr>
          </a:p>
        </p:txBody>
      </p:sp>
      <p:pic>
        <p:nvPicPr>
          <p:cNvPr id="4" name="Picture 5" descr="Logo, company name&#10;&#10;Description automatically generated">
            <a:extLst>
              <a:ext uri="{FF2B5EF4-FFF2-40B4-BE49-F238E27FC236}">
                <a16:creationId xmlns:a16="http://schemas.microsoft.com/office/drawing/2014/main" id="{46AF7A9F-4828-3EA9-D45B-86A72869CA23}"/>
              </a:ext>
            </a:extLst>
          </p:cNvPr>
          <p:cNvPicPr>
            <a:picLocks noChangeAspect="1"/>
          </p:cNvPicPr>
          <p:nvPr/>
        </p:nvPicPr>
        <p:blipFill>
          <a:blip r:embed="rId3"/>
          <a:stretch>
            <a:fillRect/>
          </a:stretch>
        </p:blipFill>
        <p:spPr>
          <a:xfrm>
            <a:off x="235461" y="5734229"/>
            <a:ext cx="2557347" cy="774005"/>
          </a:xfrm>
          <a:prstGeom prst="rect">
            <a:avLst/>
          </a:prstGeom>
        </p:spPr>
      </p:pic>
      <p:sp>
        <p:nvSpPr>
          <p:cNvPr id="3" name="Rectangle 2">
            <a:extLst>
              <a:ext uri="{FF2B5EF4-FFF2-40B4-BE49-F238E27FC236}">
                <a16:creationId xmlns:a16="http://schemas.microsoft.com/office/drawing/2014/main" id="{FB9ECB33-4A4B-E5D0-8C00-B847EA3A36BD}"/>
              </a:ext>
            </a:extLst>
          </p:cNvPr>
          <p:cNvSpPr/>
          <p:nvPr/>
        </p:nvSpPr>
        <p:spPr>
          <a:xfrm>
            <a:off x="733245" y="1716657"/>
            <a:ext cx="8928340" cy="474452"/>
          </a:xfrm>
          <a:prstGeom prst="rect">
            <a:avLst/>
          </a:prstGeom>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652095F-59A3-268F-5A39-2A2635EE6711}"/>
              </a:ext>
            </a:extLst>
          </p:cNvPr>
          <p:cNvSpPr txBox="1"/>
          <p:nvPr/>
        </p:nvSpPr>
        <p:spPr>
          <a:xfrm>
            <a:off x="914400" y="1733909"/>
            <a:ext cx="8281358" cy="461665"/>
          </a:xfrm>
          <a:prstGeom prst="rect">
            <a:avLst/>
          </a:prstGeom>
          <a:noFill/>
        </p:spPr>
        <p:txBody>
          <a:bodyPr wrap="square" rtlCol="0">
            <a:spAutoFit/>
          </a:bodyPr>
          <a:lstStyle/>
          <a:p>
            <a:r>
              <a:rPr lang="en-US" sz="2400" b="1">
                <a:solidFill>
                  <a:schemeClr val="bg1"/>
                </a:solidFill>
              </a:rPr>
              <a:t>Embed community leadership and adapt</a:t>
            </a:r>
          </a:p>
        </p:txBody>
      </p:sp>
    </p:spTree>
    <p:extLst>
      <p:ext uri="{BB962C8B-B14F-4D97-AF65-F5344CB8AC3E}">
        <p14:creationId xmlns:p14="http://schemas.microsoft.com/office/powerpoint/2010/main" val="39681412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6668D-2B99-4CB4-1EB0-0B9E24434122}"/>
              </a:ext>
            </a:extLst>
          </p:cNvPr>
          <p:cNvSpPr>
            <a:spLocks noGrp="1"/>
          </p:cNvSpPr>
          <p:nvPr>
            <p:ph type="title"/>
          </p:nvPr>
        </p:nvSpPr>
        <p:spPr/>
        <p:txBody>
          <a:bodyPr/>
          <a:lstStyle/>
          <a:p>
            <a:r>
              <a:rPr lang="en-US"/>
              <a:t>Presentation takeaways </a:t>
            </a:r>
          </a:p>
        </p:txBody>
      </p:sp>
      <p:sp>
        <p:nvSpPr>
          <p:cNvPr id="4" name="Content Placeholder 3">
            <a:extLst>
              <a:ext uri="{FF2B5EF4-FFF2-40B4-BE49-F238E27FC236}">
                <a16:creationId xmlns:a16="http://schemas.microsoft.com/office/drawing/2014/main" id="{2A32328C-5A44-6150-FBDB-FC294ACBEDE1}"/>
              </a:ext>
            </a:extLst>
          </p:cNvPr>
          <p:cNvSpPr>
            <a:spLocks noGrp="1"/>
          </p:cNvSpPr>
          <p:nvPr>
            <p:ph idx="1"/>
          </p:nvPr>
        </p:nvSpPr>
        <p:spPr>
          <a:xfrm>
            <a:off x="349385" y="1133003"/>
            <a:ext cx="10515600" cy="4351338"/>
          </a:xfrm>
        </p:spPr>
        <p:txBody>
          <a:bodyPr vert="horz" lIns="91440" tIns="45720" rIns="91440" bIns="45720" rtlCol="0" anchor="t">
            <a:normAutofit/>
          </a:bodyPr>
          <a:lstStyle/>
          <a:p>
            <a:r>
              <a:rPr lang="en-US" sz="1800" dirty="0">
                <a:cs typeface="Segoe UI"/>
              </a:rPr>
              <a:t>System transformation tools</a:t>
            </a:r>
          </a:p>
          <a:p>
            <a:pPr lvl="1">
              <a:lnSpc>
                <a:spcPct val="113999"/>
              </a:lnSpc>
            </a:pPr>
            <a:r>
              <a:rPr lang="en-US" sz="1800" dirty="0">
                <a:cs typeface="Segoe UI"/>
                <a:hlinkClick r:id="rId3"/>
              </a:rPr>
              <a:t>The Water of Systems Change</a:t>
            </a:r>
            <a:endParaRPr lang="en-US" sz="1800" dirty="0">
              <a:cs typeface="Segoe UI"/>
            </a:endParaRPr>
          </a:p>
          <a:p>
            <a:pPr lvl="1">
              <a:lnSpc>
                <a:spcPct val="113999"/>
              </a:lnSpc>
            </a:pPr>
            <a:r>
              <a:rPr lang="en-US" sz="1800" dirty="0">
                <a:cs typeface="Segoe UI"/>
                <a:hlinkClick r:id="rId4"/>
              </a:rPr>
              <a:t>Tools for championing community leadership in system transformation</a:t>
            </a:r>
            <a:endParaRPr lang="en-US" sz="1800" dirty="0">
              <a:cs typeface="Segoe UI"/>
            </a:endParaRPr>
          </a:p>
          <a:p>
            <a:pPr>
              <a:lnSpc>
                <a:spcPct val="113999"/>
              </a:lnSpc>
            </a:pPr>
            <a:r>
              <a:rPr lang="en-US" sz="1800" dirty="0">
                <a:cs typeface="Segoe UI"/>
              </a:rPr>
              <a:t>Lessons learned and challenges</a:t>
            </a:r>
          </a:p>
          <a:p>
            <a:pPr lvl="1">
              <a:lnSpc>
                <a:spcPct val="113999"/>
              </a:lnSpc>
            </a:pPr>
            <a:r>
              <a:rPr lang="en-US" sz="1800" dirty="0">
                <a:cs typeface="Segoe UI"/>
              </a:rPr>
              <a:t>Currently in year 2 of the grant and initial phase of implementation</a:t>
            </a:r>
          </a:p>
          <a:p>
            <a:pPr lvl="1">
              <a:lnSpc>
                <a:spcPct val="113999"/>
              </a:lnSpc>
            </a:pPr>
            <a:r>
              <a:rPr lang="en-US" sz="1800">
                <a:cs typeface="Segoe UI"/>
              </a:rPr>
              <a:t>Sharing power and adapting engagement strategies take time to implement and see change</a:t>
            </a:r>
            <a:endParaRPr lang="en-US" sz="1800" dirty="0">
              <a:cs typeface="Segoe UI"/>
            </a:endParaRPr>
          </a:p>
          <a:p>
            <a:pPr>
              <a:lnSpc>
                <a:spcPct val="113999"/>
              </a:lnSpc>
            </a:pPr>
            <a:r>
              <a:rPr lang="en-US" sz="1800" dirty="0">
                <a:cs typeface="Segoe UI"/>
              </a:rPr>
              <a:t>Next steps</a:t>
            </a:r>
          </a:p>
          <a:p>
            <a:pPr lvl="1">
              <a:lnSpc>
                <a:spcPct val="113999"/>
              </a:lnSpc>
            </a:pPr>
            <a:r>
              <a:rPr lang="en-US" sz="1800" dirty="0">
                <a:cs typeface="Segoe UI"/>
              </a:rPr>
              <a:t>Chapin Hall evaluation process - Evaluation process designed to be participatory and centering community &amp; families; lessons learned from CQI efforts</a:t>
            </a:r>
          </a:p>
          <a:p>
            <a:pPr lvl="1">
              <a:lnSpc>
                <a:spcPct val="113999"/>
              </a:lnSpc>
            </a:pPr>
            <a:r>
              <a:rPr lang="en-US" sz="1800" dirty="0">
                <a:cs typeface="Segoe UI"/>
              </a:rPr>
              <a:t>Brighton Center implementation process – continuing to fall forward; understanding how we should be led by families and the community; looking for opportunities to share power </a:t>
            </a:r>
          </a:p>
        </p:txBody>
      </p:sp>
      <p:pic>
        <p:nvPicPr>
          <p:cNvPr id="5" name="Picture 5" descr="Logo, company name&#10;&#10;Description automatically generated">
            <a:extLst>
              <a:ext uri="{FF2B5EF4-FFF2-40B4-BE49-F238E27FC236}">
                <a16:creationId xmlns:a16="http://schemas.microsoft.com/office/drawing/2014/main" id="{FC5543DE-F37F-B03B-CD80-5A2CB9E333BD}"/>
              </a:ext>
            </a:extLst>
          </p:cNvPr>
          <p:cNvPicPr>
            <a:picLocks noChangeAspect="1"/>
          </p:cNvPicPr>
          <p:nvPr/>
        </p:nvPicPr>
        <p:blipFill>
          <a:blip r:embed="rId5"/>
          <a:stretch>
            <a:fillRect/>
          </a:stretch>
        </p:blipFill>
        <p:spPr>
          <a:xfrm>
            <a:off x="235461" y="5734229"/>
            <a:ext cx="2557347" cy="774005"/>
          </a:xfrm>
          <a:prstGeom prst="rect">
            <a:avLst/>
          </a:prstGeom>
        </p:spPr>
      </p:pic>
    </p:spTree>
    <p:extLst>
      <p:ext uri="{BB962C8B-B14F-4D97-AF65-F5344CB8AC3E}">
        <p14:creationId xmlns:p14="http://schemas.microsoft.com/office/powerpoint/2010/main" val="220045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9CDFD-C8B3-BE92-263D-963E7126D807}"/>
              </a:ext>
            </a:extLst>
          </p:cNvPr>
          <p:cNvSpPr>
            <a:spLocks noGrp="1"/>
          </p:cNvSpPr>
          <p:nvPr>
            <p:ph type="title"/>
          </p:nvPr>
        </p:nvSpPr>
        <p:spPr/>
        <p:txBody>
          <a:bodyPr>
            <a:normAutofit fontScale="90000"/>
          </a:bodyPr>
          <a:lstStyle/>
          <a:p>
            <a:r>
              <a:rPr lang="en-US">
                <a:cs typeface="Segoe UI"/>
              </a:rPr>
              <a:t>System transformation tools</a:t>
            </a:r>
            <a:br>
              <a:rPr lang="en-US"/>
            </a:br>
            <a:endParaRPr lang="en-US"/>
          </a:p>
        </p:txBody>
      </p:sp>
      <p:sp>
        <p:nvSpPr>
          <p:cNvPr id="3" name="Content Placeholder 2">
            <a:extLst>
              <a:ext uri="{FF2B5EF4-FFF2-40B4-BE49-F238E27FC236}">
                <a16:creationId xmlns:a16="http://schemas.microsoft.com/office/drawing/2014/main" id="{6D14F455-CB04-635E-FC85-F82A5478A248}"/>
              </a:ext>
            </a:extLst>
          </p:cNvPr>
          <p:cNvSpPr>
            <a:spLocks noGrp="1"/>
          </p:cNvSpPr>
          <p:nvPr>
            <p:ph idx="1"/>
          </p:nvPr>
        </p:nvSpPr>
        <p:spPr>
          <a:xfrm>
            <a:off x="5808125" y="967531"/>
            <a:ext cx="5918376" cy="4351338"/>
          </a:xfrm>
        </p:spPr>
        <p:txBody>
          <a:bodyPr/>
          <a:lstStyle/>
          <a:p>
            <a:pPr marL="0" indent="0">
              <a:buNone/>
            </a:pPr>
            <a:r>
              <a:rPr lang="en-US"/>
              <a:t>Toolkit for championing community leadership in system transformation</a:t>
            </a:r>
          </a:p>
          <a:p>
            <a:pPr marL="0" indent="0">
              <a:buNone/>
            </a:pPr>
            <a:endParaRPr lang="en-US"/>
          </a:p>
        </p:txBody>
      </p:sp>
      <p:sp>
        <p:nvSpPr>
          <p:cNvPr id="5" name="Content Placeholder 2">
            <a:extLst>
              <a:ext uri="{FF2B5EF4-FFF2-40B4-BE49-F238E27FC236}">
                <a16:creationId xmlns:a16="http://schemas.microsoft.com/office/drawing/2014/main" id="{8B8063CF-314B-F531-B058-FA61C97DD649}"/>
              </a:ext>
            </a:extLst>
          </p:cNvPr>
          <p:cNvSpPr txBox="1">
            <a:spLocks/>
          </p:cNvSpPr>
          <p:nvPr/>
        </p:nvSpPr>
        <p:spPr>
          <a:xfrm>
            <a:off x="465499" y="1104009"/>
            <a:ext cx="5782901" cy="4351338"/>
          </a:xfrm>
          <a:prstGeom prst="rect">
            <a:avLst/>
          </a:prstGeom>
        </p:spPr>
        <p:txBody>
          <a:bodyPr vert="horz" lIns="91440" tIns="45720" rIns="91440" bIns="45720" rtlCol="0">
            <a:normAutofit/>
          </a:bodyPr>
          <a:lstStyle>
            <a:lvl1pPr marL="228600" indent="-228600" algn="l" defTabSz="914400" rtl="0" eaLnBrk="1" latinLnBrk="0" hangingPunct="1">
              <a:lnSpc>
                <a:spcPct val="114000"/>
              </a:lnSpc>
              <a:spcBef>
                <a:spcPts val="1000"/>
              </a:spcBef>
              <a:buFont typeface="Arial" panose="020B0604020202020204" pitchFamily="34" charset="0"/>
              <a:buChar char="•"/>
              <a:defRPr sz="2800" kern="1200">
                <a:solidFill>
                  <a:schemeClr val="accent6">
                    <a:lumMod val="25000"/>
                  </a:schemeClr>
                </a:solidFill>
                <a:latin typeface="+mn-lt"/>
                <a:ea typeface="+mn-ea"/>
                <a:cs typeface="+mn-cs"/>
              </a:defRPr>
            </a:lvl1pPr>
            <a:lvl2pPr marL="685800" indent="-228600" algn="l" defTabSz="914400" rtl="0" eaLnBrk="1" latinLnBrk="0" hangingPunct="1">
              <a:lnSpc>
                <a:spcPct val="114000"/>
              </a:lnSpc>
              <a:spcBef>
                <a:spcPts val="500"/>
              </a:spcBef>
              <a:buFont typeface="Arial" panose="020B0604020202020204" pitchFamily="34" charset="0"/>
              <a:buChar char="•"/>
              <a:defRPr sz="2400" kern="1200">
                <a:solidFill>
                  <a:schemeClr val="accent6">
                    <a:lumMod val="25000"/>
                  </a:schemeClr>
                </a:solidFill>
                <a:latin typeface="+mn-lt"/>
                <a:ea typeface="+mn-ea"/>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2000" kern="1200">
                <a:solidFill>
                  <a:schemeClr val="accent6">
                    <a:lumMod val="25000"/>
                  </a:schemeClr>
                </a:solidFill>
                <a:latin typeface="+mn-lt"/>
                <a:ea typeface="+mn-ea"/>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800" kern="1200">
                <a:solidFill>
                  <a:schemeClr val="accent6">
                    <a:lumMod val="25000"/>
                  </a:schemeClr>
                </a:solidFill>
                <a:latin typeface="+mn-lt"/>
                <a:ea typeface="+mn-ea"/>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800" kern="1200">
                <a:solidFill>
                  <a:schemeClr val="accent6">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t>The Water of Systems Change</a:t>
            </a:r>
          </a:p>
          <a:p>
            <a:pPr marL="0" indent="0">
              <a:buNone/>
            </a:pPr>
            <a:endParaRPr lang="en-US"/>
          </a:p>
          <a:p>
            <a:pPr marL="0" indent="0">
              <a:buNone/>
            </a:pPr>
            <a:endParaRPr lang="en-US"/>
          </a:p>
        </p:txBody>
      </p:sp>
      <p:pic>
        <p:nvPicPr>
          <p:cNvPr id="9" name="Picture 8">
            <a:extLst>
              <a:ext uri="{FF2B5EF4-FFF2-40B4-BE49-F238E27FC236}">
                <a16:creationId xmlns:a16="http://schemas.microsoft.com/office/drawing/2014/main" id="{7034F96F-4106-F6AB-CD47-4CA18F929BEC}"/>
              </a:ext>
            </a:extLst>
          </p:cNvPr>
          <p:cNvPicPr>
            <a:picLocks noChangeAspect="1"/>
          </p:cNvPicPr>
          <p:nvPr/>
        </p:nvPicPr>
        <p:blipFill>
          <a:blip r:embed="rId2"/>
          <a:stretch>
            <a:fillRect/>
          </a:stretch>
        </p:blipFill>
        <p:spPr>
          <a:xfrm>
            <a:off x="7821114" y="2494675"/>
            <a:ext cx="1892397" cy="2254366"/>
          </a:xfrm>
          <a:prstGeom prst="rect">
            <a:avLst/>
          </a:prstGeom>
        </p:spPr>
      </p:pic>
      <p:pic>
        <p:nvPicPr>
          <p:cNvPr id="11" name="Picture 10">
            <a:extLst>
              <a:ext uri="{FF2B5EF4-FFF2-40B4-BE49-F238E27FC236}">
                <a16:creationId xmlns:a16="http://schemas.microsoft.com/office/drawing/2014/main" id="{83885659-11FB-F3E5-8207-7D9763EC5610}"/>
              </a:ext>
            </a:extLst>
          </p:cNvPr>
          <p:cNvPicPr>
            <a:picLocks noChangeAspect="1"/>
          </p:cNvPicPr>
          <p:nvPr/>
        </p:nvPicPr>
        <p:blipFill>
          <a:blip r:embed="rId3"/>
          <a:stretch>
            <a:fillRect/>
          </a:stretch>
        </p:blipFill>
        <p:spPr>
          <a:xfrm>
            <a:off x="1762319" y="2494675"/>
            <a:ext cx="1835244" cy="2254366"/>
          </a:xfrm>
          <a:prstGeom prst="rect">
            <a:avLst/>
          </a:prstGeom>
        </p:spPr>
      </p:pic>
      <p:pic>
        <p:nvPicPr>
          <p:cNvPr id="14" name="Picture 5" descr="Logo, company name&#10;&#10;Description automatically generated">
            <a:extLst>
              <a:ext uri="{FF2B5EF4-FFF2-40B4-BE49-F238E27FC236}">
                <a16:creationId xmlns:a16="http://schemas.microsoft.com/office/drawing/2014/main" id="{09F44C94-C628-7D9A-B0DB-F31F8350AF63}"/>
              </a:ext>
            </a:extLst>
          </p:cNvPr>
          <p:cNvPicPr>
            <a:picLocks noChangeAspect="1"/>
          </p:cNvPicPr>
          <p:nvPr/>
        </p:nvPicPr>
        <p:blipFill>
          <a:blip r:embed="rId4"/>
          <a:stretch>
            <a:fillRect/>
          </a:stretch>
        </p:blipFill>
        <p:spPr>
          <a:xfrm>
            <a:off x="235461" y="5734229"/>
            <a:ext cx="2557347" cy="774005"/>
          </a:xfrm>
          <a:prstGeom prst="rect">
            <a:avLst/>
          </a:prstGeom>
        </p:spPr>
      </p:pic>
    </p:spTree>
    <p:extLst>
      <p:ext uri="{BB962C8B-B14F-4D97-AF65-F5344CB8AC3E}">
        <p14:creationId xmlns:p14="http://schemas.microsoft.com/office/powerpoint/2010/main" val="756453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7794D7-0150-4E9D-A5EC-5BD8DBB942E0}"/>
              </a:ext>
            </a:extLst>
          </p:cNvPr>
          <p:cNvSpPr>
            <a:spLocks noGrp="1"/>
          </p:cNvSpPr>
          <p:nvPr>
            <p:ph type="body" sz="quarter" idx="10"/>
          </p:nvPr>
        </p:nvSpPr>
        <p:spPr>
          <a:xfrm>
            <a:off x="1469231" y="2428741"/>
            <a:ext cx="9253537" cy="821454"/>
          </a:xfrm>
        </p:spPr>
        <p:txBody>
          <a:bodyPr/>
          <a:lstStyle/>
          <a:p>
            <a:r>
              <a:rPr lang="en-US"/>
              <a:t>Q&amp;A</a:t>
            </a:r>
          </a:p>
        </p:txBody>
      </p:sp>
      <p:sp>
        <p:nvSpPr>
          <p:cNvPr id="3" name="Content Placeholder 1">
            <a:extLst>
              <a:ext uri="{FF2B5EF4-FFF2-40B4-BE49-F238E27FC236}">
                <a16:creationId xmlns:a16="http://schemas.microsoft.com/office/drawing/2014/main" id="{33630896-2C26-493E-B378-8790222694A4}"/>
              </a:ext>
            </a:extLst>
          </p:cNvPr>
          <p:cNvSpPr txBox="1">
            <a:spLocks/>
          </p:cNvSpPr>
          <p:nvPr/>
        </p:nvSpPr>
        <p:spPr>
          <a:xfrm>
            <a:off x="2217600" y="3607806"/>
            <a:ext cx="10515600" cy="39163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solidFill>
                  <a:schemeClr val="bg1"/>
                </a:solidFill>
              </a:rPr>
              <a:t>Now it is your turn … what questions do you have?</a:t>
            </a:r>
          </a:p>
        </p:txBody>
      </p:sp>
    </p:spTree>
    <p:extLst>
      <p:ext uri="{BB962C8B-B14F-4D97-AF65-F5344CB8AC3E}">
        <p14:creationId xmlns:p14="http://schemas.microsoft.com/office/powerpoint/2010/main" val="15982886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789FD-609D-4A5A-BC6C-0146DE98C61E}"/>
              </a:ext>
            </a:extLst>
          </p:cNvPr>
          <p:cNvSpPr>
            <a:spLocks noGrp="1"/>
          </p:cNvSpPr>
          <p:nvPr>
            <p:ph type="ctrTitle"/>
          </p:nvPr>
        </p:nvSpPr>
        <p:spPr>
          <a:xfrm>
            <a:off x="4218318" y="214046"/>
            <a:ext cx="6995552" cy="5263728"/>
          </a:xfrm>
        </p:spPr>
        <p:txBody>
          <a:bodyPr>
            <a:noAutofit/>
          </a:bodyPr>
          <a:lstStyle/>
          <a:p>
            <a:r>
              <a:rPr lang="en-US" sz="3200"/>
              <a:t>Questions or comments? Please reach out to:</a:t>
            </a:r>
            <a:br>
              <a:rPr lang="en-US" sz="3200"/>
            </a:br>
            <a:br>
              <a:rPr lang="en-US" sz="3200"/>
            </a:br>
            <a:r>
              <a:rPr lang="en-US" sz="3200"/>
              <a:t>Janese Evans (jevans@chapinhall.org)</a:t>
            </a:r>
            <a:br>
              <a:rPr lang="en-US" sz="3200"/>
            </a:br>
            <a:br>
              <a:rPr lang="en-US" sz="3200"/>
            </a:br>
            <a:r>
              <a:rPr lang="en-US" sz="3200"/>
              <a:t>Melissa Hall Sommer</a:t>
            </a:r>
            <a:br>
              <a:rPr lang="en-US" sz="3200"/>
            </a:br>
            <a:r>
              <a:rPr lang="en-US" sz="3200"/>
              <a:t>(msommer@brightoncenter.com)</a:t>
            </a:r>
            <a:br>
              <a:rPr lang="en-US" sz="3200"/>
            </a:br>
            <a:br>
              <a:rPr lang="en-US" sz="3200"/>
            </a:br>
            <a:r>
              <a:rPr lang="en-US" sz="3200"/>
              <a:t>Angela </a:t>
            </a:r>
            <a:r>
              <a:rPr lang="en-US" sz="3200" err="1"/>
              <a:t>Angerson</a:t>
            </a:r>
            <a:br>
              <a:rPr lang="en-US" sz="3200"/>
            </a:br>
            <a:r>
              <a:rPr lang="en-US" sz="3200"/>
              <a:t>(aanderson@brightoncenter.com)</a:t>
            </a:r>
          </a:p>
        </p:txBody>
      </p:sp>
      <p:sp>
        <p:nvSpPr>
          <p:cNvPr id="4" name="Text Placeholder 3">
            <a:extLst>
              <a:ext uri="{FF2B5EF4-FFF2-40B4-BE49-F238E27FC236}">
                <a16:creationId xmlns:a16="http://schemas.microsoft.com/office/drawing/2014/main" id="{1A422A13-CFB0-4382-BA9C-2D84C78A1EBF}"/>
              </a:ext>
            </a:extLst>
          </p:cNvPr>
          <p:cNvSpPr>
            <a:spLocks noGrp="1"/>
          </p:cNvSpPr>
          <p:nvPr>
            <p:ph type="body" sz="quarter" idx="10"/>
          </p:nvPr>
        </p:nvSpPr>
        <p:spPr/>
        <p:txBody>
          <a:bodyPr/>
          <a:lstStyle/>
          <a:p>
            <a:r>
              <a:rPr lang="en-US"/>
              <a:t>Chapinhall.org</a:t>
            </a:r>
          </a:p>
        </p:txBody>
      </p:sp>
      <p:pic>
        <p:nvPicPr>
          <p:cNvPr id="5" name="Picture 5" descr="Logo, company name&#10;&#10;Description automatically generated">
            <a:extLst>
              <a:ext uri="{FF2B5EF4-FFF2-40B4-BE49-F238E27FC236}">
                <a16:creationId xmlns:a16="http://schemas.microsoft.com/office/drawing/2014/main" id="{A20F524A-121D-3A6E-073C-D15376EF2C6F}"/>
              </a:ext>
            </a:extLst>
          </p:cNvPr>
          <p:cNvPicPr>
            <a:picLocks noChangeAspect="1"/>
          </p:cNvPicPr>
          <p:nvPr/>
        </p:nvPicPr>
        <p:blipFill>
          <a:blip r:embed="rId3"/>
          <a:stretch>
            <a:fillRect/>
          </a:stretch>
        </p:blipFill>
        <p:spPr>
          <a:xfrm>
            <a:off x="4138961" y="5667181"/>
            <a:ext cx="3486615" cy="1052785"/>
          </a:xfrm>
          <a:prstGeom prst="rect">
            <a:avLst/>
          </a:prstGeom>
        </p:spPr>
      </p:pic>
    </p:spTree>
    <p:extLst>
      <p:ext uri="{BB962C8B-B14F-4D97-AF65-F5344CB8AC3E}">
        <p14:creationId xmlns:p14="http://schemas.microsoft.com/office/powerpoint/2010/main" val="32753483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FECD0C-C505-D3B8-4D42-96DE9C97EDC1}"/>
              </a:ext>
            </a:extLst>
          </p:cNvPr>
          <p:cNvSpPr>
            <a:spLocks noGrp="1"/>
          </p:cNvSpPr>
          <p:nvPr>
            <p:ph type="body" sz="quarter" idx="10"/>
          </p:nvPr>
        </p:nvSpPr>
        <p:spPr/>
        <p:txBody>
          <a:bodyPr/>
          <a:lstStyle/>
          <a:p>
            <a:r>
              <a:rPr lang="en-US"/>
              <a:t>Thank you!!</a:t>
            </a:r>
          </a:p>
        </p:txBody>
      </p:sp>
    </p:spTree>
    <p:extLst>
      <p:ext uri="{BB962C8B-B14F-4D97-AF65-F5344CB8AC3E}">
        <p14:creationId xmlns:p14="http://schemas.microsoft.com/office/powerpoint/2010/main" val="1606241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9C5D5F-9C1D-FD6A-2841-5D63C4834BF2}"/>
              </a:ext>
            </a:extLst>
          </p:cNvPr>
          <p:cNvSpPr>
            <a:spLocks noGrp="1"/>
          </p:cNvSpPr>
          <p:nvPr>
            <p:ph type="ctrTitle"/>
          </p:nvPr>
        </p:nvSpPr>
        <p:spPr>
          <a:xfrm>
            <a:off x="5112505" y="-672507"/>
            <a:ext cx="6066581" cy="2387600"/>
          </a:xfrm>
        </p:spPr>
        <p:txBody>
          <a:bodyPr/>
          <a:lstStyle/>
          <a:p>
            <a:pPr algn="ctr"/>
            <a:r>
              <a:rPr lang="en-US"/>
              <a:t>Desired outcomes</a:t>
            </a:r>
          </a:p>
        </p:txBody>
      </p:sp>
      <p:sp>
        <p:nvSpPr>
          <p:cNvPr id="6" name="Subtitle 5">
            <a:extLst>
              <a:ext uri="{FF2B5EF4-FFF2-40B4-BE49-F238E27FC236}">
                <a16:creationId xmlns:a16="http://schemas.microsoft.com/office/drawing/2014/main" id="{2D515D95-C360-0EB7-AA2B-08481F9EF38C}"/>
              </a:ext>
            </a:extLst>
          </p:cNvPr>
          <p:cNvSpPr>
            <a:spLocks noGrp="1"/>
          </p:cNvSpPr>
          <p:nvPr>
            <p:ph type="subTitle" idx="1"/>
          </p:nvPr>
        </p:nvSpPr>
        <p:spPr>
          <a:xfrm>
            <a:off x="5147288" y="2191108"/>
            <a:ext cx="5117869" cy="3053751"/>
          </a:xfrm>
        </p:spPr>
        <p:txBody>
          <a:bodyPr>
            <a:normAutofit fontScale="70000" lnSpcReduction="20000"/>
          </a:bodyPr>
          <a:lstStyle/>
          <a:p>
            <a:pPr marL="457200" indent="-457200">
              <a:lnSpc>
                <a:spcPct val="113999"/>
              </a:lnSpc>
              <a:buFont typeface="Arial" panose="020B0604020202020204" pitchFamily="34" charset="0"/>
              <a:buChar char="•"/>
            </a:pPr>
            <a:r>
              <a:rPr lang="en-US" sz="2000">
                <a:ea typeface="+mj-lt"/>
                <a:cs typeface="+mj-lt"/>
              </a:rPr>
              <a:t>This session will highlight Kentucky’s Building Community Well-Being Among Families initiative and discuss how the project aims to co-create a robust primary prevention system focused on child and family well-being in partnership with families, communities, and system representatives.</a:t>
            </a:r>
          </a:p>
          <a:p>
            <a:pPr marL="457200" indent="-457200">
              <a:lnSpc>
                <a:spcPct val="113999"/>
              </a:lnSpc>
              <a:buFont typeface="Arial" panose="020B0604020202020204" pitchFamily="34" charset="0"/>
              <a:buChar char="•"/>
            </a:pPr>
            <a:r>
              <a:rPr lang="en-US" sz="2000">
                <a:ea typeface="+mj-lt"/>
                <a:cs typeface="+mj-lt"/>
              </a:rPr>
              <a:t>Learn about the successes and lessons learned applying community leadership strategies in the project and think through how these strategies can be applied in your own work. </a:t>
            </a:r>
          </a:p>
          <a:p>
            <a:pPr marL="457200" indent="-457200">
              <a:lnSpc>
                <a:spcPct val="113999"/>
              </a:lnSpc>
              <a:buFont typeface="Arial" panose="020B0604020202020204" pitchFamily="34" charset="0"/>
              <a:buChar char="•"/>
            </a:pPr>
            <a:r>
              <a:rPr lang="en-US" sz="2000">
                <a:ea typeface="+mj-lt"/>
                <a:cs typeface="+mj-lt"/>
              </a:rPr>
              <a:t>Provide tools and resources to apply a system change framework and prevention strategy in your system transformation work</a:t>
            </a:r>
            <a:endParaRPr lang="en-US"/>
          </a:p>
        </p:txBody>
      </p:sp>
      <p:sp>
        <p:nvSpPr>
          <p:cNvPr id="8" name="Text Placeholder 1">
            <a:extLst>
              <a:ext uri="{FF2B5EF4-FFF2-40B4-BE49-F238E27FC236}">
                <a16:creationId xmlns:a16="http://schemas.microsoft.com/office/drawing/2014/main" id="{1BA85555-AAA7-4194-7F76-430343F699EC}"/>
              </a:ext>
            </a:extLst>
          </p:cNvPr>
          <p:cNvSpPr txBox="1">
            <a:spLocks/>
          </p:cNvSpPr>
          <p:nvPr/>
        </p:nvSpPr>
        <p:spPr>
          <a:xfrm>
            <a:off x="3624622" y="2357063"/>
            <a:ext cx="5883275" cy="766762"/>
          </a:xfrm>
          <a:prstGeom prst="rect">
            <a:avLst/>
          </a:prstGeom>
        </p:spPr>
        <p:txBody>
          <a:bodyPr vert="horz" lIns="91440" tIns="45720" rIns="91440" bIns="45720" rtlCol="0" anchor="t">
            <a:normAutofit/>
          </a:bodyPr>
          <a:lstStyle>
            <a:lvl1pPr marL="0" indent="0" algn="l" defTabSz="914400" rtl="0" eaLnBrk="1" latinLnBrk="0" hangingPunct="1">
              <a:lnSpc>
                <a:spcPct val="114000"/>
              </a:lnSpc>
              <a:spcBef>
                <a:spcPts val="1000"/>
              </a:spcBef>
              <a:buFont typeface="Arial" panose="020B0604020202020204" pitchFamily="34" charset="0"/>
              <a:buNone/>
              <a:defRPr sz="2000" kern="1200">
                <a:solidFill>
                  <a:schemeClr val="accent5"/>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3999"/>
              </a:lnSpc>
            </a:pPr>
            <a:endParaRPr lang="en-US"/>
          </a:p>
        </p:txBody>
      </p:sp>
      <p:sp>
        <p:nvSpPr>
          <p:cNvPr id="14" name="Text Placeholder 1">
            <a:extLst>
              <a:ext uri="{FF2B5EF4-FFF2-40B4-BE49-F238E27FC236}">
                <a16:creationId xmlns:a16="http://schemas.microsoft.com/office/drawing/2014/main" id="{AF0D811D-7BD1-6D77-7240-E2570423B58F}"/>
              </a:ext>
            </a:extLst>
          </p:cNvPr>
          <p:cNvSpPr txBox="1">
            <a:spLocks/>
          </p:cNvSpPr>
          <p:nvPr/>
        </p:nvSpPr>
        <p:spPr>
          <a:xfrm>
            <a:off x="3529731" y="4897658"/>
            <a:ext cx="5883275" cy="766762"/>
          </a:xfrm>
          <a:prstGeom prst="rect">
            <a:avLst/>
          </a:prstGeom>
        </p:spPr>
        <p:txBody>
          <a:bodyPr vert="horz" lIns="91440" tIns="45720" rIns="91440" bIns="45720" rtlCol="0" anchor="t">
            <a:normAutofit/>
          </a:bodyPr>
          <a:lstStyle>
            <a:lvl1pPr marL="0" indent="0" algn="l" defTabSz="914400" rtl="0" eaLnBrk="1" latinLnBrk="0" hangingPunct="1">
              <a:lnSpc>
                <a:spcPct val="114000"/>
              </a:lnSpc>
              <a:spcBef>
                <a:spcPts val="1000"/>
              </a:spcBef>
              <a:buFont typeface="Arial" panose="020B0604020202020204" pitchFamily="34" charset="0"/>
              <a:buNone/>
              <a:defRPr sz="2000" kern="1200">
                <a:solidFill>
                  <a:schemeClr val="accent5"/>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3999"/>
              </a:lnSpc>
            </a:pPr>
            <a:endParaRPr lang="en-US"/>
          </a:p>
        </p:txBody>
      </p:sp>
      <p:pic>
        <p:nvPicPr>
          <p:cNvPr id="4" name="Picture 5" descr="Logo, company name&#10;&#10;Description automatically generated">
            <a:extLst>
              <a:ext uri="{FF2B5EF4-FFF2-40B4-BE49-F238E27FC236}">
                <a16:creationId xmlns:a16="http://schemas.microsoft.com/office/drawing/2014/main" id="{A30A8F39-FED8-C1B5-1D81-400A2D498CF8}"/>
              </a:ext>
            </a:extLst>
          </p:cNvPr>
          <p:cNvPicPr>
            <a:picLocks noChangeAspect="1"/>
          </p:cNvPicPr>
          <p:nvPr/>
        </p:nvPicPr>
        <p:blipFill>
          <a:blip r:embed="rId3"/>
          <a:stretch>
            <a:fillRect/>
          </a:stretch>
        </p:blipFill>
        <p:spPr>
          <a:xfrm>
            <a:off x="4105124" y="5701142"/>
            <a:ext cx="3633823" cy="1100576"/>
          </a:xfrm>
          <a:prstGeom prst="rect">
            <a:avLst/>
          </a:prstGeom>
        </p:spPr>
      </p:pic>
    </p:spTree>
    <p:extLst>
      <p:ext uri="{BB962C8B-B14F-4D97-AF65-F5344CB8AC3E}">
        <p14:creationId xmlns:p14="http://schemas.microsoft.com/office/powerpoint/2010/main" val="3093666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553905-A855-DA13-C5BC-10F2B0B2BD5F}"/>
              </a:ext>
            </a:extLst>
          </p:cNvPr>
          <p:cNvSpPr>
            <a:spLocks noGrp="1"/>
          </p:cNvSpPr>
          <p:nvPr>
            <p:ph type="title"/>
          </p:nvPr>
        </p:nvSpPr>
        <p:spPr>
          <a:xfrm>
            <a:off x="838199" y="323216"/>
            <a:ext cx="10515600" cy="965734"/>
          </a:xfrm>
        </p:spPr>
        <p:txBody>
          <a:bodyPr>
            <a:normAutofit fontScale="90000"/>
          </a:bodyPr>
          <a:lstStyle/>
          <a:p>
            <a:pPr algn="ctr" fontAlgn="base"/>
            <a:br>
              <a:rPr lang="en-US" b="1">
                <a:solidFill>
                  <a:srgbClr val="252B36"/>
                </a:solidFill>
                <a:effectLst/>
                <a:latin typeface="MentiDisplay"/>
              </a:rPr>
            </a:br>
            <a:r>
              <a:rPr lang="en-US" b="1" err="1">
                <a:solidFill>
                  <a:srgbClr val="252B36"/>
                </a:solidFill>
                <a:effectLst/>
                <a:latin typeface="MentiDisplay"/>
              </a:rPr>
              <a:t>mentimeter</a:t>
            </a:r>
            <a:r>
              <a:rPr lang="en-US" b="1">
                <a:solidFill>
                  <a:srgbClr val="252B36"/>
                </a:solidFill>
                <a:effectLst/>
                <a:latin typeface="MentiDisplay"/>
              </a:rPr>
              <a:t> poll: Why this session?</a:t>
            </a:r>
            <a:br>
              <a:rPr lang="en-US">
                <a:effectLst/>
              </a:rPr>
            </a:br>
            <a:endParaRPr lang="en-US"/>
          </a:p>
        </p:txBody>
      </p:sp>
      <p:pic>
        <p:nvPicPr>
          <p:cNvPr id="9" name="Picture 8">
            <a:extLst>
              <a:ext uri="{FF2B5EF4-FFF2-40B4-BE49-F238E27FC236}">
                <a16:creationId xmlns:a16="http://schemas.microsoft.com/office/drawing/2014/main" id="{D04288CB-5816-41CE-AE04-9C49CE8899A6}"/>
              </a:ext>
            </a:extLst>
          </p:cNvPr>
          <p:cNvPicPr>
            <a:picLocks noChangeAspect="1"/>
          </p:cNvPicPr>
          <p:nvPr/>
        </p:nvPicPr>
        <p:blipFill>
          <a:blip r:embed="rId3"/>
          <a:stretch>
            <a:fillRect/>
          </a:stretch>
        </p:blipFill>
        <p:spPr>
          <a:xfrm>
            <a:off x="4467140" y="1432323"/>
            <a:ext cx="3257717" cy="3130711"/>
          </a:xfrm>
          <a:prstGeom prst="rect">
            <a:avLst/>
          </a:prstGeom>
        </p:spPr>
      </p:pic>
      <p:pic>
        <p:nvPicPr>
          <p:cNvPr id="4" name="Picture 5" descr="Logo, company name&#10;&#10;Description automatically generated">
            <a:extLst>
              <a:ext uri="{FF2B5EF4-FFF2-40B4-BE49-F238E27FC236}">
                <a16:creationId xmlns:a16="http://schemas.microsoft.com/office/drawing/2014/main" id="{44D5EBC9-BCC3-93E2-FFC4-3AC1720A27E0}"/>
              </a:ext>
            </a:extLst>
          </p:cNvPr>
          <p:cNvPicPr>
            <a:picLocks noChangeAspect="1"/>
          </p:cNvPicPr>
          <p:nvPr/>
        </p:nvPicPr>
        <p:blipFill>
          <a:blip r:embed="rId4"/>
          <a:stretch>
            <a:fillRect/>
          </a:stretch>
        </p:blipFill>
        <p:spPr>
          <a:xfrm>
            <a:off x="87351" y="5755462"/>
            <a:ext cx="2557347" cy="774005"/>
          </a:xfrm>
          <a:prstGeom prst="rect">
            <a:avLst/>
          </a:prstGeom>
        </p:spPr>
      </p:pic>
      <p:pic>
        <p:nvPicPr>
          <p:cNvPr id="2" name="Picture 4" descr="A picture containing logo&#10;&#10;Description automatically generated">
            <a:extLst>
              <a:ext uri="{FF2B5EF4-FFF2-40B4-BE49-F238E27FC236}">
                <a16:creationId xmlns:a16="http://schemas.microsoft.com/office/drawing/2014/main" id="{9B1F26D7-E581-7A63-FC52-D0587A7328C0}"/>
              </a:ext>
            </a:extLst>
          </p:cNvPr>
          <p:cNvPicPr>
            <a:picLocks noChangeAspect="1"/>
          </p:cNvPicPr>
          <p:nvPr/>
        </p:nvPicPr>
        <p:blipFill>
          <a:blip r:embed="rId5"/>
          <a:stretch>
            <a:fillRect/>
          </a:stretch>
        </p:blipFill>
        <p:spPr>
          <a:xfrm>
            <a:off x="3916907" y="4555101"/>
            <a:ext cx="4528782" cy="682065"/>
          </a:xfrm>
          <a:prstGeom prst="rect">
            <a:avLst/>
          </a:prstGeom>
        </p:spPr>
      </p:pic>
    </p:spTree>
    <p:extLst>
      <p:ext uri="{BB962C8B-B14F-4D97-AF65-F5344CB8AC3E}">
        <p14:creationId xmlns:p14="http://schemas.microsoft.com/office/powerpoint/2010/main" val="1385049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D6C72E-EB95-6397-E8EF-4D1585EA401A}"/>
              </a:ext>
            </a:extLst>
          </p:cNvPr>
          <p:cNvSpPr>
            <a:spLocks noGrp="1"/>
          </p:cNvSpPr>
          <p:nvPr>
            <p:ph type="body" sz="quarter" idx="10"/>
          </p:nvPr>
        </p:nvSpPr>
        <p:spPr/>
        <p:txBody>
          <a:bodyPr/>
          <a:lstStyle/>
          <a:p>
            <a:r>
              <a:rPr lang="en-US"/>
              <a:t>Building Community Well-Being Among Families Project</a:t>
            </a:r>
          </a:p>
        </p:txBody>
      </p:sp>
    </p:spTree>
    <p:extLst>
      <p:ext uri="{BB962C8B-B14F-4D97-AF65-F5344CB8AC3E}">
        <p14:creationId xmlns:p14="http://schemas.microsoft.com/office/powerpoint/2010/main" val="3468151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1196B-4F66-BADF-8EDF-FE881FE5ED9D}"/>
              </a:ext>
            </a:extLst>
          </p:cNvPr>
          <p:cNvSpPr>
            <a:spLocks noGrp="1"/>
          </p:cNvSpPr>
          <p:nvPr>
            <p:ph type="ctrTitle"/>
          </p:nvPr>
        </p:nvSpPr>
        <p:spPr/>
        <p:txBody>
          <a:bodyPr>
            <a:normAutofit fontScale="90000"/>
          </a:bodyPr>
          <a:lstStyle/>
          <a:p>
            <a:r>
              <a:rPr lang="en-US">
                <a:cs typeface="Segoe UI"/>
              </a:rPr>
              <a:t>What is the Building Community Well-being Among Families grant?</a:t>
            </a:r>
          </a:p>
        </p:txBody>
      </p:sp>
      <p:sp>
        <p:nvSpPr>
          <p:cNvPr id="3" name="Content Placeholder 2">
            <a:extLst>
              <a:ext uri="{FF2B5EF4-FFF2-40B4-BE49-F238E27FC236}">
                <a16:creationId xmlns:a16="http://schemas.microsoft.com/office/drawing/2014/main" id="{EB88F818-D25E-E16E-D395-6622EA397529}"/>
              </a:ext>
            </a:extLst>
          </p:cNvPr>
          <p:cNvSpPr>
            <a:spLocks noGrp="1"/>
          </p:cNvSpPr>
          <p:nvPr>
            <p:ph type="subTitle" idx="1"/>
          </p:nvPr>
        </p:nvSpPr>
        <p:spPr/>
        <p:txBody>
          <a:bodyPr vert="horz" lIns="91440" tIns="45720" rIns="91440" bIns="45720" rtlCol="0" anchor="t">
            <a:normAutofit fontScale="85000" lnSpcReduction="20000"/>
          </a:bodyPr>
          <a:lstStyle/>
          <a:p>
            <a:r>
              <a:rPr lang="en-US"/>
              <a:t>A</a:t>
            </a:r>
            <a:r>
              <a:rPr lang="en-US" sz="2000"/>
              <a:t> federal grant </a:t>
            </a:r>
            <a:r>
              <a:rPr lang="en-US"/>
              <a:t>aimed at </a:t>
            </a:r>
            <a:r>
              <a:rPr lang="en-US" sz="2000" b="1"/>
              <a:t>developing a comprehensive child and family well-being system </a:t>
            </a:r>
            <a:r>
              <a:rPr lang="en-US" sz="2000"/>
              <a:t>building off the Thriving Families, Safer Children initiative to better </a:t>
            </a:r>
            <a:r>
              <a:rPr lang="en-US" sz="2000" b="1"/>
              <a:t>address social determinants of health</a:t>
            </a:r>
            <a:r>
              <a:rPr lang="en-US" sz="2000"/>
              <a:t> and </a:t>
            </a:r>
            <a:r>
              <a:rPr lang="en-US" sz="2000" b="1"/>
              <a:t>improve individual and family protective factors</a:t>
            </a:r>
            <a:r>
              <a:rPr lang="en-US"/>
              <a:t>.  </a:t>
            </a:r>
            <a:endParaRPr lang="en-US" sz="2000"/>
          </a:p>
          <a:p>
            <a:endParaRPr lang="en-US" sz="2000">
              <a:cs typeface="Segoe UI"/>
            </a:endParaRPr>
          </a:p>
          <a:p>
            <a:endParaRPr lang="en-US"/>
          </a:p>
        </p:txBody>
      </p:sp>
      <p:pic>
        <p:nvPicPr>
          <p:cNvPr id="6" name="Picture 5" descr="Logo, company name&#10;&#10;Description automatically generated">
            <a:extLst>
              <a:ext uri="{FF2B5EF4-FFF2-40B4-BE49-F238E27FC236}">
                <a16:creationId xmlns:a16="http://schemas.microsoft.com/office/drawing/2014/main" id="{381B3F4C-793F-7949-6363-47C911280E06}"/>
              </a:ext>
            </a:extLst>
          </p:cNvPr>
          <p:cNvPicPr>
            <a:picLocks noChangeAspect="1"/>
          </p:cNvPicPr>
          <p:nvPr/>
        </p:nvPicPr>
        <p:blipFill>
          <a:blip r:embed="rId3"/>
          <a:stretch>
            <a:fillRect/>
          </a:stretch>
        </p:blipFill>
        <p:spPr>
          <a:xfrm>
            <a:off x="4105124" y="5701142"/>
            <a:ext cx="3633823" cy="1100576"/>
          </a:xfrm>
          <a:prstGeom prst="rect">
            <a:avLst/>
          </a:prstGeom>
        </p:spPr>
      </p:pic>
    </p:spTree>
    <p:extLst>
      <p:ext uri="{BB962C8B-B14F-4D97-AF65-F5344CB8AC3E}">
        <p14:creationId xmlns:p14="http://schemas.microsoft.com/office/powerpoint/2010/main" val="970609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DAF0CF-B49D-4F0A-8723-9598248ADE5A}"/>
              </a:ext>
            </a:extLst>
          </p:cNvPr>
          <p:cNvSpPr>
            <a:spLocks noGrp="1"/>
          </p:cNvSpPr>
          <p:nvPr>
            <p:ph type="title"/>
          </p:nvPr>
        </p:nvSpPr>
        <p:spPr>
          <a:xfrm>
            <a:off x="838201" y="365125"/>
            <a:ext cx="5251316" cy="1807305"/>
          </a:xfrm>
        </p:spPr>
        <p:txBody>
          <a:bodyPr vert="horz" lIns="91440" tIns="45720" rIns="91440" bIns="45720" rtlCol="0" anchor="ctr">
            <a:normAutofit/>
          </a:bodyPr>
          <a:lstStyle/>
          <a:p>
            <a:pPr>
              <a:lnSpc>
                <a:spcPct val="90000"/>
              </a:lnSpc>
            </a:pPr>
            <a:r>
              <a:rPr lang="en-US" sz="3100">
                <a:solidFill>
                  <a:schemeClr val="tx1"/>
                </a:solidFill>
              </a:rPr>
              <a:t>A system rooted in primary prevention that is equitable and inclusive…</a:t>
            </a:r>
          </a:p>
        </p:txBody>
      </p:sp>
      <p:sp>
        <p:nvSpPr>
          <p:cNvPr id="3" name="Content Placeholder 2">
            <a:extLst>
              <a:ext uri="{FF2B5EF4-FFF2-40B4-BE49-F238E27FC236}">
                <a16:creationId xmlns:a16="http://schemas.microsoft.com/office/drawing/2014/main" id="{C0C64810-9081-4E06-A1DC-06F829999B8D}"/>
              </a:ext>
            </a:extLst>
          </p:cNvPr>
          <p:cNvSpPr>
            <a:spLocks noGrp="1"/>
          </p:cNvSpPr>
          <p:nvPr>
            <p:ph type="body" sz="quarter" idx="10"/>
          </p:nvPr>
        </p:nvSpPr>
        <p:spPr>
          <a:xfrm>
            <a:off x="838200" y="2333297"/>
            <a:ext cx="4619621" cy="3843666"/>
          </a:xfrm>
        </p:spPr>
        <p:txBody>
          <a:bodyPr vert="horz" lIns="91440" tIns="45720" rIns="91440" bIns="45720" rtlCol="0">
            <a:normAutofit/>
          </a:bodyPr>
          <a:lstStyle/>
          <a:p>
            <a:pPr marL="285750" indent="-285750">
              <a:lnSpc>
                <a:spcPct val="90000"/>
              </a:lnSpc>
              <a:buFont typeface="Arial" panose="020B0604020202020204" pitchFamily="34" charset="0"/>
              <a:buChar char="•"/>
            </a:pPr>
            <a:r>
              <a:rPr lang="en-US" sz="1300">
                <a:solidFill>
                  <a:schemeClr val="tx1"/>
                </a:solidFill>
                <a:latin typeface="+mn-lt"/>
              </a:rPr>
              <a:t>Meets families’ </a:t>
            </a:r>
            <a:r>
              <a:rPr lang="en-US" sz="1300" b="1" u="sng">
                <a:solidFill>
                  <a:schemeClr val="tx1"/>
                </a:solidFill>
                <a:latin typeface="+mn-lt"/>
              </a:rPr>
              <a:t>basic needs</a:t>
            </a:r>
            <a:r>
              <a:rPr lang="en-US" sz="1300" b="1">
                <a:solidFill>
                  <a:schemeClr val="tx1"/>
                </a:solidFill>
                <a:latin typeface="+mn-lt"/>
              </a:rPr>
              <a:t> </a:t>
            </a:r>
            <a:r>
              <a:rPr lang="en-US" sz="1300">
                <a:solidFill>
                  <a:schemeClr val="tx1"/>
                </a:solidFill>
                <a:latin typeface="+mn-lt"/>
              </a:rPr>
              <a:t>and addresses </a:t>
            </a:r>
            <a:r>
              <a:rPr lang="en-US" sz="1300" b="1" u="sng">
                <a:solidFill>
                  <a:schemeClr val="tx1"/>
                </a:solidFill>
                <a:latin typeface="+mn-lt"/>
              </a:rPr>
              <a:t>social determinants of health</a:t>
            </a:r>
            <a:r>
              <a:rPr lang="en-US" sz="1300" u="sng">
                <a:solidFill>
                  <a:schemeClr val="tx1"/>
                </a:solidFill>
                <a:latin typeface="+mn-lt"/>
              </a:rPr>
              <a:t> </a:t>
            </a:r>
            <a:r>
              <a:rPr lang="en-US" sz="1300">
                <a:solidFill>
                  <a:schemeClr val="tx1"/>
                </a:solidFill>
                <a:latin typeface="+mn-lt"/>
              </a:rPr>
              <a:t>through robust network of place-based and population-based strategies </a:t>
            </a:r>
          </a:p>
          <a:p>
            <a:pPr marL="285750" indent="-285750">
              <a:lnSpc>
                <a:spcPct val="90000"/>
              </a:lnSpc>
              <a:buFont typeface="Arial" panose="020B0604020202020204" pitchFamily="34" charset="0"/>
              <a:buChar char="•"/>
            </a:pPr>
            <a:r>
              <a:rPr lang="en-US" sz="1300">
                <a:solidFill>
                  <a:schemeClr val="tx1"/>
                </a:solidFill>
                <a:latin typeface="+mn-lt"/>
              </a:rPr>
              <a:t>Strengthens and builds </a:t>
            </a:r>
            <a:r>
              <a:rPr lang="en-US" sz="1300" b="1" u="sng">
                <a:solidFill>
                  <a:schemeClr val="tx1"/>
                </a:solidFill>
                <a:latin typeface="+mn-lt"/>
              </a:rPr>
              <a:t>protective factors</a:t>
            </a:r>
            <a:r>
              <a:rPr lang="en-US" sz="1300">
                <a:solidFill>
                  <a:schemeClr val="tx1"/>
                </a:solidFill>
                <a:latin typeface="+mn-lt"/>
              </a:rPr>
              <a:t>, including economic supports </a:t>
            </a:r>
          </a:p>
          <a:p>
            <a:pPr marL="285750" indent="-285750">
              <a:lnSpc>
                <a:spcPct val="90000"/>
              </a:lnSpc>
              <a:buFont typeface="Arial" panose="020B0604020202020204" pitchFamily="34" charset="0"/>
              <a:buChar char="•"/>
            </a:pPr>
            <a:r>
              <a:rPr lang="en-US" sz="1300">
                <a:solidFill>
                  <a:schemeClr val="tx1"/>
                </a:solidFill>
                <a:latin typeface="+mn-lt"/>
              </a:rPr>
              <a:t>Is </a:t>
            </a:r>
            <a:r>
              <a:rPr lang="en-US" sz="1300" b="1" u="sng">
                <a:solidFill>
                  <a:schemeClr val="tx1"/>
                </a:solidFill>
                <a:latin typeface="+mn-lt"/>
              </a:rPr>
              <a:t>co-designed</a:t>
            </a:r>
            <a:r>
              <a:rPr lang="en-US" sz="1300">
                <a:solidFill>
                  <a:schemeClr val="tx1"/>
                </a:solidFill>
                <a:latin typeface="+mn-lt"/>
              </a:rPr>
              <a:t> by families, </a:t>
            </a:r>
            <a:r>
              <a:rPr lang="en-US" sz="1300" b="1" u="sng">
                <a:solidFill>
                  <a:schemeClr val="tx1"/>
                </a:solidFill>
                <a:latin typeface="+mn-lt"/>
              </a:rPr>
              <a:t>community-driven</a:t>
            </a:r>
            <a:r>
              <a:rPr lang="en-US" sz="1300">
                <a:solidFill>
                  <a:schemeClr val="tx1"/>
                </a:solidFill>
                <a:latin typeface="+mn-lt"/>
              </a:rPr>
              <a:t>, and </a:t>
            </a:r>
            <a:r>
              <a:rPr lang="en-US" sz="1300" b="1" u="sng">
                <a:solidFill>
                  <a:schemeClr val="tx1"/>
                </a:solidFill>
                <a:latin typeface="+mn-lt"/>
              </a:rPr>
              <a:t>culturally responsive</a:t>
            </a:r>
            <a:r>
              <a:rPr lang="en-US" sz="1300" b="1">
                <a:solidFill>
                  <a:schemeClr val="tx1"/>
                </a:solidFill>
                <a:latin typeface="+mn-lt"/>
              </a:rPr>
              <a:t> </a:t>
            </a:r>
            <a:r>
              <a:rPr lang="en-US" sz="1300">
                <a:solidFill>
                  <a:schemeClr val="tx1"/>
                </a:solidFill>
                <a:latin typeface="+mn-lt"/>
              </a:rPr>
              <a:t>with services and supports reflective of the social context &amp; diverse needs of the community</a:t>
            </a:r>
          </a:p>
          <a:p>
            <a:pPr marL="739775" lvl="1"/>
            <a:r>
              <a:rPr lang="en-US" sz="1300" i="1"/>
              <a:t>For example, how does accounting for a child and their family's race/ethnic background change what is considered a "basic" need?</a:t>
            </a:r>
          </a:p>
          <a:p>
            <a:pPr marL="285750" indent="-285750">
              <a:lnSpc>
                <a:spcPct val="90000"/>
              </a:lnSpc>
              <a:buFont typeface="Arial" panose="020B0604020202020204" pitchFamily="34" charset="0"/>
              <a:buChar char="•"/>
            </a:pPr>
            <a:r>
              <a:rPr lang="en-US" sz="1300">
                <a:solidFill>
                  <a:schemeClr val="tx1"/>
                </a:solidFill>
                <a:latin typeface="+mn-lt"/>
              </a:rPr>
              <a:t>Focuses on achieving </a:t>
            </a:r>
            <a:r>
              <a:rPr lang="en-US" sz="1300" b="1" u="sng">
                <a:solidFill>
                  <a:schemeClr val="tx1"/>
                </a:solidFill>
                <a:latin typeface="+mn-lt"/>
              </a:rPr>
              <a:t>equitable outcomes</a:t>
            </a:r>
          </a:p>
          <a:p>
            <a:pPr marL="285750" indent="-285750">
              <a:lnSpc>
                <a:spcPct val="90000"/>
              </a:lnSpc>
              <a:buFont typeface="Arial" panose="020B0604020202020204" pitchFamily="34" charset="0"/>
              <a:buChar char="•"/>
            </a:pPr>
            <a:r>
              <a:rPr lang="en-US" sz="1300">
                <a:solidFill>
                  <a:schemeClr val="tx1"/>
                </a:solidFill>
                <a:latin typeface="+mn-lt"/>
              </a:rPr>
              <a:t>Changes </a:t>
            </a:r>
            <a:r>
              <a:rPr lang="en-US" sz="1300" b="1" u="sng">
                <a:solidFill>
                  <a:schemeClr val="tx1"/>
                </a:solidFill>
                <a:latin typeface="+mn-lt"/>
              </a:rPr>
              <a:t>norms &amp; values</a:t>
            </a:r>
            <a:r>
              <a:rPr lang="en-US" sz="1300">
                <a:solidFill>
                  <a:schemeClr val="tx1"/>
                </a:solidFill>
                <a:latin typeface="+mn-lt"/>
              </a:rPr>
              <a:t>, reduces </a:t>
            </a:r>
            <a:r>
              <a:rPr lang="en-US" sz="1300" b="1" u="sng">
                <a:solidFill>
                  <a:schemeClr val="tx1"/>
                </a:solidFill>
                <a:latin typeface="+mn-lt"/>
              </a:rPr>
              <a:t>stigma</a:t>
            </a:r>
            <a:r>
              <a:rPr lang="en-US" sz="1300">
                <a:solidFill>
                  <a:schemeClr val="tx1"/>
                </a:solidFill>
                <a:latin typeface="+mn-lt"/>
              </a:rPr>
              <a:t>, and promotes </a:t>
            </a:r>
            <a:r>
              <a:rPr lang="en-US" sz="1300" b="1" u="sng">
                <a:solidFill>
                  <a:schemeClr val="tx1"/>
                </a:solidFill>
                <a:latin typeface="+mn-lt"/>
              </a:rPr>
              <a:t>inclusivity</a:t>
            </a:r>
          </a:p>
          <a:p>
            <a:pPr marL="0" indent="-228600">
              <a:lnSpc>
                <a:spcPct val="90000"/>
              </a:lnSpc>
              <a:buFont typeface="Arial" panose="020B0604020202020204" pitchFamily="34" charset="0"/>
              <a:buChar char="•"/>
            </a:pPr>
            <a:endParaRPr lang="en-US" sz="1300" u="sng">
              <a:solidFill>
                <a:schemeClr val="tx1"/>
              </a:solidFill>
              <a:latin typeface="+mn-lt"/>
            </a:endParaRPr>
          </a:p>
          <a:p>
            <a:pPr marL="0" indent="-228600">
              <a:lnSpc>
                <a:spcPct val="90000"/>
              </a:lnSpc>
              <a:buFont typeface="Arial" panose="020B0604020202020204" pitchFamily="34" charset="0"/>
              <a:buChar char="•"/>
            </a:pPr>
            <a:endParaRPr lang="en-US" sz="1300">
              <a:solidFill>
                <a:schemeClr val="tx1"/>
              </a:solidFill>
              <a:latin typeface="+mn-lt"/>
            </a:endParaRPr>
          </a:p>
          <a:p>
            <a:pPr marL="0" indent="-228600">
              <a:lnSpc>
                <a:spcPct val="90000"/>
              </a:lnSpc>
              <a:buFont typeface="Arial" panose="020B0604020202020204" pitchFamily="34" charset="0"/>
              <a:buChar char="•"/>
            </a:pPr>
            <a:endParaRPr lang="en-US" sz="1300">
              <a:solidFill>
                <a:schemeClr val="tx1"/>
              </a:solidFill>
              <a:latin typeface="+mn-lt"/>
            </a:endParaRPr>
          </a:p>
          <a:p>
            <a:pPr lvl="1"/>
            <a:endParaRPr lang="en-US" sz="1300"/>
          </a:p>
          <a:p>
            <a:pPr marL="457200" lvl="1"/>
            <a:endParaRPr lang="en-US" sz="1300"/>
          </a:p>
          <a:p>
            <a:pPr indent="-228600">
              <a:lnSpc>
                <a:spcPct val="90000"/>
              </a:lnSpc>
              <a:buFont typeface="Arial" panose="020B0604020202020204" pitchFamily="34" charset="0"/>
              <a:buChar char="•"/>
            </a:pPr>
            <a:endParaRPr lang="en-US" sz="1300">
              <a:solidFill>
                <a:schemeClr val="tx1"/>
              </a:solidFill>
              <a:latin typeface="+mn-lt"/>
            </a:endParaRPr>
          </a:p>
          <a:p>
            <a:pPr indent="-228600">
              <a:lnSpc>
                <a:spcPct val="90000"/>
              </a:lnSpc>
              <a:buFont typeface="Arial" panose="020B0604020202020204" pitchFamily="34" charset="0"/>
              <a:buChar char="•"/>
            </a:pPr>
            <a:endParaRPr lang="en-US" sz="1300">
              <a:solidFill>
                <a:schemeClr val="tx1"/>
              </a:solidFill>
              <a:latin typeface="+mn-lt"/>
            </a:endParaRPr>
          </a:p>
        </p:txBody>
      </p:sp>
      <p:pic>
        <p:nvPicPr>
          <p:cNvPr id="10" name="Picture 9" descr="Father standing with child on shoulders indoors, both smiling with flexed arm muscles">
            <a:extLst>
              <a:ext uri="{FF2B5EF4-FFF2-40B4-BE49-F238E27FC236}">
                <a16:creationId xmlns:a16="http://schemas.microsoft.com/office/drawing/2014/main" id="{8167C1F0-7B64-26FD-FB43-4C26A943CB8C}"/>
              </a:ext>
            </a:extLst>
          </p:cNvPr>
          <p:cNvPicPr>
            <a:picLocks noChangeAspect="1"/>
          </p:cNvPicPr>
          <p:nvPr/>
        </p:nvPicPr>
        <p:blipFill rotWithShape="1">
          <a:blip r:embed="rId3">
            <a:extLst>
              <a:ext uri="{28A0092B-C50C-407E-A947-70E740481C1C}">
                <a14:useLocalDpi xmlns:a14="http://schemas.microsoft.com/office/drawing/2010/main" val="0"/>
              </a:ext>
            </a:extLst>
          </a:blip>
          <a:srcRect l="19001" r="22961"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552715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B9D1EA-0ABC-69CA-1950-8D4D662E06FE}"/>
              </a:ext>
            </a:extLst>
          </p:cNvPr>
          <p:cNvSpPr>
            <a:spLocks noGrp="1"/>
          </p:cNvSpPr>
          <p:nvPr>
            <p:ph type="title"/>
          </p:nvPr>
        </p:nvSpPr>
        <p:spPr/>
        <p:txBody>
          <a:bodyPr>
            <a:normAutofit fontScale="90000"/>
          </a:bodyPr>
          <a:lstStyle/>
          <a:p>
            <a:r>
              <a:rPr lang="en-US"/>
              <a:t>Central to primary prevention are services, resources, and supports that are…</a:t>
            </a:r>
          </a:p>
        </p:txBody>
      </p:sp>
      <p:sp>
        <p:nvSpPr>
          <p:cNvPr id="4" name="Content Placeholder 3">
            <a:extLst>
              <a:ext uri="{FF2B5EF4-FFF2-40B4-BE49-F238E27FC236}">
                <a16:creationId xmlns:a16="http://schemas.microsoft.com/office/drawing/2014/main" id="{9E88A492-0EE7-B9B4-1BCC-A7B601EBCF0D}"/>
              </a:ext>
            </a:extLst>
          </p:cNvPr>
          <p:cNvSpPr>
            <a:spLocks noGrp="1"/>
          </p:cNvSpPr>
          <p:nvPr>
            <p:ph idx="1"/>
          </p:nvPr>
        </p:nvSpPr>
        <p:spPr>
          <a:xfrm>
            <a:off x="313099" y="1448550"/>
            <a:ext cx="10515600" cy="4351338"/>
          </a:xfrm>
        </p:spPr>
        <p:txBody>
          <a:bodyPr>
            <a:normAutofit fontScale="92500" lnSpcReduction="10000"/>
          </a:bodyPr>
          <a:lstStyle/>
          <a:p>
            <a:pPr>
              <a:lnSpc>
                <a:spcPct val="110000"/>
              </a:lnSpc>
            </a:pPr>
            <a:r>
              <a:rPr lang="en-US" sz="1800">
                <a:latin typeface="Segoe UI Light" panose="020B0502040204020203" pitchFamily="34" charset="0"/>
                <a:cs typeface="Segoe UI Light" panose="020B0502040204020203" pitchFamily="34" charset="0"/>
              </a:rPr>
              <a:t>Offered on a voluntary basis</a:t>
            </a:r>
          </a:p>
          <a:p>
            <a:pPr>
              <a:lnSpc>
                <a:spcPct val="110000"/>
              </a:lnSpc>
            </a:pPr>
            <a:r>
              <a:rPr lang="en-US" sz="1800">
                <a:latin typeface="Segoe UI Light" panose="020B0502040204020203" pitchFamily="34" charset="0"/>
                <a:cs typeface="Segoe UI Light" panose="020B0502040204020203" pitchFamily="34" charset="0"/>
              </a:rPr>
              <a:t>Commonly place-based and centrally located within the communities where families live, ensuring easy accessibility</a:t>
            </a:r>
          </a:p>
          <a:p>
            <a:pPr>
              <a:lnSpc>
                <a:spcPct val="110000"/>
              </a:lnSpc>
            </a:pPr>
            <a:r>
              <a:rPr lang="en-US" sz="1800">
                <a:latin typeface="Segoe UI Light" panose="020B0502040204020203" pitchFamily="34" charset="0"/>
                <a:cs typeface="Segoe UI Light" panose="020B0502040204020203" pitchFamily="34" charset="0"/>
              </a:rPr>
              <a:t>Aligned with community values, norms, and culture</a:t>
            </a:r>
          </a:p>
          <a:p>
            <a:pPr>
              <a:lnSpc>
                <a:spcPct val="110000"/>
              </a:lnSpc>
            </a:pPr>
            <a:r>
              <a:rPr lang="en-US" sz="1800">
                <a:latin typeface="Segoe UI Light" panose="020B0502040204020203" pitchFamily="34" charset="0"/>
                <a:cs typeface="Segoe UI Light" panose="020B0502040204020203" pitchFamily="34" charset="0"/>
              </a:rPr>
              <a:t>Commonly offered by a public, nonprofit, faith-based or private provider, that may receive funding from the state or county child protection agency, but operates independently of government</a:t>
            </a:r>
          </a:p>
          <a:p>
            <a:pPr>
              <a:lnSpc>
                <a:spcPct val="110000"/>
              </a:lnSpc>
            </a:pPr>
            <a:r>
              <a:rPr lang="en-US" sz="1800">
                <a:latin typeface="Segoe UI Light" panose="020B0502040204020203" pitchFamily="34" charset="0"/>
                <a:cs typeface="Segoe UI Light" panose="020B0502040204020203" pitchFamily="34" charset="0"/>
              </a:rPr>
              <a:t>Available to anyone that lives in the community, not just to families deemed to be at risk and are offered in normalized, non-stigmatizing ways</a:t>
            </a:r>
          </a:p>
          <a:p>
            <a:pPr>
              <a:lnSpc>
                <a:spcPct val="110000"/>
              </a:lnSpc>
            </a:pPr>
            <a:r>
              <a:rPr lang="en-US" sz="1800">
                <a:latin typeface="Segoe UI Light" panose="020B0502040204020203" pitchFamily="34" charset="0"/>
                <a:cs typeface="Segoe UI Light" panose="020B0502040204020203" pitchFamily="34" charset="0"/>
              </a:rPr>
              <a:t>Focused on enhancing parental protective factors</a:t>
            </a:r>
          </a:p>
          <a:p>
            <a:pPr>
              <a:lnSpc>
                <a:spcPct val="110000"/>
              </a:lnSpc>
            </a:pPr>
            <a:r>
              <a:rPr lang="en-US" sz="1800">
                <a:latin typeface="Segoe UI Light" panose="020B0502040204020203" pitchFamily="34" charset="0"/>
                <a:cs typeface="Segoe UI Light" panose="020B0502040204020203" pitchFamily="34" charset="0"/>
              </a:rPr>
              <a:t>Inclusive of concrete supports (limited financial assistance, food assistance, housing assistance, legal services, respite or childcare), clinical services, and peer mentoring or support services and activities</a:t>
            </a:r>
          </a:p>
          <a:p>
            <a:pPr>
              <a:lnSpc>
                <a:spcPct val="110000"/>
              </a:lnSpc>
            </a:pPr>
            <a:r>
              <a:rPr lang="en-US" sz="1800">
                <a:latin typeface="Segoe UI Light" panose="020B0502040204020203" pitchFamily="34" charset="0"/>
                <a:cs typeface="Segoe UI Light" panose="020B0502040204020203" pitchFamily="34" charset="0"/>
              </a:rPr>
              <a:t>Provided through braided funding including flexible funding, such as CB’s title IV-E waiver demonstration authority, along with state, county, city and private funding.</a:t>
            </a:r>
          </a:p>
        </p:txBody>
      </p:sp>
      <p:sp>
        <p:nvSpPr>
          <p:cNvPr id="6" name="TextBox 5">
            <a:extLst>
              <a:ext uri="{FF2B5EF4-FFF2-40B4-BE49-F238E27FC236}">
                <a16:creationId xmlns:a16="http://schemas.microsoft.com/office/drawing/2014/main" id="{41CC2FA4-527D-70F4-FD74-C1B27DCB8A21}"/>
              </a:ext>
            </a:extLst>
          </p:cNvPr>
          <p:cNvSpPr txBox="1"/>
          <p:nvPr/>
        </p:nvSpPr>
        <p:spPr>
          <a:xfrm>
            <a:off x="313099" y="6257294"/>
            <a:ext cx="3786833" cy="253916"/>
          </a:xfrm>
          <a:prstGeom prst="rect">
            <a:avLst/>
          </a:prstGeom>
          <a:noFill/>
        </p:spPr>
        <p:txBody>
          <a:bodyPr wrap="square" rtlCol="0">
            <a:spAutoFit/>
          </a:bodyPr>
          <a:lstStyle/>
          <a:p>
            <a:r>
              <a:rPr lang="en-US" sz="1050">
                <a:latin typeface="Segoe UI Light" panose="020B0502040204020203" pitchFamily="34" charset="0"/>
                <a:cs typeface="Segoe UI Light" panose="020B0502040204020203" pitchFamily="34" charset="0"/>
              </a:rPr>
              <a:t>Source: ACF Information Memorandum </a:t>
            </a:r>
            <a:r>
              <a:rPr lang="en-US" sz="1050">
                <a:latin typeface="Segoe UI Light" panose="020B0502040204020203" pitchFamily="34" charset="0"/>
                <a:cs typeface="Segoe UI Light" panose="020B0502040204020203" pitchFamily="34" charset="0"/>
                <a:hlinkClick r:id="rId3"/>
              </a:rPr>
              <a:t>ACYF-CB-IM-18-05</a:t>
            </a:r>
            <a:endParaRPr lang="en-US" sz="1050">
              <a:latin typeface="Segoe UI Light" panose="020B0502040204020203" pitchFamily="34" charset="0"/>
              <a:cs typeface="Segoe UI Light" panose="020B0502040204020203" pitchFamily="34" charset="0"/>
            </a:endParaRPr>
          </a:p>
        </p:txBody>
      </p:sp>
      <p:pic>
        <p:nvPicPr>
          <p:cNvPr id="5" name="Picture 5" descr="Logo, company name&#10;&#10;Description automatically generated">
            <a:extLst>
              <a:ext uri="{FF2B5EF4-FFF2-40B4-BE49-F238E27FC236}">
                <a16:creationId xmlns:a16="http://schemas.microsoft.com/office/drawing/2014/main" id="{E43239A8-681F-F9BF-B140-91A468DBDC5B}"/>
              </a:ext>
            </a:extLst>
          </p:cNvPr>
          <p:cNvPicPr>
            <a:picLocks noChangeAspect="1"/>
          </p:cNvPicPr>
          <p:nvPr/>
        </p:nvPicPr>
        <p:blipFill>
          <a:blip r:embed="rId4"/>
          <a:stretch>
            <a:fillRect/>
          </a:stretch>
        </p:blipFill>
        <p:spPr>
          <a:xfrm>
            <a:off x="6388970" y="5737319"/>
            <a:ext cx="2557347" cy="774005"/>
          </a:xfrm>
          <a:prstGeom prst="rect">
            <a:avLst/>
          </a:prstGeom>
        </p:spPr>
      </p:pic>
    </p:spTree>
    <p:extLst>
      <p:ext uri="{BB962C8B-B14F-4D97-AF65-F5344CB8AC3E}">
        <p14:creationId xmlns:p14="http://schemas.microsoft.com/office/powerpoint/2010/main" val="1189275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3">
            <a:extLst>
              <a:ext uri="{FF2B5EF4-FFF2-40B4-BE49-F238E27FC236}">
                <a16:creationId xmlns:a16="http://schemas.microsoft.com/office/drawing/2014/main" id="{1F97344B-791D-D3C9-2595-767D23144ACD}"/>
              </a:ext>
            </a:extLst>
          </p:cNvPr>
          <p:cNvSpPr>
            <a:spLocks noGrp="1"/>
          </p:cNvSpPr>
          <p:nvPr>
            <p:ph type="title"/>
          </p:nvPr>
        </p:nvSpPr>
        <p:spPr>
          <a:xfrm>
            <a:off x="312737" y="409185"/>
            <a:ext cx="10515600" cy="965734"/>
          </a:xfrm>
        </p:spPr>
        <p:txBody>
          <a:bodyPr>
            <a:noAutofit/>
          </a:bodyPr>
          <a:lstStyle/>
          <a:p>
            <a:pPr algn="ctr"/>
            <a:r>
              <a:rPr lang="en-US" sz="3200"/>
              <a:t>To transform the system, we need to change the conditions that typically hold a social problem in place.</a:t>
            </a:r>
          </a:p>
        </p:txBody>
      </p:sp>
      <p:pic>
        <p:nvPicPr>
          <p:cNvPr id="6" name="Content Placeholder 5">
            <a:extLst>
              <a:ext uri="{FF2B5EF4-FFF2-40B4-BE49-F238E27FC236}">
                <a16:creationId xmlns:a16="http://schemas.microsoft.com/office/drawing/2014/main" id="{72912766-EC41-F7DC-F60D-CD9805814720}"/>
              </a:ext>
            </a:extLst>
          </p:cNvPr>
          <p:cNvPicPr>
            <a:picLocks noGrp="1" noChangeAspect="1"/>
          </p:cNvPicPr>
          <p:nvPr>
            <p:ph idx="1"/>
          </p:nvPr>
        </p:nvPicPr>
        <p:blipFill>
          <a:blip r:embed="rId3"/>
          <a:stretch>
            <a:fillRect/>
          </a:stretch>
        </p:blipFill>
        <p:spPr>
          <a:xfrm>
            <a:off x="1895963" y="1831975"/>
            <a:ext cx="7349149" cy="4351338"/>
          </a:xfrm>
          <a:prstGeom prst="rect">
            <a:avLst/>
          </a:prstGeom>
        </p:spPr>
      </p:pic>
      <p:sp>
        <p:nvSpPr>
          <p:cNvPr id="8" name="Rectangle 7">
            <a:extLst>
              <a:ext uri="{FF2B5EF4-FFF2-40B4-BE49-F238E27FC236}">
                <a16:creationId xmlns:a16="http://schemas.microsoft.com/office/drawing/2014/main" id="{CC3CE780-4429-37CA-BB04-4F8165080213}"/>
              </a:ext>
            </a:extLst>
          </p:cNvPr>
          <p:cNvSpPr/>
          <p:nvPr/>
        </p:nvSpPr>
        <p:spPr>
          <a:xfrm>
            <a:off x="0" y="6033195"/>
            <a:ext cx="4169228" cy="8248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F3FA6AD-CE72-C326-D545-7B48F23DF283}"/>
              </a:ext>
            </a:extLst>
          </p:cNvPr>
          <p:cNvSpPr txBox="1"/>
          <p:nvPr/>
        </p:nvSpPr>
        <p:spPr>
          <a:xfrm>
            <a:off x="304800" y="5776998"/>
            <a:ext cx="4376057" cy="738664"/>
          </a:xfrm>
          <a:prstGeom prst="rect">
            <a:avLst/>
          </a:prstGeom>
          <a:noFill/>
        </p:spPr>
        <p:txBody>
          <a:bodyPr wrap="square" rtlCol="0">
            <a:spAutoFit/>
          </a:bodyPr>
          <a:lstStyle/>
          <a:p>
            <a:r>
              <a:rPr lang="en-US" sz="1400">
                <a:latin typeface="Segoe UI Light" panose="020B0502040204020203" pitchFamily="34" charset="0"/>
                <a:cs typeface="Segoe UI Light" panose="020B0502040204020203" pitchFamily="34" charset="0"/>
              </a:rPr>
              <a:t>Source: The Water of System Change; </a:t>
            </a:r>
            <a:r>
              <a:rPr lang="en-US" sz="1400">
                <a:latin typeface="Segoe UI Light" panose="020B0502040204020203" pitchFamily="34" charset="0"/>
                <a:cs typeface="Segoe UI Light" panose="020B0502040204020203" pitchFamily="34" charset="0"/>
                <a:hlinkClick r:id="rId4"/>
              </a:rPr>
              <a:t>https://www.fsg.org/wp-content/uploads/2021/08/The-Water-of-Systems-Change_rc.pdf</a:t>
            </a:r>
            <a:endParaRPr lang="en-US" sz="1400">
              <a:latin typeface="Segoe UI Light" panose="020B0502040204020203" pitchFamily="34" charset="0"/>
              <a:cs typeface="Segoe UI Light" panose="020B0502040204020203" pitchFamily="34" charset="0"/>
            </a:endParaRPr>
          </a:p>
        </p:txBody>
      </p:sp>
      <p:pic>
        <p:nvPicPr>
          <p:cNvPr id="3" name="Picture 5" descr="Logo, company name&#10;&#10;Description automatically generated">
            <a:extLst>
              <a:ext uri="{FF2B5EF4-FFF2-40B4-BE49-F238E27FC236}">
                <a16:creationId xmlns:a16="http://schemas.microsoft.com/office/drawing/2014/main" id="{4AE026F6-02FF-7C6D-1E8D-FF5A636A314A}"/>
              </a:ext>
            </a:extLst>
          </p:cNvPr>
          <p:cNvPicPr>
            <a:picLocks noChangeAspect="1"/>
          </p:cNvPicPr>
          <p:nvPr/>
        </p:nvPicPr>
        <p:blipFill>
          <a:blip r:embed="rId5"/>
          <a:stretch>
            <a:fillRect/>
          </a:stretch>
        </p:blipFill>
        <p:spPr>
          <a:xfrm>
            <a:off x="6522018" y="5670795"/>
            <a:ext cx="2557347" cy="774005"/>
          </a:xfrm>
          <a:prstGeom prst="rect">
            <a:avLst/>
          </a:prstGeom>
        </p:spPr>
      </p:pic>
    </p:spTree>
    <p:extLst>
      <p:ext uri="{BB962C8B-B14F-4D97-AF65-F5344CB8AC3E}">
        <p14:creationId xmlns:p14="http://schemas.microsoft.com/office/powerpoint/2010/main" val="2742222573"/>
      </p:ext>
    </p:extLst>
  </p:cSld>
  <p:clrMapOvr>
    <a:masterClrMapping/>
  </p:clrMapOvr>
</p:sld>
</file>

<file path=ppt/theme/theme1.xml><?xml version="1.0" encoding="utf-8"?>
<a:theme xmlns:a="http://schemas.openxmlformats.org/drawingml/2006/main" name="Office Theme">
  <a:themeElements>
    <a:clrScheme name="Chapin Hall">
      <a:dk1>
        <a:sysClr val="windowText" lastClr="000000"/>
      </a:dk1>
      <a:lt1>
        <a:sysClr val="window" lastClr="FFFFFF"/>
      </a:lt1>
      <a:dk2>
        <a:srgbClr val="44546A"/>
      </a:dk2>
      <a:lt2>
        <a:srgbClr val="E7E6E6"/>
      </a:lt2>
      <a:accent1>
        <a:srgbClr val="800000"/>
      </a:accent1>
      <a:accent2>
        <a:srgbClr val="213368"/>
      </a:accent2>
      <a:accent3>
        <a:srgbClr val="2A5CAA"/>
      </a:accent3>
      <a:accent4>
        <a:srgbClr val="009CDE"/>
      </a:accent4>
      <a:accent5>
        <a:srgbClr val="767676"/>
      </a:accent5>
      <a:accent6>
        <a:srgbClr val="D6D6CE"/>
      </a:accent6>
      <a:hlink>
        <a:srgbClr val="0563C1"/>
      </a:hlink>
      <a:folHlink>
        <a:srgbClr val="954F72"/>
      </a:folHlink>
    </a:clrScheme>
    <a:fontScheme name="Chapin Hall CWLA">
      <a:majorFont>
        <a:latin typeface="Avenir Next LT Pro Dem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apin Hall PPT Template 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hapin Hall Fonts">
      <a:majorFont>
        <a:latin typeface="Gotham Light"/>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apin Hall PPT Template 3" id="{DC60EEDA-734E-4936-8962-66459E1929CC}" vid="{9A37DC41-5D12-4F8A-9C31-FAC03F949D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581B8991D49FD49B751446BF83299C7" ma:contentTypeVersion="17" ma:contentTypeDescription="Create a new document." ma:contentTypeScope="" ma:versionID="92575f2239a2d206cd80c8ea1e05e913">
  <xsd:schema xmlns:xsd="http://www.w3.org/2001/XMLSchema" xmlns:xs="http://www.w3.org/2001/XMLSchema" xmlns:p="http://schemas.microsoft.com/office/2006/metadata/properties" xmlns:ns2="84db5611-6d76-4b39-9b84-ab6cf0b4a09f" xmlns:ns3="5df3ad7e-9d30-448c-b686-22afbbb37cb5" targetNamespace="http://schemas.microsoft.com/office/2006/metadata/properties" ma:root="true" ma:fieldsID="2c2452bc8497aa338912da06ec998d5b" ns2:_="" ns3:_="">
    <xsd:import namespace="84db5611-6d76-4b39-9b84-ab6cf0b4a09f"/>
    <xsd:import namespace="5df3ad7e-9d30-448c-b686-22afbbb37cb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Article_x0020_review"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db5611-6d76-4b39-9b84-ab6cf0b4a0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Article_x0020_review" ma:index="12" nillable="true" ma:displayName="Article review" ma:format="Dropdown" ma:internalName="Article_x0020_review">
      <xsd:simpleType>
        <xsd:restriction base="dms:Choice">
          <xsd:enumeration value="To be used in Bibliography"/>
          <xsd:enumeration value="Resource as a reference for KY"/>
          <xsd:enumeration value="Not yet reviewed"/>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dada7c3-aacb-455f-bd03-6005df5ea7e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df3ad7e-9d30-448c-b686-22afbbb37cb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4d2d6c4-6668-4a75-86d6-2cf9bff3d77a}" ma:internalName="TaxCatchAll" ma:showField="CatchAllData" ma:web="5df3ad7e-9d30-448c-b686-22afbbb37cb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df3ad7e-9d30-448c-b686-22afbbb37cb5" xsi:nil="true"/>
    <lcf76f155ced4ddcb4097134ff3c332f xmlns="84db5611-6d76-4b39-9b84-ab6cf0b4a09f">
      <Terms xmlns="http://schemas.microsoft.com/office/infopath/2007/PartnerControls"/>
    </lcf76f155ced4ddcb4097134ff3c332f>
    <Article_x0020_review xmlns="84db5611-6d76-4b39-9b84-ab6cf0b4a09f" xsi:nil="true"/>
    <SharedWithUsers xmlns="5df3ad7e-9d30-448c-b686-22afbbb37cb5">
      <UserInfo>
        <DisplayName>Evans, Janese</DisplayName>
        <AccountId>75</AccountId>
        <AccountType/>
      </UserInfo>
    </SharedWithUsers>
  </documentManagement>
</p:properties>
</file>

<file path=customXml/itemProps1.xml><?xml version="1.0" encoding="utf-8"?>
<ds:datastoreItem xmlns:ds="http://schemas.openxmlformats.org/officeDocument/2006/customXml" ds:itemID="{D75E3851-0CFF-40FD-9559-0CF105E0D672}">
  <ds:schemaRefs>
    <ds:schemaRef ds:uri="http://schemas.microsoft.com/sharepoint/v3/contenttype/forms"/>
  </ds:schemaRefs>
</ds:datastoreItem>
</file>

<file path=customXml/itemProps2.xml><?xml version="1.0" encoding="utf-8"?>
<ds:datastoreItem xmlns:ds="http://schemas.openxmlformats.org/officeDocument/2006/customXml" ds:itemID="{35D0BEFD-CAE0-4190-8390-8F1E86499C98}">
  <ds:schemaRefs>
    <ds:schemaRef ds:uri="5df3ad7e-9d30-448c-b686-22afbbb37cb5"/>
    <ds:schemaRef ds:uri="84db5611-6d76-4b39-9b84-ab6cf0b4a09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8B57A20-9031-4AE2-9EF5-13FFE65C911F}">
  <ds:schemaRefs>
    <ds:schemaRef ds:uri="5df3ad7e-9d30-448c-b686-22afbbb37cb5"/>
    <ds:schemaRef ds:uri="84db5611-6d76-4b39-9b84-ab6cf0b4a09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2887</Words>
  <Application>Microsoft Office PowerPoint</Application>
  <PresentationFormat>Widescreen</PresentationFormat>
  <Paragraphs>381</Paragraphs>
  <Slides>28</Slides>
  <Notes>24</Notes>
  <HiddenSlides>2</HiddenSlides>
  <MMClips>2</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28</vt:i4>
      </vt:variant>
    </vt:vector>
  </HeadingPairs>
  <TitlesOfParts>
    <vt:vector size="43" baseType="lpstr">
      <vt:lpstr>Arial</vt:lpstr>
      <vt:lpstr>Arial Narrow</vt:lpstr>
      <vt:lpstr>Arial,Sans-Serif</vt:lpstr>
      <vt:lpstr>Avenir Next LT Pro Demi</vt:lpstr>
      <vt:lpstr>Calibri</vt:lpstr>
      <vt:lpstr>Courier New</vt:lpstr>
      <vt:lpstr>Garamond</vt:lpstr>
      <vt:lpstr>Gotham Light</vt:lpstr>
      <vt:lpstr>Lato</vt:lpstr>
      <vt:lpstr>MentiDisplay</vt:lpstr>
      <vt:lpstr>Segoe UI</vt:lpstr>
      <vt:lpstr>Segoe UI Light</vt:lpstr>
      <vt:lpstr>Wingdings</vt:lpstr>
      <vt:lpstr>Office Theme</vt:lpstr>
      <vt:lpstr>Chapin Hall PPT Template 3</vt:lpstr>
      <vt:lpstr>Child and Family Well-Being System Development: The Centrality of Community Leadership</vt:lpstr>
      <vt:lpstr>Presenters </vt:lpstr>
      <vt:lpstr>Desired outcomes</vt:lpstr>
      <vt:lpstr> mentimeter poll: Why this session? </vt:lpstr>
      <vt:lpstr>PowerPoint Presentation</vt:lpstr>
      <vt:lpstr>What is the Building Community Well-being Among Families grant?</vt:lpstr>
      <vt:lpstr>A system rooted in primary prevention that is equitable and inclusive…</vt:lpstr>
      <vt:lpstr>Central to primary prevention are services, resources, and supports that are…</vt:lpstr>
      <vt:lpstr>To transform the system, we need to change the conditions that typically hold a social problem in place.</vt:lpstr>
      <vt:lpstr>Moreover, a successful prevention strategy includes a set of actions across multiple levels to target these conditions and achieve desired outcomes.</vt:lpstr>
      <vt:lpstr>If we successfully transform the traditional child welfare system to a child and family well-being system rooted in primary prevention, equity, and inclusion, we expect to see…</vt:lpstr>
      <vt:lpstr>PowerPoint Presentation</vt:lpstr>
      <vt:lpstr>PowerPoint Presentation</vt:lpstr>
      <vt:lpstr>Mentimeter poll: What system change tools are you interested in?</vt:lpstr>
      <vt:lpstr> </vt:lpstr>
      <vt:lpstr>Phase 1: Changing organizational culture </vt:lpstr>
      <vt:lpstr>Phase 1: Changing organizational culture </vt:lpstr>
      <vt:lpstr>PowerPoint Presentation</vt:lpstr>
      <vt:lpstr>Phase 2: power sharing </vt:lpstr>
      <vt:lpstr>PowerPoint Presentation</vt:lpstr>
      <vt:lpstr>PowerPoint Presentation</vt:lpstr>
      <vt:lpstr>Phase 3: Shifting resources to empower and sustain community leadership  </vt:lpstr>
      <vt:lpstr>Phase 3: Shifting resources to empower and sustain community leadership  </vt:lpstr>
      <vt:lpstr>Presentation takeaways </vt:lpstr>
      <vt:lpstr>System transformation tools </vt:lpstr>
      <vt:lpstr>PowerPoint Presentation</vt:lpstr>
      <vt:lpstr>Questions or comments? Please reach out to:  Janese Evans (jevans@chapinhall.org)  Melissa Hall Sommer (msommer@brightoncenter.com)  Angela Angerson (aanderson@brightoncenter.com)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CWLA: Chapin Hall Spotlight Track</dc:title>
  <dc:creator>Jackson, Jasmine</dc:creator>
  <cp:lastModifiedBy>Evans, Janese</cp:lastModifiedBy>
  <cp:revision>10</cp:revision>
  <dcterms:created xsi:type="dcterms:W3CDTF">2022-03-08T18:12:06Z</dcterms:created>
  <dcterms:modified xsi:type="dcterms:W3CDTF">2023-05-05T16:33:09Z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0x0101007581B8991D49FD49B751446BF83299C7</vt:lpwstr>
  </property>
  <property fmtid="{D5CDD505-2E9C-101B-9397-08002B2CF9AE}" pid="3" name="Order">
    <vt:r8>4200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MediaServiceImageTags">
    <vt:lpwstr/>
  </property>
</Properties>
</file>