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301" r:id="rId2"/>
    <p:sldId id="314" r:id="rId3"/>
    <p:sldId id="305" r:id="rId4"/>
    <p:sldId id="307" r:id="rId5"/>
    <p:sldId id="306" r:id="rId6"/>
    <p:sldId id="309" r:id="rId7"/>
    <p:sldId id="311" r:id="rId8"/>
    <p:sldId id="312" r:id="rId9"/>
    <p:sldId id="313" r:id="rId10"/>
    <p:sldId id="308" r:id="rId11"/>
    <p:sldId id="315" r:id="rId12"/>
    <p:sldId id="310" r:id="rId13"/>
    <p:sldId id="317" r:id="rId14"/>
    <p:sldId id="316" r:id="rId15"/>
    <p:sldId id="318" r:id="rId16"/>
    <p:sldId id="323" r:id="rId17"/>
    <p:sldId id="319" r:id="rId18"/>
    <p:sldId id="320" r:id="rId19"/>
    <p:sldId id="321" r:id="rId20"/>
    <p:sldId id="322" r:id="rId21"/>
    <p:sldId id="300" r:id="rId22"/>
    <p:sldId id="296" r:id="rId23"/>
    <p:sldId id="304" r:id="rId24"/>
  </p:sldIdLst>
  <p:sldSz cx="9144000" cy="5143500" type="screen16x9"/>
  <p:notesSz cx="6858000" cy="9144000"/>
  <p:custDataLst>
    <p:tags r:id="rId26"/>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000"/>
    <a:srgbClr val="141416"/>
    <a:srgbClr val="1B1B1B"/>
    <a:srgbClr val="1D1D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97" autoAdjust="0"/>
    <p:restoredTop sz="86776" autoAdjust="0"/>
  </p:normalViewPr>
  <p:slideViewPr>
    <p:cSldViewPr snapToGrid="0">
      <p:cViewPr varScale="1">
        <p:scale>
          <a:sx n="93" d="100"/>
          <a:sy n="93" d="100"/>
        </p:scale>
        <p:origin x="96" y="13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6F2109-12C1-D34C-B295-E09795A14412}" type="datetimeFigureOut">
              <a:rPr lang="en-US" smtClean="0"/>
              <a:t>4/3/2023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E62054-5E50-3F4A-9B04-9CD5E8E81785}" type="slidenum">
              <a:rPr lang="en-US" smtClean="0"/>
              <a:t>‹#›</a:t>
            </a:fld>
            <a:endParaRPr lang="en-US"/>
          </a:p>
        </p:txBody>
      </p:sp>
    </p:spTree>
    <p:extLst>
      <p:ext uri="{BB962C8B-B14F-4D97-AF65-F5344CB8AC3E}">
        <p14:creationId xmlns:p14="http://schemas.microsoft.com/office/powerpoint/2010/main" val="131038777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E62054-5E50-3F4A-9B04-9CD5E8E81785}" type="slidenum">
              <a:rPr lang="en-US" smtClean="0"/>
              <a:t>1</a:t>
            </a:fld>
            <a:endParaRPr lang="en-US"/>
          </a:p>
        </p:txBody>
      </p:sp>
    </p:spTree>
    <p:extLst>
      <p:ext uri="{BB962C8B-B14F-4D97-AF65-F5344CB8AC3E}">
        <p14:creationId xmlns:p14="http://schemas.microsoft.com/office/powerpoint/2010/main" val="1906004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E62054-5E50-3F4A-9B04-9CD5E8E81785}" type="slidenum">
              <a:rPr lang="en-US" smtClean="0"/>
              <a:t>2</a:t>
            </a:fld>
            <a:endParaRPr lang="en-US"/>
          </a:p>
        </p:txBody>
      </p:sp>
    </p:spTree>
    <p:extLst>
      <p:ext uri="{BB962C8B-B14F-4D97-AF65-F5344CB8AC3E}">
        <p14:creationId xmlns:p14="http://schemas.microsoft.com/office/powerpoint/2010/main" val="1274509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E62054-5E50-3F4A-9B04-9CD5E8E81785}" type="slidenum">
              <a:rPr lang="en-US" smtClean="0"/>
              <a:t>3</a:t>
            </a:fld>
            <a:endParaRPr lang="en-US"/>
          </a:p>
        </p:txBody>
      </p:sp>
    </p:spTree>
    <p:extLst>
      <p:ext uri="{BB962C8B-B14F-4D97-AF65-F5344CB8AC3E}">
        <p14:creationId xmlns:p14="http://schemas.microsoft.com/office/powerpoint/2010/main" val="3989230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E62054-5E50-3F4A-9B04-9CD5E8E81785}" type="slidenum">
              <a:rPr lang="en-US" smtClean="0"/>
              <a:t>9</a:t>
            </a:fld>
            <a:endParaRPr lang="en-US"/>
          </a:p>
        </p:txBody>
      </p:sp>
    </p:spTree>
    <p:extLst>
      <p:ext uri="{BB962C8B-B14F-4D97-AF65-F5344CB8AC3E}">
        <p14:creationId xmlns:p14="http://schemas.microsoft.com/office/powerpoint/2010/main" val="1084026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E62054-5E50-3F4A-9B04-9CD5E8E81785}" type="slidenum">
              <a:rPr lang="en-US" smtClean="0"/>
              <a:t>15</a:t>
            </a:fld>
            <a:endParaRPr lang="en-US"/>
          </a:p>
        </p:txBody>
      </p:sp>
    </p:spTree>
    <p:extLst>
      <p:ext uri="{BB962C8B-B14F-4D97-AF65-F5344CB8AC3E}">
        <p14:creationId xmlns:p14="http://schemas.microsoft.com/office/powerpoint/2010/main" val="2542701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62054-5E50-3F4A-9B04-9CD5E8E81785}" type="slidenum">
              <a:rPr lang="en-US" smtClean="0"/>
              <a:t>22</a:t>
            </a:fld>
            <a:endParaRPr lang="en-US"/>
          </a:p>
        </p:txBody>
      </p:sp>
    </p:spTree>
    <p:extLst>
      <p:ext uri="{BB962C8B-B14F-4D97-AF65-F5344CB8AC3E}">
        <p14:creationId xmlns:p14="http://schemas.microsoft.com/office/powerpoint/2010/main" val="3334008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lstStyle>
            <a:lvl1pPr marL="0" marR="0" indent="0" algn="ctr" defTabSz="914400" rtl="0" eaLnBrk="1" fontAlgn="base" latinLnBrk="0" hangingPunct="1">
              <a:lnSpc>
                <a:spcPct val="100000"/>
              </a:lnSpc>
              <a:spcBef>
                <a:spcPct val="0"/>
              </a:spcBef>
              <a:spcAft>
                <a:spcPct val="0"/>
              </a:spcAft>
              <a:buClrTx/>
              <a:buSzTx/>
              <a:buFontTx/>
              <a:buNone/>
              <a:tabLst/>
              <a:defRPr sz="3600" baseline="0">
                <a:latin typeface="Arial" panose="020B0604020202020204" pitchFamily="34" charset="0"/>
              </a:defRPr>
            </a:lvl1pPr>
          </a:lstStyle>
          <a:p>
            <a:r>
              <a:rPr kumimoji="0" lang="en-US" sz="3600" b="0" i="0" u="none" strike="noStrike" kern="0" cap="none" spc="0" normalizeH="0" baseline="0" noProof="0" dirty="0">
                <a:ln>
                  <a:noFill/>
                </a:ln>
                <a:solidFill>
                  <a:srgbClr val="8B2332"/>
                </a:solidFill>
                <a:effectLst/>
                <a:uLnTx/>
                <a:uFillTx/>
                <a:latin typeface="Arial" panose="020B0604020202020204"/>
                <a:ea typeface="+mj-ea"/>
                <a:cs typeface="+mj-cs"/>
              </a:rPr>
              <a:t>Title</a:t>
            </a:r>
            <a:endParaRPr lang="en-US" dirty="0"/>
          </a:p>
        </p:txBody>
      </p:sp>
      <p:sp>
        <p:nvSpPr>
          <p:cNvPr id="3" name="Content Placeholder 2"/>
          <p:cNvSpPr>
            <a:spLocks noGrp="1"/>
          </p:cNvSpPr>
          <p:nvPr>
            <p:ph idx="1"/>
          </p:nvPr>
        </p:nvSpPr>
        <p:spPr>
          <a:xfrm>
            <a:off x="457200" y="1200150"/>
            <a:ext cx="8229600" cy="3200400"/>
          </a:xfrm>
          <a:prstGeom prst="rect">
            <a:avLst/>
          </a:prstGeom>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4317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lstStyle>
            <a:lvl1pPr marL="0" marR="0" indent="0" algn="ctr" defTabSz="914400" rtl="0" eaLnBrk="1" fontAlgn="base" latinLnBrk="0" hangingPunct="1">
              <a:lnSpc>
                <a:spcPct val="100000"/>
              </a:lnSpc>
              <a:spcBef>
                <a:spcPct val="0"/>
              </a:spcBef>
              <a:spcAft>
                <a:spcPct val="0"/>
              </a:spcAft>
              <a:buClrTx/>
              <a:buSzTx/>
              <a:buFontTx/>
              <a:buNone/>
              <a:tabLst/>
              <a:defRPr sz="3600" baseline="0">
                <a:latin typeface="Arial" panose="020B0604020202020204" pitchFamily="34" charset="0"/>
              </a:defRPr>
            </a:lvl1pPr>
          </a:lstStyle>
          <a:p>
            <a:r>
              <a:rPr kumimoji="0" lang="en-US" sz="3600" b="0" i="0" u="none" strike="noStrike" kern="0" cap="none" spc="0" normalizeH="0" baseline="0" noProof="0" dirty="0">
                <a:ln>
                  <a:noFill/>
                </a:ln>
                <a:solidFill>
                  <a:srgbClr val="8B2332"/>
                </a:solidFill>
                <a:effectLst/>
                <a:uLnTx/>
                <a:uFillTx/>
                <a:latin typeface="Arial" panose="020B0604020202020204"/>
                <a:ea typeface="+mj-ea"/>
                <a:cs typeface="+mj-cs"/>
              </a:rPr>
              <a:t>Title</a:t>
            </a:r>
            <a:endParaRPr lang="en-US" dirty="0"/>
          </a:p>
        </p:txBody>
      </p:sp>
      <p:sp>
        <p:nvSpPr>
          <p:cNvPr id="3" name="Content Placeholder 2"/>
          <p:cNvSpPr>
            <a:spLocks noGrp="1"/>
          </p:cNvSpPr>
          <p:nvPr>
            <p:ph idx="1"/>
          </p:nvPr>
        </p:nvSpPr>
        <p:spPr>
          <a:xfrm>
            <a:off x="457200" y="1200150"/>
            <a:ext cx="8229600" cy="3200400"/>
          </a:xfrm>
          <a:prstGeom prst="rect">
            <a:avLst/>
          </a:prstGeom>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4425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rgbClr val="FFFFFF"/>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01C98E8-5009-A2BB-8C6A-D252E059944A}"/>
              </a:ext>
            </a:extLst>
          </p:cNvPr>
          <p:cNvSpPr>
            <a:spLocks noGrp="1"/>
          </p:cNvSpPr>
          <p:nvPr>
            <p:ph type="pic" sz="quarter" idx="10"/>
          </p:nvPr>
        </p:nvSpPr>
        <p:spPr>
          <a:xfrm>
            <a:off x="0" y="0"/>
            <a:ext cx="9144000" cy="4434961"/>
          </a:xfrm>
          <a:prstGeom prst="rect">
            <a:avLst/>
          </a:prstGeom>
        </p:spPr>
        <p:txBody>
          <a:bodyPr/>
          <a:lstStyle/>
          <a:p>
            <a:endParaRPr lang="en-US"/>
          </a:p>
        </p:txBody>
      </p:sp>
      <p:cxnSp>
        <p:nvCxnSpPr>
          <p:cNvPr id="10" name="Straight Connector 9">
            <a:extLst>
              <a:ext uri="{FF2B5EF4-FFF2-40B4-BE49-F238E27FC236}">
                <a16:creationId xmlns:a16="http://schemas.microsoft.com/office/drawing/2014/main" id="{C544E53E-80B3-9991-2A0C-9E26F9B4302D}"/>
              </a:ext>
            </a:extLst>
          </p:cNvPr>
          <p:cNvCxnSpPr/>
          <p:nvPr userDrawn="1"/>
        </p:nvCxnSpPr>
        <p:spPr>
          <a:xfrm>
            <a:off x="0" y="4434961"/>
            <a:ext cx="914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icon&#10;&#10;Description automatically generated">
            <a:extLst>
              <a:ext uri="{FF2B5EF4-FFF2-40B4-BE49-F238E27FC236}">
                <a16:creationId xmlns:a16="http://schemas.microsoft.com/office/drawing/2014/main" id="{9F4C2002-CB2B-FC6D-FB1E-E9F0F6DC8F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37209" y="4515129"/>
            <a:ext cx="4279900" cy="558800"/>
          </a:xfrm>
          <a:prstGeom prst="rect">
            <a:avLst/>
          </a:prstGeom>
        </p:spPr>
      </p:pic>
    </p:spTree>
    <p:extLst>
      <p:ext uri="{BB962C8B-B14F-4D97-AF65-F5344CB8AC3E}">
        <p14:creationId xmlns:p14="http://schemas.microsoft.com/office/powerpoint/2010/main" val="759347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a:prstGeom prst="rect">
            <a:avLst/>
          </a:prstGeom>
        </p:spPr>
        <p:txBody>
          <a:bodyPr anchor="t"/>
          <a:lstStyle>
            <a:lvl1pPr algn="l">
              <a:defRPr sz="3000" b="1" cap="all"/>
            </a:lvl1pPr>
          </a:lstStyle>
          <a:p>
            <a:r>
              <a:rPr kumimoji="0" lang="en-US" sz="3200" b="0" i="0" u="none" strike="noStrike" kern="0" cap="none" spc="0" normalizeH="0" baseline="0" noProof="0" dirty="0">
                <a:ln>
                  <a:noFill/>
                </a:ln>
                <a:solidFill>
                  <a:srgbClr val="8B2332"/>
                </a:solidFill>
                <a:effectLst/>
                <a:uLnTx/>
                <a:uFillTx/>
                <a:latin typeface="Arial" panose="020B0604020202020204"/>
                <a:ea typeface="+mj-ea"/>
                <a:cs typeface="+mj-cs"/>
              </a:rPr>
              <a:t>Title</a:t>
            </a:r>
            <a:endParaRPr lang="en-US"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1686167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lstStyle/>
          <a:p>
            <a:r>
              <a:rPr kumimoji="0" lang="en-US" sz="3200" b="0" i="0" u="none" strike="noStrike" kern="0" cap="none" spc="0" normalizeH="0" baseline="0" noProof="0" dirty="0">
                <a:ln>
                  <a:noFill/>
                </a:ln>
                <a:solidFill>
                  <a:srgbClr val="8B2332"/>
                </a:solidFill>
                <a:effectLst/>
                <a:uLnTx/>
                <a:uFillTx/>
                <a:latin typeface="Arial" panose="020B0604020202020204"/>
                <a:ea typeface="+mj-ea"/>
                <a:cs typeface="+mj-cs"/>
              </a:rPr>
              <a:t>Title</a:t>
            </a:r>
            <a:endParaRPr lang="en-US" dirty="0"/>
          </a:p>
        </p:txBody>
      </p:sp>
      <p:sp>
        <p:nvSpPr>
          <p:cNvPr id="3" name="Content Placeholder 2"/>
          <p:cNvSpPr>
            <a:spLocks noGrp="1"/>
          </p:cNvSpPr>
          <p:nvPr>
            <p:ph sz="half" idx="1"/>
          </p:nvPr>
        </p:nvSpPr>
        <p:spPr>
          <a:xfrm>
            <a:off x="457200" y="1200150"/>
            <a:ext cx="4038600" cy="3200400"/>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200400"/>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0715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47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1600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D3F48-6B6B-7595-EAB9-BE638987061F}"/>
              </a:ext>
            </a:extLst>
          </p:cNvPr>
          <p:cNvSpPr>
            <a:spLocks noGrp="1"/>
          </p:cNvSpPr>
          <p:nvPr>
            <p:ph type="title" hasCustomPrompt="1"/>
          </p:nvPr>
        </p:nvSpPr>
        <p:spPr>
          <a:xfrm>
            <a:off x="457200" y="1714500"/>
            <a:ext cx="8229600" cy="857250"/>
          </a:xfrm>
          <a:prstGeom prst="rect">
            <a:avLst/>
          </a:prstGeom>
        </p:spPr>
        <p:txBody>
          <a:bodyPr/>
          <a:lstStyle>
            <a:lvl1pPr marL="0" marR="0" indent="0" algn="ctr" defTabSz="914400" rtl="0" eaLnBrk="1" fontAlgn="base" latinLnBrk="0" hangingPunct="1">
              <a:lnSpc>
                <a:spcPct val="100000"/>
              </a:lnSpc>
              <a:spcBef>
                <a:spcPct val="0"/>
              </a:spcBef>
              <a:spcAft>
                <a:spcPct val="0"/>
              </a:spcAft>
              <a:buClrTx/>
              <a:buSzTx/>
              <a:buFontTx/>
              <a:buNone/>
              <a:tabLst/>
              <a:defRPr sz="3600" baseline="0">
                <a:latin typeface="Arial" panose="020B0604020202020204" pitchFamily="34" charset="0"/>
              </a:defRPr>
            </a:lvl1pPr>
          </a:lstStyle>
          <a:p>
            <a:r>
              <a:rPr kumimoji="0" lang="en-US" sz="3600" b="0" i="0" u="none" strike="noStrike" kern="0" cap="none" spc="0" normalizeH="0" baseline="0" noProof="0" dirty="0">
                <a:ln>
                  <a:noFill/>
                </a:ln>
                <a:solidFill>
                  <a:srgbClr val="8B2332"/>
                </a:solidFill>
                <a:effectLst/>
                <a:uLnTx/>
                <a:uFillTx/>
                <a:latin typeface="Arial" panose="020B0604020202020204"/>
                <a:ea typeface="+mj-ea"/>
                <a:cs typeface="+mj-cs"/>
              </a:rPr>
              <a:t>Title</a:t>
            </a:r>
            <a:endParaRPr lang="en-US" dirty="0"/>
          </a:p>
        </p:txBody>
      </p:sp>
    </p:spTree>
    <p:extLst>
      <p:ext uri="{BB962C8B-B14F-4D97-AF65-F5344CB8AC3E}">
        <p14:creationId xmlns:p14="http://schemas.microsoft.com/office/powerpoint/2010/main" val="1313650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E706D2-BF89-5F0E-25E3-F2F8A29C509C}"/>
              </a:ext>
            </a:extLst>
          </p:cNvPr>
          <p:cNvSpPr/>
          <p:nvPr userDrawn="1"/>
        </p:nvSpPr>
        <p:spPr>
          <a:xfrm>
            <a:off x="0" y="4434960"/>
            <a:ext cx="9144000" cy="7191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Connector 1">
            <a:extLst>
              <a:ext uri="{FF2B5EF4-FFF2-40B4-BE49-F238E27FC236}">
                <a16:creationId xmlns:a16="http://schemas.microsoft.com/office/drawing/2014/main" id="{B1D876AB-0FF2-523B-0999-2443EC719579}"/>
              </a:ext>
            </a:extLst>
          </p:cNvPr>
          <p:cNvCxnSpPr/>
          <p:nvPr userDrawn="1"/>
        </p:nvCxnSpPr>
        <p:spPr>
          <a:xfrm>
            <a:off x="0" y="4434961"/>
            <a:ext cx="914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icon&#10;&#10;Description automatically generated">
            <a:extLst>
              <a:ext uri="{FF2B5EF4-FFF2-40B4-BE49-F238E27FC236}">
                <a16:creationId xmlns:a16="http://schemas.microsoft.com/office/drawing/2014/main" id="{A2C9E6BA-69CC-BAA0-B1A5-959ABA7DFB3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437209" y="4515129"/>
            <a:ext cx="4279900" cy="558800"/>
          </a:xfrm>
          <a:prstGeom prst="rect">
            <a:avLst/>
          </a:prstGeom>
        </p:spPr>
      </p:pic>
    </p:spTree>
    <p:extLst>
      <p:ext uri="{BB962C8B-B14F-4D97-AF65-F5344CB8AC3E}">
        <p14:creationId xmlns:p14="http://schemas.microsoft.com/office/powerpoint/2010/main" val="53399463"/>
      </p:ext>
    </p:extLst>
  </p:cSld>
  <p:clrMap bg1="lt1" tx1="dk1" bg2="lt2" tx2="dk2" accent1="accent1" accent2="accent2" accent3="accent3" accent4="accent4" accent5="accent5" accent6="accent6" hlink="hlink" folHlink="folHlink"/>
  <p:sldLayoutIdLst>
    <p:sldLayoutId id="2147483674" r:id="rId1"/>
    <p:sldLayoutId id="2147483662" r:id="rId2"/>
    <p:sldLayoutId id="2147483672" r:id="rId3"/>
    <p:sldLayoutId id="2147483663" r:id="rId4"/>
    <p:sldLayoutId id="2147483664" r:id="rId5"/>
    <p:sldLayoutId id="2147483666" r:id="rId6"/>
    <p:sldLayoutId id="2147483661" r:id="rId7"/>
    <p:sldLayoutId id="2147483667" r:id="rId8"/>
  </p:sldLayoutIdLst>
  <p:txStyles>
    <p:titleStyle>
      <a:lvl1pPr algn="ctr" rtl="0" eaLnBrk="1" fontAlgn="base" hangingPunct="1">
        <a:spcBef>
          <a:spcPct val="0"/>
        </a:spcBef>
        <a:spcAft>
          <a:spcPct val="0"/>
        </a:spcAft>
        <a:defRPr sz="3300" baseline="0">
          <a:solidFill>
            <a:srgbClr val="C00000"/>
          </a:solidFill>
          <a:latin typeface="Arial" panose="020B0604020202020204" pitchFamily="34" charset="0"/>
          <a:ea typeface="+mj-ea"/>
          <a:cs typeface="+mj-cs"/>
        </a:defRPr>
      </a:lvl1pPr>
      <a:lvl2pPr algn="ctr" rtl="0" eaLnBrk="1" fontAlgn="base" hangingPunct="1">
        <a:spcBef>
          <a:spcPct val="0"/>
        </a:spcBef>
        <a:spcAft>
          <a:spcPct val="0"/>
        </a:spcAft>
        <a:defRPr sz="3300">
          <a:solidFill>
            <a:schemeClr val="tx2"/>
          </a:solidFill>
          <a:latin typeface="DINOT-Regular" pitchFamily="50" charset="0"/>
        </a:defRPr>
      </a:lvl2pPr>
      <a:lvl3pPr algn="ctr" rtl="0" eaLnBrk="1" fontAlgn="base" hangingPunct="1">
        <a:spcBef>
          <a:spcPct val="0"/>
        </a:spcBef>
        <a:spcAft>
          <a:spcPct val="0"/>
        </a:spcAft>
        <a:defRPr sz="3300">
          <a:solidFill>
            <a:schemeClr val="tx2"/>
          </a:solidFill>
          <a:latin typeface="DINOT-Regular" pitchFamily="50" charset="0"/>
        </a:defRPr>
      </a:lvl3pPr>
      <a:lvl4pPr algn="ctr" rtl="0" eaLnBrk="1" fontAlgn="base" hangingPunct="1">
        <a:spcBef>
          <a:spcPct val="0"/>
        </a:spcBef>
        <a:spcAft>
          <a:spcPct val="0"/>
        </a:spcAft>
        <a:defRPr sz="3300">
          <a:solidFill>
            <a:schemeClr val="tx2"/>
          </a:solidFill>
          <a:latin typeface="DINOT-Regular" pitchFamily="50" charset="0"/>
        </a:defRPr>
      </a:lvl4pPr>
      <a:lvl5pPr algn="ctr" rtl="0" eaLnBrk="1" fontAlgn="base" hangingPunct="1">
        <a:spcBef>
          <a:spcPct val="0"/>
        </a:spcBef>
        <a:spcAft>
          <a:spcPct val="0"/>
        </a:spcAft>
        <a:defRPr sz="3300">
          <a:solidFill>
            <a:schemeClr val="tx2"/>
          </a:solidFill>
          <a:latin typeface="DINOT-Regular" pitchFamily="50" charset="0"/>
        </a:defRPr>
      </a:lvl5pPr>
      <a:lvl6pPr marL="342900" algn="ctr" rtl="0" eaLnBrk="1" fontAlgn="base" hangingPunct="1">
        <a:spcBef>
          <a:spcPct val="0"/>
        </a:spcBef>
        <a:spcAft>
          <a:spcPct val="0"/>
        </a:spcAft>
        <a:defRPr sz="3300">
          <a:solidFill>
            <a:schemeClr val="tx2"/>
          </a:solidFill>
          <a:latin typeface="DINOT-Regular" pitchFamily="50" charset="0"/>
        </a:defRPr>
      </a:lvl6pPr>
      <a:lvl7pPr marL="685800" algn="ctr" rtl="0" eaLnBrk="1" fontAlgn="base" hangingPunct="1">
        <a:spcBef>
          <a:spcPct val="0"/>
        </a:spcBef>
        <a:spcAft>
          <a:spcPct val="0"/>
        </a:spcAft>
        <a:defRPr sz="3300">
          <a:solidFill>
            <a:schemeClr val="tx2"/>
          </a:solidFill>
          <a:latin typeface="DINOT-Regular" pitchFamily="50" charset="0"/>
        </a:defRPr>
      </a:lvl7pPr>
      <a:lvl8pPr marL="1028700" algn="ctr" rtl="0" eaLnBrk="1" fontAlgn="base" hangingPunct="1">
        <a:spcBef>
          <a:spcPct val="0"/>
        </a:spcBef>
        <a:spcAft>
          <a:spcPct val="0"/>
        </a:spcAft>
        <a:defRPr sz="3300">
          <a:solidFill>
            <a:schemeClr val="tx2"/>
          </a:solidFill>
          <a:latin typeface="DINOT-Regular" pitchFamily="50" charset="0"/>
        </a:defRPr>
      </a:lvl8pPr>
      <a:lvl9pPr marL="1371600" algn="ctr" rtl="0" eaLnBrk="1" fontAlgn="base" hangingPunct="1">
        <a:spcBef>
          <a:spcPct val="0"/>
        </a:spcBef>
        <a:spcAft>
          <a:spcPct val="0"/>
        </a:spcAft>
        <a:defRPr sz="3300">
          <a:solidFill>
            <a:schemeClr val="tx2"/>
          </a:solidFill>
          <a:latin typeface="DINOT-Regular" pitchFamily="50" charset="0"/>
        </a:defRPr>
      </a:lvl9pPr>
    </p:titleStyle>
    <p:bodyStyle>
      <a:lvl1pPr marL="257175" indent="-257175" algn="l" rtl="0" eaLnBrk="1" fontAlgn="base" hangingPunct="1">
        <a:spcBef>
          <a:spcPct val="20000"/>
        </a:spcBef>
        <a:spcAft>
          <a:spcPct val="0"/>
        </a:spcAft>
        <a:buChar char="•"/>
        <a:defRPr sz="2400">
          <a:solidFill>
            <a:schemeClr val="tx1"/>
          </a:solidFill>
          <a:latin typeface="+mn-lt"/>
          <a:ea typeface="+mn-ea"/>
          <a:cs typeface="+mn-cs"/>
        </a:defRPr>
      </a:lvl1pPr>
      <a:lvl2pPr marL="557213" indent="-214313" algn="l" rtl="0" eaLnBrk="1" fontAlgn="base" hangingPunct="1">
        <a:spcBef>
          <a:spcPct val="20000"/>
        </a:spcBef>
        <a:spcAft>
          <a:spcPct val="0"/>
        </a:spcAft>
        <a:defRPr sz="2100">
          <a:solidFill>
            <a:schemeClr val="tx1"/>
          </a:solidFill>
          <a:latin typeface="+mn-lt"/>
        </a:defRPr>
      </a:lvl2pPr>
      <a:lvl3pPr marL="857250" indent="-171450" algn="l" rtl="0" eaLnBrk="1" fontAlgn="base" hangingPunct="1">
        <a:spcBef>
          <a:spcPct val="20000"/>
        </a:spcBef>
        <a:spcAft>
          <a:spcPct val="0"/>
        </a:spcAft>
        <a:buChar char="•"/>
        <a:defRPr sz="1800">
          <a:solidFill>
            <a:schemeClr val="tx1"/>
          </a:solidFill>
          <a:latin typeface="+mn-lt"/>
        </a:defRPr>
      </a:lvl3pPr>
      <a:lvl4pPr marL="1200150" indent="-171450" algn="l" rtl="0" eaLnBrk="1" fontAlgn="base" hangingPunct="1">
        <a:spcBef>
          <a:spcPct val="20000"/>
        </a:spcBef>
        <a:spcAft>
          <a:spcPct val="0"/>
        </a:spcAft>
        <a:buChar char="–"/>
        <a:defRPr sz="1500">
          <a:solidFill>
            <a:schemeClr val="tx1"/>
          </a:solidFill>
          <a:latin typeface="+mn-lt"/>
        </a:defRPr>
      </a:lvl4pPr>
      <a:lvl5pPr marL="1543050" indent="-171450" algn="l" rtl="0" eaLnBrk="1" fontAlgn="base" hangingPunct="1">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65F905-E6C4-6F2E-513F-EB44260B8A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4427621"/>
          </a:xfrm>
          <a:prstGeom prst="rect">
            <a:avLst/>
          </a:prstGeom>
        </p:spPr>
      </p:pic>
      <p:sp>
        <p:nvSpPr>
          <p:cNvPr id="4" name="TextBox 3">
            <a:extLst>
              <a:ext uri="{FF2B5EF4-FFF2-40B4-BE49-F238E27FC236}">
                <a16:creationId xmlns:a16="http://schemas.microsoft.com/office/drawing/2014/main" id="{A0285069-196D-3471-B214-64E54923DBB6}"/>
              </a:ext>
            </a:extLst>
          </p:cNvPr>
          <p:cNvSpPr txBox="1"/>
          <p:nvPr/>
        </p:nvSpPr>
        <p:spPr>
          <a:xfrm>
            <a:off x="276725" y="890337"/>
            <a:ext cx="3902421" cy="2903359"/>
          </a:xfrm>
          <a:prstGeom prst="rect">
            <a:avLst/>
          </a:prstGeom>
          <a:noFill/>
        </p:spPr>
        <p:txBody>
          <a:bodyPr wrap="square" rtlCol="0">
            <a:spAutoFit/>
          </a:bodyPr>
          <a:lstStyle/>
          <a:p>
            <a:pPr marL="0" marR="0">
              <a:spcBef>
                <a:spcPts val="0"/>
              </a:spcBef>
              <a:spcAft>
                <a:spcPts val="800"/>
              </a:spcAft>
            </a:pPr>
            <a:r>
              <a:rPr lang="en-US" sz="2400" spc="15" dirty="0">
                <a:solidFill>
                  <a:schemeClr val="bg2">
                    <a:lumMod val="20000"/>
                    <a:lumOff val="80000"/>
                  </a:schemeClr>
                </a:solidFill>
                <a:effectLst/>
                <a:latin typeface="Roboto" panose="02000000000000000000" pitchFamily="2" charset="0"/>
              </a:rPr>
              <a:t>Working Across Systems to Understand Early Childhood Education Participation for Children in Foster Care</a:t>
            </a:r>
            <a:endParaRPr lang="en-US" sz="2400" dirty="0">
              <a:solidFill>
                <a:schemeClr val="bg2">
                  <a:lumMod val="20000"/>
                  <a:lumOff val="80000"/>
                </a:schemeClr>
              </a:solidFill>
              <a:effectLst/>
              <a:latin typeface="Calibri" panose="020F0502020204030204" pitchFamily="34" charset="0"/>
            </a:endParaRPr>
          </a:p>
          <a:p>
            <a:br>
              <a:rPr lang="en-US" sz="3200" dirty="0"/>
            </a:br>
            <a:endParaRPr lang="en-US" sz="2400" dirty="0">
              <a:solidFill>
                <a:schemeClr val="accent5">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51940B52-5DDE-6260-8E56-4F94F946A3F9}"/>
              </a:ext>
            </a:extLst>
          </p:cNvPr>
          <p:cNvSpPr txBox="1"/>
          <p:nvPr/>
        </p:nvSpPr>
        <p:spPr>
          <a:xfrm>
            <a:off x="276725" y="3389748"/>
            <a:ext cx="7082501" cy="927818"/>
          </a:xfrm>
          <a:prstGeom prst="rect">
            <a:avLst/>
          </a:prstGeom>
          <a:noFill/>
        </p:spPr>
        <p:txBody>
          <a:bodyPr wrap="square" rtlCol="0">
            <a:spAutoFit/>
          </a:bodyPr>
          <a:lstStyle/>
          <a:p>
            <a:pPr marL="0" marR="0">
              <a:lnSpc>
                <a:spcPct val="107000"/>
              </a:lnSpc>
              <a:spcBef>
                <a:spcPts val="0"/>
              </a:spcBef>
              <a:spcAft>
                <a:spcPts val="800"/>
              </a:spcAft>
            </a:pPr>
            <a:r>
              <a:rPr lang="en-US" sz="1300" spc="15" dirty="0">
                <a:solidFill>
                  <a:schemeClr val="accent5">
                    <a:lumMod val="20000"/>
                    <a:lumOff val="80000"/>
                  </a:schemeClr>
                </a:solidFill>
                <a:effectLst/>
                <a:latin typeface="Roboto" panose="02000000000000000000" pitchFamily="2" charset="0"/>
                <a:ea typeface="Times New Roman" panose="02020603050405020304" pitchFamily="18" charset="0"/>
                <a:cs typeface="Times New Roman" panose="02020603050405020304" pitchFamily="18" charset="0"/>
              </a:rPr>
              <a:t>Amy Dorman, MPP, Kristine Piescher, PhD, Traci LaLiberte, PhD</a:t>
            </a:r>
          </a:p>
          <a:p>
            <a:pPr marL="0" marR="0">
              <a:lnSpc>
                <a:spcPct val="107000"/>
              </a:lnSpc>
              <a:spcBef>
                <a:spcPts val="0"/>
              </a:spcBef>
              <a:spcAft>
                <a:spcPts val="800"/>
              </a:spcAft>
            </a:pPr>
            <a:r>
              <a:rPr lang="en-US" sz="1300" i="1" spc="15" dirty="0">
                <a:solidFill>
                  <a:schemeClr val="accent5">
                    <a:lumMod val="20000"/>
                    <a:lumOff val="80000"/>
                  </a:schemeClr>
                </a:solidFill>
                <a:latin typeface="Roboto" panose="02000000000000000000" pitchFamily="2" charset="0"/>
                <a:ea typeface="Times New Roman" panose="02020603050405020304" pitchFamily="18" charset="0"/>
                <a:cs typeface="Times New Roman" panose="02020603050405020304" pitchFamily="18" charset="0"/>
              </a:rPr>
              <a:t>Center for Advanced Studies in Child Welfare</a:t>
            </a:r>
          </a:p>
          <a:p>
            <a:pPr marL="0" marR="0">
              <a:lnSpc>
                <a:spcPct val="107000"/>
              </a:lnSpc>
              <a:spcBef>
                <a:spcPts val="0"/>
              </a:spcBef>
              <a:spcAft>
                <a:spcPts val="800"/>
              </a:spcAft>
            </a:pPr>
            <a:r>
              <a:rPr lang="en-US" sz="1300" i="1" spc="15" dirty="0">
                <a:solidFill>
                  <a:schemeClr val="accent5">
                    <a:lumMod val="20000"/>
                    <a:lumOff val="80000"/>
                  </a:schemeClr>
                </a:solidFill>
                <a:latin typeface="Roboto" panose="02000000000000000000" pitchFamily="2" charset="0"/>
                <a:ea typeface="Times New Roman" panose="02020603050405020304" pitchFamily="18" charset="0"/>
                <a:cs typeface="Times New Roman" panose="02020603050405020304" pitchFamily="18" charset="0"/>
              </a:rPr>
              <a:t>University of Minnesota</a:t>
            </a:r>
            <a:endParaRPr lang="en-US" sz="1300" i="1" spc="15" dirty="0">
              <a:solidFill>
                <a:schemeClr val="accent5">
                  <a:lumMod val="20000"/>
                  <a:lumOff val="80000"/>
                </a:schemeClr>
              </a:solidFill>
              <a:effectLst/>
              <a:latin typeface="Roboto" panose="020000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4227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AA69B-242B-E96F-09CD-C47FF6BB1100}"/>
              </a:ext>
            </a:extLst>
          </p:cNvPr>
          <p:cNvSpPr>
            <a:spLocks noGrp="1"/>
          </p:cNvSpPr>
          <p:nvPr>
            <p:ph type="title"/>
          </p:nvPr>
        </p:nvSpPr>
        <p:spPr/>
        <p:txBody>
          <a:bodyPr/>
          <a:lstStyle/>
          <a:p>
            <a:r>
              <a:rPr lang="en-US" dirty="0"/>
              <a:t>Qualitative Methods</a:t>
            </a:r>
          </a:p>
        </p:txBody>
      </p:sp>
      <p:sp>
        <p:nvSpPr>
          <p:cNvPr id="3" name="Content Placeholder 2">
            <a:extLst>
              <a:ext uri="{FF2B5EF4-FFF2-40B4-BE49-F238E27FC236}">
                <a16:creationId xmlns:a16="http://schemas.microsoft.com/office/drawing/2014/main" id="{E511824E-79B9-8576-9EBF-6CF407F3A64B}"/>
              </a:ext>
            </a:extLst>
          </p:cNvPr>
          <p:cNvSpPr>
            <a:spLocks noGrp="1"/>
          </p:cNvSpPr>
          <p:nvPr>
            <p:ph idx="1"/>
          </p:nvPr>
        </p:nvSpPr>
        <p:spPr>
          <a:xfrm>
            <a:off x="457200" y="971550"/>
            <a:ext cx="8452338" cy="3200400"/>
          </a:xfrm>
        </p:spPr>
        <p:txBody>
          <a:bodyPr/>
          <a:lstStyle/>
          <a:p>
            <a:pPr marL="0" indent="0">
              <a:buNone/>
            </a:pPr>
            <a:r>
              <a:rPr lang="en-US" sz="1600" b="1" dirty="0">
                <a:cs typeface="Lato Regular"/>
              </a:rPr>
              <a:t>Policy-level interviews: </a:t>
            </a:r>
          </a:p>
          <a:p>
            <a:r>
              <a:rPr lang="en-US" sz="1600" dirty="0">
                <a:cs typeface="Lato Regular"/>
              </a:rPr>
              <a:t>In Fall 2022, the </a:t>
            </a:r>
            <a:r>
              <a:rPr lang="en-US" sz="1600" dirty="0"/>
              <a:t>research team conducted 18 interviews with 19 professionals from the Minnesota Department of Human Services, the Minnesota Department of Education, and relevant community organizations. </a:t>
            </a:r>
          </a:p>
          <a:p>
            <a:r>
              <a:rPr lang="en-US" sz="1600" dirty="0"/>
              <a:t>Interviewees were asked about their professional background and current role as it relates to ECE participation and foster care, as well as broad-level (e.g., policy) barriers and facilitators to participation in ECE programs for young children in foster care in Minnesota and recommendations to increase participation. </a:t>
            </a:r>
          </a:p>
          <a:p>
            <a:r>
              <a:rPr lang="en-US" sz="1600" dirty="0"/>
              <a:t>Interviewees with administrative data experience were also asked about their understanding of the strengths and challenges of working with state administrative data systems relating to ECE participation for this population, and recommendations to improve current administrative data systems. </a:t>
            </a:r>
          </a:p>
          <a:p>
            <a:pPr marL="0" indent="0">
              <a:buNone/>
            </a:pPr>
            <a:endParaRPr lang="en-US" dirty="0"/>
          </a:p>
        </p:txBody>
      </p:sp>
    </p:spTree>
    <p:extLst>
      <p:ext uri="{BB962C8B-B14F-4D97-AF65-F5344CB8AC3E}">
        <p14:creationId xmlns:p14="http://schemas.microsoft.com/office/powerpoint/2010/main" val="655258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AA69B-242B-E96F-09CD-C47FF6BB1100}"/>
              </a:ext>
            </a:extLst>
          </p:cNvPr>
          <p:cNvSpPr>
            <a:spLocks noGrp="1"/>
          </p:cNvSpPr>
          <p:nvPr>
            <p:ph type="title"/>
          </p:nvPr>
        </p:nvSpPr>
        <p:spPr/>
        <p:txBody>
          <a:bodyPr/>
          <a:lstStyle/>
          <a:p>
            <a:r>
              <a:rPr lang="en-US" dirty="0"/>
              <a:t>Qualitative Methods</a:t>
            </a:r>
          </a:p>
        </p:txBody>
      </p:sp>
      <p:sp>
        <p:nvSpPr>
          <p:cNvPr id="3" name="Content Placeholder 2">
            <a:extLst>
              <a:ext uri="{FF2B5EF4-FFF2-40B4-BE49-F238E27FC236}">
                <a16:creationId xmlns:a16="http://schemas.microsoft.com/office/drawing/2014/main" id="{E511824E-79B9-8576-9EBF-6CF407F3A64B}"/>
              </a:ext>
            </a:extLst>
          </p:cNvPr>
          <p:cNvSpPr>
            <a:spLocks noGrp="1"/>
          </p:cNvSpPr>
          <p:nvPr>
            <p:ph idx="1"/>
          </p:nvPr>
        </p:nvSpPr>
        <p:spPr>
          <a:xfrm>
            <a:off x="457200" y="971550"/>
            <a:ext cx="8452338" cy="3200400"/>
          </a:xfrm>
        </p:spPr>
        <p:txBody>
          <a:bodyPr/>
          <a:lstStyle/>
          <a:p>
            <a:pPr marL="0" indent="0">
              <a:buNone/>
            </a:pPr>
            <a:r>
              <a:rPr lang="en-US" sz="1600" b="1" dirty="0"/>
              <a:t>Family and frontline staff interviews: </a:t>
            </a:r>
          </a:p>
          <a:p>
            <a:r>
              <a:rPr lang="en-US" sz="1600" dirty="0"/>
              <a:t>In January 2023, the research team developed a sampling methodology using federal Rural Urban Commuting Area codes to identify counties across Minnesota for outreach. </a:t>
            </a:r>
          </a:p>
          <a:p>
            <a:r>
              <a:rPr lang="en-US" sz="1600" dirty="0"/>
              <a:t>Foster family, biological family, and child welfare staff and ECE admin participants were recruited across 10 counties. Participants engaged in a role- and county-specific focus group or interview. </a:t>
            </a:r>
          </a:p>
          <a:p>
            <a:r>
              <a:rPr lang="en-US" sz="1600" dirty="0"/>
              <a:t>Additional statewide recruitment began in March 2023. </a:t>
            </a:r>
          </a:p>
          <a:p>
            <a:r>
              <a:rPr lang="en-US" sz="1600" dirty="0"/>
              <a:t>Participants were asked about barriers, facilitators, and recommendations related to enhancing ECE participation for young children in foster care. </a:t>
            </a:r>
          </a:p>
          <a:p>
            <a:r>
              <a:rPr lang="en-US" sz="1600" dirty="0"/>
              <a:t>To date 30 </a:t>
            </a:r>
            <a:r>
              <a:rPr lang="en-US" sz="1600" dirty="0">
                <a:highlight>
                  <a:srgbClr val="FFFFFF"/>
                </a:highlight>
              </a:rPr>
              <a:t>family </a:t>
            </a:r>
            <a:r>
              <a:rPr lang="en-US" sz="1600" dirty="0"/>
              <a:t>participants and 33 staff participants have been engaged in the study. </a:t>
            </a:r>
          </a:p>
          <a:p>
            <a:r>
              <a:rPr lang="en-US" sz="1600" dirty="0"/>
              <a:t>Data collection will conclude at the end of April 2023. </a:t>
            </a:r>
          </a:p>
          <a:p>
            <a:pPr marL="0" indent="0">
              <a:buNone/>
            </a:pPr>
            <a:endParaRPr lang="en-US" dirty="0"/>
          </a:p>
        </p:txBody>
      </p:sp>
    </p:spTree>
    <p:extLst>
      <p:ext uri="{BB962C8B-B14F-4D97-AF65-F5344CB8AC3E}">
        <p14:creationId xmlns:p14="http://schemas.microsoft.com/office/powerpoint/2010/main" val="2317871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1820D-63CE-D46B-4510-A75D795F533E}"/>
              </a:ext>
            </a:extLst>
          </p:cNvPr>
          <p:cNvSpPr>
            <a:spLocks noGrp="1"/>
          </p:cNvSpPr>
          <p:nvPr>
            <p:ph type="title"/>
          </p:nvPr>
        </p:nvSpPr>
        <p:spPr/>
        <p:txBody>
          <a:bodyPr/>
          <a:lstStyle/>
          <a:p>
            <a:r>
              <a:rPr lang="en-US" dirty="0"/>
              <a:t>Qualitative Findings</a:t>
            </a:r>
          </a:p>
        </p:txBody>
      </p:sp>
      <p:sp>
        <p:nvSpPr>
          <p:cNvPr id="3" name="Content Placeholder 2">
            <a:extLst>
              <a:ext uri="{FF2B5EF4-FFF2-40B4-BE49-F238E27FC236}">
                <a16:creationId xmlns:a16="http://schemas.microsoft.com/office/drawing/2014/main" id="{6E2176A1-C25F-0839-8E91-710CA7F017D6}"/>
              </a:ext>
            </a:extLst>
          </p:cNvPr>
          <p:cNvSpPr>
            <a:spLocks noGrp="1"/>
          </p:cNvSpPr>
          <p:nvPr>
            <p:ph idx="1"/>
          </p:nvPr>
        </p:nvSpPr>
        <p:spPr>
          <a:xfrm>
            <a:off x="404300" y="1160476"/>
            <a:ext cx="2414469" cy="3200400"/>
          </a:xfrm>
        </p:spPr>
        <p:txBody>
          <a:bodyPr/>
          <a:lstStyle/>
          <a:p>
            <a:pPr marL="0" indent="0" fontAlgn="base">
              <a:buNone/>
            </a:pPr>
            <a:r>
              <a:rPr lang="en-US" sz="1600" dirty="0"/>
              <a:t>There is a need for increased and improved data collection and integration to help local and state authorities better reach, serve, and support families in accessing ECE. </a:t>
            </a:r>
          </a:p>
        </p:txBody>
      </p:sp>
      <p:pic>
        <p:nvPicPr>
          <p:cNvPr id="4098" name="Picture 2">
            <a:extLst>
              <a:ext uri="{FF2B5EF4-FFF2-40B4-BE49-F238E27FC236}">
                <a16:creationId xmlns:a16="http://schemas.microsoft.com/office/drawing/2014/main" id="{2A1B4A95-4F15-F1E4-CCEF-3111435F11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4650" y="933764"/>
            <a:ext cx="5772150" cy="303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659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1820D-63CE-D46B-4510-A75D795F533E}"/>
              </a:ext>
            </a:extLst>
          </p:cNvPr>
          <p:cNvSpPr>
            <a:spLocks noGrp="1"/>
          </p:cNvSpPr>
          <p:nvPr>
            <p:ph type="title"/>
          </p:nvPr>
        </p:nvSpPr>
        <p:spPr/>
        <p:txBody>
          <a:bodyPr/>
          <a:lstStyle/>
          <a:p>
            <a:r>
              <a:rPr lang="en-US" dirty="0"/>
              <a:t>Qualitative Findings</a:t>
            </a:r>
          </a:p>
        </p:txBody>
      </p:sp>
      <p:sp>
        <p:nvSpPr>
          <p:cNvPr id="3" name="Content Placeholder 2">
            <a:extLst>
              <a:ext uri="{FF2B5EF4-FFF2-40B4-BE49-F238E27FC236}">
                <a16:creationId xmlns:a16="http://schemas.microsoft.com/office/drawing/2014/main" id="{6E2176A1-C25F-0839-8E91-710CA7F017D6}"/>
              </a:ext>
            </a:extLst>
          </p:cNvPr>
          <p:cNvSpPr>
            <a:spLocks noGrp="1"/>
          </p:cNvSpPr>
          <p:nvPr>
            <p:ph idx="1"/>
          </p:nvPr>
        </p:nvSpPr>
        <p:spPr>
          <a:xfrm>
            <a:off x="457200" y="971550"/>
            <a:ext cx="8229600" cy="3200400"/>
          </a:xfrm>
        </p:spPr>
        <p:txBody>
          <a:bodyPr/>
          <a:lstStyle/>
          <a:p>
            <a:pPr marL="0" indent="0" fontAlgn="base">
              <a:buNone/>
            </a:pPr>
            <a:r>
              <a:rPr lang="en-US" sz="1600" dirty="0"/>
              <a:t>Barriers to ECE participation vary across locations because counties, districts, and programs often operate differently and have access to different resources. </a:t>
            </a:r>
          </a:p>
          <a:p>
            <a:pPr marL="0" indent="0">
              <a:buNone/>
            </a:pPr>
            <a:endParaRPr lang="en-US" dirty="0"/>
          </a:p>
        </p:txBody>
      </p:sp>
      <p:sp>
        <p:nvSpPr>
          <p:cNvPr id="5" name="TextBox 4">
            <a:extLst>
              <a:ext uri="{FF2B5EF4-FFF2-40B4-BE49-F238E27FC236}">
                <a16:creationId xmlns:a16="http://schemas.microsoft.com/office/drawing/2014/main" id="{B2FA002C-1F82-C581-438E-43469C800824}"/>
              </a:ext>
            </a:extLst>
          </p:cNvPr>
          <p:cNvSpPr txBox="1"/>
          <p:nvPr/>
        </p:nvSpPr>
        <p:spPr>
          <a:xfrm>
            <a:off x="538439" y="1896339"/>
            <a:ext cx="3791735" cy="1107996"/>
          </a:xfrm>
          <a:prstGeom prst="rect">
            <a:avLst/>
          </a:prstGeom>
          <a:solidFill>
            <a:schemeClr val="bg1">
              <a:lumMod val="20000"/>
              <a:lumOff val="80000"/>
            </a:schemeClr>
          </a:solidFill>
        </p:spPr>
        <p:txBody>
          <a:bodyPr wrap="square">
            <a:spAutoFit/>
          </a:bodyPr>
          <a:lstStyle/>
          <a:p>
            <a:r>
              <a:rPr lang="en-US" sz="1100" b="0" i="1" u="none" strike="noStrike" dirty="0">
                <a:solidFill>
                  <a:srgbClr val="000000"/>
                </a:solidFill>
                <a:effectLst/>
              </a:rPr>
              <a:t>Every county operates a little bit differently, even though they're also doing the same according to statute. That has often been a struggle that has been articulated by school districts: There isn't a uniform way of managing that communication [around children in foster care] and clarity in guardianship [for those children]. </a:t>
            </a:r>
            <a:endParaRPr lang="en-US" sz="1100" dirty="0"/>
          </a:p>
        </p:txBody>
      </p:sp>
      <p:sp>
        <p:nvSpPr>
          <p:cNvPr id="7" name="TextBox 6">
            <a:extLst>
              <a:ext uri="{FF2B5EF4-FFF2-40B4-BE49-F238E27FC236}">
                <a16:creationId xmlns:a16="http://schemas.microsoft.com/office/drawing/2014/main" id="{D2C16EF3-18A3-63EC-7EF2-1775B72BACDB}"/>
              </a:ext>
            </a:extLst>
          </p:cNvPr>
          <p:cNvSpPr txBox="1"/>
          <p:nvPr/>
        </p:nvSpPr>
        <p:spPr>
          <a:xfrm>
            <a:off x="5265359" y="1804005"/>
            <a:ext cx="3421441" cy="1277273"/>
          </a:xfrm>
          <a:prstGeom prst="rect">
            <a:avLst/>
          </a:prstGeom>
          <a:solidFill>
            <a:schemeClr val="bg1">
              <a:lumMod val="20000"/>
              <a:lumOff val="80000"/>
            </a:schemeClr>
          </a:solidFill>
        </p:spPr>
        <p:txBody>
          <a:bodyPr wrap="square">
            <a:spAutoFit/>
          </a:bodyPr>
          <a:lstStyle/>
          <a:p>
            <a:r>
              <a:rPr lang="en-US" sz="1100" b="0" i="1" u="none" strike="noStrike" dirty="0">
                <a:solidFill>
                  <a:srgbClr val="000000"/>
                </a:solidFill>
                <a:effectLst/>
              </a:rPr>
              <a:t>If you're in very rural outstate Minnesota, there may not be options. Maybe there's one provider or no providers, and if there's one provider, they're full. Whether a kinship [family] or someone else, they can't [transport the child to the ECE program] because of a work commitment or whatever the reason is. Then the child loses access. </a:t>
            </a:r>
            <a:endParaRPr lang="en-US" sz="1100" dirty="0"/>
          </a:p>
        </p:txBody>
      </p:sp>
      <p:sp>
        <p:nvSpPr>
          <p:cNvPr id="9" name="TextBox 8">
            <a:extLst>
              <a:ext uri="{FF2B5EF4-FFF2-40B4-BE49-F238E27FC236}">
                <a16:creationId xmlns:a16="http://schemas.microsoft.com/office/drawing/2014/main" id="{194F6EFA-39F7-3422-B687-0F9584F1EC6B}"/>
              </a:ext>
            </a:extLst>
          </p:cNvPr>
          <p:cNvSpPr txBox="1"/>
          <p:nvPr/>
        </p:nvSpPr>
        <p:spPr>
          <a:xfrm>
            <a:off x="2280333" y="3416929"/>
            <a:ext cx="4583334" cy="769441"/>
          </a:xfrm>
          <a:prstGeom prst="rect">
            <a:avLst/>
          </a:prstGeom>
          <a:solidFill>
            <a:schemeClr val="bg1">
              <a:lumMod val="20000"/>
              <a:lumOff val="80000"/>
            </a:schemeClr>
          </a:solidFill>
        </p:spPr>
        <p:txBody>
          <a:bodyPr wrap="square">
            <a:spAutoFit/>
          </a:bodyPr>
          <a:lstStyle/>
          <a:p>
            <a:r>
              <a:rPr lang="en-US" sz="1100" b="0" i="1" u="none" strike="noStrike" dirty="0">
                <a:solidFill>
                  <a:srgbClr val="000000"/>
                </a:solidFill>
                <a:effectLst/>
              </a:rPr>
              <a:t>It's county property dollars that are determinative around the level of support that's accessed within each county of origin, and that's a system that is unfair. That leaves the state in a challenging place of having authority, but little actual practical support. </a:t>
            </a:r>
            <a:endParaRPr lang="en-US" sz="1100" dirty="0"/>
          </a:p>
        </p:txBody>
      </p:sp>
    </p:spTree>
    <p:extLst>
      <p:ext uri="{BB962C8B-B14F-4D97-AF65-F5344CB8AC3E}">
        <p14:creationId xmlns:p14="http://schemas.microsoft.com/office/powerpoint/2010/main" val="836406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1820D-63CE-D46B-4510-A75D795F533E}"/>
              </a:ext>
            </a:extLst>
          </p:cNvPr>
          <p:cNvSpPr>
            <a:spLocks noGrp="1"/>
          </p:cNvSpPr>
          <p:nvPr>
            <p:ph type="title"/>
          </p:nvPr>
        </p:nvSpPr>
        <p:spPr/>
        <p:txBody>
          <a:bodyPr/>
          <a:lstStyle/>
          <a:p>
            <a:r>
              <a:rPr lang="en-US" dirty="0"/>
              <a:t>Qualitative Findings</a:t>
            </a:r>
          </a:p>
        </p:txBody>
      </p:sp>
      <p:sp>
        <p:nvSpPr>
          <p:cNvPr id="3" name="Content Placeholder 2">
            <a:extLst>
              <a:ext uri="{FF2B5EF4-FFF2-40B4-BE49-F238E27FC236}">
                <a16:creationId xmlns:a16="http://schemas.microsoft.com/office/drawing/2014/main" id="{6E2176A1-C25F-0839-8E91-710CA7F017D6}"/>
              </a:ext>
            </a:extLst>
          </p:cNvPr>
          <p:cNvSpPr>
            <a:spLocks noGrp="1"/>
          </p:cNvSpPr>
          <p:nvPr>
            <p:ph idx="1"/>
          </p:nvPr>
        </p:nvSpPr>
        <p:spPr>
          <a:xfrm>
            <a:off x="246306" y="1493980"/>
            <a:ext cx="3947839" cy="1747984"/>
          </a:xfrm>
        </p:spPr>
        <p:txBody>
          <a:bodyPr/>
          <a:lstStyle/>
          <a:p>
            <a:pPr marL="0" indent="0" fontAlgn="base">
              <a:buNone/>
            </a:pPr>
            <a:r>
              <a:rPr lang="en-US" sz="1600" dirty="0"/>
              <a:t>Families may experience barriers to ECE participation across multiple points in the process, including barriers to:</a:t>
            </a:r>
          </a:p>
          <a:p>
            <a:r>
              <a:rPr lang="en-US" sz="1600" dirty="0"/>
              <a:t>Learning about ECE</a:t>
            </a:r>
          </a:p>
          <a:p>
            <a:r>
              <a:rPr lang="en-US" sz="1600" dirty="0"/>
              <a:t>Accessing and enrolling in ECE</a:t>
            </a:r>
          </a:p>
          <a:p>
            <a:r>
              <a:rPr lang="en-US" sz="1600" dirty="0"/>
              <a:t>Engaging in ECE after enrollment</a:t>
            </a:r>
          </a:p>
          <a:p>
            <a:r>
              <a:rPr lang="en-US" sz="1600" dirty="0"/>
              <a:t>Maintaining continuity of care </a:t>
            </a:r>
          </a:p>
          <a:p>
            <a:pPr marL="504846" indent="-504846" fontAlgn="base">
              <a:buFont typeface="Arial" panose="020B0604020202020204" pitchFamily="34" charset="0"/>
              <a:buChar char="•"/>
            </a:pPr>
            <a:endParaRPr lang="en-US" sz="1600" dirty="0"/>
          </a:p>
          <a:p>
            <a:pPr marL="0" indent="0">
              <a:buNone/>
            </a:pPr>
            <a:endParaRPr lang="en-US" dirty="0"/>
          </a:p>
        </p:txBody>
      </p:sp>
      <p:pic>
        <p:nvPicPr>
          <p:cNvPr id="5122" name="Picture 2">
            <a:extLst>
              <a:ext uri="{FF2B5EF4-FFF2-40B4-BE49-F238E27FC236}">
                <a16:creationId xmlns:a16="http://schemas.microsoft.com/office/drawing/2014/main" id="{2C96C818-5CB3-24D2-1EEB-63AA030708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24" b="6857"/>
          <a:stretch/>
        </p:blipFill>
        <p:spPr bwMode="auto">
          <a:xfrm>
            <a:off x="4292388" y="1024947"/>
            <a:ext cx="4507063" cy="3093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059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1820D-63CE-D46B-4510-A75D795F533E}"/>
              </a:ext>
            </a:extLst>
          </p:cNvPr>
          <p:cNvSpPr>
            <a:spLocks noGrp="1"/>
          </p:cNvSpPr>
          <p:nvPr>
            <p:ph type="title"/>
          </p:nvPr>
        </p:nvSpPr>
        <p:spPr/>
        <p:txBody>
          <a:bodyPr/>
          <a:lstStyle/>
          <a:p>
            <a:r>
              <a:rPr lang="en-US" dirty="0"/>
              <a:t>Qualitative Findings</a:t>
            </a:r>
          </a:p>
        </p:txBody>
      </p:sp>
      <p:sp>
        <p:nvSpPr>
          <p:cNvPr id="3" name="Content Placeholder 2">
            <a:extLst>
              <a:ext uri="{FF2B5EF4-FFF2-40B4-BE49-F238E27FC236}">
                <a16:creationId xmlns:a16="http://schemas.microsoft.com/office/drawing/2014/main" id="{6E2176A1-C25F-0839-8E91-710CA7F017D6}"/>
              </a:ext>
            </a:extLst>
          </p:cNvPr>
          <p:cNvSpPr>
            <a:spLocks noGrp="1"/>
          </p:cNvSpPr>
          <p:nvPr>
            <p:ph idx="1"/>
          </p:nvPr>
        </p:nvSpPr>
        <p:spPr>
          <a:xfrm>
            <a:off x="389891" y="1001988"/>
            <a:ext cx="7560099" cy="1747984"/>
          </a:xfrm>
        </p:spPr>
        <p:txBody>
          <a:bodyPr/>
          <a:lstStyle/>
          <a:p>
            <a:pPr marL="0" indent="0" fontAlgn="base">
              <a:buNone/>
            </a:pPr>
            <a:r>
              <a:rPr lang="en-US" sz="1600" dirty="0"/>
              <a:t>At this point in the study, families have identified several specific barriers to ECE participation, including: </a:t>
            </a:r>
          </a:p>
          <a:p>
            <a:r>
              <a:rPr lang="en-US" sz="1600" dirty="0"/>
              <a:t>Transportation</a:t>
            </a:r>
          </a:p>
          <a:p>
            <a:r>
              <a:rPr lang="en-US" sz="1600" dirty="0"/>
              <a:t>Hours of operation</a:t>
            </a:r>
          </a:p>
          <a:p>
            <a:r>
              <a:rPr lang="en-US" sz="1600" dirty="0"/>
              <a:t>Waitlists and program availability</a:t>
            </a:r>
          </a:p>
          <a:p>
            <a:r>
              <a:rPr lang="en-US" sz="1600" dirty="0"/>
              <a:t>Costs associated with childcare</a:t>
            </a:r>
          </a:p>
          <a:p>
            <a:r>
              <a:rPr lang="en-US" sz="1600" dirty="0"/>
              <a:t>Limited readily available information on ECE programs</a:t>
            </a:r>
          </a:p>
          <a:p>
            <a:pPr marL="504846" indent="-504846" fontAlgn="base">
              <a:buFont typeface="Arial" panose="020B0604020202020204" pitchFamily="34" charset="0"/>
              <a:buChar char="•"/>
            </a:pPr>
            <a:endParaRPr lang="en-US" sz="1600" dirty="0"/>
          </a:p>
          <a:p>
            <a:pPr marL="0" indent="0">
              <a:buNone/>
            </a:pPr>
            <a:endParaRPr lang="en-US" dirty="0"/>
          </a:p>
        </p:txBody>
      </p:sp>
      <p:sp>
        <p:nvSpPr>
          <p:cNvPr id="5" name="TextBox 4">
            <a:extLst>
              <a:ext uri="{FF2B5EF4-FFF2-40B4-BE49-F238E27FC236}">
                <a16:creationId xmlns:a16="http://schemas.microsoft.com/office/drawing/2014/main" id="{7DF44214-948C-C7A8-4775-339662465100}"/>
              </a:ext>
            </a:extLst>
          </p:cNvPr>
          <p:cNvSpPr txBox="1"/>
          <p:nvPr/>
        </p:nvSpPr>
        <p:spPr>
          <a:xfrm>
            <a:off x="457200" y="3183586"/>
            <a:ext cx="3343983" cy="1200329"/>
          </a:xfrm>
          <a:prstGeom prst="rect">
            <a:avLst/>
          </a:prstGeom>
          <a:solidFill>
            <a:schemeClr val="bg1">
              <a:lumMod val="20000"/>
              <a:lumOff val="80000"/>
            </a:schemeClr>
          </a:solidFill>
        </p:spPr>
        <p:txBody>
          <a:bodyPr wrap="square">
            <a:spAutoFit/>
          </a:bodyPr>
          <a:lstStyle/>
          <a:p>
            <a:r>
              <a:rPr lang="en-US" sz="1200" b="0" i="1" u="none" strike="noStrike" dirty="0">
                <a:solidFill>
                  <a:srgbClr val="000000"/>
                </a:solidFill>
                <a:effectLst/>
                <a:latin typeface="Arial" panose="020B0604020202020204" pitchFamily="34" charset="0"/>
              </a:rPr>
              <a:t>The one thing that has come up over and over again is transportation. And there's no money, and I don't know what the answer is, but that was the biggest, biggest thing that I have seen with myself, my foster kids and even some of my grandkids that live in this area.</a:t>
            </a:r>
          </a:p>
        </p:txBody>
      </p:sp>
      <p:sp>
        <p:nvSpPr>
          <p:cNvPr id="7" name="TextBox 6">
            <a:extLst>
              <a:ext uri="{FF2B5EF4-FFF2-40B4-BE49-F238E27FC236}">
                <a16:creationId xmlns:a16="http://schemas.microsoft.com/office/drawing/2014/main" id="{48402AAA-2728-D5DD-6DAD-94914200A21A}"/>
              </a:ext>
            </a:extLst>
          </p:cNvPr>
          <p:cNvSpPr txBox="1"/>
          <p:nvPr/>
        </p:nvSpPr>
        <p:spPr>
          <a:xfrm>
            <a:off x="5775457" y="1472699"/>
            <a:ext cx="3255187" cy="1569660"/>
          </a:xfrm>
          <a:prstGeom prst="rect">
            <a:avLst/>
          </a:prstGeom>
          <a:solidFill>
            <a:schemeClr val="bg1">
              <a:lumMod val="20000"/>
              <a:lumOff val="80000"/>
            </a:schemeClr>
          </a:solidFill>
        </p:spPr>
        <p:txBody>
          <a:bodyPr wrap="square">
            <a:spAutoFit/>
          </a:bodyPr>
          <a:lstStyle/>
          <a:p>
            <a:r>
              <a:rPr lang="en-US" sz="1200" b="0" i="1" u="none" strike="noStrike" dirty="0">
                <a:solidFill>
                  <a:srgbClr val="000000"/>
                </a:solidFill>
                <a:effectLst/>
                <a:latin typeface="Arial" panose="020B0604020202020204" pitchFamily="34" charset="0"/>
              </a:rPr>
              <a:t>Daycare was gonna kick him out, so I kept asking for help and asking for help, and I'm like, I have a job, I have to keep my job, I lost two promotions because I wasn't at work enough. I'm having to work late at night or early in the morning, to make sure that I get my hours in and get my job done because of all this transportation.</a:t>
            </a:r>
            <a:endParaRPr lang="en-US" sz="1200" i="1" dirty="0"/>
          </a:p>
        </p:txBody>
      </p:sp>
      <p:sp>
        <p:nvSpPr>
          <p:cNvPr id="9" name="TextBox 8">
            <a:extLst>
              <a:ext uri="{FF2B5EF4-FFF2-40B4-BE49-F238E27FC236}">
                <a16:creationId xmlns:a16="http://schemas.microsoft.com/office/drawing/2014/main" id="{9F39ED4E-4CE6-E449-B1C7-335772D95B8A}"/>
              </a:ext>
            </a:extLst>
          </p:cNvPr>
          <p:cNvSpPr txBox="1"/>
          <p:nvPr/>
        </p:nvSpPr>
        <p:spPr>
          <a:xfrm>
            <a:off x="4509654" y="3384603"/>
            <a:ext cx="4464313" cy="646331"/>
          </a:xfrm>
          <a:prstGeom prst="rect">
            <a:avLst/>
          </a:prstGeom>
          <a:solidFill>
            <a:schemeClr val="bg1">
              <a:lumMod val="20000"/>
              <a:lumOff val="80000"/>
            </a:schemeClr>
          </a:solidFill>
        </p:spPr>
        <p:txBody>
          <a:bodyPr wrap="square">
            <a:spAutoFit/>
          </a:bodyPr>
          <a:lstStyle/>
          <a:p>
            <a:r>
              <a:rPr lang="en-US" sz="1200" i="1" dirty="0">
                <a:solidFill>
                  <a:srgbClr val="000000"/>
                </a:solidFill>
                <a:latin typeface="Arial" panose="020B0604020202020204" pitchFamily="34" charset="0"/>
              </a:rPr>
              <a:t>I</a:t>
            </a:r>
            <a:r>
              <a:rPr lang="en-US" sz="1200" b="0" i="1" u="none" strike="noStrike" dirty="0">
                <a:solidFill>
                  <a:srgbClr val="000000"/>
                </a:solidFill>
                <a:effectLst/>
                <a:latin typeface="Arial" panose="020B0604020202020204" pitchFamily="34" charset="0"/>
              </a:rPr>
              <a:t>t was a good chunk of my stipend to pay for two boys in daycare, 'cause even though the one was in Head Start, I still had to pay a full-time price for him to go to daycare.</a:t>
            </a:r>
            <a:endParaRPr lang="en-US" sz="1200" i="1" dirty="0"/>
          </a:p>
        </p:txBody>
      </p:sp>
    </p:spTree>
    <p:extLst>
      <p:ext uri="{BB962C8B-B14F-4D97-AF65-F5344CB8AC3E}">
        <p14:creationId xmlns:p14="http://schemas.microsoft.com/office/powerpoint/2010/main" val="581851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1820D-63CE-D46B-4510-A75D795F533E}"/>
              </a:ext>
            </a:extLst>
          </p:cNvPr>
          <p:cNvSpPr>
            <a:spLocks noGrp="1"/>
          </p:cNvSpPr>
          <p:nvPr>
            <p:ph type="title"/>
          </p:nvPr>
        </p:nvSpPr>
        <p:spPr/>
        <p:txBody>
          <a:bodyPr/>
          <a:lstStyle/>
          <a:p>
            <a:r>
              <a:rPr lang="en-US" dirty="0"/>
              <a:t>Qualitative Findings</a:t>
            </a:r>
          </a:p>
        </p:txBody>
      </p:sp>
      <p:sp>
        <p:nvSpPr>
          <p:cNvPr id="3" name="Content Placeholder 2">
            <a:extLst>
              <a:ext uri="{FF2B5EF4-FFF2-40B4-BE49-F238E27FC236}">
                <a16:creationId xmlns:a16="http://schemas.microsoft.com/office/drawing/2014/main" id="{6E2176A1-C25F-0839-8E91-710CA7F017D6}"/>
              </a:ext>
            </a:extLst>
          </p:cNvPr>
          <p:cNvSpPr>
            <a:spLocks noGrp="1"/>
          </p:cNvSpPr>
          <p:nvPr>
            <p:ph idx="1"/>
          </p:nvPr>
        </p:nvSpPr>
        <p:spPr>
          <a:xfrm>
            <a:off x="389891" y="1001988"/>
            <a:ext cx="7560099" cy="1747984"/>
          </a:xfrm>
        </p:spPr>
        <p:txBody>
          <a:bodyPr/>
          <a:lstStyle/>
          <a:p>
            <a:pPr marL="0" indent="0" fontAlgn="base">
              <a:buNone/>
            </a:pPr>
            <a:r>
              <a:rPr lang="en-US" sz="1600" dirty="0"/>
              <a:t>Families may experience these barriers to ECE participation in different ways based on family type (e.g., foster families, kinship or relative caregivers, biological families) and the unique needs of the children in their care. </a:t>
            </a:r>
          </a:p>
          <a:p>
            <a:pPr marL="0" indent="0">
              <a:buNone/>
            </a:pPr>
            <a:endParaRPr lang="en-US" dirty="0"/>
          </a:p>
        </p:txBody>
      </p:sp>
      <p:sp>
        <p:nvSpPr>
          <p:cNvPr id="5" name="TextBox 4">
            <a:extLst>
              <a:ext uri="{FF2B5EF4-FFF2-40B4-BE49-F238E27FC236}">
                <a16:creationId xmlns:a16="http://schemas.microsoft.com/office/drawing/2014/main" id="{7DF44214-948C-C7A8-4775-339662465100}"/>
              </a:ext>
            </a:extLst>
          </p:cNvPr>
          <p:cNvSpPr txBox="1"/>
          <p:nvPr/>
        </p:nvSpPr>
        <p:spPr>
          <a:xfrm>
            <a:off x="4875037" y="2239016"/>
            <a:ext cx="4073236" cy="2031325"/>
          </a:xfrm>
          <a:prstGeom prst="rect">
            <a:avLst/>
          </a:prstGeom>
          <a:solidFill>
            <a:schemeClr val="bg1">
              <a:lumMod val="20000"/>
              <a:lumOff val="80000"/>
            </a:schemeClr>
          </a:solidFill>
        </p:spPr>
        <p:txBody>
          <a:bodyPr wrap="square">
            <a:spAutoFit/>
          </a:bodyPr>
          <a:lstStyle/>
          <a:p>
            <a:pPr rtl="0">
              <a:spcBef>
                <a:spcPts val="0"/>
              </a:spcBef>
              <a:spcAft>
                <a:spcPts val="0"/>
              </a:spcAft>
            </a:pPr>
            <a:r>
              <a:rPr lang="en-US" sz="1400" b="0" i="1" u="none" strike="noStrike" dirty="0">
                <a:solidFill>
                  <a:srgbClr val="000000"/>
                </a:solidFill>
                <a:effectLst/>
              </a:rPr>
              <a:t>Kids with trauma, including separation from being in foster care, need even more control of their lives than typical for children their age... So [as a foster parent], when you're weighing all of that on top of the visitation and private services and even getting into the doctor and sometimes having higher medical needs and needing to go from multiple appointments, [ECE participation] just doesn't fit well.</a:t>
            </a:r>
            <a:endParaRPr lang="en-US" sz="1400" b="0" dirty="0">
              <a:effectLst/>
            </a:endParaRPr>
          </a:p>
        </p:txBody>
      </p:sp>
      <p:sp>
        <p:nvSpPr>
          <p:cNvPr id="6" name="TextBox 5">
            <a:extLst>
              <a:ext uri="{FF2B5EF4-FFF2-40B4-BE49-F238E27FC236}">
                <a16:creationId xmlns:a16="http://schemas.microsoft.com/office/drawing/2014/main" id="{95019B9E-B3E4-8653-39C9-D7288DC62640}"/>
              </a:ext>
            </a:extLst>
          </p:cNvPr>
          <p:cNvSpPr txBox="1"/>
          <p:nvPr/>
        </p:nvSpPr>
        <p:spPr>
          <a:xfrm>
            <a:off x="603026" y="2239016"/>
            <a:ext cx="3566914" cy="1815882"/>
          </a:xfrm>
          <a:prstGeom prst="rect">
            <a:avLst/>
          </a:prstGeom>
          <a:solidFill>
            <a:schemeClr val="bg1">
              <a:lumMod val="20000"/>
              <a:lumOff val="80000"/>
            </a:schemeClr>
          </a:solidFill>
        </p:spPr>
        <p:txBody>
          <a:bodyPr wrap="square">
            <a:spAutoFit/>
          </a:bodyPr>
          <a:lstStyle/>
          <a:p>
            <a:r>
              <a:rPr lang="en-US" sz="1400" b="0" i="1" u="none" strike="noStrike" dirty="0">
                <a:solidFill>
                  <a:srgbClr val="000000"/>
                </a:solidFill>
                <a:effectLst/>
              </a:rPr>
              <a:t>If you want a child to be with kin, and the kin doesn't live within that service area, what do you do? You really need the child to go to live with their kinfolk, because that is less traumatic when you're placing the child. So then if you want to keep this child in their educational setting, then the child is going to need transportation. </a:t>
            </a:r>
            <a:endParaRPr lang="en-US" sz="1400" dirty="0"/>
          </a:p>
        </p:txBody>
      </p:sp>
    </p:spTree>
    <p:extLst>
      <p:ext uri="{BB962C8B-B14F-4D97-AF65-F5344CB8AC3E}">
        <p14:creationId xmlns:p14="http://schemas.microsoft.com/office/powerpoint/2010/main" val="484119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76E1F-F41D-D012-2ECB-BA7FA1BE0985}"/>
              </a:ext>
            </a:extLst>
          </p:cNvPr>
          <p:cNvSpPr>
            <a:spLocks noGrp="1"/>
          </p:cNvSpPr>
          <p:nvPr>
            <p:ph type="title"/>
          </p:nvPr>
        </p:nvSpPr>
        <p:spPr/>
        <p:txBody>
          <a:bodyPr/>
          <a:lstStyle/>
          <a:p>
            <a:r>
              <a:rPr lang="en-US" dirty="0"/>
              <a:t>Qualitative Findings</a:t>
            </a:r>
          </a:p>
        </p:txBody>
      </p:sp>
      <p:sp>
        <p:nvSpPr>
          <p:cNvPr id="3" name="Content Placeholder 2">
            <a:extLst>
              <a:ext uri="{FF2B5EF4-FFF2-40B4-BE49-F238E27FC236}">
                <a16:creationId xmlns:a16="http://schemas.microsoft.com/office/drawing/2014/main" id="{3FD74896-9E79-99B9-8438-201740B10D15}"/>
              </a:ext>
            </a:extLst>
          </p:cNvPr>
          <p:cNvSpPr>
            <a:spLocks noGrp="1"/>
          </p:cNvSpPr>
          <p:nvPr>
            <p:ph idx="1"/>
          </p:nvPr>
        </p:nvSpPr>
        <p:spPr>
          <a:xfrm>
            <a:off x="457200" y="897869"/>
            <a:ext cx="8229600" cy="3200400"/>
          </a:xfrm>
        </p:spPr>
        <p:txBody>
          <a:bodyPr/>
          <a:lstStyle/>
          <a:p>
            <a:pPr marL="0" indent="0">
              <a:buNone/>
            </a:pPr>
            <a:r>
              <a:rPr lang="en-US" sz="2200" dirty="0"/>
              <a:t>Facilitating factors for families include: </a:t>
            </a:r>
          </a:p>
          <a:p>
            <a:r>
              <a:rPr lang="en-US" sz="2200" dirty="0"/>
              <a:t>Cross-system collaboration and coordination</a:t>
            </a:r>
          </a:p>
          <a:p>
            <a:r>
              <a:rPr lang="en-US" sz="2200" dirty="0"/>
              <a:t>Relationships: between ECE or child welfare staff and families, and within informal networks of families</a:t>
            </a:r>
          </a:p>
          <a:p>
            <a:r>
              <a:rPr lang="en-US" sz="2200" dirty="0"/>
              <a:t>Individual advocacy, knowledge, and prioritization: by families, by individual staff members</a:t>
            </a:r>
          </a:p>
          <a:p>
            <a:endParaRPr lang="en-US" dirty="0"/>
          </a:p>
          <a:p>
            <a:endParaRPr lang="en-US" dirty="0"/>
          </a:p>
        </p:txBody>
      </p:sp>
      <p:sp>
        <p:nvSpPr>
          <p:cNvPr id="5" name="TextBox 4">
            <a:extLst>
              <a:ext uri="{FF2B5EF4-FFF2-40B4-BE49-F238E27FC236}">
                <a16:creationId xmlns:a16="http://schemas.microsoft.com/office/drawing/2014/main" id="{BF591356-29F2-4105-CD48-472AEEED134B}"/>
              </a:ext>
            </a:extLst>
          </p:cNvPr>
          <p:cNvSpPr txBox="1"/>
          <p:nvPr/>
        </p:nvSpPr>
        <p:spPr>
          <a:xfrm>
            <a:off x="1975217" y="3416283"/>
            <a:ext cx="5193565" cy="738664"/>
          </a:xfrm>
          <a:prstGeom prst="rect">
            <a:avLst/>
          </a:prstGeom>
          <a:solidFill>
            <a:schemeClr val="bg1">
              <a:lumMod val="20000"/>
              <a:lumOff val="80000"/>
            </a:schemeClr>
          </a:solidFill>
        </p:spPr>
        <p:txBody>
          <a:bodyPr wrap="square">
            <a:spAutoFit/>
          </a:bodyPr>
          <a:lstStyle/>
          <a:p>
            <a:r>
              <a:rPr lang="en-US" sz="1400" i="1" dirty="0"/>
              <a:t>One of the indicators we hear about that makes coordination work best on a local level is when there's an ability to draw on pre-existing relationships and trust in the other partners.</a:t>
            </a:r>
            <a:endParaRPr lang="en-US" dirty="0"/>
          </a:p>
        </p:txBody>
      </p:sp>
    </p:spTree>
    <p:extLst>
      <p:ext uri="{BB962C8B-B14F-4D97-AF65-F5344CB8AC3E}">
        <p14:creationId xmlns:p14="http://schemas.microsoft.com/office/powerpoint/2010/main" val="2573146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C39FF-CA22-3D27-5550-A327510E48DD}"/>
              </a:ext>
            </a:extLst>
          </p:cNvPr>
          <p:cNvSpPr>
            <a:spLocks noGrp="1"/>
          </p:cNvSpPr>
          <p:nvPr>
            <p:ph type="title"/>
          </p:nvPr>
        </p:nvSpPr>
        <p:spPr/>
        <p:txBody>
          <a:bodyPr/>
          <a:lstStyle/>
          <a:p>
            <a:r>
              <a:rPr lang="en-US" dirty="0"/>
              <a:t>Conclusions and Opportunities</a:t>
            </a:r>
          </a:p>
        </p:txBody>
      </p:sp>
      <p:sp>
        <p:nvSpPr>
          <p:cNvPr id="3" name="Content Placeholder 2">
            <a:extLst>
              <a:ext uri="{FF2B5EF4-FFF2-40B4-BE49-F238E27FC236}">
                <a16:creationId xmlns:a16="http://schemas.microsoft.com/office/drawing/2014/main" id="{E5F600D0-938D-D55A-E6D7-37C10B15FD32}"/>
              </a:ext>
            </a:extLst>
          </p:cNvPr>
          <p:cNvSpPr>
            <a:spLocks noGrp="1"/>
          </p:cNvSpPr>
          <p:nvPr>
            <p:ph idx="1"/>
          </p:nvPr>
        </p:nvSpPr>
        <p:spPr/>
        <p:txBody>
          <a:bodyPr/>
          <a:lstStyle/>
          <a:p>
            <a:pPr marL="0" indent="0" fontAlgn="base">
              <a:buNone/>
            </a:pPr>
            <a:r>
              <a:rPr lang="en-US" sz="2200" dirty="0"/>
              <a:t>Prioritization by individuals, programs, agencies, and state and federal policy helps create momentum for positive change.</a:t>
            </a:r>
          </a:p>
          <a:p>
            <a:endParaRPr lang="en-US" dirty="0"/>
          </a:p>
        </p:txBody>
      </p:sp>
      <p:sp>
        <p:nvSpPr>
          <p:cNvPr id="5" name="TextBox 4">
            <a:extLst>
              <a:ext uri="{FF2B5EF4-FFF2-40B4-BE49-F238E27FC236}">
                <a16:creationId xmlns:a16="http://schemas.microsoft.com/office/drawing/2014/main" id="{1D98334B-5D2F-0325-8A5C-8B6539D13D27}"/>
              </a:ext>
            </a:extLst>
          </p:cNvPr>
          <p:cNvSpPr txBox="1"/>
          <p:nvPr/>
        </p:nvSpPr>
        <p:spPr>
          <a:xfrm>
            <a:off x="2280333" y="2443668"/>
            <a:ext cx="4583334" cy="1384995"/>
          </a:xfrm>
          <a:prstGeom prst="rect">
            <a:avLst/>
          </a:prstGeom>
          <a:solidFill>
            <a:schemeClr val="bg1">
              <a:lumMod val="20000"/>
              <a:lumOff val="80000"/>
            </a:schemeClr>
          </a:solidFill>
        </p:spPr>
        <p:txBody>
          <a:bodyPr wrap="square">
            <a:spAutoFit/>
          </a:bodyPr>
          <a:lstStyle/>
          <a:p>
            <a:r>
              <a:rPr lang="en-US" sz="1400" i="1" dirty="0"/>
              <a:t>We often don't make progress because we give an issue attention, think that something has happened, and then it goes back to the status quo after a few years. How is [ECE participation for young children in foster care] being sustained in Minnesota as far as it being a topic that needs to be addressed?</a:t>
            </a:r>
            <a:r>
              <a:rPr lang="en-US" sz="1400" dirty="0"/>
              <a:t> </a:t>
            </a:r>
          </a:p>
        </p:txBody>
      </p:sp>
    </p:spTree>
    <p:extLst>
      <p:ext uri="{BB962C8B-B14F-4D97-AF65-F5344CB8AC3E}">
        <p14:creationId xmlns:p14="http://schemas.microsoft.com/office/powerpoint/2010/main" val="3502690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C39FF-CA22-3D27-5550-A327510E48DD}"/>
              </a:ext>
            </a:extLst>
          </p:cNvPr>
          <p:cNvSpPr>
            <a:spLocks noGrp="1"/>
          </p:cNvSpPr>
          <p:nvPr>
            <p:ph type="title"/>
          </p:nvPr>
        </p:nvSpPr>
        <p:spPr/>
        <p:txBody>
          <a:bodyPr/>
          <a:lstStyle/>
          <a:p>
            <a:r>
              <a:rPr lang="en-US" dirty="0"/>
              <a:t>Conclusions and Opportunities</a:t>
            </a:r>
          </a:p>
        </p:txBody>
      </p:sp>
      <p:sp>
        <p:nvSpPr>
          <p:cNvPr id="3" name="Content Placeholder 2">
            <a:extLst>
              <a:ext uri="{FF2B5EF4-FFF2-40B4-BE49-F238E27FC236}">
                <a16:creationId xmlns:a16="http://schemas.microsoft.com/office/drawing/2014/main" id="{E5F600D0-938D-D55A-E6D7-37C10B15FD32}"/>
              </a:ext>
            </a:extLst>
          </p:cNvPr>
          <p:cNvSpPr>
            <a:spLocks noGrp="1"/>
          </p:cNvSpPr>
          <p:nvPr>
            <p:ph idx="1"/>
          </p:nvPr>
        </p:nvSpPr>
        <p:spPr>
          <a:xfrm>
            <a:off x="237642" y="1614232"/>
            <a:ext cx="3065183" cy="3200400"/>
          </a:xfrm>
        </p:spPr>
        <p:txBody>
          <a:bodyPr/>
          <a:lstStyle/>
          <a:p>
            <a:pPr marL="0" indent="0" fontAlgn="base">
              <a:buNone/>
            </a:pPr>
            <a:r>
              <a:rPr lang="en-US" sz="2000" dirty="0"/>
              <a:t>Collaboration is key to success in siloed and/or county-administered systems. </a:t>
            </a:r>
          </a:p>
          <a:p>
            <a:endParaRPr lang="en-US" dirty="0"/>
          </a:p>
        </p:txBody>
      </p:sp>
      <p:pic>
        <p:nvPicPr>
          <p:cNvPr id="6" name="Picture 5" descr="Diagram, schematic&#10;&#10;Description automatically generated">
            <a:extLst>
              <a:ext uri="{FF2B5EF4-FFF2-40B4-BE49-F238E27FC236}">
                <a16:creationId xmlns:a16="http://schemas.microsoft.com/office/drawing/2014/main" id="{3FB20259-B4BB-B0A0-468A-CFFD39ACC8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3266" y="916697"/>
            <a:ext cx="5543584" cy="3310106"/>
          </a:xfrm>
          <a:prstGeom prst="rect">
            <a:avLst/>
          </a:prstGeom>
        </p:spPr>
      </p:pic>
    </p:spTree>
    <p:extLst>
      <p:ext uri="{BB962C8B-B14F-4D97-AF65-F5344CB8AC3E}">
        <p14:creationId xmlns:p14="http://schemas.microsoft.com/office/powerpoint/2010/main" val="1332710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21062E3-E5FA-80C0-24AB-054799D7BD81}"/>
              </a:ext>
            </a:extLst>
          </p:cNvPr>
          <p:cNvSpPr>
            <a:spLocks noGrp="1"/>
          </p:cNvSpPr>
          <p:nvPr>
            <p:ph type="title"/>
          </p:nvPr>
        </p:nvSpPr>
        <p:spPr>
          <a:xfrm>
            <a:off x="457200" y="205979"/>
            <a:ext cx="8229600" cy="857250"/>
          </a:xfrm>
        </p:spPr>
        <p:txBody>
          <a:bodyPr/>
          <a:lstStyle/>
          <a:p>
            <a:r>
              <a:rPr lang="en-US" dirty="0"/>
              <a:t>Study Background</a:t>
            </a:r>
          </a:p>
        </p:txBody>
      </p:sp>
      <p:sp>
        <p:nvSpPr>
          <p:cNvPr id="9" name="Content Placeholder 2">
            <a:extLst>
              <a:ext uri="{FF2B5EF4-FFF2-40B4-BE49-F238E27FC236}">
                <a16:creationId xmlns:a16="http://schemas.microsoft.com/office/drawing/2014/main" id="{DB3E96B8-51DF-72ED-0452-17DA105C8316}"/>
              </a:ext>
            </a:extLst>
          </p:cNvPr>
          <p:cNvSpPr>
            <a:spLocks noGrp="1"/>
          </p:cNvSpPr>
          <p:nvPr>
            <p:ph idx="1"/>
          </p:nvPr>
        </p:nvSpPr>
        <p:spPr>
          <a:xfrm>
            <a:off x="457201" y="1063229"/>
            <a:ext cx="4675906" cy="3200400"/>
          </a:xfrm>
        </p:spPr>
        <p:txBody>
          <a:bodyPr/>
          <a:lstStyle/>
          <a:p>
            <a:r>
              <a:rPr lang="en-US" sz="1300" dirty="0">
                <a:latin typeface="+mn-lt"/>
              </a:rPr>
              <a:t>This study is a partnership between the Center for Advanced Studies in Child Welfare and the Center for Early Education and Development, in consultation with the Minnesota Departments of Human Services and Education. </a:t>
            </a:r>
          </a:p>
          <a:p>
            <a:r>
              <a:rPr lang="en-US" sz="1300" dirty="0">
                <a:latin typeface="+mn-lt"/>
                <a:cs typeface="Lato Regular"/>
              </a:rPr>
              <a:t>The study period is from June 2022-June 2023. Additional qualitative data will be collected through the end of April 2023. </a:t>
            </a:r>
          </a:p>
          <a:p>
            <a:r>
              <a:rPr lang="en-US" sz="1300" dirty="0">
                <a:latin typeface="+mn-lt"/>
              </a:rPr>
              <a:t>For the purpose of this study, “early childhood education” includes Early Head Start, Head Start, Early Childhood Special Education programs, Early Childhood Screening, Early Childhood Family Education, Voluntary Pre-Kindergarten programs, School Readiness and School Readiness Plus programs, and ECE programs covered by Early Learning Scholarships in Minnesota. </a:t>
            </a:r>
          </a:p>
          <a:p>
            <a:endParaRPr lang="en-US" dirty="0"/>
          </a:p>
        </p:txBody>
      </p:sp>
      <p:pic>
        <p:nvPicPr>
          <p:cNvPr id="3" name="Picture 2" descr="Text&#10;&#10;Description automatically generated with medium confidence">
            <a:extLst>
              <a:ext uri="{FF2B5EF4-FFF2-40B4-BE49-F238E27FC236}">
                <a16:creationId xmlns:a16="http://schemas.microsoft.com/office/drawing/2014/main" id="{2025EEB4-8537-EC81-E122-F65FC5D60BB8}"/>
              </a:ext>
            </a:extLst>
          </p:cNvPr>
          <p:cNvPicPr>
            <a:picLocks noChangeAspect="1"/>
          </p:cNvPicPr>
          <p:nvPr/>
        </p:nvPicPr>
        <p:blipFill rotWithShape="1">
          <a:blip r:embed="rId3">
            <a:extLst>
              <a:ext uri="{28A0092B-C50C-407E-A947-70E740481C1C}">
                <a14:useLocalDpi xmlns:a14="http://schemas.microsoft.com/office/drawing/2010/main" val="0"/>
              </a:ext>
            </a:extLst>
          </a:blip>
          <a:srcRect l="18411" t="22392" r="13637" b="8916"/>
          <a:stretch/>
        </p:blipFill>
        <p:spPr>
          <a:xfrm>
            <a:off x="5403271" y="3469577"/>
            <a:ext cx="2796101" cy="752446"/>
          </a:xfrm>
          <a:prstGeom prst="rect">
            <a:avLst/>
          </a:prstGeom>
        </p:spPr>
      </p:pic>
      <p:pic>
        <p:nvPicPr>
          <p:cNvPr id="5" name="Picture 4" descr="Logo&#10;&#10;Description automatically generated">
            <a:extLst>
              <a:ext uri="{FF2B5EF4-FFF2-40B4-BE49-F238E27FC236}">
                <a16:creationId xmlns:a16="http://schemas.microsoft.com/office/drawing/2014/main" id="{47E85B39-40BF-7034-FB73-EEB5174554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0922" b="33024"/>
          <a:stretch/>
        </p:blipFill>
        <p:spPr>
          <a:xfrm>
            <a:off x="6056955" y="2523181"/>
            <a:ext cx="3003918" cy="722024"/>
          </a:xfrm>
          <a:prstGeom prst="rect">
            <a:avLst/>
          </a:prstGeom>
        </p:spPr>
      </p:pic>
      <p:pic>
        <p:nvPicPr>
          <p:cNvPr id="1026" name="Picture 2">
            <a:extLst>
              <a:ext uri="{FF2B5EF4-FFF2-40B4-BE49-F238E27FC236}">
                <a16:creationId xmlns:a16="http://schemas.microsoft.com/office/drawing/2014/main" id="{27E3E017-A6E9-F29E-3BA4-BCC5C166F8D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4832" t="14286" b="13968"/>
          <a:stretch/>
        </p:blipFill>
        <p:spPr bwMode="auto">
          <a:xfrm>
            <a:off x="5133107" y="1735779"/>
            <a:ext cx="2684633" cy="7175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34C74E5-E989-D16D-1FE1-31ABA6341B3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45168"/>
          <a:stretch/>
        </p:blipFill>
        <p:spPr bwMode="auto">
          <a:xfrm>
            <a:off x="6267477" y="888167"/>
            <a:ext cx="2793396" cy="857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751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C39FF-CA22-3D27-5550-A327510E48DD}"/>
              </a:ext>
            </a:extLst>
          </p:cNvPr>
          <p:cNvSpPr>
            <a:spLocks noGrp="1"/>
          </p:cNvSpPr>
          <p:nvPr>
            <p:ph type="title"/>
          </p:nvPr>
        </p:nvSpPr>
        <p:spPr/>
        <p:txBody>
          <a:bodyPr/>
          <a:lstStyle/>
          <a:p>
            <a:r>
              <a:rPr lang="en-US" dirty="0"/>
              <a:t>Conclusions and Opportunities</a:t>
            </a:r>
          </a:p>
        </p:txBody>
      </p:sp>
      <p:sp>
        <p:nvSpPr>
          <p:cNvPr id="3" name="Content Placeholder 2">
            <a:extLst>
              <a:ext uri="{FF2B5EF4-FFF2-40B4-BE49-F238E27FC236}">
                <a16:creationId xmlns:a16="http://schemas.microsoft.com/office/drawing/2014/main" id="{E5F600D0-938D-D55A-E6D7-37C10B15FD32}"/>
              </a:ext>
            </a:extLst>
          </p:cNvPr>
          <p:cNvSpPr>
            <a:spLocks noGrp="1"/>
          </p:cNvSpPr>
          <p:nvPr>
            <p:ph idx="1"/>
          </p:nvPr>
        </p:nvSpPr>
        <p:spPr>
          <a:xfrm>
            <a:off x="457200" y="971550"/>
            <a:ext cx="4953630" cy="3200400"/>
          </a:xfrm>
        </p:spPr>
        <p:txBody>
          <a:bodyPr/>
          <a:lstStyle/>
          <a:p>
            <a:pPr marL="0" indent="0" fontAlgn="base">
              <a:buNone/>
            </a:pPr>
            <a:r>
              <a:rPr lang="en-US" sz="1800" dirty="0"/>
              <a:t>There are opportunities to: </a:t>
            </a:r>
          </a:p>
          <a:p>
            <a:r>
              <a:rPr lang="en-US" sz="1800" dirty="0"/>
              <a:t>Build upon current efforts and policy frameworks, including eligibility and service coordination activities. </a:t>
            </a:r>
          </a:p>
          <a:p>
            <a:r>
              <a:rPr lang="en-US" sz="1800" dirty="0"/>
              <a:t>Enhance training 1) on ECE benefits and resources for child welfare staff and administrators and 2) on the unique needs of children in foster care for ECE staff and administrators.</a:t>
            </a:r>
          </a:p>
          <a:p>
            <a:r>
              <a:rPr lang="en-US" sz="1800" dirty="0"/>
              <a:t>Ensure that prioritization efforts are well-funded and sustainable long-term.</a:t>
            </a:r>
          </a:p>
          <a:p>
            <a:endParaRPr lang="en-US" dirty="0"/>
          </a:p>
        </p:txBody>
      </p:sp>
      <p:sp>
        <p:nvSpPr>
          <p:cNvPr id="5" name="TextBox 4">
            <a:extLst>
              <a:ext uri="{FF2B5EF4-FFF2-40B4-BE49-F238E27FC236}">
                <a16:creationId xmlns:a16="http://schemas.microsoft.com/office/drawing/2014/main" id="{8689246A-366C-02A5-E516-E990BE3F90D7}"/>
              </a:ext>
            </a:extLst>
          </p:cNvPr>
          <p:cNvSpPr txBox="1"/>
          <p:nvPr/>
        </p:nvSpPr>
        <p:spPr>
          <a:xfrm>
            <a:off x="5673436" y="1790055"/>
            <a:ext cx="3175839" cy="1384995"/>
          </a:xfrm>
          <a:prstGeom prst="rect">
            <a:avLst/>
          </a:prstGeom>
          <a:solidFill>
            <a:schemeClr val="bg1">
              <a:lumMod val="20000"/>
              <a:lumOff val="80000"/>
            </a:schemeClr>
          </a:solidFill>
        </p:spPr>
        <p:txBody>
          <a:bodyPr wrap="square">
            <a:spAutoFit/>
          </a:bodyPr>
          <a:lstStyle/>
          <a:p>
            <a:r>
              <a:rPr lang="en-US" sz="1400" i="1" dirty="0"/>
              <a:t>It's critical to build capacity from all parties [child welfare workers and ECE program staff] that are involved in the work of supporting children to understand what each other's roles and responsibilities are.</a:t>
            </a:r>
            <a:endParaRPr lang="en-US" dirty="0"/>
          </a:p>
        </p:txBody>
      </p:sp>
    </p:spTree>
    <p:extLst>
      <p:ext uri="{BB962C8B-B14F-4D97-AF65-F5344CB8AC3E}">
        <p14:creationId xmlns:p14="http://schemas.microsoft.com/office/powerpoint/2010/main" val="1025041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8C472B-30B6-0741-881A-F5F69B90E2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5314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3A104168-5B5A-4242-893C-D2368A069A58}"/>
              </a:ext>
            </a:extLst>
          </p:cNvPr>
          <p:cNvSpPr>
            <a:spLocks noGrp="1"/>
          </p:cNvSpPr>
          <p:nvPr>
            <p:ph idx="1"/>
          </p:nvPr>
        </p:nvSpPr>
        <p:spPr>
          <a:xfrm>
            <a:off x="943582" y="1046747"/>
            <a:ext cx="7363839" cy="3752637"/>
          </a:xfrm>
        </p:spPr>
        <p:txBody>
          <a:bodyPr/>
          <a:lstStyle/>
          <a:p>
            <a:pPr marL="0" indent="0" algn="ctr">
              <a:spcBef>
                <a:spcPts val="2400"/>
              </a:spcBef>
              <a:buNone/>
            </a:pPr>
            <a:r>
              <a:rPr lang="en-US" dirty="0"/>
              <a:t>Web: cascw.umn.edu</a:t>
            </a:r>
          </a:p>
          <a:p>
            <a:pPr marL="0" indent="0" algn="ctr">
              <a:spcBef>
                <a:spcPts val="2400"/>
              </a:spcBef>
              <a:buNone/>
            </a:pPr>
            <a:r>
              <a:rPr lang="en-US" dirty="0"/>
              <a:t>Email: cascw@umn.edu</a:t>
            </a:r>
          </a:p>
          <a:p>
            <a:pPr marL="0" indent="0" algn="ctr">
              <a:spcBef>
                <a:spcPts val="2400"/>
              </a:spcBef>
              <a:buNone/>
            </a:pPr>
            <a:r>
              <a:rPr lang="en-US" dirty="0"/>
              <a:t>Sign up for CASCW Connect newsletter </a:t>
            </a:r>
            <a:br>
              <a:rPr lang="en-US" dirty="0"/>
            </a:br>
            <a:r>
              <a:rPr lang="en-US" sz="1800" i="1" dirty="0"/>
              <a:t>(visit out home page at cascw@umn.edu and complete short form) </a:t>
            </a:r>
          </a:p>
        </p:txBody>
      </p:sp>
    </p:spTree>
    <p:extLst>
      <p:ext uri="{BB962C8B-B14F-4D97-AF65-F5344CB8AC3E}">
        <p14:creationId xmlns:p14="http://schemas.microsoft.com/office/powerpoint/2010/main" val="1833109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0F0C429-E231-C4B4-07D6-07C599E7216C}"/>
              </a:ext>
            </a:extLst>
          </p:cNvPr>
          <p:cNvSpPr>
            <a:spLocks noGrp="1"/>
          </p:cNvSpPr>
          <p:nvPr>
            <p:ph type="title"/>
          </p:nvPr>
        </p:nvSpPr>
        <p:spPr>
          <a:xfrm>
            <a:off x="457200" y="205979"/>
            <a:ext cx="8229600" cy="857250"/>
          </a:xfrm>
        </p:spPr>
        <p:txBody>
          <a:bodyPr/>
          <a:lstStyle/>
          <a:p>
            <a:endParaRPr lang="en-US"/>
          </a:p>
        </p:txBody>
      </p:sp>
      <p:sp>
        <p:nvSpPr>
          <p:cNvPr id="9" name="Content Placeholder 2">
            <a:extLst>
              <a:ext uri="{FF2B5EF4-FFF2-40B4-BE49-F238E27FC236}">
                <a16:creationId xmlns:a16="http://schemas.microsoft.com/office/drawing/2014/main" id="{B55FA862-1CFF-5058-B09C-40187CEDA08F}"/>
              </a:ext>
            </a:extLst>
          </p:cNvPr>
          <p:cNvSpPr>
            <a:spLocks noGrp="1"/>
          </p:cNvSpPr>
          <p:nvPr>
            <p:ph idx="1"/>
          </p:nvPr>
        </p:nvSpPr>
        <p:spPr>
          <a:xfrm>
            <a:off x="457200" y="1200150"/>
            <a:ext cx="8229600" cy="3200400"/>
          </a:xfrm>
        </p:spPr>
        <p:txBody>
          <a:bodyPr/>
          <a:lstStyle/>
          <a:p>
            <a:endParaRPr lang="en-US"/>
          </a:p>
        </p:txBody>
      </p:sp>
    </p:spTree>
    <p:extLst>
      <p:ext uri="{BB962C8B-B14F-4D97-AF65-F5344CB8AC3E}">
        <p14:creationId xmlns:p14="http://schemas.microsoft.com/office/powerpoint/2010/main" val="2869400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21062E3-E5FA-80C0-24AB-054799D7BD81}"/>
              </a:ext>
            </a:extLst>
          </p:cNvPr>
          <p:cNvSpPr>
            <a:spLocks noGrp="1"/>
          </p:cNvSpPr>
          <p:nvPr>
            <p:ph type="title"/>
          </p:nvPr>
        </p:nvSpPr>
        <p:spPr>
          <a:xfrm>
            <a:off x="457200" y="205979"/>
            <a:ext cx="8229600" cy="857250"/>
          </a:xfrm>
        </p:spPr>
        <p:txBody>
          <a:bodyPr/>
          <a:lstStyle/>
          <a:p>
            <a:r>
              <a:rPr lang="en-US" dirty="0"/>
              <a:t>Issue Overview</a:t>
            </a:r>
          </a:p>
        </p:txBody>
      </p:sp>
      <p:sp>
        <p:nvSpPr>
          <p:cNvPr id="9" name="Content Placeholder 2">
            <a:extLst>
              <a:ext uri="{FF2B5EF4-FFF2-40B4-BE49-F238E27FC236}">
                <a16:creationId xmlns:a16="http://schemas.microsoft.com/office/drawing/2014/main" id="{DB3E96B8-51DF-72ED-0452-17DA105C8316}"/>
              </a:ext>
            </a:extLst>
          </p:cNvPr>
          <p:cNvSpPr>
            <a:spLocks noGrp="1"/>
          </p:cNvSpPr>
          <p:nvPr>
            <p:ph idx="1"/>
          </p:nvPr>
        </p:nvSpPr>
        <p:spPr>
          <a:xfrm>
            <a:off x="374073" y="1131243"/>
            <a:ext cx="8229600" cy="3200400"/>
          </a:xfrm>
        </p:spPr>
        <p:txBody>
          <a:bodyPr/>
          <a:lstStyle/>
          <a:p>
            <a:r>
              <a:rPr lang="en-US" sz="1600" dirty="0">
                <a:latin typeface="+mn-lt"/>
              </a:rPr>
              <a:t>Early childhood education and care (ECE) participation has significant benefits for young children and families with child welfare system involvement and may help reduce disparities over the lifespan. </a:t>
            </a:r>
          </a:p>
          <a:p>
            <a:pPr marL="0" indent="0">
              <a:buNone/>
            </a:pPr>
            <a:endParaRPr lang="en-US" sz="1600" dirty="0">
              <a:latin typeface="+mn-lt"/>
            </a:endParaRPr>
          </a:p>
          <a:p>
            <a:r>
              <a:rPr lang="en-US" sz="1600" dirty="0">
                <a:latin typeface="+mn-lt"/>
              </a:rPr>
              <a:t>Yet, ECE participation of children in foster care remains consistently low, despite federal efforts to prioritize their enrollment. </a:t>
            </a:r>
          </a:p>
          <a:p>
            <a:pPr marL="0" indent="0">
              <a:buNone/>
            </a:pPr>
            <a:endParaRPr lang="en-US" sz="1600" dirty="0">
              <a:latin typeface="+mn-lt"/>
            </a:endParaRPr>
          </a:p>
          <a:p>
            <a:r>
              <a:rPr lang="en-US" sz="1600" b="0" i="0" u="none" strike="noStrike" dirty="0">
                <a:solidFill>
                  <a:srgbClr val="000000"/>
                </a:solidFill>
                <a:effectLst/>
                <a:latin typeface="+mn-lt"/>
              </a:rPr>
              <a:t>Despite the categorical eligibility and low participation rates of young children in foster care, </a:t>
            </a:r>
            <a:r>
              <a:rPr lang="en-US" sz="1600" i="0" u="none" strike="noStrike" dirty="0">
                <a:solidFill>
                  <a:srgbClr val="000000"/>
                </a:solidFill>
                <a:effectLst/>
                <a:latin typeface="+mn-lt"/>
              </a:rPr>
              <a:t>existing research on ECE participation has rarely focused on young children in foster care and their families. </a:t>
            </a:r>
            <a:endParaRPr lang="en-US" sz="1600" dirty="0">
              <a:latin typeface="+mn-lt"/>
            </a:endParaRPr>
          </a:p>
        </p:txBody>
      </p:sp>
    </p:spTree>
    <p:extLst>
      <p:ext uri="{BB962C8B-B14F-4D97-AF65-F5344CB8AC3E}">
        <p14:creationId xmlns:p14="http://schemas.microsoft.com/office/powerpoint/2010/main" val="2840995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A1B6A-E559-937E-BCCC-05837012B39E}"/>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D31B6D1A-95D3-29A0-E65C-8676E39C2D1B}"/>
              </a:ext>
            </a:extLst>
          </p:cNvPr>
          <p:cNvSpPr>
            <a:spLocks noGrp="1"/>
          </p:cNvSpPr>
          <p:nvPr>
            <p:ph idx="1"/>
          </p:nvPr>
        </p:nvSpPr>
        <p:spPr>
          <a:xfrm>
            <a:off x="241499" y="971550"/>
            <a:ext cx="8229600" cy="3200400"/>
          </a:xfrm>
        </p:spPr>
        <p:txBody>
          <a:bodyPr/>
          <a:lstStyle/>
          <a:p>
            <a:pPr marL="0" indent="0">
              <a:buNone/>
            </a:pPr>
            <a:r>
              <a:rPr lang="en-US" sz="2100" dirty="0"/>
              <a:t>The purpose of this mixed methods study is to: </a:t>
            </a:r>
          </a:p>
          <a:p>
            <a:pPr marL="0" indent="0">
              <a:buNone/>
            </a:pPr>
            <a:endParaRPr lang="en-US" sz="2100" dirty="0"/>
          </a:p>
          <a:p>
            <a:pPr marL="685800" lvl="1" indent="-342900">
              <a:buFont typeface="Arial" panose="020B0604020202020204" pitchFamily="34" charset="0"/>
              <a:buChar char="•"/>
            </a:pPr>
            <a:r>
              <a:rPr lang="en-US" dirty="0"/>
              <a:t>Quantitatively assess rates of ECE participation of young children (0-5 years of age) in foster care, by race/ethnicity, age, and geography.</a:t>
            </a:r>
          </a:p>
          <a:p>
            <a:pPr marL="685800" lvl="1" indent="-342900">
              <a:buFont typeface="Arial" panose="020B0604020202020204" pitchFamily="34" charset="0"/>
              <a:buChar char="•"/>
            </a:pPr>
            <a:r>
              <a:rPr lang="en-US" dirty="0"/>
              <a:t>Qualitatively understand barriers and facilitators of participation in ECE programs for young children in foster care in Minnesota.</a:t>
            </a:r>
          </a:p>
          <a:p>
            <a:endParaRPr lang="en-US" dirty="0"/>
          </a:p>
        </p:txBody>
      </p:sp>
    </p:spTree>
    <p:extLst>
      <p:ext uri="{BB962C8B-B14F-4D97-AF65-F5344CB8AC3E}">
        <p14:creationId xmlns:p14="http://schemas.microsoft.com/office/powerpoint/2010/main" val="3000264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AA69B-242B-E96F-09CD-C47FF6BB1100}"/>
              </a:ext>
            </a:extLst>
          </p:cNvPr>
          <p:cNvSpPr>
            <a:spLocks noGrp="1"/>
          </p:cNvSpPr>
          <p:nvPr>
            <p:ph type="title"/>
          </p:nvPr>
        </p:nvSpPr>
        <p:spPr/>
        <p:txBody>
          <a:bodyPr/>
          <a:lstStyle/>
          <a:p>
            <a:r>
              <a:rPr lang="en-US" dirty="0"/>
              <a:t>Quantitative Methods</a:t>
            </a:r>
          </a:p>
        </p:txBody>
      </p:sp>
      <p:sp>
        <p:nvSpPr>
          <p:cNvPr id="3" name="Content Placeholder 2">
            <a:extLst>
              <a:ext uri="{FF2B5EF4-FFF2-40B4-BE49-F238E27FC236}">
                <a16:creationId xmlns:a16="http://schemas.microsoft.com/office/drawing/2014/main" id="{E511824E-79B9-8576-9EBF-6CF407F3A64B}"/>
              </a:ext>
            </a:extLst>
          </p:cNvPr>
          <p:cNvSpPr>
            <a:spLocks noGrp="1"/>
          </p:cNvSpPr>
          <p:nvPr>
            <p:ph idx="1"/>
          </p:nvPr>
        </p:nvSpPr>
        <p:spPr>
          <a:xfrm>
            <a:off x="457200" y="971550"/>
            <a:ext cx="8452338" cy="3200400"/>
          </a:xfrm>
        </p:spPr>
        <p:txBody>
          <a:bodyPr/>
          <a:lstStyle/>
          <a:p>
            <a:r>
              <a:rPr lang="en-US" sz="1600" dirty="0">
                <a:solidFill>
                  <a:srgbClr val="000000"/>
                </a:solidFill>
                <a:latin typeface="+mn-lt"/>
              </a:rPr>
              <a:t>The quantitative findings are based on data contained in the Early Childhood Longitudinal Data System (ECLDS). </a:t>
            </a:r>
          </a:p>
          <a:p>
            <a:r>
              <a:rPr lang="en-US" sz="1600" dirty="0">
                <a:latin typeface="+mn-lt"/>
              </a:rPr>
              <a:t>The purpose of the quantitative analysis was to provide counts and rates of participation in early care and education (ECE) programs by young children (aged 0-5) who have experienced foster care and, to the extent practicable, to disaggregate the counts and rates of participation by children’s race, ethnicity, age, and county of residence. </a:t>
            </a:r>
          </a:p>
          <a:p>
            <a:r>
              <a:rPr lang="en-US" sz="1600" dirty="0">
                <a:latin typeface="+mn-lt"/>
              </a:rPr>
              <a:t>To facilitate the analysis, data were integrated, cleaned, and analyzed by the Minnesota Departments of Human Services and Education; findings were provided to the University of Minnesota research team for interpretation.</a:t>
            </a:r>
            <a:r>
              <a:rPr lang="en-US" sz="1600" b="1" dirty="0">
                <a:latin typeface="+mn-lt"/>
                <a:cs typeface="Lato Regular"/>
              </a:rPr>
              <a:t> </a:t>
            </a:r>
          </a:p>
          <a:p>
            <a:r>
              <a:rPr lang="en-US" sz="1600" dirty="0">
                <a:latin typeface="+mn-lt"/>
                <a:cs typeface="Lato Regular"/>
              </a:rPr>
              <a:t>Given state agency  concerns around COVID-19’s impact on data reliability for academic years 2020 and 2021, data from academic year (AY) 2019 were analyzed to provide a pre-pandemic snapshot of ECE participation for young children in foster care. </a:t>
            </a:r>
            <a:endParaRPr lang="en-US" sz="1600" b="1" dirty="0">
              <a:latin typeface="+mn-lt"/>
              <a:cs typeface="Lato Regular"/>
            </a:endParaRPr>
          </a:p>
          <a:p>
            <a:pPr marL="0" indent="0">
              <a:buNone/>
            </a:pPr>
            <a:endParaRPr lang="en-US" dirty="0"/>
          </a:p>
        </p:txBody>
      </p:sp>
    </p:spTree>
    <p:extLst>
      <p:ext uri="{BB962C8B-B14F-4D97-AF65-F5344CB8AC3E}">
        <p14:creationId xmlns:p14="http://schemas.microsoft.com/office/powerpoint/2010/main" val="2082952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B6379-CEFE-FFAD-9FCB-76E13F862963}"/>
              </a:ext>
            </a:extLst>
          </p:cNvPr>
          <p:cNvSpPr>
            <a:spLocks noGrp="1"/>
          </p:cNvSpPr>
          <p:nvPr>
            <p:ph type="title"/>
          </p:nvPr>
        </p:nvSpPr>
        <p:spPr>
          <a:xfrm>
            <a:off x="457200" y="205979"/>
            <a:ext cx="3162616" cy="857250"/>
          </a:xfrm>
        </p:spPr>
        <p:txBody>
          <a:bodyPr/>
          <a:lstStyle/>
          <a:p>
            <a:r>
              <a:rPr lang="en-US" dirty="0"/>
              <a:t>Quantitative Findings</a:t>
            </a:r>
          </a:p>
        </p:txBody>
      </p:sp>
      <p:sp>
        <p:nvSpPr>
          <p:cNvPr id="3" name="Content Placeholder 2">
            <a:extLst>
              <a:ext uri="{FF2B5EF4-FFF2-40B4-BE49-F238E27FC236}">
                <a16:creationId xmlns:a16="http://schemas.microsoft.com/office/drawing/2014/main" id="{220F869C-EFAD-3775-0C05-CAD5C9DD1AAB}"/>
              </a:ext>
            </a:extLst>
          </p:cNvPr>
          <p:cNvSpPr>
            <a:spLocks noGrp="1"/>
          </p:cNvSpPr>
          <p:nvPr>
            <p:ph idx="1"/>
          </p:nvPr>
        </p:nvSpPr>
        <p:spPr>
          <a:xfrm>
            <a:off x="332510" y="1612668"/>
            <a:ext cx="3287306" cy="2711113"/>
          </a:xfrm>
        </p:spPr>
        <p:txBody>
          <a:bodyPr/>
          <a:lstStyle/>
          <a:p>
            <a:pPr marL="0" indent="0" fontAlgn="base">
              <a:buNone/>
            </a:pPr>
            <a:r>
              <a:rPr lang="en-US" sz="1400" dirty="0"/>
              <a:t>A majority (56.3%) of young children in foster care were not enrolled in any ECE program in academic year 2019. </a:t>
            </a:r>
          </a:p>
          <a:p>
            <a:pPr marL="0" indent="0" fontAlgn="base">
              <a:buNone/>
            </a:pPr>
            <a:endParaRPr lang="en-US" sz="1400" dirty="0"/>
          </a:p>
          <a:p>
            <a:pPr marL="0" indent="0" fontAlgn="base">
              <a:buNone/>
            </a:pPr>
            <a:endParaRPr lang="en-US" sz="1400" dirty="0"/>
          </a:p>
          <a:p>
            <a:pPr marL="0" indent="0" fontAlgn="base">
              <a:buNone/>
            </a:pPr>
            <a:r>
              <a:rPr lang="en-US" sz="1400" dirty="0"/>
              <a:t>Participation rates for young children in foster care (43.7%) were comparable to participation rates of the general child population (44.1%) in Minnesota. </a:t>
            </a:r>
          </a:p>
          <a:p>
            <a:pPr marL="0" indent="0">
              <a:buNone/>
            </a:pPr>
            <a:endParaRPr lang="en-US" dirty="0"/>
          </a:p>
        </p:txBody>
      </p:sp>
      <p:pic>
        <p:nvPicPr>
          <p:cNvPr id="3074" name="Picture 2">
            <a:extLst>
              <a:ext uri="{FF2B5EF4-FFF2-40B4-BE49-F238E27FC236}">
                <a16:creationId xmlns:a16="http://schemas.microsoft.com/office/drawing/2014/main" id="{089BEF48-DF71-E5A1-7816-943216D738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9237" y="0"/>
            <a:ext cx="5167563" cy="38628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D980898-21A0-0020-0A1D-8AA435BF437C}"/>
              </a:ext>
            </a:extLst>
          </p:cNvPr>
          <p:cNvSpPr txBox="1"/>
          <p:nvPr/>
        </p:nvSpPr>
        <p:spPr>
          <a:xfrm>
            <a:off x="3678005" y="3862845"/>
            <a:ext cx="5388605" cy="584775"/>
          </a:xfrm>
          <a:prstGeom prst="rect">
            <a:avLst/>
          </a:prstGeom>
          <a:noFill/>
        </p:spPr>
        <p:txBody>
          <a:bodyPr wrap="square">
            <a:spAutoFit/>
          </a:bodyPr>
          <a:lstStyle/>
          <a:p>
            <a:r>
              <a:rPr lang="en-US" sz="1600" b="0" i="1" u="none" strike="noStrike" dirty="0">
                <a:solidFill>
                  <a:srgbClr val="000000"/>
                </a:solidFill>
                <a:effectLst/>
                <a:latin typeface="Calibri" panose="020F0502020204030204" pitchFamily="34" charset="0"/>
              </a:rPr>
              <a:t>ECE Participation for Young Children in Foster Care Compared to the General Child Population, by Program, during AY 2019.</a:t>
            </a:r>
            <a:endParaRPr lang="en-US" sz="1600" dirty="0"/>
          </a:p>
        </p:txBody>
      </p:sp>
    </p:spTree>
    <p:extLst>
      <p:ext uri="{BB962C8B-B14F-4D97-AF65-F5344CB8AC3E}">
        <p14:creationId xmlns:p14="http://schemas.microsoft.com/office/powerpoint/2010/main" val="2917586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B6379-CEFE-FFAD-9FCB-76E13F862963}"/>
              </a:ext>
            </a:extLst>
          </p:cNvPr>
          <p:cNvSpPr>
            <a:spLocks noGrp="1"/>
          </p:cNvSpPr>
          <p:nvPr>
            <p:ph type="title"/>
          </p:nvPr>
        </p:nvSpPr>
        <p:spPr>
          <a:xfrm>
            <a:off x="457200" y="205979"/>
            <a:ext cx="3128439" cy="857250"/>
          </a:xfrm>
        </p:spPr>
        <p:txBody>
          <a:bodyPr/>
          <a:lstStyle/>
          <a:p>
            <a:r>
              <a:rPr lang="en-US" dirty="0"/>
              <a:t>Quantitative Findings</a:t>
            </a:r>
          </a:p>
        </p:txBody>
      </p:sp>
      <p:sp>
        <p:nvSpPr>
          <p:cNvPr id="3" name="Content Placeholder 2">
            <a:extLst>
              <a:ext uri="{FF2B5EF4-FFF2-40B4-BE49-F238E27FC236}">
                <a16:creationId xmlns:a16="http://schemas.microsoft.com/office/drawing/2014/main" id="{220F869C-EFAD-3775-0C05-CAD5C9DD1AAB}"/>
              </a:ext>
            </a:extLst>
          </p:cNvPr>
          <p:cNvSpPr>
            <a:spLocks noGrp="1"/>
          </p:cNvSpPr>
          <p:nvPr>
            <p:ph idx="1"/>
          </p:nvPr>
        </p:nvSpPr>
        <p:spPr>
          <a:xfrm>
            <a:off x="268820" y="1620017"/>
            <a:ext cx="3505200" cy="2986454"/>
          </a:xfrm>
        </p:spPr>
        <p:txBody>
          <a:bodyPr/>
          <a:lstStyle/>
          <a:p>
            <a:pPr marL="0" indent="0" fontAlgn="base">
              <a:buNone/>
            </a:pPr>
            <a:r>
              <a:rPr lang="en-US" sz="2000" dirty="0"/>
              <a:t>African American/Black children in foster care had the highest rates of ECE participation (49.9%) and American Indian/Alaska Native children in foster care had the lowest rates of ECE participation (38.6%). </a:t>
            </a:r>
          </a:p>
          <a:p>
            <a:pPr marL="0" indent="0">
              <a:buNone/>
            </a:pPr>
            <a:endParaRPr lang="en-US" dirty="0"/>
          </a:p>
        </p:txBody>
      </p:sp>
      <p:pic>
        <p:nvPicPr>
          <p:cNvPr id="9" name="Picture 8" descr="Chart, bar chart&#10;&#10;Description automatically generated">
            <a:extLst>
              <a:ext uri="{FF2B5EF4-FFF2-40B4-BE49-F238E27FC236}">
                <a16:creationId xmlns:a16="http://schemas.microsoft.com/office/drawing/2014/main" id="{D5F705D1-5E6B-9D46-652C-20F9C840A8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5639" y="1063229"/>
            <a:ext cx="5327806" cy="3303479"/>
          </a:xfrm>
          <a:prstGeom prst="rect">
            <a:avLst/>
          </a:prstGeom>
        </p:spPr>
      </p:pic>
      <p:sp>
        <p:nvSpPr>
          <p:cNvPr id="5" name="TextBox 4">
            <a:extLst>
              <a:ext uri="{FF2B5EF4-FFF2-40B4-BE49-F238E27FC236}">
                <a16:creationId xmlns:a16="http://schemas.microsoft.com/office/drawing/2014/main" id="{361F5288-D940-6001-FDA6-BF813EF1F621}"/>
              </a:ext>
            </a:extLst>
          </p:cNvPr>
          <p:cNvSpPr txBox="1"/>
          <p:nvPr/>
        </p:nvSpPr>
        <p:spPr>
          <a:xfrm>
            <a:off x="3774020" y="372127"/>
            <a:ext cx="5259393" cy="646331"/>
          </a:xfrm>
          <a:prstGeom prst="rect">
            <a:avLst/>
          </a:prstGeom>
          <a:noFill/>
        </p:spPr>
        <p:txBody>
          <a:bodyPr wrap="square">
            <a:spAutoFit/>
          </a:bodyPr>
          <a:lstStyle/>
          <a:p>
            <a:r>
              <a:rPr lang="en-US" sz="1800" b="0" i="1" u="none" strike="noStrike" dirty="0">
                <a:solidFill>
                  <a:srgbClr val="000000"/>
                </a:solidFill>
                <a:effectLst/>
                <a:latin typeface="Calibri" panose="020F0502020204030204" pitchFamily="34" charset="0"/>
              </a:rPr>
              <a:t>ECE Participation for Young Children in Foster Care by Race and by Ethnicity (percent) during AY 2019.</a:t>
            </a:r>
            <a:endParaRPr lang="en-US" sz="1800" dirty="0"/>
          </a:p>
        </p:txBody>
      </p:sp>
    </p:spTree>
    <p:extLst>
      <p:ext uri="{BB962C8B-B14F-4D97-AF65-F5344CB8AC3E}">
        <p14:creationId xmlns:p14="http://schemas.microsoft.com/office/powerpoint/2010/main" val="3857137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B6379-CEFE-FFAD-9FCB-76E13F862963}"/>
              </a:ext>
            </a:extLst>
          </p:cNvPr>
          <p:cNvSpPr>
            <a:spLocks noGrp="1"/>
          </p:cNvSpPr>
          <p:nvPr>
            <p:ph type="title"/>
          </p:nvPr>
        </p:nvSpPr>
        <p:spPr>
          <a:xfrm>
            <a:off x="5658338" y="205979"/>
            <a:ext cx="3028461" cy="857250"/>
          </a:xfrm>
        </p:spPr>
        <p:txBody>
          <a:bodyPr/>
          <a:lstStyle/>
          <a:p>
            <a:r>
              <a:rPr lang="en-US" dirty="0"/>
              <a:t>Quantitative Findings</a:t>
            </a:r>
          </a:p>
        </p:txBody>
      </p:sp>
      <p:sp>
        <p:nvSpPr>
          <p:cNvPr id="3" name="Content Placeholder 2">
            <a:extLst>
              <a:ext uri="{FF2B5EF4-FFF2-40B4-BE49-F238E27FC236}">
                <a16:creationId xmlns:a16="http://schemas.microsoft.com/office/drawing/2014/main" id="{220F869C-EFAD-3775-0C05-CAD5C9DD1AAB}"/>
              </a:ext>
            </a:extLst>
          </p:cNvPr>
          <p:cNvSpPr>
            <a:spLocks noGrp="1"/>
          </p:cNvSpPr>
          <p:nvPr>
            <p:ph idx="1"/>
          </p:nvPr>
        </p:nvSpPr>
        <p:spPr>
          <a:xfrm>
            <a:off x="5658339" y="2086495"/>
            <a:ext cx="3485661" cy="2193508"/>
          </a:xfrm>
        </p:spPr>
        <p:txBody>
          <a:bodyPr/>
          <a:lstStyle/>
          <a:p>
            <a:pPr marL="0" indent="0" fontAlgn="base">
              <a:buNone/>
            </a:pPr>
            <a:r>
              <a:rPr lang="en-US" sz="2000" dirty="0"/>
              <a:t>Although children less than one year of age were the largest age group in foster care in Minnesota, they had the lowest rate of ECE participation (25.9%). </a:t>
            </a:r>
          </a:p>
          <a:p>
            <a:pPr marL="0" indent="0">
              <a:buNone/>
            </a:pPr>
            <a:endParaRPr lang="en-US" dirty="0"/>
          </a:p>
        </p:txBody>
      </p:sp>
      <p:pic>
        <p:nvPicPr>
          <p:cNvPr id="5" name="Picture 4" descr="Chart, line chart&#10;&#10;Description automatically generated">
            <a:extLst>
              <a:ext uri="{FF2B5EF4-FFF2-40B4-BE49-F238E27FC236}">
                <a16:creationId xmlns:a16="http://schemas.microsoft.com/office/drawing/2014/main" id="{4C0C5EE1-05F7-AC3E-FF31-D5F77C6A0F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824" y="971550"/>
            <a:ext cx="5436630" cy="3416506"/>
          </a:xfrm>
          <a:prstGeom prst="rect">
            <a:avLst/>
          </a:prstGeom>
        </p:spPr>
      </p:pic>
      <p:sp>
        <p:nvSpPr>
          <p:cNvPr id="6" name="TextBox 5">
            <a:extLst>
              <a:ext uri="{FF2B5EF4-FFF2-40B4-BE49-F238E27FC236}">
                <a16:creationId xmlns:a16="http://schemas.microsoft.com/office/drawing/2014/main" id="{0BDB7482-A372-25EC-A1B4-8CD3BCBA5958}"/>
              </a:ext>
            </a:extLst>
          </p:cNvPr>
          <p:cNvSpPr txBox="1"/>
          <p:nvPr/>
        </p:nvSpPr>
        <p:spPr>
          <a:xfrm>
            <a:off x="1193996" y="325219"/>
            <a:ext cx="4583334" cy="646331"/>
          </a:xfrm>
          <a:prstGeom prst="rect">
            <a:avLst/>
          </a:prstGeom>
          <a:noFill/>
        </p:spPr>
        <p:txBody>
          <a:bodyPr wrap="square">
            <a:spAutoFit/>
          </a:bodyPr>
          <a:lstStyle/>
          <a:p>
            <a:r>
              <a:rPr lang="en-US" sz="1800" b="0" i="1" u="none" strike="noStrike" dirty="0">
                <a:solidFill>
                  <a:srgbClr val="000000"/>
                </a:solidFill>
                <a:effectLst/>
                <a:latin typeface="Calibri" panose="020F0502020204030204" pitchFamily="34" charset="0"/>
              </a:rPr>
              <a:t>ECE Participation for Young Children in Foster Care by Age during AY 2019.</a:t>
            </a:r>
            <a:endParaRPr lang="en-US" sz="1800" dirty="0"/>
          </a:p>
        </p:txBody>
      </p:sp>
    </p:spTree>
    <p:extLst>
      <p:ext uri="{BB962C8B-B14F-4D97-AF65-F5344CB8AC3E}">
        <p14:creationId xmlns:p14="http://schemas.microsoft.com/office/powerpoint/2010/main" val="1516199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9786CA1A-C8F7-E2B3-7B0E-42D8ECD1F2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0785" y="706787"/>
            <a:ext cx="3479632" cy="332861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E0513B83-B82F-72F6-096F-643EDC399D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99" y="598463"/>
            <a:ext cx="3602417" cy="34369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766427E-F383-65B1-7BC3-0AF9A76FEA3C}"/>
              </a:ext>
            </a:extLst>
          </p:cNvPr>
          <p:cNvSpPr>
            <a:spLocks noGrp="1"/>
          </p:cNvSpPr>
          <p:nvPr>
            <p:ph type="title"/>
          </p:nvPr>
        </p:nvSpPr>
        <p:spPr/>
        <p:txBody>
          <a:bodyPr/>
          <a:lstStyle/>
          <a:p>
            <a:r>
              <a:rPr lang="en-US" dirty="0"/>
              <a:t>Quantitative Findings</a:t>
            </a:r>
          </a:p>
        </p:txBody>
      </p:sp>
      <p:sp>
        <p:nvSpPr>
          <p:cNvPr id="3" name="Content Placeholder 2">
            <a:extLst>
              <a:ext uri="{FF2B5EF4-FFF2-40B4-BE49-F238E27FC236}">
                <a16:creationId xmlns:a16="http://schemas.microsoft.com/office/drawing/2014/main" id="{DAEC3D17-4950-FD4F-B8D3-F48BC87D8E94}"/>
              </a:ext>
            </a:extLst>
          </p:cNvPr>
          <p:cNvSpPr>
            <a:spLocks noGrp="1"/>
          </p:cNvSpPr>
          <p:nvPr>
            <p:ph idx="1"/>
          </p:nvPr>
        </p:nvSpPr>
        <p:spPr>
          <a:xfrm>
            <a:off x="3443784" y="947894"/>
            <a:ext cx="2256431" cy="1701748"/>
          </a:xfrm>
        </p:spPr>
        <p:txBody>
          <a:bodyPr/>
          <a:lstStyle/>
          <a:p>
            <a:pPr marL="0" indent="0">
              <a:buNone/>
            </a:pPr>
            <a:r>
              <a:rPr lang="en-US" sz="1600" dirty="0"/>
              <a:t>Most counties (72%) had ECE participation rates for children in foster care under 50%.</a:t>
            </a:r>
          </a:p>
          <a:p>
            <a:endParaRPr lang="en-US" dirty="0"/>
          </a:p>
        </p:txBody>
      </p:sp>
      <p:sp>
        <p:nvSpPr>
          <p:cNvPr id="5" name="TextBox 4">
            <a:extLst>
              <a:ext uri="{FF2B5EF4-FFF2-40B4-BE49-F238E27FC236}">
                <a16:creationId xmlns:a16="http://schemas.microsoft.com/office/drawing/2014/main" id="{E8787252-EC14-A421-F981-91AC119595AF}"/>
              </a:ext>
            </a:extLst>
          </p:cNvPr>
          <p:cNvSpPr txBox="1"/>
          <p:nvPr/>
        </p:nvSpPr>
        <p:spPr>
          <a:xfrm>
            <a:off x="143583" y="3904662"/>
            <a:ext cx="3662298" cy="523220"/>
          </a:xfrm>
          <a:prstGeom prst="rect">
            <a:avLst/>
          </a:prstGeom>
          <a:noFill/>
        </p:spPr>
        <p:txBody>
          <a:bodyPr wrap="square">
            <a:spAutoFit/>
          </a:bodyPr>
          <a:lstStyle/>
          <a:p>
            <a:r>
              <a:rPr lang="en-US" sz="1400" b="0" i="1" u="none" strike="noStrike" dirty="0">
                <a:solidFill>
                  <a:srgbClr val="000000"/>
                </a:solidFill>
                <a:effectLst/>
                <a:latin typeface="Calibri" panose="020F0502020204030204" pitchFamily="34" charset="0"/>
              </a:rPr>
              <a:t>ECE Participation Rates for Young Children in Foster Care by County during AY 2019.</a:t>
            </a:r>
            <a:endParaRPr lang="en-US" sz="1400" dirty="0"/>
          </a:p>
        </p:txBody>
      </p:sp>
      <p:sp>
        <p:nvSpPr>
          <p:cNvPr id="7" name="TextBox 6">
            <a:extLst>
              <a:ext uri="{FF2B5EF4-FFF2-40B4-BE49-F238E27FC236}">
                <a16:creationId xmlns:a16="http://schemas.microsoft.com/office/drawing/2014/main" id="{9D632481-C7D4-7ADA-B144-3D96B64F18B2}"/>
              </a:ext>
            </a:extLst>
          </p:cNvPr>
          <p:cNvSpPr txBox="1"/>
          <p:nvPr/>
        </p:nvSpPr>
        <p:spPr>
          <a:xfrm>
            <a:off x="5216749" y="3905616"/>
            <a:ext cx="3783668" cy="523220"/>
          </a:xfrm>
          <a:prstGeom prst="rect">
            <a:avLst/>
          </a:prstGeom>
          <a:noFill/>
        </p:spPr>
        <p:txBody>
          <a:bodyPr wrap="square">
            <a:spAutoFit/>
          </a:bodyPr>
          <a:lstStyle/>
          <a:p>
            <a:r>
              <a:rPr lang="en-US" sz="1400" b="0" i="1" u="none" strike="noStrike" dirty="0">
                <a:solidFill>
                  <a:srgbClr val="000000"/>
                </a:solidFill>
                <a:effectLst/>
                <a:latin typeface="Calibri" panose="020F0502020204030204" pitchFamily="34" charset="0"/>
              </a:rPr>
              <a:t>ECE Participation Rates for Young Children in Foster Care by MACSSA Region during AY 2019.</a:t>
            </a:r>
            <a:endParaRPr lang="en-US" sz="1400" dirty="0"/>
          </a:p>
        </p:txBody>
      </p:sp>
    </p:spTree>
    <p:extLst>
      <p:ext uri="{BB962C8B-B14F-4D97-AF65-F5344CB8AC3E}">
        <p14:creationId xmlns:p14="http://schemas.microsoft.com/office/powerpoint/2010/main" val="21842226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2015-2016 Faculty IV-E Kickoff Meeting&amp;quot;&quot;/&gt;&lt;property id=&quot;20307&quot; value=&quot;256&quot;/&gt;&lt;/object&gt;&lt;object type=&quot;3&quot; unique_id=&quot;10004&quot;&gt;&lt;property id=&quot;20148&quot; value=&quot;5&quot;/&gt;&lt;property id=&quot;20300&quot; value=&quot;Slide 2 - &amp;quot;Breakfast &amp;amp; Introductions&amp;quot;&quot;/&gt;&lt;property id=&quot;20307&quot; value=&quot;257&quot;/&gt;&lt;/object&gt;&lt;object type=&quot;3&quot; unique_id=&quot;10005&quot;&gt;&lt;property id=&quot;20148&quot; value=&quot;5&quot;/&gt;&lt;property id=&quot;20300&quot; value=&quot;Slide 3 - &amp;quot;Faculty/CASCW Title IV-E Partnerships&amp;quot;&quot;/&gt;&lt;property id=&quot;20307&quot; value=&quot;258&quot;/&gt;&lt;/object&gt;&lt;object type=&quot;3&quot; unique_id=&quot;10006&quot;&gt;&lt;property id=&quot;20148&quot; value=&quot;5&quot;/&gt;&lt;property id=&quot;20300&quot; value=&quot;Slide 4 - &amp;quot;Benefits and Challenges of Partnering with CASCW and Using Title IV-E Support&amp;quot;&quot;/&gt;&lt;property id=&quot;20307&quot; value=&quot;259&quot;/&gt;&lt;/object&gt;&lt;object type=&quot;3&quot; unique_id=&quot;10007&quot;&gt;&lt;property id=&quot;20148&quot; value=&quot;5&quot;/&gt;&lt;property id=&quot;20300&quot; value=&quot;Slide 5 - &amp;quot;Review of Purpose: What is Title IV-E?&amp;quot;&quot;/&gt;&lt;property id=&quot;20307&quot; value=&quot;260&quot;/&gt;&lt;/object&gt;&lt;object type=&quot;3&quot; unique_id=&quot;10008&quot;&gt;&lt;property id=&quot;20148&quot; value=&quot;5&quot;/&gt;&lt;property id=&quot;20300&quot; value=&quot;Slide 6 - &amp;quot;What is new?&amp;quot;&quot;/&gt;&lt;property id=&quot;20307&quot; value=&quot;262&quot;/&gt;&lt;/object&gt;&lt;object type=&quot;3&quot; unique_id=&quot;10009&quot;&gt;&lt;property id=&quot;20148&quot; value=&quot;5&quot;/&gt;&lt;property id=&quot;20300&quot; value=&quot;Slide 7 - &amp;quot;Things for faculty and RAs to keep in mind&amp;quot;&quot;/&gt;&lt;property id=&quot;20307&quot; value=&quot;261&quot;/&gt;&lt;/object&gt;&lt;object type=&quot;3&quot; unique_id=&quot;10010&quot;&gt;&lt;property id=&quot;20148&quot; value=&quot;5&quot;/&gt;&lt;property id=&quot;20300&quot; value=&quot;Slide 9 - &amp;quot;Current Child Welfare in MN&amp;quot;&quot;/&gt;&lt;property id=&quot;20307&quot; value=&quot;263&quot;/&gt;&lt;/object&gt;&lt;object type=&quot;3&quot; unique_id=&quot;10011&quot;&gt;&lt;property id=&quot;20148&quot; value=&quot;5&quot;/&gt;&lt;property id=&quot;20300&quot; value=&quot;Slide 10 - &amp;quot;2015-2016 year to-dos&amp;quot;&quot;/&gt;&lt;property id=&quot;20307&quot; value=&quot;264&quot;/&gt;&lt;/object&gt;&lt;object type=&quot;3&quot; unique_id=&quot;10056&quot;&gt;&lt;property id=&quot;20148&quot; value=&quot;5&quot;/&gt;&lt;property id=&quot;20300&quot; value=&quot;Slide 8 - &amp;quot;Federally Approved IV-E Training Topics&amp;quot;&quot;/&gt;&lt;property id=&quot;20307&quot; value=&quot;265&quot;/&gt;&lt;/object&gt;&lt;object type=&quot;3&quot; unique_id=&quot;10094&quot;&gt;&lt;property id=&quot;20148&quot; value=&quot;5&quot;/&gt;&lt;property id=&quot;20300&quot; value=&quot;Slide 11 - &amp;quot; Thank you&amp;quot;&quot;/&gt;&lt;property id=&quot;20307&quot; value=&quot;266&quot;/&gt;&lt;/object&gt;&lt;/object&gt;&lt;object type=&quot;8&quot; unique_id=&quot;10022&quot;&gt;&lt;/object&gt;&lt;/object&gt;&lt;/database&gt;"/>
  <p:tag name="SECTOMILLISECCONVERTED" val="1"/>
</p:tagLst>
</file>

<file path=ppt/theme/theme1.xml><?xml version="1.0" encoding="utf-8"?>
<a:theme xmlns:a="http://schemas.openxmlformats.org/drawingml/2006/main" name="CASCW">
  <a:themeElements>
    <a:clrScheme name="Custom 2">
      <a:dk1>
        <a:srgbClr val="000000"/>
      </a:dk1>
      <a:lt1>
        <a:srgbClr val="FFBF3B"/>
      </a:lt1>
      <a:dk2>
        <a:srgbClr val="003E51"/>
      </a:dk2>
      <a:lt2>
        <a:srgbClr val="808080"/>
      </a:lt2>
      <a:accent1>
        <a:srgbClr val="3E2913"/>
      </a:accent1>
      <a:accent2>
        <a:srgbClr val="E46C09"/>
      </a:accent2>
      <a:accent3>
        <a:srgbClr val="003E51"/>
      </a:accent3>
      <a:accent4>
        <a:srgbClr val="000000"/>
      </a:accent4>
      <a:accent5>
        <a:srgbClr val="AFACAA"/>
      </a:accent5>
      <a:accent6>
        <a:srgbClr val="8B2332"/>
      </a:accent6>
      <a:hlink>
        <a:srgbClr val="9ABB0A"/>
      </a:hlink>
      <a:folHlink>
        <a:srgbClr val="83A6C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SC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SC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SC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SC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SC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SC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SC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SC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SC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SC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SC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SC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ASCW 13">
        <a:dk1>
          <a:srgbClr val="000000"/>
        </a:dk1>
        <a:lt1>
          <a:srgbClr val="FFE38E"/>
        </a:lt1>
        <a:dk2>
          <a:srgbClr val="000000"/>
        </a:dk2>
        <a:lt2>
          <a:srgbClr val="808080"/>
        </a:lt2>
        <a:accent1>
          <a:srgbClr val="3E2913"/>
        </a:accent1>
        <a:accent2>
          <a:srgbClr val="8B181C"/>
        </a:accent2>
        <a:accent3>
          <a:srgbClr val="FFEFC6"/>
        </a:accent3>
        <a:accent4>
          <a:srgbClr val="000000"/>
        </a:accent4>
        <a:accent5>
          <a:srgbClr val="AFACAA"/>
        </a:accent5>
        <a:accent6>
          <a:srgbClr val="7D1518"/>
        </a:accent6>
        <a:hlink>
          <a:srgbClr val="465C2A"/>
        </a:hlink>
        <a:folHlink>
          <a:srgbClr val="00597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3225</TotalTime>
  <Words>1945</Words>
  <Application>Microsoft Office PowerPoint</Application>
  <PresentationFormat>On-screen Show (16:9)</PresentationFormat>
  <Paragraphs>107</Paragraphs>
  <Slides>23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DINOT-Regular</vt:lpstr>
      <vt:lpstr>Roboto</vt:lpstr>
      <vt:lpstr>CASCW</vt:lpstr>
      <vt:lpstr>PowerPoint Presentation</vt:lpstr>
      <vt:lpstr>Study Background</vt:lpstr>
      <vt:lpstr>Issue Overview</vt:lpstr>
      <vt:lpstr>Objectives</vt:lpstr>
      <vt:lpstr>Quantitative Methods</vt:lpstr>
      <vt:lpstr>Quantitative Findings</vt:lpstr>
      <vt:lpstr>Quantitative Findings</vt:lpstr>
      <vt:lpstr>Quantitative Findings</vt:lpstr>
      <vt:lpstr>Quantitative Findings</vt:lpstr>
      <vt:lpstr>Qualitative Methods</vt:lpstr>
      <vt:lpstr>Qualitative Methods</vt:lpstr>
      <vt:lpstr>Qualitative Findings</vt:lpstr>
      <vt:lpstr>Qualitative Findings</vt:lpstr>
      <vt:lpstr>Qualitative Findings</vt:lpstr>
      <vt:lpstr>Qualitative Findings</vt:lpstr>
      <vt:lpstr>Qualitative Findings</vt:lpstr>
      <vt:lpstr>Qualitative Findings</vt:lpstr>
      <vt:lpstr>Conclusions and Opportunities</vt:lpstr>
      <vt:lpstr>Conclusions and Opportunities</vt:lpstr>
      <vt:lpstr>Conclusions and Opportunities</vt:lpstr>
      <vt:lpstr>PowerPoint Presentation</vt:lpstr>
      <vt:lpstr>PowerPoint Presentation</vt:lpstr>
      <vt:lpstr>PowerPoint Presentation</vt:lpstr>
    </vt:vector>
  </TitlesOfParts>
  <Company>University of Minnesota - 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Traci L LaLiberte PhD</dc:creator>
  <cp:lastModifiedBy>Amy Dorman</cp:lastModifiedBy>
  <cp:revision>178</cp:revision>
  <dcterms:created xsi:type="dcterms:W3CDTF">2015-09-11T15:28:59Z</dcterms:created>
  <dcterms:modified xsi:type="dcterms:W3CDTF">2023-04-03T22:25:47Z</dcterms:modified>
</cp:coreProperties>
</file>