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72" r:id="rId2"/>
    <p:sldId id="273" r:id="rId3"/>
    <p:sldId id="264" r:id="rId4"/>
    <p:sldId id="283" r:id="rId5"/>
    <p:sldId id="898" r:id="rId6"/>
    <p:sldId id="259" r:id="rId7"/>
    <p:sldId id="284" r:id="rId8"/>
    <p:sldId id="286" r:id="rId9"/>
    <p:sldId id="287" r:id="rId10"/>
    <p:sldId id="288" r:id="rId11"/>
    <p:sldId id="846" r:id="rId12"/>
    <p:sldId id="897" r:id="rId13"/>
    <p:sldId id="278" r:id="rId14"/>
    <p:sldId id="261" r:id="rId15"/>
    <p:sldId id="841" r:id="rId16"/>
    <p:sldId id="268" r:id="rId17"/>
    <p:sldId id="263" r:id="rId18"/>
    <p:sldId id="892" r:id="rId19"/>
    <p:sldId id="891" r:id="rId20"/>
    <p:sldId id="887" r:id="rId21"/>
    <p:sldId id="893" r:id="rId22"/>
    <p:sldId id="849" r:id="rId23"/>
    <p:sldId id="280" r:id="rId24"/>
    <p:sldId id="896" r:id="rId25"/>
    <p:sldId id="267" r:id="rId26"/>
    <p:sldId id="895"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BCB0AA"/>
    <a:srgbClr val="926E5D"/>
    <a:srgbClr val="AD5C4D"/>
    <a:srgbClr val="543E35"/>
    <a:srgbClr val="D1D8B7"/>
    <a:srgbClr val="5E6A76"/>
    <a:srgbClr val="637700"/>
    <a:srgbClr val="A09D79"/>
    <a:srgbClr val="FFF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autoAdjust="0"/>
    <p:restoredTop sz="80611" autoAdjust="0"/>
  </p:normalViewPr>
  <p:slideViewPr>
    <p:cSldViewPr snapToGrid="0">
      <p:cViewPr varScale="1">
        <p:scale>
          <a:sx n="132" d="100"/>
          <a:sy n="132" d="100"/>
        </p:scale>
        <p:origin x="1620" y="88"/>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Comparison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Support groups*</c:v>
                </c:pt>
              </c:strCache>
            </c:strRef>
          </c:cat>
          <c:val>
            <c:numRef>
              <c:f>Sheet1!$B$2</c:f>
              <c:numCache>
                <c:formatCode>0%</c:formatCode>
                <c:ptCount val="1"/>
                <c:pt idx="0">
                  <c:v>1.6E-2</c:v>
                </c:pt>
              </c:numCache>
            </c:numRef>
          </c:val>
          <c:extLst>
            <c:ext xmlns:c16="http://schemas.microsoft.com/office/drawing/2014/chart" uri="{C3380CC4-5D6E-409C-BE32-E72D297353CC}">
              <c16:uniqueId val="{00000000-A74C-49E4-B081-0CEFE1260297}"/>
            </c:ext>
          </c:extLst>
        </c:ser>
        <c:ser>
          <c:idx val="1"/>
          <c:order val="1"/>
          <c:tx>
            <c:strRef>
              <c:f>Sheet1!$C$1</c:f>
              <c:strCache>
                <c:ptCount val="1"/>
                <c:pt idx="0">
                  <c:v>Intervention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Support groups*</c:v>
                </c:pt>
              </c:strCache>
            </c:strRef>
          </c:cat>
          <c:val>
            <c:numRef>
              <c:f>Sheet1!$C$2</c:f>
              <c:numCache>
                <c:formatCode>0%</c:formatCode>
                <c:ptCount val="1"/>
                <c:pt idx="0">
                  <c:v>9.5000000000000001E-2</c:v>
                </c:pt>
              </c:numCache>
            </c:numRef>
          </c:val>
          <c:extLst>
            <c:ext xmlns:c16="http://schemas.microsoft.com/office/drawing/2014/chart" uri="{C3380CC4-5D6E-409C-BE32-E72D297353CC}">
              <c16:uniqueId val="{00000001-A74C-49E4-B081-0CEFE1260297}"/>
            </c:ext>
          </c:extLst>
        </c:ser>
        <c:dLbls>
          <c:showLegendKey val="0"/>
          <c:showVal val="0"/>
          <c:showCatName val="0"/>
          <c:showSerName val="0"/>
          <c:showPercent val="0"/>
          <c:showBubbleSize val="0"/>
        </c:dLbls>
        <c:gapWidth val="219"/>
        <c:overlap val="-27"/>
        <c:axId val="416223440"/>
        <c:axId val="416224096"/>
      </c:barChart>
      <c:catAx>
        <c:axId val="41622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16224096"/>
        <c:crosses val="autoZero"/>
        <c:auto val="1"/>
        <c:lblAlgn val="ctr"/>
        <c:lblOffset val="100"/>
        <c:noMultiLvlLbl val="0"/>
      </c:catAx>
      <c:valAx>
        <c:axId val="416224096"/>
        <c:scaling>
          <c:orientation val="minMax"/>
        </c:scaling>
        <c:delete val="1"/>
        <c:axPos val="l"/>
        <c:numFmt formatCode="0%" sourceLinked="1"/>
        <c:majorTickMark val="none"/>
        <c:minorTickMark val="none"/>
        <c:tickLblPos val="nextTo"/>
        <c:crossAx val="41622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Comparison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Child-Only TANF*</c:v>
                </c:pt>
                <c:pt idx="1">
                  <c:v>KCSP</c:v>
                </c:pt>
              </c:strCache>
            </c:strRef>
          </c:cat>
          <c:val>
            <c:numRef>
              <c:f>Sheet1!$B$2:$B$3</c:f>
              <c:numCache>
                <c:formatCode>0%</c:formatCode>
                <c:ptCount val="2"/>
                <c:pt idx="0">
                  <c:v>0.4</c:v>
                </c:pt>
                <c:pt idx="1">
                  <c:v>0.26</c:v>
                </c:pt>
              </c:numCache>
            </c:numRef>
          </c:val>
          <c:extLst>
            <c:ext xmlns:c16="http://schemas.microsoft.com/office/drawing/2014/chart" uri="{C3380CC4-5D6E-409C-BE32-E72D297353CC}">
              <c16:uniqueId val="{00000000-A74C-49E4-B081-0CEFE1260297}"/>
            </c:ext>
          </c:extLst>
        </c:ser>
        <c:ser>
          <c:idx val="1"/>
          <c:order val="1"/>
          <c:tx>
            <c:strRef>
              <c:f>Sheet1!$C$1</c:f>
              <c:strCache>
                <c:ptCount val="1"/>
                <c:pt idx="0">
                  <c:v>Intervention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Child-Only TANF*</c:v>
                </c:pt>
                <c:pt idx="1">
                  <c:v>KCSP</c:v>
                </c:pt>
              </c:strCache>
            </c:strRef>
          </c:cat>
          <c:val>
            <c:numRef>
              <c:f>Sheet1!$C$2:$C$3</c:f>
              <c:numCache>
                <c:formatCode>0%</c:formatCode>
                <c:ptCount val="2"/>
                <c:pt idx="0">
                  <c:v>0.52</c:v>
                </c:pt>
                <c:pt idx="1">
                  <c:v>0.28999999999999998</c:v>
                </c:pt>
              </c:numCache>
            </c:numRef>
          </c:val>
          <c:extLst>
            <c:ext xmlns:c16="http://schemas.microsoft.com/office/drawing/2014/chart" uri="{C3380CC4-5D6E-409C-BE32-E72D297353CC}">
              <c16:uniqueId val="{00000001-A74C-49E4-B081-0CEFE1260297}"/>
            </c:ext>
          </c:extLst>
        </c:ser>
        <c:dLbls>
          <c:showLegendKey val="0"/>
          <c:showVal val="0"/>
          <c:showCatName val="0"/>
          <c:showSerName val="0"/>
          <c:showPercent val="0"/>
          <c:showBubbleSize val="0"/>
        </c:dLbls>
        <c:gapWidth val="219"/>
        <c:overlap val="-27"/>
        <c:axId val="416223440"/>
        <c:axId val="416224096"/>
      </c:barChart>
      <c:catAx>
        <c:axId val="41622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16224096"/>
        <c:crosses val="autoZero"/>
        <c:auto val="1"/>
        <c:lblAlgn val="ctr"/>
        <c:lblOffset val="100"/>
        <c:noMultiLvlLbl val="0"/>
      </c:catAx>
      <c:valAx>
        <c:axId val="416224096"/>
        <c:scaling>
          <c:orientation val="minMax"/>
        </c:scaling>
        <c:delete val="1"/>
        <c:axPos val="l"/>
        <c:numFmt formatCode="0%" sourceLinked="1"/>
        <c:majorTickMark val="none"/>
        <c:minorTickMark val="none"/>
        <c:tickLblPos val="nextTo"/>
        <c:crossAx val="41622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Comparison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Better able to cope with caring for child</c:v>
                </c:pt>
                <c:pt idx="1">
                  <c:v>Improved health and wellbeing</c:v>
                </c:pt>
                <c:pt idx="2">
                  <c:v>Greater life enjoyment*</c:v>
                </c:pt>
                <c:pt idx="3">
                  <c:v>Reduced stress</c:v>
                </c:pt>
                <c:pt idx="4">
                  <c:v>Average of all wellbeing items*</c:v>
                </c:pt>
              </c:strCache>
            </c:strRef>
          </c:cat>
          <c:val>
            <c:numRef>
              <c:f>Sheet1!$B$2:$B$6</c:f>
              <c:numCache>
                <c:formatCode>0.0</c:formatCode>
                <c:ptCount val="5"/>
                <c:pt idx="0">
                  <c:v>5.5</c:v>
                </c:pt>
                <c:pt idx="1">
                  <c:v>5</c:v>
                </c:pt>
                <c:pt idx="2">
                  <c:v>5</c:v>
                </c:pt>
                <c:pt idx="3">
                  <c:v>5.2</c:v>
                </c:pt>
                <c:pt idx="4">
                  <c:v>5.2</c:v>
                </c:pt>
              </c:numCache>
            </c:numRef>
          </c:val>
          <c:extLst>
            <c:ext xmlns:c16="http://schemas.microsoft.com/office/drawing/2014/chart" uri="{C3380CC4-5D6E-409C-BE32-E72D297353CC}">
              <c16:uniqueId val="{00000000-A74C-49E4-B081-0CEFE1260297}"/>
            </c:ext>
          </c:extLst>
        </c:ser>
        <c:ser>
          <c:idx val="1"/>
          <c:order val="1"/>
          <c:tx>
            <c:strRef>
              <c:f>Sheet1!$C$1</c:f>
              <c:strCache>
                <c:ptCount val="1"/>
                <c:pt idx="0">
                  <c:v>Intervention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Better able to cope with caring for child</c:v>
                </c:pt>
                <c:pt idx="1">
                  <c:v>Improved health and wellbeing</c:v>
                </c:pt>
                <c:pt idx="2">
                  <c:v>Greater life enjoyment*</c:v>
                </c:pt>
                <c:pt idx="3">
                  <c:v>Reduced stress</c:v>
                </c:pt>
                <c:pt idx="4">
                  <c:v>Average of all wellbeing items*</c:v>
                </c:pt>
              </c:strCache>
            </c:strRef>
          </c:cat>
          <c:val>
            <c:numRef>
              <c:f>Sheet1!$C$2:$C$6</c:f>
              <c:numCache>
                <c:formatCode>0.0</c:formatCode>
                <c:ptCount val="5"/>
                <c:pt idx="0">
                  <c:v>6.12</c:v>
                </c:pt>
                <c:pt idx="1">
                  <c:v>5.6</c:v>
                </c:pt>
                <c:pt idx="2">
                  <c:v>5.9</c:v>
                </c:pt>
                <c:pt idx="3">
                  <c:v>5.9</c:v>
                </c:pt>
                <c:pt idx="4">
                  <c:v>5.9</c:v>
                </c:pt>
              </c:numCache>
            </c:numRef>
          </c:val>
          <c:extLst>
            <c:ext xmlns:c16="http://schemas.microsoft.com/office/drawing/2014/chart" uri="{C3380CC4-5D6E-409C-BE32-E72D297353CC}">
              <c16:uniqueId val="{00000001-A74C-49E4-B081-0CEFE1260297}"/>
            </c:ext>
          </c:extLst>
        </c:ser>
        <c:dLbls>
          <c:showLegendKey val="0"/>
          <c:showVal val="0"/>
          <c:showCatName val="0"/>
          <c:showSerName val="0"/>
          <c:showPercent val="0"/>
          <c:showBubbleSize val="0"/>
        </c:dLbls>
        <c:gapWidth val="219"/>
        <c:overlap val="-27"/>
        <c:axId val="416223440"/>
        <c:axId val="416224096"/>
      </c:barChart>
      <c:catAx>
        <c:axId val="41622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16224096"/>
        <c:crosses val="autoZero"/>
        <c:auto val="1"/>
        <c:lblAlgn val="ctr"/>
        <c:lblOffset val="100"/>
        <c:noMultiLvlLbl val="0"/>
      </c:catAx>
      <c:valAx>
        <c:axId val="416224096"/>
        <c:scaling>
          <c:orientation val="minMax"/>
        </c:scaling>
        <c:delete val="1"/>
        <c:axPos val="l"/>
        <c:numFmt formatCode="0.0" sourceLinked="1"/>
        <c:majorTickMark val="none"/>
        <c:minorTickMark val="none"/>
        <c:tickLblPos val="nextTo"/>
        <c:crossAx val="41622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Comparison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Left the home for any reason*</c:v>
                </c:pt>
                <c:pt idx="1">
                  <c:v>Left the home due to placement instability*</c:v>
                </c:pt>
              </c:strCache>
            </c:strRef>
          </c:cat>
          <c:val>
            <c:numRef>
              <c:f>Sheet1!$B$2:$B$3</c:f>
              <c:numCache>
                <c:formatCode>0%</c:formatCode>
                <c:ptCount val="2"/>
                <c:pt idx="0">
                  <c:v>0.23</c:v>
                </c:pt>
                <c:pt idx="1">
                  <c:v>5.8999999999999997E-2</c:v>
                </c:pt>
              </c:numCache>
            </c:numRef>
          </c:val>
          <c:extLst>
            <c:ext xmlns:c16="http://schemas.microsoft.com/office/drawing/2014/chart" uri="{C3380CC4-5D6E-409C-BE32-E72D297353CC}">
              <c16:uniqueId val="{00000000-A74C-49E4-B081-0CEFE1260297}"/>
            </c:ext>
          </c:extLst>
        </c:ser>
        <c:ser>
          <c:idx val="1"/>
          <c:order val="1"/>
          <c:tx>
            <c:strRef>
              <c:f>Sheet1!$C$1</c:f>
              <c:strCache>
                <c:ptCount val="1"/>
                <c:pt idx="0">
                  <c:v>Intervention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Left the home for any reason*</c:v>
                </c:pt>
                <c:pt idx="1">
                  <c:v>Left the home due to placement instability*</c:v>
                </c:pt>
              </c:strCache>
            </c:strRef>
          </c:cat>
          <c:val>
            <c:numRef>
              <c:f>Sheet1!$C$2:$C$3</c:f>
              <c:numCache>
                <c:formatCode>0%</c:formatCode>
                <c:ptCount val="2"/>
                <c:pt idx="0">
                  <c:v>7.4999999999999997E-2</c:v>
                </c:pt>
                <c:pt idx="1">
                  <c:v>0.01</c:v>
                </c:pt>
              </c:numCache>
            </c:numRef>
          </c:val>
          <c:extLst>
            <c:ext xmlns:c16="http://schemas.microsoft.com/office/drawing/2014/chart" uri="{C3380CC4-5D6E-409C-BE32-E72D297353CC}">
              <c16:uniqueId val="{00000001-A74C-49E4-B081-0CEFE1260297}"/>
            </c:ext>
          </c:extLst>
        </c:ser>
        <c:dLbls>
          <c:showLegendKey val="0"/>
          <c:showVal val="0"/>
          <c:showCatName val="0"/>
          <c:showSerName val="0"/>
          <c:showPercent val="0"/>
          <c:showBubbleSize val="0"/>
        </c:dLbls>
        <c:gapWidth val="219"/>
        <c:overlap val="-27"/>
        <c:axId val="416223440"/>
        <c:axId val="416224096"/>
      </c:barChart>
      <c:catAx>
        <c:axId val="41622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16224096"/>
        <c:crosses val="autoZero"/>
        <c:auto val="1"/>
        <c:lblAlgn val="ctr"/>
        <c:lblOffset val="100"/>
        <c:noMultiLvlLbl val="0"/>
      </c:catAx>
      <c:valAx>
        <c:axId val="416224096"/>
        <c:scaling>
          <c:orientation val="minMax"/>
        </c:scaling>
        <c:delete val="1"/>
        <c:axPos val="l"/>
        <c:numFmt formatCode="0%" sourceLinked="1"/>
        <c:majorTickMark val="none"/>
        <c:minorTickMark val="none"/>
        <c:tickLblPos val="nextTo"/>
        <c:crossAx val="4162234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Comparison</c:v>
                </c:pt>
              </c:strCache>
            </c:strRef>
          </c:tx>
          <c:spPr>
            <a:solidFill>
              <a:srgbClr val="D1D8B7"/>
            </a:solidFill>
            <a:ln>
              <a:noFill/>
            </a:ln>
            <a:effectLst>
              <a:outerShdw blurRad="57150" dist="19050" dir="5400000" algn="ctr" rotWithShape="0">
                <a:srgbClr val="000000">
                  <a:alpha val="63000"/>
                </a:srgbClr>
              </a:outerShdw>
            </a:effectLst>
          </c:spPr>
          <c:invertIfNegative val="0"/>
          <c:dLbls>
            <c:dLbl>
              <c:idx val="0"/>
              <c:spPr>
                <a:noFill/>
                <a:ln>
                  <a:solidFill>
                    <a:srgbClr val="543E35"/>
                  </a:solid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2B4D-4833-818E-123440697FE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Entered foster care</c:v>
                </c:pt>
                <c:pt idx="1">
                  <c:v>Ran away</c:v>
                </c:pt>
                <c:pt idx="2">
                  <c:v>Moved to another kin caregiver</c:v>
                </c:pt>
                <c:pt idx="3">
                  <c:v>Aged out </c:v>
                </c:pt>
                <c:pt idx="4">
                  <c:v>Return to birht parent</c:v>
                </c:pt>
              </c:strCache>
            </c:strRef>
          </c:cat>
          <c:val>
            <c:numRef>
              <c:f>Sheet1!$B$2:$B$6</c:f>
              <c:numCache>
                <c:formatCode>0%</c:formatCode>
                <c:ptCount val="5"/>
                <c:pt idx="0">
                  <c:v>0.02</c:v>
                </c:pt>
                <c:pt idx="1">
                  <c:v>0.04</c:v>
                </c:pt>
                <c:pt idx="2">
                  <c:v>0.2</c:v>
                </c:pt>
                <c:pt idx="3">
                  <c:v>0.2</c:v>
                </c:pt>
                <c:pt idx="4">
                  <c:v>0.55000000000000004</c:v>
                </c:pt>
              </c:numCache>
            </c:numRef>
          </c:val>
          <c:extLst>
            <c:ext xmlns:c16="http://schemas.microsoft.com/office/drawing/2014/chart" uri="{C3380CC4-5D6E-409C-BE32-E72D297353CC}">
              <c16:uniqueId val="{00000000-36B8-4F12-A9B5-1F1E3CA276AA}"/>
            </c:ext>
          </c:extLst>
        </c:ser>
        <c:ser>
          <c:idx val="1"/>
          <c:order val="1"/>
          <c:tx>
            <c:strRef>
              <c:f>Sheet1!$C$1</c:f>
              <c:strCache>
                <c:ptCount val="1"/>
                <c:pt idx="0">
                  <c:v>Intervention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Entered foster care</c:v>
                </c:pt>
                <c:pt idx="1">
                  <c:v>Ran away</c:v>
                </c:pt>
                <c:pt idx="2">
                  <c:v>Moved to another kin caregiver</c:v>
                </c:pt>
                <c:pt idx="3">
                  <c:v>Aged out </c:v>
                </c:pt>
                <c:pt idx="4">
                  <c:v>Return to birht parent</c:v>
                </c:pt>
              </c:strCache>
            </c:strRef>
          </c:cat>
          <c:val>
            <c:numRef>
              <c:f>Sheet1!$C$2:$C$6</c:f>
              <c:numCache>
                <c:formatCode>0%</c:formatCode>
                <c:ptCount val="5"/>
                <c:pt idx="0">
                  <c:v>0</c:v>
                </c:pt>
                <c:pt idx="1">
                  <c:v>0</c:v>
                </c:pt>
                <c:pt idx="2">
                  <c:v>0.11</c:v>
                </c:pt>
                <c:pt idx="3">
                  <c:v>0.61</c:v>
                </c:pt>
                <c:pt idx="4">
                  <c:v>0.28000000000000003</c:v>
                </c:pt>
              </c:numCache>
            </c:numRef>
          </c:val>
          <c:extLst>
            <c:ext xmlns:c16="http://schemas.microsoft.com/office/drawing/2014/chart" uri="{C3380CC4-5D6E-409C-BE32-E72D297353CC}">
              <c16:uniqueId val="{00000001-36B8-4F12-A9B5-1F1E3CA276AA}"/>
            </c:ext>
          </c:extLst>
        </c:ser>
        <c:dLbls>
          <c:dLblPos val="inEnd"/>
          <c:showLegendKey val="0"/>
          <c:showVal val="1"/>
          <c:showCatName val="0"/>
          <c:showSerName val="0"/>
          <c:showPercent val="0"/>
          <c:showBubbleSize val="0"/>
        </c:dLbls>
        <c:gapWidth val="115"/>
        <c:overlap val="-20"/>
        <c:axId val="40997631"/>
        <c:axId val="40995551"/>
      </c:barChart>
      <c:catAx>
        <c:axId val="40997631"/>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40995551"/>
        <c:crosses val="autoZero"/>
        <c:auto val="1"/>
        <c:lblAlgn val="ctr"/>
        <c:lblOffset val="100"/>
        <c:noMultiLvlLbl val="0"/>
      </c:catAx>
      <c:valAx>
        <c:axId val="40995551"/>
        <c:scaling>
          <c:orientation val="minMax"/>
        </c:scaling>
        <c:delete val="0"/>
        <c:axPos val="b"/>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0997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60523-7933-4357-9542-53075015D65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D714DCB-055E-4DDF-AF2A-B489F18C86D6}">
      <dgm:prSet phldrT="[Text]" phldr="0"/>
      <dgm:spPr/>
      <dgm:t>
        <a:bodyPr/>
        <a:lstStyle/>
        <a:p>
          <a:pPr rtl="0"/>
          <a:r>
            <a:rPr lang="en-US" b="0">
              <a:latin typeface="Times New Roman" panose="02020603050405020304" pitchFamily="18" charset="0"/>
              <a:cs typeface="Times New Roman" panose="02020603050405020304" pitchFamily="18" charset="0"/>
            </a:rPr>
            <a:t>64% White</a:t>
          </a:r>
        </a:p>
      </dgm:t>
    </dgm:pt>
    <dgm:pt modelId="{6ADC1956-B4BF-4885-99DC-F5A4688A51AE}" type="parTrans" cxnId="{4390DF54-A3AD-4C4D-80DC-EBD4887C9549}">
      <dgm:prSet/>
      <dgm:spPr/>
      <dgm:t>
        <a:bodyPr/>
        <a:lstStyle/>
        <a:p>
          <a:endParaRPr lang="en-US">
            <a:latin typeface="Times New Roman" panose="02020603050405020304" pitchFamily="18" charset="0"/>
            <a:cs typeface="Times New Roman" panose="02020603050405020304" pitchFamily="18" charset="0"/>
          </a:endParaRPr>
        </a:p>
      </dgm:t>
    </dgm:pt>
    <dgm:pt modelId="{14676BA2-9C86-40CA-8D25-79A1D70B076F}" type="sibTrans" cxnId="{4390DF54-A3AD-4C4D-80DC-EBD4887C9549}">
      <dgm:prSet/>
      <dgm:spPr/>
      <dgm:t>
        <a:bodyPr/>
        <a:lstStyle/>
        <a:p>
          <a:endParaRPr lang="en-US">
            <a:latin typeface="Times New Roman" panose="02020603050405020304" pitchFamily="18" charset="0"/>
            <a:cs typeface="Times New Roman" panose="02020603050405020304" pitchFamily="18" charset="0"/>
          </a:endParaRPr>
        </a:p>
      </dgm:t>
    </dgm:pt>
    <dgm:pt modelId="{B417CF18-46B6-4124-BE87-7832C9B9DFD7}">
      <dgm:prSet phldrT="[Text]" phldr="0"/>
      <dgm:spPr/>
      <dgm:t>
        <a:bodyPr/>
        <a:lstStyle/>
        <a:p>
          <a:pPr rtl="0"/>
          <a:r>
            <a:rPr lang="en-US" b="0">
              <a:latin typeface="Times New Roman" panose="02020603050405020304" pitchFamily="18" charset="0"/>
              <a:cs typeface="Times New Roman" panose="02020603050405020304" pitchFamily="18" charset="0"/>
            </a:rPr>
            <a:t>83% not DCYF involved</a:t>
          </a:r>
        </a:p>
      </dgm:t>
    </dgm:pt>
    <dgm:pt modelId="{B70FBFAE-0D79-4EF2-A563-73580E7B6E31}" type="parTrans" cxnId="{56DF7756-D185-4C46-8AB3-AE0A4DC23D89}">
      <dgm:prSet/>
      <dgm:spPr/>
      <dgm:t>
        <a:bodyPr/>
        <a:lstStyle/>
        <a:p>
          <a:endParaRPr lang="en-US">
            <a:latin typeface="Times New Roman" panose="02020603050405020304" pitchFamily="18" charset="0"/>
            <a:cs typeface="Times New Roman" panose="02020603050405020304" pitchFamily="18" charset="0"/>
          </a:endParaRPr>
        </a:p>
      </dgm:t>
    </dgm:pt>
    <dgm:pt modelId="{06E8EF13-E158-4B75-B1E4-5F773ECAFC00}" type="sibTrans" cxnId="{56DF7756-D185-4C46-8AB3-AE0A4DC23D89}">
      <dgm:prSet/>
      <dgm:spPr/>
      <dgm:t>
        <a:bodyPr/>
        <a:lstStyle/>
        <a:p>
          <a:endParaRPr lang="en-US">
            <a:latin typeface="Times New Roman" panose="02020603050405020304" pitchFamily="18" charset="0"/>
            <a:cs typeface="Times New Roman" panose="02020603050405020304" pitchFamily="18" charset="0"/>
          </a:endParaRPr>
        </a:p>
      </dgm:t>
    </dgm:pt>
    <dgm:pt modelId="{B563F081-4E56-4F70-B5FB-34AEA35BA5E0}">
      <dgm:prSet phldrT="[Text]" phldr="0"/>
      <dgm:spPr/>
      <dgm:t>
        <a:bodyPr/>
        <a:lstStyle/>
        <a:p>
          <a:pPr rtl="0"/>
          <a:r>
            <a:rPr lang="en-US" b="0">
              <a:latin typeface="Times New Roman" panose="02020603050405020304" pitchFamily="18" charset="0"/>
              <a:cs typeface="Times New Roman" panose="02020603050405020304" pitchFamily="18" charset="0"/>
            </a:rPr>
            <a:t>39% SNAP recipients</a:t>
          </a:r>
        </a:p>
      </dgm:t>
    </dgm:pt>
    <dgm:pt modelId="{E78C6415-2A2D-4966-A40B-A47E417AD136}" type="parTrans" cxnId="{8049792B-9D83-4573-8EB5-F6EFC7D4605A}">
      <dgm:prSet/>
      <dgm:spPr/>
      <dgm:t>
        <a:bodyPr/>
        <a:lstStyle/>
        <a:p>
          <a:endParaRPr lang="en-US">
            <a:latin typeface="Times New Roman" panose="02020603050405020304" pitchFamily="18" charset="0"/>
            <a:cs typeface="Times New Roman" panose="02020603050405020304" pitchFamily="18" charset="0"/>
          </a:endParaRPr>
        </a:p>
      </dgm:t>
    </dgm:pt>
    <dgm:pt modelId="{7728FD6F-76D9-4C4F-BE9D-9080C3A26720}" type="sibTrans" cxnId="{8049792B-9D83-4573-8EB5-F6EFC7D4605A}">
      <dgm:prSet/>
      <dgm:spPr/>
      <dgm:t>
        <a:bodyPr/>
        <a:lstStyle/>
        <a:p>
          <a:endParaRPr lang="en-US">
            <a:latin typeface="Times New Roman" panose="02020603050405020304" pitchFamily="18" charset="0"/>
            <a:cs typeface="Times New Roman" panose="02020603050405020304" pitchFamily="18" charset="0"/>
          </a:endParaRPr>
        </a:p>
      </dgm:t>
    </dgm:pt>
    <dgm:pt modelId="{C62C575E-0727-491F-8380-EDD19D2AAF5B}">
      <dgm:prSet phldrT="[Text]" phldr="0"/>
      <dgm:spPr>
        <a:solidFill>
          <a:schemeClr val="bg1">
            <a:lumMod val="50000"/>
          </a:schemeClr>
        </a:solidFill>
      </dgm:spPr>
      <dgm:t>
        <a:bodyPr/>
        <a:lstStyle/>
        <a:p>
          <a:pPr rtl="0"/>
          <a:r>
            <a:rPr lang="en-US" b="0">
              <a:latin typeface="Times New Roman" panose="02020603050405020304" pitchFamily="18" charset="0"/>
              <a:cs typeface="Times New Roman" panose="02020603050405020304" pitchFamily="18" charset="0"/>
            </a:rPr>
            <a:t>58 years old</a:t>
          </a:r>
        </a:p>
      </dgm:t>
    </dgm:pt>
    <dgm:pt modelId="{591027D7-2493-4F8F-BFC2-D4141C885370}" type="parTrans" cxnId="{37632F0A-2D7D-4648-BF6D-335571341FAD}">
      <dgm:prSet/>
      <dgm:spPr/>
      <dgm:t>
        <a:bodyPr/>
        <a:lstStyle/>
        <a:p>
          <a:endParaRPr lang="en-US">
            <a:latin typeface="Times New Roman" panose="02020603050405020304" pitchFamily="18" charset="0"/>
            <a:cs typeface="Times New Roman" panose="02020603050405020304" pitchFamily="18" charset="0"/>
          </a:endParaRPr>
        </a:p>
      </dgm:t>
    </dgm:pt>
    <dgm:pt modelId="{8ED1A08B-3E3C-4C4B-9929-7E2D8D89294F}" type="sibTrans" cxnId="{37632F0A-2D7D-4648-BF6D-335571341FAD}">
      <dgm:prSet/>
      <dgm:spPr/>
      <dgm:t>
        <a:bodyPr/>
        <a:lstStyle/>
        <a:p>
          <a:endParaRPr lang="en-US">
            <a:latin typeface="Times New Roman" panose="02020603050405020304" pitchFamily="18" charset="0"/>
            <a:cs typeface="Times New Roman" panose="02020603050405020304" pitchFamily="18" charset="0"/>
          </a:endParaRPr>
        </a:p>
      </dgm:t>
    </dgm:pt>
    <dgm:pt modelId="{A864B241-B9F5-42EB-9F33-F239187A6684}">
      <dgm:prSet phldr="0"/>
      <dgm:spPr/>
      <dgm:t>
        <a:bodyPr/>
        <a:lstStyle/>
        <a:p>
          <a:r>
            <a:rPr lang="en-US" b="0" dirty="0">
              <a:latin typeface="Times New Roman" panose="02020603050405020304" pitchFamily="18" charset="0"/>
              <a:cs typeface="Times New Roman" panose="02020603050405020304" pitchFamily="18" charset="0"/>
            </a:rPr>
            <a:t>22% Hispanic</a:t>
          </a:r>
        </a:p>
      </dgm:t>
    </dgm:pt>
    <dgm:pt modelId="{CB402848-15E2-42B1-8BD4-E34F6E41780E}" type="parTrans" cxnId="{F08A67D6-C5B0-4911-B4D8-E8E63C7B4BCC}">
      <dgm:prSet/>
      <dgm:spPr/>
      <dgm:t>
        <a:bodyPr/>
        <a:lstStyle/>
        <a:p>
          <a:endParaRPr lang="en-US">
            <a:latin typeface="Times New Roman" panose="02020603050405020304" pitchFamily="18" charset="0"/>
            <a:cs typeface="Times New Roman" panose="02020603050405020304" pitchFamily="18" charset="0"/>
          </a:endParaRPr>
        </a:p>
      </dgm:t>
    </dgm:pt>
    <dgm:pt modelId="{C563C576-2145-42CB-88F3-21E75C9F2102}" type="sibTrans" cxnId="{F08A67D6-C5B0-4911-B4D8-E8E63C7B4BCC}">
      <dgm:prSet/>
      <dgm:spPr/>
      <dgm:t>
        <a:bodyPr/>
        <a:lstStyle/>
        <a:p>
          <a:endParaRPr lang="en-US">
            <a:latin typeface="Times New Roman" panose="02020603050405020304" pitchFamily="18" charset="0"/>
            <a:cs typeface="Times New Roman" panose="02020603050405020304" pitchFamily="18" charset="0"/>
          </a:endParaRPr>
        </a:p>
      </dgm:t>
    </dgm:pt>
    <dgm:pt modelId="{F56E46A6-80EE-41FE-8774-946B16DD3F19}">
      <dgm:prSet phldr="0"/>
      <dgm:spPr/>
      <dgm:t>
        <a:bodyPr/>
        <a:lstStyle/>
        <a:p>
          <a:r>
            <a:rPr lang="en-US" b="0">
              <a:latin typeface="Times New Roman" panose="02020603050405020304" pitchFamily="18" charset="0"/>
              <a:cs typeface="Times New Roman" panose="02020603050405020304" pitchFamily="18" charset="0"/>
            </a:rPr>
            <a:t>6% Black</a:t>
          </a:r>
        </a:p>
      </dgm:t>
    </dgm:pt>
    <dgm:pt modelId="{F3F3F3DB-4EF5-422D-A019-6B8CDBC83AC4}" type="parTrans" cxnId="{D9705E75-80BF-4FBC-9D0F-A8C4CA755412}">
      <dgm:prSet/>
      <dgm:spPr/>
      <dgm:t>
        <a:bodyPr/>
        <a:lstStyle/>
        <a:p>
          <a:endParaRPr lang="en-US">
            <a:latin typeface="Times New Roman" panose="02020603050405020304" pitchFamily="18" charset="0"/>
            <a:cs typeface="Times New Roman" panose="02020603050405020304" pitchFamily="18" charset="0"/>
          </a:endParaRPr>
        </a:p>
      </dgm:t>
    </dgm:pt>
    <dgm:pt modelId="{373F8059-EEBE-4100-B7E3-4E9FA9DC4653}" type="sibTrans" cxnId="{D9705E75-80BF-4FBC-9D0F-A8C4CA755412}">
      <dgm:prSet/>
      <dgm:spPr/>
      <dgm:t>
        <a:bodyPr/>
        <a:lstStyle/>
        <a:p>
          <a:endParaRPr lang="en-US">
            <a:latin typeface="Times New Roman" panose="02020603050405020304" pitchFamily="18" charset="0"/>
            <a:cs typeface="Times New Roman" panose="02020603050405020304" pitchFamily="18" charset="0"/>
          </a:endParaRPr>
        </a:p>
      </dgm:t>
    </dgm:pt>
    <dgm:pt modelId="{72C0E9D4-E4DD-4DAF-939F-4B082BA0DC2D}">
      <dgm:prSet phldr="0"/>
      <dgm:spPr/>
      <dgm:t>
        <a:bodyPr/>
        <a:lstStyle/>
        <a:p>
          <a:pPr rtl="0"/>
          <a:r>
            <a:rPr lang="en-US" b="0">
              <a:latin typeface="Times New Roman" panose="02020603050405020304" pitchFamily="18" charset="0"/>
              <a:cs typeface="Times New Roman" panose="02020603050405020304" pitchFamily="18" charset="0"/>
            </a:rPr>
            <a:t>7% AIAN</a:t>
          </a:r>
        </a:p>
      </dgm:t>
    </dgm:pt>
    <dgm:pt modelId="{3F792B87-949F-48E3-82C4-96FC9F846EA4}" type="parTrans" cxnId="{B0C142BA-F72F-4DF7-BBC2-C8925FAB3423}">
      <dgm:prSet/>
      <dgm:spPr/>
      <dgm:t>
        <a:bodyPr/>
        <a:lstStyle/>
        <a:p>
          <a:endParaRPr lang="en-US">
            <a:latin typeface="Times New Roman" panose="02020603050405020304" pitchFamily="18" charset="0"/>
            <a:cs typeface="Times New Roman" panose="02020603050405020304" pitchFamily="18" charset="0"/>
          </a:endParaRPr>
        </a:p>
      </dgm:t>
    </dgm:pt>
    <dgm:pt modelId="{5F0B6B02-88B3-48C7-8BA7-713A45CF1511}" type="sibTrans" cxnId="{B0C142BA-F72F-4DF7-BBC2-C8925FAB3423}">
      <dgm:prSet/>
      <dgm:spPr/>
      <dgm:t>
        <a:bodyPr/>
        <a:lstStyle/>
        <a:p>
          <a:endParaRPr lang="en-US">
            <a:latin typeface="Times New Roman" panose="02020603050405020304" pitchFamily="18" charset="0"/>
            <a:cs typeface="Times New Roman" panose="02020603050405020304" pitchFamily="18" charset="0"/>
          </a:endParaRPr>
        </a:p>
      </dgm:t>
    </dgm:pt>
    <dgm:pt modelId="{00C7F4BB-BEFD-45E6-8B7A-FDE3C5729317}" type="pres">
      <dgm:prSet presAssocID="{CAC60523-7933-4357-9542-53075015D651}" presName="diagram" presStyleCnt="0">
        <dgm:presLayoutVars>
          <dgm:dir/>
          <dgm:resizeHandles val="exact"/>
        </dgm:presLayoutVars>
      </dgm:prSet>
      <dgm:spPr/>
    </dgm:pt>
    <dgm:pt modelId="{9AFD0730-1B08-4D00-BB60-90A84497C0FB}" type="pres">
      <dgm:prSet presAssocID="{6D714DCB-055E-4DDF-AF2A-B489F18C86D6}" presName="node" presStyleLbl="node1" presStyleIdx="0" presStyleCnt="7">
        <dgm:presLayoutVars>
          <dgm:bulletEnabled val="1"/>
        </dgm:presLayoutVars>
      </dgm:prSet>
      <dgm:spPr/>
    </dgm:pt>
    <dgm:pt modelId="{D7178A9C-A3E3-4AD9-AC7A-BB1CCB9AF8F0}" type="pres">
      <dgm:prSet presAssocID="{14676BA2-9C86-40CA-8D25-79A1D70B076F}" presName="sibTrans" presStyleCnt="0"/>
      <dgm:spPr/>
    </dgm:pt>
    <dgm:pt modelId="{D42740E1-0591-4C1F-AC5C-829361B713DE}" type="pres">
      <dgm:prSet presAssocID="{A864B241-B9F5-42EB-9F33-F239187A6684}" presName="node" presStyleLbl="node1" presStyleIdx="1" presStyleCnt="7">
        <dgm:presLayoutVars>
          <dgm:bulletEnabled val="1"/>
        </dgm:presLayoutVars>
      </dgm:prSet>
      <dgm:spPr/>
    </dgm:pt>
    <dgm:pt modelId="{5AAF16F2-52E6-4DFB-9CA4-A7A76FDDB340}" type="pres">
      <dgm:prSet presAssocID="{C563C576-2145-42CB-88F3-21E75C9F2102}" presName="sibTrans" presStyleCnt="0"/>
      <dgm:spPr/>
    </dgm:pt>
    <dgm:pt modelId="{A9796930-2FF3-41F1-A2EC-1ABB69CDA6C5}" type="pres">
      <dgm:prSet presAssocID="{72C0E9D4-E4DD-4DAF-939F-4B082BA0DC2D}" presName="node" presStyleLbl="node1" presStyleIdx="2" presStyleCnt="7">
        <dgm:presLayoutVars>
          <dgm:bulletEnabled val="1"/>
        </dgm:presLayoutVars>
      </dgm:prSet>
      <dgm:spPr/>
    </dgm:pt>
    <dgm:pt modelId="{941FFCE2-12D4-4369-9BE1-0178D61085B1}" type="pres">
      <dgm:prSet presAssocID="{5F0B6B02-88B3-48C7-8BA7-713A45CF1511}" presName="sibTrans" presStyleCnt="0"/>
      <dgm:spPr/>
    </dgm:pt>
    <dgm:pt modelId="{8579D61A-0581-4DA5-A25F-D85468A3E2EB}" type="pres">
      <dgm:prSet presAssocID="{F56E46A6-80EE-41FE-8774-946B16DD3F19}" presName="node" presStyleLbl="node1" presStyleIdx="3" presStyleCnt="7" custLinFactNeighborX="1734" custLinFactNeighborY="2376">
        <dgm:presLayoutVars>
          <dgm:bulletEnabled val="1"/>
        </dgm:presLayoutVars>
      </dgm:prSet>
      <dgm:spPr/>
    </dgm:pt>
    <dgm:pt modelId="{EA79D170-778D-4645-A1E6-9699F4872109}" type="pres">
      <dgm:prSet presAssocID="{373F8059-EEBE-4100-B7E3-4E9FA9DC4653}" presName="sibTrans" presStyleCnt="0"/>
      <dgm:spPr/>
    </dgm:pt>
    <dgm:pt modelId="{93A1B9BB-754A-4FF7-A847-030199734859}" type="pres">
      <dgm:prSet presAssocID="{B417CF18-46B6-4124-BE87-7832C9B9DFD7}" presName="node" presStyleLbl="node1" presStyleIdx="4" presStyleCnt="7">
        <dgm:presLayoutVars>
          <dgm:bulletEnabled val="1"/>
        </dgm:presLayoutVars>
      </dgm:prSet>
      <dgm:spPr/>
    </dgm:pt>
    <dgm:pt modelId="{62684C1A-E28C-4175-9821-0D11B3AA641E}" type="pres">
      <dgm:prSet presAssocID="{06E8EF13-E158-4B75-B1E4-5F773ECAFC00}" presName="sibTrans" presStyleCnt="0"/>
      <dgm:spPr/>
    </dgm:pt>
    <dgm:pt modelId="{9973CE44-9FE8-48D1-A0F6-BBEC67D6ED7C}" type="pres">
      <dgm:prSet presAssocID="{B563F081-4E56-4F70-B5FB-34AEA35BA5E0}" presName="node" presStyleLbl="node1" presStyleIdx="5" presStyleCnt="7">
        <dgm:presLayoutVars>
          <dgm:bulletEnabled val="1"/>
        </dgm:presLayoutVars>
      </dgm:prSet>
      <dgm:spPr/>
    </dgm:pt>
    <dgm:pt modelId="{D7A3A004-A6C6-40CB-B4C5-B6C9E79B206E}" type="pres">
      <dgm:prSet presAssocID="{7728FD6F-76D9-4C4F-BE9D-9080C3A26720}" presName="sibTrans" presStyleCnt="0"/>
      <dgm:spPr/>
    </dgm:pt>
    <dgm:pt modelId="{4AB6C751-55FF-416D-8847-129767701DBA}" type="pres">
      <dgm:prSet presAssocID="{C62C575E-0727-491F-8380-EDD19D2AAF5B}" presName="node" presStyleLbl="node1" presStyleIdx="6" presStyleCnt="7">
        <dgm:presLayoutVars>
          <dgm:bulletEnabled val="1"/>
        </dgm:presLayoutVars>
      </dgm:prSet>
      <dgm:spPr/>
    </dgm:pt>
  </dgm:ptLst>
  <dgm:cxnLst>
    <dgm:cxn modelId="{37632F0A-2D7D-4648-BF6D-335571341FAD}" srcId="{CAC60523-7933-4357-9542-53075015D651}" destId="{C62C575E-0727-491F-8380-EDD19D2AAF5B}" srcOrd="6" destOrd="0" parTransId="{591027D7-2493-4F8F-BFC2-D4141C885370}" sibTransId="{8ED1A08B-3E3C-4C4B-9929-7E2D8D89294F}"/>
    <dgm:cxn modelId="{8049792B-9D83-4573-8EB5-F6EFC7D4605A}" srcId="{CAC60523-7933-4357-9542-53075015D651}" destId="{B563F081-4E56-4F70-B5FB-34AEA35BA5E0}" srcOrd="5" destOrd="0" parTransId="{E78C6415-2A2D-4966-A40B-A47E417AD136}" sibTransId="{7728FD6F-76D9-4C4F-BE9D-9080C3A26720}"/>
    <dgm:cxn modelId="{C787B62E-DAD8-40F4-9342-851E98318E60}" type="presOf" srcId="{A864B241-B9F5-42EB-9F33-F239187A6684}" destId="{D42740E1-0591-4C1F-AC5C-829361B713DE}" srcOrd="0" destOrd="0" presId="urn:microsoft.com/office/officeart/2005/8/layout/default"/>
    <dgm:cxn modelId="{D651D75F-1AA1-4147-84FC-93960A31D9AC}" type="presOf" srcId="{CAC60523-7933-4357-9542-53075015D651}" destId="{00C7F4BB-BEFD-45E6-8B7A-FDE3C5729317}" srcOrd="0" destOrd="0" presId="urn:microsoft.com/office/officeart/2005/8/layout/default"/>
    <dgm:cxn modelId="{352A4C42-F5EF-4A13-A80F-235F8800A049}" type="presOf" srcId="{C62C575E-0727-491F-8380-EDD19D2AAF5B}" destId="{4AB6C751-55FF-416D-8847-129767701DBA}" srcOrd="0" destOrd="0" presId="urn:microsoft.com/office/officeart/2005/8/layout/default"/>
    <dgm:cxn modelId="{89BF1B53-A05B-4BB7-AE21-85B001228AF7}" type="presOf" srcId="{72C0E9D4-E4DD-4DAF-939F-4B082BA0DC2D}" destId="{A9796930-2FF3-41F1-A2EC-1ABB69CDA6C5}" srcOrd="0" destOrd="0" presId="urn:microsoft.com/office/officeart/2005/8/layout/default"/>
    <dgm:cxn modelId="{4390DF54-A3AD-4C4D-80DC-EBD4887C9549}" srcId="{CAC60523-7933-4357-9542-53075015D651}" destId="{6D714DCB-055E-4DDF-AF2A-B489F18C86D6}" srcOrd="0" destOrd="0" parTransId="{6ADC1956-B4BF-4885-99DC-F5A4688A51AE}" sibTransId="{14676BA2-9C86-40CA-8D25-79A1D70B076F}"/>
    <dgm:cxn modelId="{D9705E75-80BF-4FBC-9D0F-A8C4CA755412}" srcId="{CAC60523-7933-4357-9542-53075015D651}" destId="{F56E46A6-80EE-41FE-8774-946B16DD3F19}" srcOrd="3" destOrd="0" parTransId="{F3F3F3DB-4EF5-422D-A019-6B8CDBC83AC4}" sibTransId="{373F8059-EEBE-4100-B7E3-4E9FA9DC4653}"/>
    <dgm:cxn modelId="{56DF7756-D185-4C46-8AB3-AE0A4DC23D89}" srcId="{CAC60523-7933-4357-9542-53075015D651}" destId="{B417CF18-46B6-4124-BE87-7832C9B9DFD7}" srcOrd="4" destOrd="0" parTransId="{B70FBFAE-0D79-4EF2-A563-73580E7B6E31}" sibTransId="{06E8EF13-E158-4B75-B1E4-5F773ECAFC00}"/>
    <dgm:cxn modelId="{2DE6318C-8DFE-40C3-ACC7-A22CA8FC2785}" type="presOf" srcId="{6D714DCB-055E-4DDF-AF2A-B489F18C86D6}" destId="{9AFD0730-1B08-4D00-BB60-90A84497C0FB}" srcOrd="0" destOrd="0" presId="urn:microsoft.com/office/officeart/2005/8/layout/default"/>
    <dgm:cxn modelId="{FB11869F-2906-4558-B9AC-C269E0CB5416}" type="presOf" srcId="{B417CF18-46B6-4124-BE87-7832C9B9DFD7}" destId="{93A1B9BB-754A-4FF7-A847-030199734859}" srcOrd="0" destOrd="0" presId="urn:microsoft.com/office/officeart/2005/8/layout/default"/>
    <dgm:cxn modelId="{B0C142BA-F72F-4DF7-BBC2-C8925FAB3423}" srcId="{CAC60523-7933-4357-9542-53075015D651}" destId="{72C0E9D4-E4DD-4DAF-939F-4B082BA0DC2D}" srcOrd="2" destOrd="0" parTransId="{3F792B87-949F-48E3-82C4-96FC9F846EA4}" sibTransId="{5F0B6B02-88B3-48C7-8BA7-713A45CF1511}"/>
    <dgm:cxn modelId="{AD7718BD-4750-4FCA-B865-0AAEAF64F2BA}" type="presOf" srcId="{F56E46A6-80EE-41FE-8774-946B16DD3F19}" destId="{8579D61A-0581-4DA5-A25F-D85468A3E2EB}" srcOrd="0" destOrd="0" presId="urn:microsoft.com/office/officeart/2005/8/layout/default"/>
    <dgm:cxn modelId="{B6D405BF-06BC-456A-86E5-EB41BF59267D}" type="presOf" srcId="{B563F081-4E56-4F70-B5FB-34AEA35BA5E0}" destId="{9973CE44-9FE8-48D1-A0F6-BBEC67D6ED7C}" srcOrd="0" destOrd="0" presId="urn:microsoft.com/office/officeart/2005/8/layout/default"/>
    <dgm:cxn modelId="{F08A67D6-C5B0-4911-B4D8-E8E63C7B4BCC}" srcId="{CAC60523-7933-4357-9542-53075015D651}" destId="{A864B241-B9F5-42EB-9F33-F239187A6684}" srcOrd="1" destOrd="0" parTransId="{CB402848-15E2-42B1-8BD4-E34F6E41780E}" sibTransId="{C563C576-2145-42CB-88F3-21E75C9F2102}"/>
    <dgm:cxn modelId="{AEF5DB32-A186-4D50-854F-6ABCC3E74370}" type="presParOf" srcId="{00C7F4BB-BEFD-45E6-8B7A-FDE3C5729317}" destId="{9AFD0730-1B08-4D00-BB60-90A84497C0FB}" srcOrd="0" destOrd="0" presId="urn:microsoft.com/office/officeart/2005/8/layout/default"/>
    <dgm:cxn modelId="{BAC945A4-ABCE-4C58-8B79-91CA8F46E6E1}" type="presParOf" srcId="{00C7F4BB-BEFD-45E6-8B7A-FDE3C5729317}" destId="{D7178A9C-A3E3-4AD9-AC7A-BB1CCB9AF8F0}" srcOrd="1" destOrd="0" presId="urn:microsoft.com/office/officeart/2005/8/layout/default"/>
    <dgm:cxn modelId="{E47744A1-B9D3-4AB9-B8D5-F29FF183C148}" type="presParOf" srcId="{00C7F4BB-BEFD-45E6-8B7A-FDE3C5729317}" destId="{D42740E1-0591-4C1F-AC5C-829361B713DE}" srcOrd="2" destOrd="0" presId="urn:microsoft.com/office/officeart/2005/8/layout/default"/>
    <dgm:cxn modelId="{7FC0991C-4097-484D-8C26-617382DF9BD3}" type="presParOf" srcId="{00C7F4BB-BEFD-45E6-8B7A-FDE3C5729317}" destId="{5AAF16F2-52E6-4DFB-9CA4-A7A76FDDB340}" srcOrd="3" destOrd="0" presId="urn:microsoft.com/office/officeart/2005/8/layout/default"/>
    <dgm:cxn modelId="{D75F03D6-189B-42D9-8850-2FFA737C48F0}" type="presParOf" srcId="{00C7F4BB-BEFD-45E6-8B7A-FDE3C5729317}" destId="{A9796930-2FF3-41F1-A2EC-1ABB69CDA6C5}" srcOrd="4" destOrd="0" presId="urn:microsoft.com/office/officeart/2005/8/layout/default"/>
    <dgm:cxn modelId="{3A4DDCA7-8576-4BD0-9F5A-AA859DD2C751}" type="presParOf" srcId="{00C7F4BB-BEFD-45E6-8B7A-FDE3C5729317}" destId="{941FFCE2-12D4-4369-9BE1-0178D61085B1}" srcOrd="5" destOrd="0" presId="urn:microsoft.com/office/officeart/2005/8/layout/default"/>
    <dgm:cxn modelId="{3FA45C34-EAAF-49DB-8B88-8429FCECD37B}" type="presParOf" srcId="{00C7F4BB-BEFD-45E6-8B7A-FDE3C5729317}" destId="{8579D61A-0581-4DA5-A25F-D85468A3E2EB}" srcOrd="6" destOrd="0" presId="urn:microsoft.com/office/officeart/2005/8/layout/default"/>
    <dgm:cxn modelId="{4C875665-5467-4084-8D30-7FCD60CE9667}" type="presParOf" srcId="{00C7F4BB-BEFD-45E6-8B7A-FDE3C5729317}" destId="{EA79D170-778D-4645-A1E6-9699F4872109}" srcOrd="7" destOrd="0" presId="urn:microsoft.com/office/officeart/2005/8/layout/default"/>
    <dgm:cxn modelId="{97921B2E-56C0-4AFE-88A1-D88A035E42D2}" type="presParOf" srcId="{00C7F4BB-BEFD-45E6-8B7A-FDE3C5729317}" destId="{93A1B9BB-754A-4FF7-A847-030199734859}" srcOrd="8" destOrd="0" presId="urn:microsoft.com/office/officeart/2005/8/layout/default"/>
    <dgm:cxn modelId="{9033DC1F-DBE9-444B-829D-346480EBF671}" type="presParOf" srcId="{00C7F4BB-BEFD-45E6-8B7A-FDE3C5729317}" destId="{62684C1A-E28C-4175-9821-0D11B3AA641E}" srcOrd="9" destOrd="0" presId="urn:microsoft.com/office/officeart/2005/8/layout/default"/>
    <dgm:cxn modelId="{6AE2A43E-D82F-40AD-94D9-8020423F093B}" type="presParOf" srcId="{00C7F4BB-BEFD-45E6-8B7A-FDE3C5729317}" destId="{9973CE44-9FE8-48D1-A0F6-BBEC67D6ED7C}" srcOrd="10" destOrd="0" presId="urn:microsoft.com/office/officeart/2005/8/layout/default"/>
    <dgm:cxn modelId="{7CDACC29-0138-4A78-8F99-49A33577F796}" type="presParOf" srcId="{00C7F4BB-BEFD-45E6-8B7A-FDE3C5729317}" destId="{D7A3A004-A6C6-40CB-B4C5-B6C9E79B206E}" srcOrd="11" destOrd="0" presId="urn:microsoft.com/office/officeart/2005/8/layout/default"/>
    <dgm:cxn modelId="{C9BFB421-9B84-43FB-968C-329AEA36B61E}" type="presParOf" srcId="{00C7F4BB-BEFD-45E6-8B7A-FDE3C5729317}" destId="{4AB6C751-55FF-416D-8847-129767701DB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60523-7933-4357-9542-53075015D65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D714DCB-055E-4DDF-AF2A-B489F18C86D6}">
      <dgm:prSet phldrT="[Text]" phldr="0"/>
      <dgm:spPr/>
      <dgm:t>
        <a:bodyPr/>
        <a:lstStyle/>
        <a:p>
          <a:pPr rtl="0"/>
          <a:r>
            <a:rPr lang="en-US" b="0" dirty="0">
              <a:latin typeface="Times New Roman" panose="02020603050405020304" pitchFamily="18" charset="0"/>
              <a:cs typeface="Times New Roman" panose="02020603050405020304" pitchFamily="18" charset="0"/>
            </a:rPr>
            <a:t>71% White</a:t>
          </a:r>
        </a:p>
      </dgm:t>
    </dgm:pt>
    <dgm:pt modelId="{6ADC1956-B4BF-4885-99DC-F5A4688A51AE}" type="parTrans" cxnId="{4390DF54-A3AD-4C4D-80DC-EBD4887C9549}">
      <dgm:prSet/>
      <dgm:spPr/>
      <dgm:t>
        <a:bodyPr/>
        <a:lstStyle/>
        <a:p>
          <a:endParaRPr lang="en-US">
            <a:latin typeface="Times New Roman" panose="02020603050405020304" pitchFamily="18" charset="0"/>
            <a:cs typeface="Times New Roman" panose="02020603050405020304" pitchFamily="18" charset="0"/>
          </a:endParaRPr>
        </a:p>
      </dgm:t>
    </dgm:pt>
    <dgm:pt modelId="{14676BA2-9C86-40CA-8D25-79A1D70B076F}" type="sibTrans" cxnId="{4390DF54-A3AD-4C4D-80DC-EBD4887C9549}">
      <dgm:prSet/>
      <dgm:spPr/>
      <dgm:t>
        <a:bodyPr/>
        <a:lstStyle/>
        <a:p>
          <a:endParaRPr lang="en-US">
            <a:latin typeface="Times New Roman" panose="02020603050405020304" pitchFamily="18" charset="0"/>
            <a:cs typeface="Times New Roman" panose="02020603050405020304" pitchFamily="18" charset="0"/>
          </a:endParaRPr>
        </a:p>
      </dgm:t>
    </dgm:pt>
    <dgm:pt modelId="{B417CF18-46B6-4124-BE87-7832C9B9DFD7}">
      <dgm:prSet phldrT="[Text]" phldr="0"/>
      <dgm:spPr/>
      <dgm:t>
        <a:bodyPr/>
        <a:lstStyle/>
        <a:p>
          <a:pPr rtl="0"/>
          <a:r>
            <a:rPr lang="en-US" b="0">
              <a:latin typeface="Times New Roman" panose="02020603050405020304" pitchFamily="18" charset="0"/>
              <a:cs typeface="Times New Roman" panose="02020603050405020304" pitchFamily="18" charset="0"/>
            </a:rPr>
            <a:t>84% not DCYF involved</a:t>
          </a:r>
        </a:p>
      </dgm:t>
    </dgm:pt>
    <dgm:pt modelId="{B70FBFAE-0D79-4EF2-A563-73580E7B6E31}" type="parTrans" cxnId="{56DF7756-D185-4C46-8AB3-AE0A4DC23D89}">
      <dgm:prSet/>
      <dgm:spPr/>
      <dgm:t>
        <a:bodyPr/>
        <a:lstStyle/>
        <a:p>
          <a:endParaRPr lang="en-US">
            <a:latin typeface="Times New Roman" panose="02020603050405020304" pitchFamily="18" charset="0"/>
            <a:cs typeface="Times New Roman" panose="02020603050405020304" pitchFamily="18" charset="0"/>
          </a:endParaRPr>
        </a:p>
      </dgm:t>
    </dgm:pt>
    <dgm:pt modelId="{06E8EF13-E158-4B75-B1E4-5F773ECAFC00}" type="sibTrans" cxnId="{56DF7756-D185-4C46-8AB3-AE0A4DC23D89}">
      <dgm:prSet/>
      <dgm:spPr/>
      <dgm:t>
        <a:bodyPr/>
        <a:lstStyle/>
        <a:p>
          <a:endParaRPr lang="en-US">
            <a:latin typeface="Times New Roman" panose="02020603050405020304" pitchFamily="18" charset="0"/>
            <a:cs typeface="Times New Roman" panose="02020603050405020304" pitchFamily="18" charset="0"/>
          </a:endParaRPr>
        </a:p>
      </dgm:t>
    </dgm:pt>
    <dgm:pt modelId="{B563F081-4E56-4F70-B5FB-34AEA35BA5E0}">
      <dgm:prSet phldrT="[Text]" phldr="0"/>
      <dgm:spPr/>
      <dgm:t>
        <a:bodyPr/>
        <a:lstStyle/>
        <a:p>
          <a:pPr rtl="0"/>
          <a:r>
            <a:rPr lang="en-US" b="0">
              <a:latin typeface="Times New Roman" panose="02020603050405020304" pitchFamily="18" charset="0"/>
              <a:cs typeface="Times New Roman" panose="02020603050405020304" pitchFamily="18" charset="0"/>
            </a:rPr>
            <a:t>40% SNAP recipients</a:t>
          </a:r>
        </a:p>
      </dgm:t>
    </dgm:pt>
    <dgm:pt modelId="{E78C6415-2A2D-4966-A40B-A47E417AD136}" type="parTrans" cxnId="{8049792B-9D83-4573-8EB5-F6EFC7D4605A}">
      <dgm:prSet/>
      <dgm:spPr/>
      <dgm:t>
        <a:bodyPr/>
        <a:lstStyle/>
        <a:p>
          <a:endParaRPr lang="en-US">
            <a:latin typeface="Times New Roman" panose="02020603050405020304" pitchFamily="18" charset="0"/>
            <a:cs typeface="Times New Roman" panose="02020603050405020304" pitchFamily="18" charset="0"/>
          </a:endParaRPr>
        </a:p>
      </dgm:t>
    </dgm:pt>
    <dgm:pt modelId="{7728FD6F-76D9-4C4F-BE9D-9080C3A26720}" type="sibTrans" cxnId="{8049792B-9D83-4573-8EB5-F6EFC7D4605A}">
      <dgm:prSet/>
      <dgm:spPr/>
      <dgm:t>
        <a:bodyPr/>
        <a:lstStyle/>
        <a:p>
          <a:endParaRPr lang="en-US">
            <a:latin typeface="Times New Roman" panose="02020603050405020304" pitchFamily="18" charset="0"/>
            <a:cs typeface="Times New Roman" panose="02020603050405020304" pitchFamily="18" charset="0"/>
          </a:endParaRPr>
        </a:p>
      </dgm:t>
    </dgm:pt>
    <dgm:pt modelId="{C62C575E-0727-491F-8380-EDD19D2AAF5B}">
      <dgm:prSet phldrT="[Text]" phldr="0" custT="1"/>
      <dgm:spPr>
        <a:solidFill>
          <a:srgbClr val="FFFFFF">
            <a:lumMod val="50000"/>
          </a:srgbClr>
        </a:solidFill>
        <a:ln w="12700" cap="flat" cmpd="sng" algn="ctr">
          <a:solidFill>
            <a:srgbClr val="FFFFFF">
              <a:hueOff val="0"/>
              <a:satOff val="0"/>
              <a:lumOff val="0"/>
              <a:alphaOff val="0"/>
            </a:srgbClr>
          </a:solidFill>
          <a:prstDash val="solid"/>
          <a:miter lim="800000"/>
        </a:ln>
        <a:effectLst/>
      </dgm:spPr>
      <dgm:t>
        <a:bodyPr spcFirstLastPara="0" vert="horz" wrap="square" lIns="83820" tIns="83820" rIns="83820" bIns="83820" numCol="1" spcCol="1270" anchor="ctr" anchorCtr="0"/>
        <a:lstStyle/>
        <a:p>
          <a:pPr marL="0" lvl="0" indent="0" algn="ctr" defTabSz="977900" rtl="0">
            <a:lnSpc>
              <a:spcPct val="90000"/>
            </a:lnSpc>
            <a:spcBef>
              <a:spcPct val="0"/>
            </a:spcBef>
            <a:spcAft>
              <a:spcPct val="35000"/>
            </a:spcAft>
            <a:buNone/>
          </a:pPr>
          <a:r>
            <a:rPr lang="en-US" sz="2200" b="0" kern="1200">
              <a:solidFill>
                <a:srgbClr val="FFFFFF"/>
              </a:solidFill>
              <a:latin typeface="Times New Roman" panose="02020603050405020304" pitchFamily="18" charset="0"/>
              <a:ea typeface="+mn-ea"/>
              <a:cs typeface="Times New Roman" panose="02020603050405020304" pitchFamily="18" charset="0"/>
            </a:rPr>
            <a:t>58 years old</a:t>
          </a:r>
        </a:p>
      </dgm:t>
    </dgm:pt>
    <dgm:pt modelId="{591027D7-2493-4F8F-BFC2-D4141C885370}" type="parTrans" cxnId="{37632F0A-2D7D-4648-BF6D-335571341FAD}">
      <dgm:prSet/>
      <dgm:spPr/>
      <dgm:t>
        <a:bodyPr/>
        <a:lstStyle/>
        <a:p>
          <a:endParaRPr lang="en-US">
            <a:latin typeface="Times New Roman" panose="02020603050405020304" pitchFamily="18" charset="0"/>
            <a:cs typeface="Times New Roman" panose="02020603050405020304" pitchFamily="18" charset="0"/>
          </a:endParaRPr>
        </a:p>
      </dgm:t>
    </dgm:pt>
    <dgm:pt modelId="{8ED1A08B-3E3C-4C4B-9929-7E2D8D89294F}" type="sibTrans" cxnId="{37632F0A-2D7D-4648-BF6D-335571341FAD}">
      <dgm:prSet/>
      <dgm:spPr/>
      <dgm:t>
        <a:bodyPr/>
        <a:lstStyle/>
        <a:p>
          <a:endParaRPr lang="en-US">
            <a:latin typeface="Times New Roman" panose="02020603050405020304" pitchFamily="18" charset="0"/>
            <a:cs typeface="Times New Roman" panose="02020603050405020304" pitchFamily="18" charset="0"/>
          </a:endParaRPr>
        </a:p>
      </dgm:t>
    </dgm:pt>
    <dgm:pt modelId="{A864B241-B9F5-42EB-9F33-F239187A6684}">
      <dgm:prSet phldr="0"/>
      <dgm:spPr/>
      <dgm:t>
        <a:bodyPr/>
        <a:lstStyle/>
        <a:p>
          <a:r>
            <a:rPr lang="en-US" b="0">
              <a:latin typeface="Times New Roman" panose="02020603050405020304" pitchFamily="18" charset="0"/>
              <a:cs typeface="Times New Roman" panose="02020603050405020304" pitchFamily="18" charset="0"/>
            </a:rPr>
            <a:t>10% Hispanic</a:t>
          </a:r>
        </a:p>
      </dgm:t>
    </dgm:pt>
    <dgm:pt modelId="{CB402848-15E2-42B1-8BD4-E34F6E41780E}" type="parTrans" cxnId="{F08A67D6-C5B0-4911-B4D8-E8E63C7B4BCC}">
      <dgm:prSet/>
      <dgm:spPr/>
      <dgm:t>
        <a:bodyPr/>
        <a:lstStyle/>
        <a:p>
          <a:endParaRPr lang="en-US">
            <a:latin typeface="Times New Roman" panose="02020603050405020304" pitchFamily="18" charset="0"/>
            <a:cs typeface="Times New Roman" panose="02020603050405020304" pitchFamily="18" charset="0"/>
          </a:endParaRPr>
        </a:p>
      </dgm:t>
    </dgm:pt>
    <dgm:pt modelId="{C563C576-2145-42CB-88F3-21E75C9F2102}" type="sibTrans" cxnId="{F08A67D6-C5B0-4911-B4D8-E8E63C7B4BCC}">
      <dgm:prSet/>
      <dgm:spPr/>
      <dgm:t>
        <a:bodyPr/>
        <a:lstStyle/>
        <a:p>
          <a:endParaRPr lang="en-US">
            <a:latin typeface="Times New Roman" panose="02020603050405020304" pitchFamily="18" charset="0"/>
            <a:cs typeface="Times New Roman" panose="02020603050405020304" pitchFamily="18" charset="0"/>
          </a:endParaRPr>
        </a:p>
      </dgm:t>
    </dgm:pt>
    <dgm:pt modelId="{F56E46A6-80EE-41FE-8774-946B16DD3F19}">
      <dgm:prSet phldr="0"/>
      <dgm:spPr/>
      <dgm:t>
        <a:bodyPr/>
        <a:lstStyle/>
        <a:p>
          <a:r>
            <a:rPr lang="en-US" b="0">
              <a:latin typeface="Times New Roman" panose="02020603050405020304" pitchFamily="18" charset="0"/>
              <a:cs typeface="Times New Roman" panose="02020603050405020304" pitchFamily="18" charset="0"/>
            </a:rPr>
            <a:t>10% Black</a:t>
          </a:r>
        </a:p>
      </dgm:t>
    </dgm:pt>
    <dgm:pt modelId="{F3F3F3DB-4EF5-422D-A019-6B8CDBC83AC4}" type="parTrans" cxnId="{D9705E75-80BF-4FBC-9D0F-A8C4CA755412}">
      <dgm:prSet/>
      <dgm:spPr/>
      <dgm:t>
        <a:bodyPr/>
        <a:lstStyle/>
        <a:p>
          <a:endParaRPr lang="en-US">
            <a:latin typeface="Times New Roman" panose="02020603050405020304" pitchFamily="18" charset="0"/>
            <a:cs typeface="Times New Roman" panose="02020603050405020304" pitchFamily="18" charset="0"/>
          </a:endParaRPr>
        </a:p>
      </dgm:t>
    </dgm:pt>
    <dgm:pt modelId="{373F8059-EEBE-4100-B7E3-4E9FA9DC4653}" type="sibTrans" cxnId="{D9705E75-80BF-4FBC-9D0F-A8C4CA755412}">
      <dgm:prSet/>
      <dgm:spPr/>
      <dgm:t>
        <a:bodyPr/>
        <a:lstStyle/>
        <a:p>
          <a:endParaRPr lang="en-US">
            <a:latin typeface="Times New Roman" panose="02020603050405020304" pitchFamily="18" charset="0"/>
            <a:cs typeface="Times New Roman" panose="02020603050405020304" pitchFamily="18" charset="0"/>
          </a:endParaRPr>
        </a:p>
      </dgm:t>
    </dgm:pt>
    <dgm:pt modelId="{72C0E9D4-E4DD-4DAF-939F-4B082BA0DC2D}">
      <dgm:prSet phldr="0"/>
      <dgm:spPr/>
      <dgm:t>
        <a:bodyPr/>
        <a:lstStyle/>
        <a:p>
          <a:pPr rtl="0"/>
          <a:r>
            <a:rPr lang="en-US" b="0">
              <a:latin typeface="Times New Roman" panose="02020603050405020304" pitchFamily="18" charset="0"/>
              <a:cs typeface="Times New Roman" panose="02020603050405020304" pitchFamily="18" charset="0"/>
            </a:rPr>
            <a:t>6% AIAN</a:t>
          </a:r>
        </a:p>
      </dgm:t>
    </dgm:pt>
    <dgm:pt modelId="{3F792B87-949F-48E3-82C4-96FC9F846EA4}" type="parTrans" cxnId="{B0C142BA-F72F-4DF7-BBC2-C8925FAB3423}">
      <dgm:prSet/>
      <dgm:spPr/>
      <dgm:t>
        <a:bodyPr/>
        <a:lstStyle/>
        <a:p>
          <a:endParaRPr lang="en-US">
            <a:latin typeface="Times New Roman" panose="02020603050405020304" pitchFamily="18" charset="0"/>
            <a:cs typeface="Times New Roman" panose="02020603050405020304" pitchFamily="18" charset="0"/>
          </a:endParaRPr>
        </a:p>
      </dgm:t>
    </dgm:pt>
    <dgm:pt modelId="{5F0B6B02-88B3-48C7-8BA7-713A45CF1511}" type="sibTrans" cxnId="{B0C142BA-F72F-4DF7-BBC2-C8925FAB3423}">
      <dgm:prSet/>
      <dgm:spPr/>
      <dgm:t>
        <a:bodyPr/>
        <a:lstStyle/>
        <a:p>
          <a:endParaRPr lang="en-US">
            <a:latin typeface="Times New Roman" panose="02020603050405020304" pitchFamily="18" charset="0"/>
            <a:cs typeface="Times New Roman" panose="02020603050405020304" pitchFamily="18" charset="0"/>
          </a:endParaRPr>
        </a:p>
      </dgm:t>
    </dgm:pt>
    <dgm:pt modelId="{00C7F4BB-BEFD-45E6-8B7A-FDE3C5729317}" type="pres">
      <dgm:prSet presAssocID="{CAC60523-7933-4357-9542-53075015D651}" presName="diagram" presStyleCnt="0">
        <dgm:presLayoutVars>
          <dgm:dir/>
          <dgm:resizeHandles val="exact"/>
        </dgm:presLayoutVars>
      </dgm:prSet>
      <dgm:spPr/>
    </dgm:pt>
    <dgm:pt modelId="{9AFD0730-1B08-4D00-BB60-90A84497C0FB}" type="pres">
      <dgm:prSet presAssocID="{6D714DCB-055E-4DDF-AF2A-B489F18C86D6}" presName="node" presStyleLbl="node1" presStyleIdx="0" presStyleCnt="7">
        <dgm:presLayoutVars>
          <dgm:bulletEnabled val="1"/>
        </dgm:presLayoutVars>
      </dgm:prSet>
      <dgm:spPr/>
    </dgm:pt>
    <dgm:pt modelId="{D7178A9C-A3E3-4AD9-AC7A-BB1CCB9AF8F0}" type="pres">
      <dgm:prSet presAssocID="{14676BA2-9C86-40CA-8D25-79A1D70B076F}" presName="sibTrans" presStyleCnt="0"/>
      <dgm:spPr/>
    </dgm:pt>
    <dgm:pt modelId="{D42740E1-0591-4C1F-AC5C-829361B713DE}" type="pres">
      <dgm:prSet presAssocID="{A864B241-B9F5-42EB-9F33-F239187A6684}" presName="node" presStyleLbl="node1" presStyleIdx="1" presStyleCnt="7">
        <dgm:presLayoutVars>
          <dgm:bulletEnabled val="1"/>
        </dgm:presLayoutVars>
      </dgm:prSet>
      <dgm:spPr/>
    </dgm:pt>
    <dgm:pt modelId="{5AAF16F2-52E6-4DFB-9CA4-A7A76FDDB340}" type="pres">
      <dgm:prSet presAssocID="{C563C576-2145-42CB-88F3-21E75C9F2102}" presName="sibTrans" presStyleCnt="0"/>
      <dgm:spPr/>
    </dgm:pt>
    <dgm:pt modelId="{A9796930-2FF3-41F1-A2EC-1ABB69CDA6C5}" type="pres">
      <dgm:prSet presAssocID="{72C0E9D4-E4DD-4DAF-939F-4B082BA0DC2D}" presName="node" presStyleLbl="node1" presStyleIdx="2" presStyleCnt="7">
        <dgm:presLayoutVars>
          <dgm:bulletEnabled val="1"/>
        </dgm:presLayoutVars>
      </dgm:prSet>
      <dgm:spPr/>
    </dgm:pt>
    <dgm:pt modelId="{941FFCE2-12D4-4369-9BE1-0178D61085B1}" type="pres">
      <dgm:prSet presAssocID="{5F0B6B02-88B3-48C7-8BA7-713A45CF1511}" presName="sibTrans" presStyleCnt="0"/>
      <dgm:spPr/>
    </dgm:pt>
    <dgm:pt modelId="{8579D61A-0581-4DA5-A25F-D85468A3E2EB}" type="pres">
      <dgm:prSet presAssocID="{F56E46A6-80EE-41FE-8774-946B16DD3F19}" presName="node" presStyleLbl="node1" presStyleIdx="3" presStyleCnt="7">
        <dgm:presLayoutVars>
          <dgm:bulletEnabled val="1"/>
        </dgm:presLayoutVars>
      </dgm:prSet>
      <dgm:spPr/>
    </dgm:pt>
    <dgm:pt modelId="{EA79D170-778D-4645-A1E6-9699F4872109}" type="pres">
      <dgm:prSet presAssocID="{373F8059-EEBE-4100-B7E3-4E9FA9DC4653}" presName="sibTrans" presStyleCnt="0"/>
      <dgm:spPr/>
    </dgm:pt>
    <dgm:pt modelId="{93A1B9BB-754A-4FF7-A847-030199734859}" type="pres">
      <dgm:prSet presAssocID="{B417CF18-46B6-4124-BE87-7832C9B9DFD7}" presName="node" presStyleLbl="node1" presStyleIdx="4" presStyleCnt="7">
        <dgm:presLayoutVars>
          <dgm:bulletEnabled val="1"/>
        </dgm:presLayoutVars>
      </dgm:prSet>
      <dgm:spPr/>
    </dgm:pt>
    <dgm:pt modelId="{62684C1A-E28C-4175-9821-0D11B3AA641E}" type="pres">
      <dgm:prSet presAssocID="{06E8EF13-E158-4B75-B1E4-5F773ECAFC00}" presName="sibTrans" presStyleCnt="0"/>
      <dgm:spPr/>
    </dgm:pt>
    <dgm:pt modelId="{9973CE44-9FE8-48D1-A0F6-BBEC67D6ED7C}" type="pres">
      <dgm:prSet presAssocID="{B563F081-4E56-4F70-B5FB-34AEA35BA5E0}" presName="node" presStyleLbl="node1" presStyleIdx="5" presStyleCnt="7">
        <dgm:presLayoutVars>
          <dgm:bulletEnabled val="1"/>
        </dgm:presLayoutVars>
      </dgm:prSet>
      <dgm:spPr/>
    </dgm:pt>
    <dgm:pt modelId="{D7A3A004-A6C6-40CB-B4C5-B6C9E79B206E}" type="pres">
      <dgm:prSet presAssocID="{7728FD6F-76D9-4C4F-BE9D-9080C3A26720}" presName="sibTrans" presStyleCnt="0"/>
      <dgm:spPr/>
    </dgm:pt>
    <dgm:pt modelId="{4AB6C751-55FF-416D-8847-129767701DBA}" type="pres">
      <dgm:prSet presAssocID="{C62C575E-0727-491F-8380-EDD19D2AAF5B}" presName="node" presStyleLbl="node1" presStyleIdx="6" presStyleCnt="7">
        <dgm:presLayoutVars>
          <dgm:bulletEnabled val="1"/>
        </dgm:presLayoutVars>
      </dgm:prSet>
      <dgm:spPr>
        <a:xfrm>
          <a:off x="1515624" y="3625032"/>
          <a:ext cx="1725836" cy="1035502"/>
        </a:xfrm>
        <a:prstGeom prst="rect">
          <a:avLst/>
        </a:prstGeom>
      </dgm:spPr>
    </dgm:pt>
  </dgm:ptLst>
  <dgm:cxnLst>
    <dgm:cxn modelId="{37632F0A-2D7D-4648-BF6D-335571341FAD}" srcId="{CAC60523-7933-4357-9542-53075015D651}" destId="{C62C575E-0727-491F-8380-EDD19D2AAF5B}" srcOrd="6" destOrd="0" parTransId="{591027D7-2493-4F8F-BFC2-D4141C885370}" sibTransId="{8ED1A08B-3E3C-4C4B-9929-7E2D8D89294F}"/>
    <dgm:cxn modelId="{8049792B-9D83-4573-8EB5-F6EFC7D4605A}" srcId="{CAC60523-7933-4357-9542-53075015D651}" destId="{B563F081-4E56-4F70-B5FB-34AEA35BA5E0}" srcOrd="5" destOrd="0" parTransId="{E78C6415-2A2D-4966-A40B-A47E417AD136}" sibTransId="{7728FD6F-76D9-4C4F-BE9D-9080C3A26720}"/>
    <dgm:cxn modelId="{C787B62E-DAD8-40F4-9342-851E98318E60}" type="presOf" srcId="{A864B241-B9F5-42EB-9F33-F239187A6684}" destId="{D42740E1-0591-4C1F-AC5C-829361B713DE}" srcOrd="0" destOrd="0" presId="urn:microsoft.com/office/officeart/2005/8/layout/default"/>
    <dgm:cxn modelId="{D651D75F-1AA1-4147-84FC-93960A31D9AC}" type="presOf" srcId="{CAC60523-7933-4357-9542-53075015D651}" destId="{00C7F4BB-BEFD-45E6-8B7A-FDE3C5729317}" srcOrd="0" destOrd="0" presId="urn:microsoft.com/office/officeart/2005/8/layout/default"/>
    <dgm:cxn modelId="{352A4C42-F5EF-4A13-A80F-235F8800A049}" type="presOf" srcId="{C62C575E-0727-491F-8380-EDD19D2AAF5B}" destId="{4AB6C751-55FF-416D-8847-129767701DBA}" srcOrd="0" destOrd="0" presId="urn:microsoft.com/office/officeart/2005/8/layout/default"/>
    <dgm:cxn modelId="{89BF1B53-A05B-4BB7-AE21-85B001228AF7}" type="presOf" srcId="{72C0E9D4-E4DD-4DAF-939F-4B082BA0DC2D}" destId="{A9796930-2FF3-41F1-A2EC-1ABB69CDA6C5}" srcOrd="0" destOrd="0" presId="urn:microsoft.com/office/officeart/2005/8/layout/default"/>
    <dgm:cxn modelId="{4390DF54-A3AD-4C4D-80DC-EBD4887C9549}" srcId="{CAC60523-7933-4357-9542-53075015D651}" destId="{6D714DCB-055E-4DDF-AF2A-B489F18C86D6}" srcOrd="0" destOrd="0" parTransId="{6ADC1956-B4BF-4885-99DC-F5A4688A51AE}" sibTransId="{14676BA2-9C86-40CA-8D25-79A1D70B076F}"/>
    <dgm:cxn modelId="{D9705E75-80BF-4FBC-9D0F-A8C4CA755412}" srcId="{CAC60523-7933-4357-9542-53075015D651}" destId="{F56E46A6-80EE-41FE-8774-946B16DD3F19}" srcOrd="3" destOrd="0" parTransId="{F3F3F3DB-4EF5-422D-A019-6B8CDBC83AC4}" sibTransId="{373F8059-EEBE-4100-B7E3-4E9FA9DC4653}"/>
    <dgm:cxn modelId="{56DF7756-D185-4C46-8AB3-AE0A4DC23D89}" srcId="{CAC60523-7933-4357-9542-53075015D651}" destId="{B417CF18-46B6-4124-BE87-7832C9B9DFD7}" srcOrd="4" destOrd="0" parTransId="{B70FBFAE-0D79-4EF2-A563-73580E7B6E31}" sibTransId="{06E8EF13-E158-4B75-B1E4-5F773ECAFC00}"/>
    <dgm:cxn modelId="{2DE6318C-8DFE-40C3-ACC7-A22CA8FC2785}" type="presOf" srcId="{6D714DCB-055E-4DDF-AF2A-B489F18C86D6}" destId="{9AFD0730-1B08-4D00-BB60-90A84497C0FB}" srcOrd="0" destOrd="0" presId="urn:microsoft.com/office/officeart/2005/8/layout/default"/>
    <dgm:cxn modelId="{FB11869F-2906-4558-B9AC-C269E0CB5416}" type="presOf" srcId="{B417CF18-46B6-4124-BE87-7832C9B9DFD7}" destId="{93A1B9BB-754A-4FF7-A847-030199734859}" srcOrd="0" destOrd="0" presId="urn:microsoft.com/office/officeart/2005/8/layout/default"/>
    <dgm:cxn modelId="{B0C142BA-F72F-4DF7-BBC2-C8925FAB3423}" srcId="{CAC60523-7933-4357-9542-53075015D651}" destId="{72C0E9D4-E4DD-4DAF-939F-4B082BA0DC2D}" srcOrd="2" destOrd="0" parTransId="{3F792B87-949F-48E3-82C4-96FC9F846EA4}" sibTransId="{5F0B6B02-88B3-48C7-8BA7-713A45CF1511}"/>
    <dgm:cxn modelId="{AD7718BD-4750-4FCA-B865-0AAEAF64F2BA}" type="presOf" srcId="{F56E46A6-80EE-41FE-8774-946B16DD3F19}" destId="{8579D61A-0581-4DA5-A25F-D85468A3E2EB}" srcOrd="0" destOrd="0" presId="urn:microsoft.com/office/officeart/2005/8/layout/default"/>
    <dgm:cxn modelId="{B6D405BF-06BC-456A-86E5-EB41BF59267D}" type="presOf" srcId="{B563F081-4E56-4F70-B5FB-34AEA35BA5E0}" destId="{9973CE44-9FE8-48D1-A0F6-BBEC67D6ED7C}" srcOrd="0" destOrd="0" presId="urn:microsoft.com/office/officeart/2005/8/layout/default"/>
    <dgm:cxn modelId="{F08A67D6-C5B0-4911-B4D8-E8E63C7B4BCC}" srcId="{CAC60523-7933-4357-9542-53075015D651}" destId="{A864B241-B9F5-42EB-9F33-F239187A6684}" srcOrd="1" destOrd="0" parTransId="{CB402848-15E2-42B1-8BD4-E34F6E41780E}" sibTransId="{C563C576-2145-42CB-88F3-21E75C9F2102}"/>
    <dgm:cxn modelId="{AEF5DB32-A186-4D50-854F-6ABCC3E74370}" type="presParOf" srcId="{00C7F4BB-BEFD-45E6-8B7A-FDE3C5729317}" destId="{9AFD0730-1B08-4D00-BB60-90A84497C0FB}" srcOrd="0" destOrd="0" presId="urn:microsoft.com/office/officeart/2005/8/layout/default"/>
    <dgm:cxn modelId="{BAC945A4-ABCE-4C58-8B79-91CA8F46E6E1}" type="presParOf" srcId="{00C7F4BB-BEFD-45E6-8B7A-FDE3C5729317}" destId="{D7178A9C-A3E3-4AD9-AC7A-BB1CCB9AF8F0}" srcOrd="1" destOrd="0" presId="urn:microsoft.com/office/officeart/2005/8/layout/default"/>
    <dgm:cxn modelId="{E47744A1-B9D3-4AB9-B8D5-F29FF183C148}" type="presParOf" srcId="{00C7F4BB-BEFD-45E6-8B7A-FDE3C5729317}" destId="{D42740E1-0591-4C1F-AC5C-829361B713DE}" srcOrd="2" destOrd="0" presId="urn:microsoft.com/office/officeart/2005/8/layout/default"/>
    <dgm:cxn modelId="{7FC0991C-4097-484D-8C26-617382DF9BD3}" type="presParOf" srcId="{00C7F4BB-BEFD-45E6-8B7A-FDE3C5729317}" destId="{5AAF16F2-52E6-4DFB-9CA4-A7A76FDDB340}" srcOrd="3" destOrd="0" presId="urn:microsoft.com/office/officeart/2005/8/layout/default"/>
    <dgm:cxn modelId="{D75F03D6-189B-42D9-8850-2FFA737C48F0}" type="presParOf" srcId="{00C7F4BB-BEFD-45E6-8B7A-FDE3C5729317}" destId="{A9796930-2FF3-41F1-A2EC-1ABB69CDA6C5}" srcOrd="4" destOrd="0" presId="urn:microsoft.com/office/officeart/2005/8/layout/default"/>
    <dgm:cxn modelId="{3A4DDCA7-8576-4BD0-9F5A-AA859DD2C751}" type="presParOf" srcId="{00C7F4BB-BEFD-45E6-8B7A-FDE3C5729317}" destId="{941FFCE2-12D4-4369-9BE1-0178D61085B1}" srcOrd="5" destOrd="0" presId="urn:microsoft.com/office/officeart/2005/8/layout/default"/>
    <dgm:cxn modelId="{3FA45C34-EAAF-49DB-8B88-8429FCECD37B}" type="presParOf" srcId="{00C7F4BB-BEFD-45E6-8B7A-FDE3C5729317}" destId="{8579D61A-0581-4DA5-A25F-D85468A3E2EB}" srcOrd="6" destOrd="0" presId="urn:microsoft.com/office/officeart/2005/8/layout/default"/>
    <dgm:cxn modelId="{4C875665-5467-4084-8D30-7FCD60CE9667}" type="presParOf" srcId="{00C7F4BB-BEFD-45E6-8B7A-FDE3C5729317}" destId="{EA79D170-778D-4645-A1E6-9699F4872109}" srcOrd="7" destOrd="0" presId="urn:microsoft.com/office/officeart/2005/8/layout/default"/>
    <dgm:cxn modelId="{97921B2E-56C0-4AFE-88A1-D88A035E42D2}" type="presParOf" srcId="{00C7F4BB-BEFD-45E6-8B7A-FDE3C5729317}" destId="{93A1B9BB-754A-4FF7-A847-030199734859}" srcOrd="8" destOrd="0" presId="urn:microsoft.com/office/officeart/2005/8/layout/default"/>
    <dgm:cxn modelId="{9033DC1F-DBE9-444B-829D-346480EBF671}" type="presParOf" srcId="{00C7F4BB-BEFD-45E6-8B7A-FDE3C5729317}" destId="{62684C1A-E28C-4175-9821-0D11B3AA641E}" srcOrd="9" destOrd="0" presId="urn:microsoft.com/office/officeart/2005/8/layout/default"/>
    <dgm:cxn modelId="{6AE2A43E-D82F-40AD-94D9-8020423F093B}" type="presParOf" srcId="{00C7F4BB-BEFD-45E6-8B7A-FDE3C5729317}" destId="{9973CE44-9FE8-48D1-A0F6-BBEC67D6ED7C}" srcOrd="10" destOrd="0" presId="urn:microsoft.com/office/officeart/2005/8/layout/default"/>
    <dgm:cxn modelId="{7CDACC29-0138-4A78-8F99-49A33577F796}" type="presParOf" srcId="{00C7F4BB-BEFD-45E6-8B7A-FDE3C5729317}" destId="{D7A3A004-A6C6-40CB-B4C5-B6C9E79B206E}" srcOrd="11" destOrd="0" presId="urn:microsoft.com/office/officeart/2005/8/layout/default"/>
    <dgm:cxn modelId="{C9BFB421-9B84-43FB-968C-329AEA36B61E}" type="presParOf" srcId="{00C7F4BB-BEFD-45E6-8B7A-FDE3C5729317}" destId="{4AB6C751-55FF-416D-8847-129767701DBA}" srcOrd="1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C60523-7933-4357-9542-53075015D65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D714DCB-055E-4DDF-AF2A-B489F18C86D6}">
      <dgm:prSet phldrT="[Text]" phldr="0" custT="1"/>
      <dgm:spPr/>
      <dgm:t>
        <a:bodyPr/>
        <a:lstStyle/>
        <a:p>
          <a:pPr rtl="0"/>
          <a:r>
            <a:rPr lang="en-US" sz="2100" b="0" dirty="0">
              <a:latin typeface="Times New Roman" panose="02020603050405020304" pitchFamily="18" charset="0"/>
              <a:cs typeface="Times New Roman" panose="02020603050405020304" pitchFamily="18" charset="0"/>
            </a:rPr>
            <a:t>72% White</a:t>
          </a:r>
        </a:p>
      </dgm:t>
    </dgm:pt>
    <dgm:pt modelId="{6ADC1956-B4BF-4885-99DC-F5A4688A51AE}" type="parTrans" cxnId="{4390DF54-A3AD-4C4D-80DC-EBD4887C9549}">
      <dgm:prSet/>
      <dgm:spPr/>
      <dgm:t>
        <a:bodyPr/>
        <a:lstStyle/>
        <a:p>
          <a:endParaRPr lang="en-US">
            <a:latin typeface="Times New Roman" panose="02020603050405020304" pitchFamily="18" charset="0"/>
            <a:cs typeface="Times New Roman" panose="02020603050405020304" pitchFamily="18" charset="0"/>
          </a:endParaRPr>
        </a:p>
      </dgm:t>
    </dgm:pt>
    <dgm:pt modelId="{14676BA2-9C86-40CA-8D25-79A1D70B076F}" type="sibTrans" cxnId="{4390DF54-A3AD-4C4D-80DC-EBD4887C9549}">
      <dgm:prSet/>
      <dgm:spPr/>
      <dgm:t>
        <a:bodyPr/>
        <a:lstStyle/>
        <a:p>
          <a:endParaRPr lang="en-US">
            <a:latin typeface="Times New Roman" panose="02020603050405020304" pitchFamily="18" charset="0"/>
            <a:cs typeface="Times New Roman" panose="02020603050405020304" pitchFamily="18" charset="0"/>
          </a:endParaRPr>
        </a:p>
      </dgm:t>
    </dgm:pt>
    <dgm:pt modelId="{B417CF18-46B6-4124-BE87-7832C9B9DFD7}">
      <dgm:prSet phldrT="[Text]" phldr="0" custT="1"/>
      <dgm:spPr>
        <a:noFill/>
        <a:ln>
          <a:noFill/>
        </a:ln>
      </dgm:spPr>
      <dgm:t>
        <a:bodyPr/>
        <a:lstStyle/>
        <a:p>
          <a:pPr rtl="0"/>
          <a:endParaRPr lang="en-US" sz="2100" b="0">
            <a:latin typeface="Times New Roman" panose="02020603050405020304" pitchFamily="18" charset="0"/>
            <a:cs typeface="Times New Roman" panose="02020603050405020304" pitchFamily="18" charset="0"/>
          </a:endParaRPr>
        </a:p>
      </dgm:t>
    </dgm:pt>
    <dgm:pt modelId="{B70FBFAE-0D79-4EF2-A563-73580E7B6E31}" type="parTrans" cxnId="{56DF7756-D185-4C46-8AB3-AE0A4DC23D89}">
      <dgm:prSet/>
      <dgm:spPr/>
      <dgm:t>
        <a:bodyPr/>
        <a:lstStyle/>
        <a:p>
          <a:endParaRPr lang="en-US">
            <a:latin typeface="Times New Roman" panose="02020603050405020304" pitchFamily="18" charset="0"/>
            <a:cs typeface="Times New Roman" panose="02020603050405020304" pitchFamily="18" charset="0"/>
          </a:endParaRPr>
        </a:p>
      </dgm:t>
    </dgm:pt>
    <dgm:pt modelId="{06E8EF13-E158-4B75-B1E4-5F773ECAFC00}" type="sibTrans" cxnId="{56DF7756-D185-4C46-8AB3-AE0A4DC23D89}">
      <dgm:prSet/>
      <dgm:spPr/>
      <dgm:t>
        <a:bodyPr/>
        <a:lstStyle/>
        <a:p>
          <a:endParaRPr lang="en-US">
            <a:latin typeface="Times New Roman" panose="02020603050405020304" pitchFamily="18" charset="0"/>
            <a:cs typeface="Times New Roman" panose="02020603050405020304" pitchFamily="18" charset="0"/>
          </a:endParaRPr>
        </a:p>
      </dgm:t>
    </dgm:pt>
    <dgm:pt modelId="{B563F081-4E56-4F70-B5FB-34AEA35BA5E0}">
      <dgm:prSet phldrT="[Text]" phldr="0" custT="1"/>
      <dgm:spPr>
        <a:noFill/>
        <a:ln>
          <a:noFill/>
        </a:ln>
      </dgm:spPr>
      <dgm:t>
        <a:bodyPr/>
        <a:lstStyle/>
        <a:p>
          <a:pPr rtl="0"/>
          <a:endParaRPr lang="en-US" sz="2100" b="0">
            <a:latin typeface="Times New Roman" panose="02020603050405020304" pitchFamily="18" charset="0"/>
            <a:cs typeface="Times New Roman" panose="02020603050405020304" pitchFamily="18" charset="0"/>
          </a:endParaRPr>
        </a:p>
      </dgm:t>
    </dgm:pt>
    <dgm:pt modelId="{E78C6415-2A2D-4966-A40B-A47E417AD136}" type="parTrans" cxnId="{8049792B-9D83-4573-8EB5-F6EFC7D4605A}">
      <dgm:prSet/>
      <dgm:spPr/>
      <dgm:t>
        <a:bodyPr/>
        <a:lstStyle/>
        <a:p>
          <a:endParaRPr lang="en-US">
            <a:latin typeface="Times New Roman" panose="02020603050405020304" pitchFamily="18" charset="0"/>
            <a:cs typeface="Times New Roman" panose="02020603050405020304" pitchFamily="18" charset="0"/>
          </a:endParaRPr>
        </a:p>
      </dgm:t>
    </dgm:pt>
    <dgm:pt modelId="{7728FD6F-76D9-4C4F-BE9D-9080C3A26720}" type="sibTrans" cxnId="{8049792B-9D83-4573-8EB5-F6EFC7D4605A}">
      <dgm:prSet/>
      <dgm:spPr/>
      <dgm:t>
        <a:bodyPr/>
        <a:lstStyle/>
        <a:p>
          <a:endParaRPr lang="en-US">
            <a:latin typeface="Times New Roman" panose="02020603050405020304" pitchFamily="18" charset="0"/>
            <a:cs typeface="Times New Roman" panose="02020603050405020304" pitchFamily="18" charset="0"/>
          </a:endParaRPr>
        </a:p>
      </dgm:t>
    </dgm:pt>
    <dgm:pt modelId="{A864B241-B9F5-42EB-9F33-F239187A6684}">
      <dgm:prSet phldr="0" custT="1"/>
      <dgm:spPr/>
      <dgm:t>
        <a:bodyPr/>
        <a:lstStyle/>
        <a:p>
          <a:r>
            <a:rPr lang="en-US" sz="2100" b="0">
              <a:latin typeface="Times New Roman" panose="02020603050405020304" pitchFamily="18" charset="0"/>
              <a:cs typeface="Times New Roman" panose="02020603050405020304" pitchFamily="18" charset="0"/>
            </a:rPr>
            <a:t>12% Hispanic</a:t>
          </a:r>
        </a:p>
      </dgm:t>
    </dgm:pt>
    <dgm:pt modelId="{CB402848-15E2-42B1-8BD4-E34F6E41780E}" type="parTrans" cxnId="{F08A67D6-C5B0-4911-B4D8-E8E63C7B4BCC}">
      <dgm:prSet/>
      <dgm:spPr/>
      <dgm:t>
        <a:bodyPr/>
        <a:lstStyle/>
        <a:p>
          <a:endParaRPr lang="en-US">
            <a:latin typeface="Times New Roman" panose="02020603050405020304" pitchFamily="18" charset="0"/>
            <a:cs typeface="Times New Roman" panose="02020603050405020304" pitchFamily="18" charset="0"/>
          </a:endParaRPr>
        </a:p>
      </dgm:t>
    </dgm:pt>
    <dgm:pt modelId="{C563C576-2145-42CB-88F3-21E75C9F2102}" type="sibTrans" cxnId="{F08A67D6-C5B0-4911-B4D8-E8E63C7B4BCC}">
      <dgm:prSet/>
      <dgm:spPr/>
      <dgm:t>
        <a:bodyPr/>
        <a:lstStyle/>
        <a:p>
          <a:endParaRPr lang="en-US">
            <a:latin typeface="Times New Roman" panose="02020603050405020304" pitchFamily="18" charset="0"/>
            <a:cs typeface="Times New Roman" panose="02020603050405020304" pitchFamily="18" charset="0"/>
          </a:endParaRPr>
        </a:p>
      </dgm:t>
    </dgm:pt>
    <dgm:pt modelId="{F56E46A6-80EE-41FE-8774-946B16DD3F19}">
      <dgm:prSet phldr="0" custT="1"/>
      <dgm:spPr/>
      <dgm:t>
        <a:bodyPr/>
        <a:lstStyle/>
        <a:p>
          <a:r>
            <a:rPr lang="en-US" sz="2100" b="0">
              <a:latin typeface="Times New Roman" panose="02020603050405020304" pitchFamily="18" charset="0"/>
              <a:cs typeface="Times New Roman" panose="02020603050405020304" pitchFamily="18" charset="0"/>
            </a:rPr>
            <a:t>4% Black</a:t>
          </a:r>
        </a:p>
      </dgm:t>
    </dgm:pt>
    <dgm:pt modelId="{F3F3F3DB-4EF5-422D-A019-6B8CDBC83AC4}" type="parTrans" cxnId="{D9705E75-80BF-4FBC-9D0F-A8C4CA755412}">
      <dgm:prSet/>
      <dgm:spPr/>
      <dgm:t>
        <a:bodyPr/>
        <a:lstStyle/>
        <a:p>
          <a:endParaRPr lang="en-US">
            <a:latin typeface="Times New Roman" panose="02020603050405020304" pitchFamily="18" charset="0"/>
            <a:cs typeface="Times New Roman" panose="02020603050405020304" pitchFamily="18" charset="0"/>
          </a:endParaRPr>
        </a:p>
      </dgm:t>
    </dgm:pt>
    <dgm:pt modelId="{373F8059-EEBE-4100-B7E3-4E9FA9DC4653}" type="sibTrans" cxnId="{D9705E75-80BF-4FBC-9D0F-A8C4CA755412}">
      <dgm:prSet/>
      <dgm:spPr/>
      <dgm:t>
        <a:bodyPr/>
        <a:lstStyle/>
        <a:p>
          <a:endParaRPr lang="en-US">
            <a:latin typeface="Times New Roman" panose="02020603050405020304" pitchFamily="18" charset="0"/>
            <a:cs typeface="Times New Roman" panose="02020603050405020304" pitchFamily="18" charset="0"/>
          </a:endParaRPr>
        </a:p>
      </dgm:t>
    </dgm:pt>
    <dgm:pt modelId="{72C0E9D4-E4DD-4DAF-939F-4B082BA0DC2D}">
      <dgm:prSet phldr="0" custT="1"/>
      <dgm:spPr/>
      <dgm:t>
        <a:bodyPr/>
        <a:lstStyle/>
        <a:p>
          <a:pPr rtl="0"/>
          <a:r>
            <a:rPr lang="en-US" sz="2100" b="0" dirty="0">
              <a:latin typeface="Times New Roman" panose="02020603050405020304" pitchFamily="18" charset="0"/>
              <a:cs typeface="Times New Roman" panose="02020603050405020304" pitchFamily="18" charset="0"/>
            </a:rPr>
            <a:t>6% AIAN</a:t>
          </a:r>
        </a:p>
      </dgm:t>
    </dgm:pt>
    <dgm:pt modelId="{5F0B6B02-88B3-48C7-8BA7-713A45CF1511}" type="sibTrans" cxnId="{B0C142BA-F72F-4DF7-BBC2-C8925FAB3423}">
      <dgm:prSet/>
      <dgm:spPr/>
      <dgm:t>
        <a:bodyPr/>
        <a:lstStyle/>
        <a:p>
          <a:endParaRPr lang="en-US">
            <a:latin typeface="Times New Roman" panose="02020603050405020304" pitchFamily="18" charset="0"/>
            <a:cs typeface="Times New Roman" panose="02020603050405020304" pitchFamily="18" charset="0"/>
          </a:endParaRPr>
        </a:p>
      </dgm:t>
    </dgm:pt>
    <dgm:pt modelId="{3F792B87-949F-48E3-82C4-96FC9F846EA4}" type="parTrans" cxnId="{B0C142BA-F72F-4DF7-BBC2-C8925FAB3423}">
      <dgm:prSet/>
      <dgm:spPr/>
      <dgm:t>
        <a:bodyPr/>
        <a:lstStyle/>
        <a:p>
          <a:endParaRPr lang="en-US">
            <a:latin typeface="Times New Roman" panose="02020603050405020304" pitchFamily="18" charset="0"/>
            <a:cs typeface="Times New Roman" panose="02020603050405020304" pitchFamily="18" charset="0"/>
          </a:endParaRPr>
        </a:p>
      </dgm:t>
    </dgm:pt>
    <dgm:pt modelId="{C62C575E-0727-491F-8380-EDD19D2AAF5B}">
      <dgm:prSet phldrT="[Text]" phldr="0" custT="1"/>
      <dgm:spPr>
        <a:noFill/>
        <a:ln>
          <a:noFill/>
        </a:ln>
      </dgm:spPr>
      <dgm:t>
        <a:bodyPr/>
        <a:lstStyle/>
        <a:p>
          <a:pPr rtl="0"/>
          <a:endParaRPr lang="en-US" sz="2100" b="0">
            <a:latin typeface="Times New Roman" panose="02020603050405020304" pitchFamily="18" charset="0"/>
            <a:cs typeface="Times New Roman" panose="02020603050405020304" pitchFamily="18" charset="0"/>
          </a:endParaRPr>
        </a:p>
      </dgm:t>
    </dgm:pt>
    <dgm:pt modelId="{8ED1A08B-3E3C-4C4B-9929-7E2D8D89294F}" type="sibTrans" cxnId="{37632F0A-2D7D-4648-BF6D-335571341FAD}">
      <dgm:prSet/>
      <dgm:spPr/>
      <dgm:t>
        <a:bodyPr/>
        <a:lstStyle/>
        <a:p>
          <a:endParaRPr lang="en-US">
            <a:latin typeface="Times New Roman" panose="02020603050405020304" pitchFamily="18" charset="0"/>
            <a:cs typeface="Times New Roman" panose="02020603050405020304" pitchFamily="18" charset="0"/>
          </a:endParaRPr>
        </a:p>
      </dgm:t>
    </dgm:pt>
    <dgm:pt modelId="{591027D7-2493-4F8F-BFC2-D4141C885370}" type="parTrans" cxnId="{37632F0A-2D7D-4648-BF6D-335571341FAD}">
      <dgm:prSet/>
      <dgm:spPr/>
      <dgm:t>
        <a:bodyPr/>
        <a:lstStyle/>
        <a:p>
          <a:endParaRPr lang="en-US">
            <a:latin typeface="Times New Roman" panose="02020603050405020304" pitchFamily="18" charset="0"/>
            <a:cs typeface="Times New Roman" panose="02020603050405020304" pitchFamily="18" charset="0"/>
          </a:endParaRPr>
        </a:p>
      </dgm:t>
    </dgm:pt>
    <dgm:pt modelId="{00C7F4BB-BEFD-45E6-8B7A-FDE3C5729317}" type="pres">
      <dgm:prSet presAssocID="{CAC60523-7933-4357-9542-53075015D651}" presName="diagram" presStyleCnt="0">
        <dgm:presLayoutVars>
          <dgm:dir/>
          <dgm:resizeHandles val="exact"/>
        </dgm:presLayoutVars>
      </dgm:prSet>
      <dgm:spPr/>
    </dgm:pt>
    <dgm:pt modelId="{9AFD0730-1B08-4D00-BB60-90A84497C0FB}" type="pres">
      <dgm:prSet presAssocID="{6D714DCB-055E-4DDF-AF2A-B489F18C86D6}" presName="node" presStyleLbl="node1" presStyleIdx="0" presStyleCnt="7">
        <dgm:presLayoutVars>
          <dgm:bulletEnabled val="1"/>
        </dgm:presLayoutVars>
      </dgm:prSet>
      <dgm:spPr/>
    </dgm:pt>
    <dgm:pt modelId="{D7178A9C-A3E3-4AD9-AC7A-BB1CCB9AF8F0}" type="pres">
      <dgm:prSet presAssocID="{14676BA2-9C86-40CA-8D25-79A1D70B076F}" presName="sibTrans" presStyleCnt="0"/>
      <dgm:spPr/>
    </dgm:pt>
    <dgm:pt modelId="{D42740E1-0591-4C1F-AC5C-829361B713DE}" type="pres">
      <dgm:prSet presAssocID="{A864B241-B9F5-42EB-9F33-F239187A6684}" presName="node" presStyleLbl="node1" presStyleIdx="1" presStyleCnt="7">
        <dgm:presLayoutVars>
          <dgm:bulletEnabled val="1"/>
        </dgm:presLayoutVars>
      </dgm:prSet>
      <dgm:spPr/>
    </dgm:pt>
    <dgm:pt modelId="{5AAF16F2-52E6-4DFB-9CA4-A7A76FDDB340}" type="pres">
      <dgm:prSet presAssocID="{C563C576-2145-42CB-88F3-21E75C9F2102}" presName="sibTrans" presStyleCnt="0"/>
      <dgm:spPr/>
    </dgm:pt>
    <dgm:pt modelId="{A9796930-2FF3-41F1-A2EC-1ABB69CDA6C5}" type="pres">
      <dgm:prSet presAssocID="{72C0E9D4-E4DD-4DAF-939F-4B082BA0DC2D}" presName="node" presStyleLbl="node1" presStyleIdx="2" presStyleCnt="7">
        <dgm:presLayoutVars>
          <dgm:bulletEnabled val="1"/>
        </dgm:presLayoutVars>
      </dgm:prSet>
      <dgm:spPr/>
    </dgm:pt>
    <dgm:pt modelId="{941FFCE2-12D4-4369-9BE1-0178D61085B1}" type="pres">
      <dgm:prSet presAssocID="{5F0B6B02-88B3-48C7-8BA7-713A45CF1511}" presName="sibTrans" presStyleCnt="0"/>
      <dgm:spPr/>
    </dgm:pt>
    <dgm:pt modelId="{8579D61A-0581-4DA5-A25F-D85468A3E2EB}" type="pres">
      <dgm:prSet presAssocID="{F56E46A6-80EE-41FE-8774-946B16DD3F19}" presName="node" presStyleLbl="node1" presStyleIdx="3" presStyleCnt="7">
        <dgm:presLayoutVars>
          <dgm:bulletEnabled val="1"/>
        </dgm:presLayoutVars>
      </dgm:prSet>
      <dgm:spPr/>
    </dgm:pt>
    <dgm:pt modelId="{EA79D170-778D-4645-A1E6-9699F4872109}" type="pres">
      <dgm:prSet presAssocID="{373F8059-EEBE-4100-B7E3-4E9FA9DC4653}" presName="sibTrans" presStyleCnt="0"/>
      <dgm:spPr/>
    </dgm:pt>
    <dgm:pt modelId="{93A1B9BB-754A-4FF7-A847-030199734859}" type="pres">
      <dgm:prSet presAssocID="{B417CF18-46B6-4124-BE87-7832C9B9DFD7}" presName="node" presStyleLbl="node1" presStyleIdx="4" presStyleCnt="7">
        <dgm:presLayoutVars>
          <dgm:bulletEnabled val="1"/>
        </dgm:presLayoutVars>
      </dgm:prSet>
      <dgm:spPr/>
    </dgm:pt>
    <dgm:pt modelId="{62684C1A-E28C-4175-9821-0D11B3AA641E}" type="pres">
      <dgm:prSet presAssocID="{06E8EF13-E158-4B75-B1E4-5F773ECAFC00}" presName="sibTrans" presStyleCnt="0"/>
      <dgm:spPr/>
    </dgm:pt>
    <dgm:pt modelId="{9973CE44-9FE8-48D1-A0F6-BBEC67D6ED7C}" type="pres">
      <dgm:prSet presAssocID="{B563F081-4E56-4F70-B5FB-34AEA35BA5E0}" presName="node" presStyleLbl="node1" presStyleIdx="5" presStyleCnt="7">
        <dgm:presLayoutVars>
          <dgm:bulletEnabled val="1"/>
        </dgm:presLayoutVars>
      </dgm:prSet>
      <dgm:spPr/>
    </dgm:pt>
    <dgm:pt modelId="{D7A3A004-A6C6-40CB-B4C5-B6C9E79B206E}" type="pres">
      <dgm:prSet presAssocID="{7728FD6F-76D9-4C4F-BE9D-9080C3A26720}" presName="sibTrans" presStyleCnt="0"/>
      <dgm:spPr/>
    </dgm:pt>
    <dgm:pt modelId="{4AB6C751-55FF-416D-8847-129767701DBA}" type="pres">
      <dgm:prSet presAssocID="{C62C575E-0727-491F-8380-EDD19D2AAF5B}" presName="node" presStyleLbl="node1" presStyleIdx="6" presStyleCnt="7">
        <dgm:presLayoutVars>
          <dgm:bulletEnabled val="1"/>
        </dgm:presLayoutVars>
      </dgm:prSet>
      <dgm:spPr/>
    </dgm:pt>
  </dgm:ptLst>
  <dgm:cxnLst>
    <dgm:cxn modelId="{37632F0A-2D7D-4648-BF6D-335571341FAD}" srcId="{CAC60523-7933-4357-9542-53075015D651}" destId="{C62C575E-0727-491F-8380-EDD19D2AAF5B}" srcOrd="6" destOrd="0" parTransId="{591027D7-2493-4F8F-BFC2-D4141C885370}" sibTransId="{8ED1A08B-3E3C-4C4B-9929-7E2D8D89294F}"/>
    <dgm:cxn modelId="{8049792B-9D83-4573-8EB5-F6EFC7D4605A}" srcId="{CAC60523-7933-4357-9542-53075015D651}" destId="{B563F081-4E56-4F70-B5FB-34AEA35BA5E0}" srcOrd="5" destOrd="0" parTransId="{E78C6415-2A2D-4966-A40B-A47E417AD136}" sibTransId="{7728FD6F-76D9-4C4F-BE9D-9080C3A26720}"/>
    <dgm:cxn modelId="{C787B62E-DAD8-40F4-9342-851E98318E60}" type="presOf" srcId="{A864B241-B9F5-42EB-9F33-F239187A6684}" destId="{D42740E1-0591-4C1F-AC5C-829361B713DE}" srcOrd="0" destOrd="0" presId="urn:microsoft.com/office/officeart/2005/8/layout/default"/>
    <dgm:cxn modelId="{D651D75F-1AA1-4147-84FC-93960A31D9AC}" type="presOf" srcId="{CAC60523-7933-4357-9542-53075015D651}" destId="{00C7F4BB-BEFD-45E6-8B7A-FDE3C5729317}" srcOrd="0" destOrd="0" presId="urn:microsoft.com/office/officeart/2005/8/layout/default"/>
    <dgm:cxn modelId="{352A4C42-F5EF-4A13-A80F-235F8800A049}" type="presOf" srcId="{C62C575E-0727-491F-8380-EDD19D2AAF5B}" destId="{4AB6C751-55FF-416D-8847-129767701DBA}" srcOrd="0" destOrd="0" presId="urn:microsoft.com/office/officeart/2005/8/layout/default"/>
    <dgm:cxn modelId="{89BF1B53-A05B-4BB7-AE21-85B001228AF7}" type="presOf" srcId="{72C0E9D4-E4DD-4DAF-939F-4B082BA0DC2D}" destId="{A9796930-2FF3-41F1-A2EC-1ABB69CDA6C5}" srcOrd="0" destOrd="0" presId="urn:microsoft.com/office/officeart/2005/8/layout/default"/>
    <dgm:cxn modelId="{4390DF54-A3AD-4C4D-80DC-EBD4887C9549}" srcId="{CAC60523-7933-4357-9542-53075015D651}" destId="{6D714DCB-055E-4DDF-AF2A-B489F18C86D6}" srcOrd="0" destOrd="0" parTransId="{6ADC1956-B4BF-4885-99DC-F5A4688A51AE}" sibTransId="{14676BA2-9C86-40CA-8D25-79A1D70B076F}"/>
    <dgm:cxn modelId="{D9705E75-80BF-4FBC-9D0F-A8C4CA755412}" srcId="{CAC60523-7933-4357-9542-53075015D651}" destId="{F56E46A6-80EE-41FE-8774-946B16DD3F19}" srcOrd="3" destOrd="0" parTransId="{F3F3F3DB-4EF5-422D-A019-6B8CDBC83AC4}" sibTransId="{373F8059-EEBE-4100-B7E3-4E9FA9DC4653}"/>
    <dgm:cxn modelId="{56DF7756-D185-4C46-8AB3-AE0A4DC23D89}" srcId="{CAC60523-7933-4357-9542-53075015D651}" destId="{B417CF18-46B6-4124-BE87-7832C9B9DFD7}" srcOrd="4" destOrd="0" parTransId="{B70FBFAE-0D79-4EF2-A563-73580E7B6E31}" sibTransId="{06E8EF13-E158-4B75-B1E4-5F773ECAFC00}"/>
    <dgm:cxn modelId="{2DE6318C-8DFE-40C3-ACC7-A22CA8FC2785}" type="presOf" srcId="{6D714DCB-055E-4DDF-AF2A-B489F18C86D6}" destId="{9AFD0730-1B08-4D00-BB60-90A84497C0FB}" srcOrd="0" destOrd="0" presId="urn:microsoft.com/office/officeart/2005/8/layout/default"/>
    <dgm:cxn modelId="{FB11869F-2906-4558-B9AC-C269E0CB5416}" type="presOf" srcId="{B417CF18-46B6-4124-BE87-7832C9B9DFD7}" destId="{93A1B9BB-754A-4FF7-A847-030199734859}" srcOrd="0" destOrd="0" presId="urn:microsoft.com/office/officeart/2005/8/layout/default"/>
    <dgm:cxn modelId="{B0C142BA-F72F-4DF7-BBC2-C8925FAB3423}" srcId="{CAC60523-7933-4357-9542-53075015D651}" destId="{72C0E9D4-E4DD-4DAF-939F-4B082BA0DC2D}" srcOrd="2" destOrd="0" parTransId="{3F792B87-949F-48E3-82C4-96FC9F846EA4}" sibTransId="{5F0B6B02-88B3-48C7-8BA7-713A45CF1511}"/>
    <dgm:cxn modelId="{AD7718BD-4750-4FCA-B865-0AAEAF64F2BA}" type="presOf" srcId="{F56E46A6-80EE-41FE-8774-946B16DD3F19}" destId="{8579D61A-0581-4DA5-A25F-D85468A3E2EB}" srcOrd="0" destOrd="0" presId="urn:microsoft.com/office/officeart/2005/8/layout/default"/>
    <dgm:cxn modelId="{B6D405BF-06BC-456A-86E5-EB41BF59267D}" type="presOf" srcId="{B563F081-4E56-4F70-B5FB-34AEA35BA5E0}" destId="{9973CE44-9FE8-48D1-A0F6-BBEC67D6ED7C}" srcOrd="0" destOrd="0" presId="urn:microsoft.com/office/officeart/2005/8/layout/default"/>
    <dgm:cxn modelId="{F08A67D6-C5B0-4911-B4D8-E8E63C7B4BCC}" srcId="{CAC60523-7933-4357-9542-53075015D651}" destId="{A864B241-B9F5-42EB-9F33-F239187A6684}" srcOrd="1" destOrd="0" parTransId="{CB402848-15E2-42B1-8BD4-E34F6E41780E}" sibTransId="{C563C576-2145-42CB-88F3-21E75C9F2102}"/>
    <dgm:cxn modelId="{AEF5DB32-A186-4D50-854F-6ABCC3E74370}" type="presParOf" srcId="{00C7F4BB-BEFD-45E6-8B7A-FDE3C5729317}" destId="{9AFD0730-1B08-4D00-BB60-90A84497C0FB}" srcOrd="0" destOrd="0" presId="urn:microsoft.com/office/officeart/2005/8/layout/default"/>
    <dgm:cxn modelId="{BAC945A4-ABCE-4C58-8B79-91CA8F46E6E1}" type="presParOf" srcId="{00C7F4BB-BEFD-45E6-8B7A-FDE3C5729317}" destId="{D7178A9C-A3E3-4AD9-AC7A-BB1CCB9AF8F0}" srcOrd="1" destOrd="0" presId="urn:microsoft.com/office/officeart/2005/8/layout/default"/>
    <dgm:cxn modelId="{E47744A1-B9D3-4AB9-B8D5-F29FF183C148}" type="presParOf" srcId="{00C7F4BB-BEFD-45E6-8B7A-FDE3C5729317}" destId="{D42740E1-0591-4C1F-AC5C-829361B713DE}" srcOrd="2" destOrd="0" presId="urn:microsoft.com/office/officeart/2005/8/layout/default"/>
    <dgm:cxn modelId="{7FC0991C-4097-484D-8C26-617382DF9BD3}" type="presParOf" srcId="{00C7F4BB-BEFD-45E6-8B7A-FDE3C5729317}" destId="{5AAF16F2-52E6-4DFB-9CA4-A7A76FDDB340}" srcOrd="3" destOrd="0" presId="urn:microsoft.com/office/officeart/2005/8/layout/default"/>
    <dgm:cxn modelId="{D75F03D6-189B-42D9-8850-2FFA737C48F0}" type="presParOf" srcId="{00C7F4BB-BEFD-45E6-8B7A-FDE3C5729317}" destId="{A9796930-2FF3-41F1-A2EC-1ABB69CDA6C5}" srcOrd="4" destOrd="0" presId="urn:microsoft.com/office/officeart/2005/8/layout/default"/>
    <dgm:cxn modelId="{3A4DDCA7-8576-4BD0-9F5A-AA859DD2C751}" type="presParOf" srcId="{00C7F4BB-BEFD-45E6-8B7A-FDE3C5729317}" destId="{941FFCE2-12D4-4369-9BE1-0178D61085B1}" srcOrd="5" destOrd="0" presId="urn:microsoft.com/office/officeart/2005/8/layout/default"/>
    <dgm:cxn modelId="{3FA45C34-EAAF-49DB-8B88-8429FCECD37B}" type="presParOf" srcId="{00C7F4BB-BEFD-45E6-8B7A-FDE3C5729317}" destId="{8579D61A-0581-4DA5-A25F-D85468A3E2EB}" srcOrd="6" destOrd="0" presId="urn:microsoft.com/office/officeart/2005/8/layout/default"/>
    <dgm:cxn modelId="{4C875665-5467-4084-8D30-7FCD60CE9667}" type="presParOf" srcId="{00C7F4BB-BEFD-45E6-8B7A-FDE3C5729317}" destId="{EA79D170-778D-4645-A1E6-9699F4872109}" srcOrd="7" destOrd="0" presId="urn:microsoft.com/office/officeart/2005/8/layout/default"/>
    <dgm:cxn modelId="{97921B2E-56C0-4AFE-88A1-D88A035E42D2}" type="presParOf" srcId="{00C7F4BB-BEFD-45E6-8B7A-FDE3C5729317}" destId="{93A1B9BB-754A-4FF7-A847-030199734859}" srcOrd="8" destOrd="0" presId="urn:microsoft.com/office/officeart/2005/8/layout/default"/>
    <dgm:cxn modelId="{9033DC1F-DBE9-444B-829D-346480EBF671}" type="presParOf" srcId="{00C7F4BB-BEFD-45E6-8B7A-FDE3C5729317}" destId="{62684C1A-E28C-4175-9821-0D11B3AA641E}" srcOrd="9" destOrd="0" presId="urn:microsoft.com/office/officeart/2005/8/layout/default"/>
    <dgm:cxn modelId="{6AE2A43E-D82F-40AD-94D9-8020423F093B}" type="presParOf" srcId="{00C7F4BB-BEFD-45E6-8B7A-FDE3C5729317}" destId="{9973CE44-9FE8-48D1-A0F6-BBEC67D6ED7C}" srcOrd="10" destOrd="0" presId="urn:microsoft.com/office/officeart/2005/8/layout/default"/>
    <dgm:cxn modelId="{7CDACC29-0138-4A78-8F99-49A33577F796}" type="presParOf" srcId="{00C7F4BB-BEFD-45E6-8B7A-FDE3C5729317}" destId="{D7A3A004-A6C6-40CB-B4C5-B6C9E79B206E}" srcOrd="11" destOrd="0" presId="urn:microsoft.com/office/officeart/2005/8/layout/default"/>
    <dgm:cxn modelId="{C9BFB421-9B84-43FB-968C-329AEA36B61E}" type="presParOf" srcId="{00C7F4BB-BEFD-45E6-8B7A-FDE3C5729317}" destId="{4AB6C751-55FF-416D-8847-129767701DBA}" srcOrd="12"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019560-6AF8-474E-88D4-7A4865A2472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99D6DF8-1613-4650-974F-A39E7683AA05}">
      <dgm:prSet custT="1"/>
      <dgm:spPr>
        <a:solidFill>
          <a:schemeClr val="accent2"/>
        </a:solidFill>
      </dgm:spPr>
      <dgm:t>
        <a:bodyPr/>
        <a:lstStyle/>
        <a:p>
          <a:r>
            <a:rPr lang="en-US" sz="3200" dirty="0">
              <a:latin typeface="Times New Roman"/>
              <a:cs typeface="Times New Roman"/>
            </a:rPr>
            <a:t>Caregivers in the intervention sites:</a:t>
          </a:r>
        </a:p>
      </dgm:t>
    </dgm:pt>
    <dgm:pt modelId="{2272B3FD-9C18-4CA2-BF82-631C2B36706B}" type="parTrans" cxnId="{02BB1A2E-B7A3-4971-936A-9874BCF14BA7}">
      <dgm:prSet/>
      <dgm:spPr/>
      <dgm:t>
        <a:bodyPr/>
        <a:lstStyle/>
        <a:p>
          <a:endParaRPr lang="en-US" sz="2000"/>
        </a:p>
      </dgm:t>
    </dgm:pt>
    <dgm:pt modelId="{61FD2AFB-9D00-4888-BA1A-23E02170A774}" type="sibTrans" cxnId="{02BB1A2E-B7A3-4971-936A-9874BCF14BA7}">
      <dgm:prSet/>
      <dgm:spPr/>
      <dgm:t>
        <a:bodyPr/>
        <a:lstStyle/>
        <a:p>
          <a:endParaRPr lang="en-US" sz="2000"/>
        </a:p>
      </dgm:t>
    </dgm:pt>
    <dgm:pt modelId="{7E81A6A1-E1BC-4EB1-8613-05EB424CF7BF}">
      <dgm:prSet custT="1"/>
      <dgm:spPr>
        <a:solidFill>
          <a:schemeClr val="accent3"/>
        </a:solidFill>
      </dgm:spPr>
      <dgm:t>
        <a:bodyPr/>
        <a:lstStyle/>
        <a:p>
          <a:pPr rtl="0"/>
          <a:r>
            <a:rPr lang="en-US" sz="3200" dirty="0">
              <a:latin typeface="Times New Roman"/>
              <a:cs typeface="Times New Roman"/>
            </a:rPr>
            <a:t>Children in the intervention sites:</a:t>
          </a:r>
        </a:p>
      </dgm:t>
    </dgm:pt>
    <dgm:pt modelId="{7FF7A97A-00E0-4A83-A478-2D1D35E90285}" type="parTrans" cxnId="{7D8CC0AD-E516-48E2-8FB4-97605905E65B}">
      <dgm:prSet/>
      <dgm:spPr/>
      <dgm:t>
        <a:bodyPr/>
        <a:lstStyle/>
        <a:p>
          <a:endParaRPr lang="en-US" sz="2000"/>
        </a:p>
      </dgm:t>
    </dgm:pt>
    <dgm:pt modelId="{3A3D0C69-D5A8-4863-87B2-D7D44AAC5322}" type="sibTrans" cxnId="{7D8CC0AD-E516-48E2-8FB4-97605905E65B}">
      <dgm:prSet/>
      <dgm:spPr/>
      <dgm:t>
        <a:bodyPr/>
        <a:lstStyle/>
        <a:p>
          <a:endParaRPr lang="en-US" sz="2000"/>
        </a:p>
      </dgm:t>
    </dgm:pt>
    <dgm:pt modelId="{752DAAA3-DE6B-1A4F-922F-37B91A8C51F3}">
      <dgm:prSet custT="1"/>
      <dgm:spPr/>
      <dgm:t>
        <a:bodyPr/>
        <a:lstStyle/>
        <a:p>
          <a:pPr rtl="0">
            <a:buFont typeface="Wingdings" panose="05000000000000000000" pitchFamily="2" charset="2"/>
            <a:buChar char="v"/>
          </a:pPr>
          <a:r>
            <a:rPr lang="en-US" sz="2000" dirty="0">
              <a:latin typeface="Times New Roman"/>
              <a:cs typeface="Times New Roman"/>
            </a:rPr>
            <a:t>Had less ER visits in the past six months</a:t>
          </a:r>
        </a:p>
      </dgm:t>
    </dgm:pt>
    <dgm:pt modelId="{E3F81444-98CD-C54E-BBC0-2FE434115321}" type="parTrans" cxnId="{0180CFF9-0063-4644-991B-83CC21A805B1}">
      <dgm:prSet/>
      <dgm:spPr/>
      <dgm:t>
        <a:bodyPr/>
        <a:lstStyle/>
        <a:p>
          <a:endParaRPr lang="en-US" sz="2000"/>
        </a:p>
      </dgm:t>
    </dgm:pt>
    <dgm:pt modelId="{17CBEF4F-BB8E-AC4A-A003-72041EB8FDD6}" type="sibTrans" cxnId="{0180CFF9-0063-4644-991B-83CC21A805B1}">
      <dgm:prSet/>
      <dgm:spPr/>
      <dgm:t>
        <a:bodyPr/>
        <a:lstStyle/>
        <a:p>
          <a:endParaRPr lang="en-US" sz="2000"/>
        </a:p>
      </dgm:t>
    </dgm:pt>
    <dgm:pt modelId="{C360DFF8-A5F0-244A-8FD6-7E4405C55E07}">
      <dgm:prSet custT="1"/>
      <dgm:spPr/>
      <dgm:t>
        <a:bodyPr/>
        <a:lstStyle/>
        <a:p>
          <a:pPr>
            <a:buFont typeface="Wingdings" panose="05000000000000000000" pitchFamily="2" charset="2"/>
            <a:buChar char="v"/>
          </a:pPr>
          <a:r>
            <a:rPr lang="en-US" sz="2000" dirty="0">
              <a:latin typeface="Times New Roman"/>
              <a:cs typeface="Times New Roman"/>
            </a:rPr>
            <a:t>Had greater personal wellbeing</a:t>
          </a:r>
        </a:p>
      </dgm:t>
    </dgm:pt>
    <dgm:pt modelId="{6CF66CD5-46AC-7F4A-AB0C-CA7C0D6DB3CB}" type="parTrans" cxnId="{AB96CE03-32AB-9A45-A189-487567EFD79E}">
      <dgm:prSet/>
      <dgm:spPr/>
      <dgm:t>
        <a:bodyPr/>
        <a:lstStyle/>
        <a:p>
          <a:endParaRPr lang="en-US" sz="2000"/>
        </a:p>
      </dgm:t>
    </dgm:pt>
    <dgm:pt modelId="{766BF611-25FD-964C-9FA7-3687D0BEC567}" type="sibTrans" cxnId="{AB96CE03-32AB-9A45-A189-487567EFD79E}">
      <dgm:prSet/>
      <dgm:spPr/>
      <dgm:t>
        <a:bodyPr/>
        <a:lstStyle/>
        <a:p>
          <a:endParaRPr lang="en-US" sz="2000"/>
        </a:p>
      </dgm:t>
    </dgm:pt>
    <dgm:pt modelId="{F59F4150-9BFB-9543-AE6D-A2A9A2F68DFC}">
      <dgm:prSet custT="1"/>
      <dgm:spPr/>
      <dgm:t>
        <a:bodyPr/>
        <a:lstStyle/>
        <a:p>
          <a:pPr>
            <a:buFont typeface="Wingdings" panose="05000000000000000000" pitchFamily="2" charset="2"/>
            <a:buChar char="v"/>
          </a:pPr>
          <a:r>
            <a:rPr lang="en-US" sz="2000" dirty="0">
              <a:latin typeface="Times New Roman"/>
              <a:cs typeface="Times New Roman"/>
            </a:rPr>
            <a:t>Were more likely to enroll in Child-Only TANF</a:t>
          </a:r>
        </a:p>
      </dgm:t>
    </dgm:pt>
    <dgm:pt modelId="{66FE1AC1-63A1-1F47-9C89-33056D36A000}" type="parTrans" cxnId="{ACFDAA5C-13AF-F045-874C-441E5832F13B}">
      <dgm:prSet/>
      <dgm:spPr/>
      <dgm:t>
        <a:bodyPr/>
        <a:lstStyle/>
        <a:p>
          <a:endParaRPr lang="en-US" sz="2000"/>
        </a:p>
      </dgm:t>
    </dgm:pt>
    <dgm:pt modelId="{49824D73-E6CE-CA4F-B05C-1AE150E034BD}" type="sibTrans" cxnId="{ACFDAA5C-13AF-F045-874C-441E5832F13B}">
      <dgm:prSet/>
      <dgm:spPr/>
      <dgm:t>
        <a:bodyPr/>
        <a:lstStyle/>
        <a:p>
          <a:endParaRPr lang="en-US" sz="2000"/>
        </a:p>
      </dgm:t>
    </dgm:pt>
    <dgm:pt modelId="{882E1F97-19C0-9148-A48F-EAD25824FAA8}">
      <dgm:prSet custT="1"/>
      <dgm:spPr/>
      <dgm:t>
        <a:bodyPr/>
        <a:lstStyle/>
        <a:p>
          <a:pPr rtl="0">
            <a:buFont typeface="Wingdings" panose="05000000000000000000" pitchFamily="2" charset="2"/>
            <a:buChar char="v"/>
          </a:pPr>
          <a:r>
            <a:rPr lang="en-US" sz="2000" dirty="0">
              <a:latin typeface="Times New Roman"/>
              <a:cs typeface="Times New Roman"/>
            </a:rPr>
            <a:t>Had less placement instability</a:t>
          </a:r>
        </a:p>
      </dgm:t>
    </dgm:pt>
    <dgm:pt modelId="{023DDD3D-D20A-7542-8D2C-A90AE80F297A}" type="parTrans" cxnId="{8098F232-AD57-BA4B-8E50-936C944AD3B2}">
      <dgm:prSet/>
      <dgm:spPr/>
      <dgm:t>
        <a:bodyPr/>
        <a:lstStyle/>
        <a:p>
          <a:endParaRPr lang="en-US" sz="2000"/>
        </a:p>
      </dgm:t>
    </dgm:pt>
    <dgm:pt modelId="{18821A03-3F74-C441-8CF5-57FF98C70C39}" type="sibTrans" cxnId="{8098F232-AD57-BA4B-8E50-936C944AD3B2}">
      <dgm:prSet/>
      <dgm:spPr/>
      <dgm:t>
        <a:bodyPr/>
        <a:lstStyle/>
        <a:p>
          <a:endParaRPr lang="en-US" sz="2000"/>
        </a:p>
      </dgm:t>
    </dgm:pt>
    <dgm:pt modelId="{6F5E8B17-A2DE-334C-A7C1-C3B9CB696A8A}">
      <dgm:prSet custT="1"/>
      <dgm:spPr/>
      <dgm:t>
        <a:bodyPr/>
        <a:lstStyle/>
        <a:p>
          <a:pPr>
            <a:buFont typeface="Wingdings" panose="05000000000000000000" pitchFamily="2" charset="2"/>
            <a:buChar char="v"/>
          </a:pPr>
          <a:r>
            <a:rPr lang="en-US" sz="2000" dirty="0">
              <a:latin typeface="Times New Roman"/>
              <a:cs typeface="Times New Roman"/>
            </a:rPr>
            <a:t>Were more likely to use support groups</a:t>
          </a:r>
        </a:p>
      </dgm:t>
    </dgm:pt>
    <dgm:pt modelId="{47FEA1C4-F71A-CE41-94AC-365D360D2FE6}" type="parTrans" cxnId="{94F9937F-9E7C-254E-80A0-782F32297377}">
      <dgm:prSet/>
      <dgm:spPr/>
      <dgm:t>
        <a:bodyPr/>
        <a:lstStyle/>
        <a:p>
          <a:endParaRPr lang="en-US" sz="2000"/>
        </a:p>
      </dgm:t>
    </dgm:pt>
    <dgm:pt modelId="{565A4074-08E7-A544-B676-7D6B2985162C}" type="sibTrans" cxnId="{94F9937F-9E7C-254E-80A0-782F32297377}">
      <dgm:prSet/>
      <dgm:spPr/>
      <dgm:t>
        <a:bodyPr/>
        <a:lstStyle/>
        <a:p>
          <a:endParaRPr lang="en-US" sz="2000"/>
        </a:p>
      </dgm:t>
    </dgm:pt>
    <dgm:pt modelId="{24208D2E-ABFE-CE45-8D4A-81C2EE2E6700}" type="pres">
      <dgm:prSet presAssocID="{B8019560-6AF8-474E-88D4-7A4865A24724}" presName="linear" presStyleCnt="0">
        <dgm:presLayoutVars>
          <dgm:animLvl val="lvl"/>
          <dgm:resizeHandles val="exact"/>
        </dgm:presLayoutVars>
      </dgm:prSet>
      <dgm:spPr/>
    </dgm:pt>
    <dgm:pt modelId="{0F3BDE27-96D6-FB45-A02B-A611FEDC990E}" type="pres">
      <dgm:prSet presAssocID="{299D6DF8-1613-4650-974F-A39E7683AA05}" presName="parentText" presStyleLbl="node1" presStyleIdx="0" presStyleCnt="2">
        <dgm:presLayoutVars>
          <dgm:chMax val="0"/>
          <dgm:bulletEnabled val="1"/>
        </dgm:presLayoutVars>
      </dgm:prSet>
      <dgm:spPr/>
    </dgm:pt>
    <dgm:pt modelId="{DD49471D-EE47-874C-A934-324FA3CD4776}" type="pres">
      <dgm:prSet presAssocID="{299D6DF8-1613-4650-974F-A39E7683AA05}" presName="childText" presStyleLbl="revTx" presStyleIdx="0" presStyleCnt="2" custLinFactNeighborY="6615">
        <dgm:presLayoutVars>
          <dgm:bulletEnabled val="1"/>
        </dgm:presLayoutVars>
      </dgm:prSet>
      <dgm:spPr/>
    </dgm:pt>
    <dgm:pt modelId="{7DB48F63-0DAD-D445-B719-C8A83AA0653C}" type="pres">
      <dgm:prSet presAssocID="{7E81A6A1-E1BC-4EB1-8613-05EB424CF7BF}" presName="parentText" presStyleLbl="node1" presStyleIdx="1" presStyleCnt="2" custLinFactNeighborY="14003">
        <dgm:presLayoutVars>
          <dgm:chMax val="0"/>
          <dgm:bulletEnabled val="1"/>
        </dgm:presLayoutVars>
      </dgm:prSet>
      <dgm:spPr/>
    </dgm:pt>
    <dgm:pt modelId="{6073942B-B6E5-494A-A65E-A90045C6091D}" type="pres">
      <dgm:prSet presAssocID="{7E81A6A1-E1BC-4EB1-8613-05EB424CF7BF}" presName="childText" presStyleLbl="revTx" presStyleIdx="1" presStyleCnt="2" custLinFactNeighborY="23063">
        <dgm:presLayoutVars>
          <dgm:bulletEnabled val="1"/>
        </dgm:presLayoutVars>
      </dgm:prSet>
      <dgm:spPr/>
    </dgm:pt>
  </dgm:ptLst>
  <dgm:cxnLst>
    <dgm:cxn modelId="{AB96CE03-32AB-9A45-A189-487567EFD79E}" srcId="{299D6DF8-1613-4650-974F-A39E7683AA05}" destId="{C360DFF8-A5F0-244A-8FD6-7E4405C55E07}" srcOrd="0" destOrd="0" parTransId="{6CF66CD5-46AC-7F4A-AB0C-CA7C0D6DB3CB}" sibTransId="{766BF611-25FD-964C-9FA7-3687D0BEC567}"/>
    <dgm:cxn modelId="{02BB1A2E-B7A3-4971-936A-9874BCF14BA7}" srcId="{B8019560-6AF8-474E-88D4-7A4865A24724}" destId="{299D6DF8-1613-4650-974F-A39E7683AA05}" srcOrd="0" destOrd="0" parTransId="{2272B3FD-9C18-4CA2-BF82-631C2B36706B}" sibTransId="{61FD2AFB-9D00-4888-BA1A-23E02170A774}"/>
    <dgm:cxn modelId="{8098F232-AD57-BA4B-8E50-936C944AD3B2}" srcId="{7E81A6A1-E1BC-4EB1-8613-05EB424CF7BF}" destId="{882E1F97-19C0-9148-A48F-EAD25824FAA8}" srcOrd="0" destOrd="0" parTransId="{023DDD3D-D20A-7542-8D2C-A90AE80F297A}" sibTransId="{18821A03-3F74-C441-8CF5-57FF98C70C39}"/>
    <dgm:cxn modelId="{ACFDAA5C-13AF-F045-874C-441E5832F13B}" srcId="{299D6DF8-1613-4650-974F-A39E7683AA05}" destId="{F59F4150-9BFB-9543-AE6D-A2A9A2F68DFC}" srcOrd="2" destOrd="0" parTransId="{66FE1AC1-63A1-1F47-9C89-33056D36A000}" sibTransId="{49824D73-E6CE-CA4F-B05C-1AE150E034BD}"/>
    <dgm:cxn modelId="{C5026E51-8BBD-0443-9054-72CB25D700CA}" type="presOf" srcId="{F59F4150-9BFB-9543-AE6D-A2A9A2F68DFC}" destId="{DD49471D-EE47-874C-A934-324FA3CD4776}" srcOrd="0" destOrd="2" presId="urn:microsoft.com/office/officeart/2005/8/layout/vList2"/>
    <dgm:cxn modelId="{94F9937F-9E7C-254E-80A0-782F32297377}" srcId="{299D6DF8-1613-4650-974F-A39E7683AA05}" destId="{6F5E8B17-A2DE-334C-A7C1-C3B9CB696A8A}" srcOrd="1" destOrd="0" parTransId="{47FEA1C4-F71A-CE41-94AC-365D360D2FE6}" sibTransId="{565A4074-08E7-A544-B676-7D6B2985162C}"/>
    <dgm:cxn modelId="{C1178C81-3442-9544-8389-057CAD8150EF}" type="presOf" srcId="{B8019560-6AF8-474E-88D4-7A4865A24724}" destId="{24208D2E-ABFE-CE45-8D4A-81C2EE2E6700}" srcOrd="0" destOrd="0" presId="urn:microsoft.com/office/officeart/2005/8/layout/vList2"/>
    <dgm:cxn modelId="{303EA286-C8CD-B940-AB67-58F56952221A}" type="presOf" srcId="{882E1F97-19C0-9148-A48F-EAD25824FAA8}" destId="{6073942B-B6E5-494A-A65E-A90045C6091D}" srcOrd="0" destOrd="0" presId="urn:microsoft.com/office/officeart/2005/8/layout/vList2"/>
    <dgm:cxn modelId="{625CBE88-F1AC-CE48-9A57-C1F6A2A3F630}" type="presOf" srcId="{6F5E8B17-A2DE-334C-A7C1-C3B9CB696A8A}" destId="{DD49471D-EE47-874C-A934-324FA3CD4776}" srcOrd="0" destOrd="1" presId="urn:microsoft.com/office/officeart/2005/8/layout/vList2"/>
    <dgm:cxn modelId="{4D350F9F-5B0E-C745-9448-DFF6EAC5DFEF}" type="presOf" srcId="{7E81A6A1-E1BC-4EB1-8613-05EB424CF7BF}" destId="{7DB48F63-0DAD-D445-B719-C8A83AA0653C}" srcOrd="0" destOrd="0" presId="urn:microsoft.com/office/officeart/2005/8/layout/vList2"/>
    <dgm:cxn modelId="{7D8CC0AD-E516-48E2-8FB4-97605905E65B}" srcId="{B8019560-6AF8-474E-88D4-7A4865A24724}" destId="{7E81A6A1-E1BC-4EB1-8613-05EB424CF7BF}" srcOrd="1" destOrd="0" parTransId="{7FF7A97A-00E0-4A83-A478-2D1D35E90285}" sibTransId="{3A3D0C69-D5A8-4863-87B2-D7D44AAC5322}"/>
    <dgm:cxn modelId="{EFEF63B2-FFCB-9B4D-9D34-8FB7E572CEF2}" type="presOf" srcId="{752DAAA3-DE6B-1A4F-922F-37B91A8C51F3}" destId="{6073942B-B6E5-494A-A65E-A90045C6091D}" srcOrd="0" destOrd="1" presId="urn:microsoft.com/office/officeart/2005/8/layout/vList2"/>
    <dgm:cxn modelId="{E5311FBC-F664-0349-AAA0-A05C4A57F494}" type="presOf" srcId="{299D6DF8-1613-4650-974F-A39E7683AA05}" destId="{0F3BDE27-96D6-FB45-A02B-A611FEDC990E}" srcOrd="0" destOrd="0" presId="urn:microsoft.com/office/officeart/2005/8/layout/vList2"/>
    <dgm:cxn modelId="{139995C6-7ED9-C149-B9DE-DDBA31041E7E}" type="presOf" srcId="{C360DFF8-A5F0-244A-8FD6-7E4405C55E07}" destId="{DD49471D-EE47-874C-A934-324FA3CD4776}" srcOrd="0" destOrd="0" presId="urn:microsoft.com/office/officeart/2005/8/layout/vList2"/>
    <dgm:cxn modelId="{0180CFF9-0063-4644-991B-83CC21A805B1}" srcId="{7E81A6A1-E1BC-4EB1-8613-05EB424CF7BF}" destId="{752DAAA3-DE6B-1A4F-922F-37B91A8C51F3}" srcOrd="1" destOrd="0" parTransId="{E3F81444-98CD-C54E-BBC0-2FE434115321}" sibTransId="{17CBEF4F-BB8E-AC4A-A003-72041EB8FDD6}"/>
    <dgm:cxn modelId="{BF9BB0FD-C208-8642-A296-DA24E45B9397}" type="presParOf" srcId="{24208D2E-ABFE-CE45-8D4A-81C2EE2E6700}" destId="{0F3BDE27-96D6-FB45-A02B-A611FEDC990E}" srcOrd="0" destOrd="0" presId="urn:microsoft.com/office/officeart/2005/8/layout/vList2"/>
    <dgm:cxn modelId="{D25A41D4-8BAD-4A4D-955D-08166B62A19E}" type="presParOf" srcId="{24208D2E-ABFE-CE45-8D4A-81C2EE2E6700}" destId="{DD49471D-EE47-874C-A934-324FA3CD4776}" srcOrd="1" destOrd="0" presId="urn:microsoft.com/office/officeart/2005/8/layout/vList2"/>
    <dgm:cxn modelId="{709FA3EF-3397-C54D-BE09-A2B1DC3CF197}" type="presParOf" srcId="{24208D2E-ABFE-CE45-8D4A-81C2EE2E6700}" destId="{7DB48F63-0DAD-D445-B719-C8A83AA0653C}" srcOrd="2" destOrd="0" presId="urn:microsoft.com/office/officeart/2005/8/layout/vList2"/>
    <dgm:cxn modelId="{E238EAA9-9700-9145-A36F-65A1DDCBE047}" type="presParOf" srcId="{24208D2E-ABFE-CE45-8D4A-81C2EE2E6700}" destId="{6073942B-B6E5-494A-A65E-A90045C6091D}"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019560-6AF8-474E-88D4-7A4865A2472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F173670-8077-41D2-A26F-2CAFE2AAD159}">
      <dgm:prSet/>
      <dgm:spPr/>
      <dgm:t>
        <a:bodyPr/>
        <a:lstStyle/>
        <a:p>
          <a:r>
            <a:rPr lang="en-US">
              <a:latin typeface="Times New Roman"/>
              <a:cs typeface="Times New Roman"/>
            </a:rPr>
            <a:t>Caregiver-focused interventions can improve both caregiver and child outcomes</a:t>
          </a:r>
          <a:endParaRPr lang="en-US" dirty="0">
            <a:latin typeface="Times New Roman"/>
            <a:cs typeface="Times New Roman"/>
          </a:endParaRPr>
        </a:p>
      </dgm:t>
    </dgm:pt>
    <dgm:pt modelId="{DA31C7DA-5972-4A07-AC7C-B652C8350706}" type="parTrans" cxnId="{339F8D6D-F061-4E0F-8D2C-0C2515643065}">
      <dgm:prSet/>
      <dgm:spPr/>
      <dgm:t>
        <a:bodyPr/>
        <a:lstStyle/>
        <a:p>
          <a:endParaRPr lang="en-US"/>
        </a:p>
      </dgm:t>
    </dgm:pt>
    <dgm:pt modelId="{832D047C-DA44-40DC-B362-3486EBF2C3BE}" type="sibTrans" cxnId="{339F8D6D-F061-4E0F-8D2C-0C2515643065}">
      <dgm:prSet/>
      <dgm:spPr/>
      <dgm:t>
        <a:bodyPr/>
        <a:lstStyle/>
        <a:p>
          <a:endParaRPr lang="en-US"/>
        </a:p>
      </dgm:t>
    </dgm:pt>
    <dgm:pt modelId="{1F4225E6-7B4A-4EB6-98CD-F76799A9C7A2}">
      <dgm:prSet/>
      <dgm:spPr/>
      <dgm:t>
        <a:bodyPr/>
        <a:lstStyle/>
        <a:p>
          <a:r>
            <a:rPr lang="en-US">
              <a:latin typeface="Times New Roman"/>
              <a:cs typeface="Times New Roman"/>
            </a:rPr>
            <a:t>Caregivers in both conditions had greater access to Child-Only TANF relative to the national average</a:t>
          </a:r>
          <a:endParaRPr lang="en-US" dirty="0">
            <a:latin typeface="Times New Roman"/>
            <a:cs typeface="Times New Roman"/>
          </a:endParaRPr>
        </a:p>
      </dgm:t>
    </dgm:pt>
    <dgm:pt modelId="{BD9331D6-DED7-4E3A-BCDE-96B2240364AC}" type="parTrans" cxnId="{34A5315B-2136-4F12-8D12-A34E79D0DC1E}">
      <dgm:prSet/>
      <dgm:spPr/>
      <dgm:t>
        <a:bodyPr/>
        <a:lstStyle/>
        <a:p>
          <a:endParaRPr lang="en-US"/>
        </a:p>
      </dgm:t>
    </dgm:pt>
    <dgm:pt modelId="{3AD4105D-4DE6-4411-B913-E90DC7CA1299}" type="sibTrans" cxnId="{34A5315B-2136-4F12-8D12-A34E79D0DC1E}">
      <dgm:prSet/>
      <dgm:spPr/>
      <dgm:t>
        <a:bodyPr/>
        <a:lstStyle/>
        <a:p>
          <a:endParaRPr lang="en-US"/>
        </a:p>
      </dgm:t>
    </dgm:pt>
    <dgm:pt modelId="{0DEFB830-0D80-403A-A45B-194341C5E4F6}">
      <dgm:prSet/>
      <dgm:spPr/>
      <dgm:t>
        <a:bodyPr/>
        <a:lstStyle/>
        <a:p>
          <a:r>
            <a:rPr lang="en-US">
              <a:latin typeface="Times New Roman"/>
              <a:cs typeface="Times New Roman"/>
            </a:rPr>
            <a:t>Enhanced navigation may help caregivers find cost-effective resources that prevent ER usage</a:t>
          </a:r>
          <a:endParaRPr lang="en-US" dirty="0">
            <a:latin typeface="Times New Roman"/>
            <a:cs typeface="Times New Roman"/>
          </a:endParaRPr>
        </a:p>
      </dgm:t>
    </dgm:pt>
    <dgm:pt modelId="{C746EAF6-B444-42F9-A4CB-4846413244EC}" type="parTrans" cxnId="{53E93388-D949-45E5-BE4E-A1655C829B81}">
      <dgm:prSet/>
      <dgm:spPr/>
      <dgm:t>
        <a:bodyPr/>
        <a:lstStyle/>
        <a:p>
          <a:endParaRPr lang="en-US"/>
        </a:p>
      </dgm:t>
    </dgm:pt>
    <dgm:pt modelId="{67FB46DD-5311-4058-BB9B-A35FBBA915EC}" type="sibTrans" cxnId="{53E93388-D949-45E5-BE4E-A1655C829B81}">
      <dgm:prSet/>
      <dgm:spPr/>
      <dgm:t>
        <a:bodyPr/>
        <a:lstStyle/>
        <a:p>
          <a:endParaRPr lang="en-US"/>
        </a:p>
      </dgm:t>
    </dgm:pt>
    <dgm:pt modelId="{7B9B75F1-E2D8-4707-92D0-0AFFCE2A635D}">
      <dgm:prSet/>
      <dgm:spPr>
        <a:solidFill>
          <a:schemeClr val="accent3">
            <a:lumMod val="50000"/>
          </a:schemeClr>
        </a:solidFill>
      </dgm:spPr>
      <dgm:t>
        <a:bodyPr/>
        <a:lstStyle/>
        <a:p>
          <a:r>
            <a:rPr lang="en-US">
              <a:latin typeface="Times New Roman"/>
              <a:cs typeface="Times New Roman"/>
            </a:rPr>
            <a:t>Support groups may enhance caregiver and child wellbeing</a:t>
          </a:r>
          <a:endParaRPr lang="en-US" dirty="0">
            <a:latin typeface="Times New Roman"/>
            <a:cs typeface="Times New Roman"/>
          </a:endParaRPr>
        </a:p>
      </dgm:t>
    </dgm:pt>
    <dgm:pt modelId="{16E8E822-17C0-4A94-8663-28125940B298}" type="parTrans" cxnId="{6D0378CA-E27B-4F2D-A97C-EA191C3A5E0E}">
      <dgm:prSet/>
      <dgm:spPr/>
      <dgm:t>
        <a:bodyPr/>
        <a:lstStyle/>
        <a:p>
          <a:endParaRPr lang="en-US"/>
        </a:p>
      </dgm:t>
    </dgm:pt>
    <dgm:pt modelId="{818741FD-55CE-4EC3-AEC7-A1E352146318}" type="sibTrans" cxnId="{6D0378CA-E27B-4F2D-A97C-EA191C3A5E0E}">
      <dgm:prSet/>
      <dgm:spPr/>
      <dgm:t>
        <a:bodyPr/>
        <a:lstStyle/>
        <a:p>
          <a:endParaRPr lang="en-US"/>
        </a:p>
      </dgm:t>
    </dgm:pt>
    <dgm:pt modelId="{85C964D6-5ECD-48A3-92D0-E90E77B90AE1}">
      <dgm:prSet/>
      <dgm:spPr>
        <a:solidFill>
          <a:schemeClr val="accent3">
            <a:lumMod val="75000"/>
          </a:schemeClr>
        </a:solidFill>
      </dgm:spPr>
      <dgm:t>
        <a:bodyPr/>
        <a:lstStyle/>
        <a:p>
          <a:r>
            <a:rPr lang="en-US" dirty="0">
              <a:latin typeface="Times New Roman"/>
              <a:cs typeface="Times New Roman"/>
            </a:rPr>
            <a:t>Submitting results to the Title IV-E Prevention Services Clearinghouse for consideration</a:t>
          </a:r>
        </a:p>
      </dgm:t>
    </dgm:pt>
    <dgm:pt modelId="{914A950D-1C27-498C-A2AE-B3DD4D42492D}" type="parTrans" cxnId="{63F4F073-6D27-48FA-B938-E0612C737DDF}">
      <dgm:prSet/>
      <dgm:spPr/>
      <dgm:t>
        <a:bodyPr/>
        <a:lstStyle/>
        <a:p>
          <a:endParaRPr lang="en-US"/>
        </a:p>
      </dgm:t>
    </dgm:pt>
    <dgm:pt modelId="{FADEC531-5F7F-4C92-A2FC-247F1861EEBD}" type="sibTrans" cxnId="{63F4F073-6D27-48FA-B938-E0612C737DDF}">
      <dgm:prSet/>
      <dgm:spPr/>
      <dgm:t>
        <a:bodyPr/>
        <a:lstStyle/>
        <a:p>
          <a:endParaRPr lang="en-US"/>
        </a:p>
      </dgm:t>
    </dgm:pt>
    <dgm:pt modelId="{24208D2E-ABFE-CE45-8D4A-81C2EE2E6700}" type="pres">
      <dgm:prSet presAssocID="{B8019560-6AF8-474E-88D4-7A4865A24724}" presName="linear" presStyleCnt="0">
        <dgm:presLayoutVars>
          <dgm:animLvl val="lvl"/>
          <dgm:resizeHandles val="exact"/>
        </dgm:presLayoutVars>
      </dgm:prSet>
      <dgm:spPr/>
    </dgm:pt>
    <dgm:pt modelId="{AE507186-E17B-41E6-A520-0549827CBAC5}" type="pres">
      <dgm:prSet presAssocID="{6F173670-8077-41D2-A26F-2CAFE2AAD159}" presName="parentText" presStyleLbl="node1" presStyleIdx="0" presStyleCnt="5">
        <dgm:presLayoutVars>
          <dgm:chMax val="0"/>
          <dgm:bulletEnabled val="1"/>
        </dgm:presLayoutVars>
      </dgm:prSet>
      <dgm:spPr/>
    </dgm:pt>
    <dgm:pt modelId="{EC52AC14-7ACD-47AE-9D4D-9B13A18FDACB}" type="pres">
      <dgm:prSet presAssocID="{832D047C-DA44-40DC-B362-3486EBF2C3BE}" presName="spacer" presStyleCnt="0"/>
      <dgm:spPr/>
    </dgm:pt>
    <dgm:pt modelId="{D936CC80-2446-4FE0-A78F-5EAFFA33CE16}" type="pres">
      <dgm:prSet presAssocID="{1F4225E6-7B4A-4EB6-98CD-F76799A9C7A2}" presName="parentText" presStyleLbl="node1" presStyleIdx="1" presStyleCnt="5">
        <dgm:presLayoutVars>
          <dgm:chMax val="0"/>
          <dgm:bulletEnabled val="1"/>
        </dgm:presLayoutVars>
      </dgm:prSet>
      <dgm:spPr/>
    </dgm:pt>
    <dgm:pt modelId="{20BCF9FD-C89C-40A3-818D-79B3092E10E4}" type="pres">
      <dgm:prSet presAssocID="{3AD4105D-4DE6-4411-B913-E90DC7CA1299}" presName="spacer" presStyleCnt="0"/>
      <dgm:spPr/>
    </dgm:pt>
    <dgm:pt modelId="{8F6498AA-5981-405E-8AC7-DA438F040FFE}" type="pres">
      <dgm:prSet presAssocID="{0DEFB830-0D80-403A-A45B-194341C5E4F6}" presName="parentText" presStyleLbl="node1" presStyleIdx="2" presStyleCnt="5">
        <dgm:presLayoutVars>
          <dgm:chMax val="0"/>
          <dgm:bulletEnabled val="1"/>
        </dgm:presLayoutVars>
      </dgm:prSet>
      <dgm:spPr/>
    </dgm:pt>
    <dgm:pt modelId="{E8D541DF-3006-412D-9280-751152F8A41A}" type="pres">
      <dgm:prSet presAssocID="{67FB46DD-5311-4058-BB9B-A35FBBA915EC}" presName="spacer" presStyleCnt="0"/>
      <dgm:spPr/>
    </dgm:pt>
    <dgm:pt modelId="{55AC390B-B17B-4569-8B38-A2B6E87DEE34}" type="pres">
      <dgm:prSet presAssocID="{7B9B75F1-E2D8-4707-92D0-0AFFCE2A635D}" presName="parentText" presStyleLbl="node1" presStyleIdx="3" presStyleCnt="5">
        <dgm:presLayoutVars>
          <dgm:chMax val="0"/>
          <dgm:bulletEnabled val="1"/>
        </dgm:presLayoutVars>
      </dgm:prSet>
      <dgm:spPr/>
    </dgm:pt>
    <dgm:pt modelId="{C794409C-F751-4515-B263-B43BFBFA4C54}" type="pres">
      <dgm:prSet presAssocID="{818741FD-55CE-4EC3-AEC7-A1E352146318}" presName="spacer" presStyleCnt="0"/>
      <dgm:spPr/>
    </dgm:pt>
    <dgm:pt modelId="{10D516F3-0546-48CB-865B-6E1993025737}" type="pres">
      <dgm:prSet presAssocID="{85C964D6-5ECD-48A3-92D0-E90E77B90AE1}" presName="parentText" presStyleLbl="node1" presStyleIdx="4" presStyleCnt="5">
        <dgm:presLayoutVars>
          <dgm:chMax val="0"/>
          <dgm:bulletEnabled val="1"/>
        </dgm:presLayoutVars>
      </dgm:prSet>
      <dgm:spPr/>
    </dgm:pt>
  </dgm:ptLst>
  <dgm:cxnLst>
    <dgm:cxn modelId="{05F9EC37-1518-4DE1-9431-20D984165AA1}" type="presOf" srcId="{0DEFB830-0D80-403A-A45B-194341C5E4F6}" destId="{8F6498AA-5981-405E-8AC7-DA438F040FFE}" srcOrd="0" destOrd="0" presId="urn:microsoft.com/office/officeart/2005/8/layout/vList2"/>
    <dgm:cxn modelId="{34A5315B-2136-4F12-8D12-A34E79D0DC1E}" srcId="{B8019560-6AF8-474E-88D4-7A4865A24724}" destId="{1F4225E6-7B4A-4EB6-98CD-F76799A9C7A2}" srcOrd="1" destOrd="0" parTransId="{BD9331D6-DED7-4E3A-BCDE-96B2240364AC}" sibTransId="{3AD4105D-4DE6-4411-B913-E90DC7CA1299}"/>
    <dgm:cxn modelId="{37AF256B-4968-4401-9C2E-D32F34625799}" type="presOf" srcId="{85C964D6-5ECD-48A3-92D0-E90E77B90AE1}" destId="{10D516F3-0546-48CB-865B-6E1993025737}" srcOrd="0" destOrd="0" presId="urn:microsoft.com/office/officeart/2005/8/layout/vList2"/>
    <dgm:cxn modelId="{339F8D6D-F061-4E0F-8D2C-0C2515643065}" srcId="{B8019560-6AF8-474E-88D4-7A4865A24724}" destId="{6F173670-8077-41D2-A26F-2CAFE2AAD159}" srcOrd="0" destOrd="0" parTransId="{DA31C7DA-5972-4A07-AC7C-B652C8350706}" sibTransId="{832D047C-DA44-40DC-B362-3486EBF2C3BE}"/>
    <dgm:cxn modelId="{63F4F073-6D27-48FA-B938-E0612C737DDF}" srcId="{B8019560-6AF8-474E-88D4-7A4865A24724}" destId="{85C964D6-5ECD-48A3-92D0-E90E77B90AE1}" srcOrd="4" destOrd="0" parTransId="{914A950D-1C27-498C-A2AE-B3DD4D42492D}" sibTransId="{FADEC531-5F7F-4C92-A2FC-247F1861EEBD}"/>
    <dgm:cxn modelId="{C1178C81-3442-9544-8389-057CAD8150EF}" type="presOf" srcId="{B8019560-6AF8-474E-88D4-7A4865A24724}" destId="{24208D2E-ABFE-CE45-8D4A-81C2EE2E6700}" srcOrd="0" destOrd="0" presId="urn:microsoft.com/office/officeart/2005/8/layout/vList2"/>
    <dgm:cxn modelId="{53E93388-D949-45E5-BE4E-A1655C829B81}" srcId="{B8019560-6AF8-474E-88D4-7A4865A24724}" destId="{0DEFB830-0D80-403A-A45B-194341C5E4F6}" srcOrd="2" destOrd="0" parTransId="{C746EAF6-B444-42F9-A4CB-4846413244EC}" sibTransId="{67FB46DD-5311-4058-BB9B-A35FBBA915EC}"/>
    <dgm:cxn modelId="{665F7B8E-3CF7-4851-8F47-CEEE6D70DAEA}" type="presOf" srcId="{7B9B75F1-E2D8-4707-92D0-0AFFCE2A635D}" destId="{55AC390B-B17B-4569-8B38-A2B6E87DEE34}" srcOrd="0" destOrd="0" presId="urn:microsoft.com/office/officeart/2005/8/layout/vList2"/>
    <dgm:cxn modelId="{EBF399B5-29FB-4FB3-9FD1-CF2702311A28}" type="presOf" srcId="{6F173670-8077-41D2-A26F-2CAFE2AAD159}" destId="{AE507186-E17B-41E6-A520-0549827CBAC5}" srcOrd="0" destOrd="0" presId="urn:microsoft.com/office/officeart/2005/8/layout/vList2"/>
    <dgm:cxn modelId="{99A5DEBB-A8C3-4A43-A4BA-81B381D14C0C}" type="presOf" srcId="{1F4225E6-7B4A-4EB6-98CD-F76799A9C7A2}" destId="{D936CC80-2446-4FE0-A78F-5EAFFA33CE16}" srcOrd="0" destOrd="0" presId="urn:microsoft.com/office/officeart/2005/8/layout/vList2"/>
    <dgm:cxn modelId="{6D0378CA-E27B-4F2D-A97C-EA191C3A5E0E}" srcId="{B8019560-6AF8-474E-88D4-7A4865A24724}" destId="{7B9B75F1-E2D8-4707-92D0-0AFFCE2A635D}" srcOrd="3" destOrd="0" parTransId="{16E8E822-17C0-4A94-8663-28125940B298}" sibTransId="{818741FD-55CE-4EC3-AEC7-A1E352146318}"/>
    <dgm:cxn modelId="{1A1A3F26-8AA0-463E-B7EC-759CF807F31D}" type="presParOf" srcId="{24208D2E-ABFE-CE45-8D4A-81C2EE2E6700}" destId="{AE507186-E17B-41E6-A520-0549827CBAC5}" srcOrd="0" destOrd="0" presId="urn:microsoft.com/office/officeart/2005/8/layout/vList2"/>
    <dgm:cxn modelId="{98A8F820-BBF9-41DB-8BA2-F529371566BC}" type="presParOf" srcId="{24208D2E-ABFE-CE45-8D4A-81C2EE2E6700}" destId="{EC52AC14-7ACD-47AE-9D4D-9B13A18FDACB}" srcOrd="1" destOrd="0" presId="urn:microsoft.com/office/officeart/2005/8/layout/vList2"/>
    <dgm:cxn modelId="{A1A19B90-0508-4340-A1B6-325032C9573F}" type="presParOf" srcId="{24208D2E-ABFE-CE45-8D4A-81C2EE2E6700}" destId="{D936CC80-2446-4FE0-A78F-5EAFFA33CE16}" srcOrd="2" destOrd="0" presId="urn:microsoft.com/office/officeart/2005/8/layout/vList2"/>
    <dgm:cxn modelId="{E81E77C3-7059-43DD-BBCE-CFCEFAA42B9E}" type="presParOf" srcId="{24208D2E-ABFE-CE45-8D4A-81C2EE2E6700}" destId="{20BCF9FD-C89C-40A3-818D-79B3092E10E4}" srcOrd="3" destOrd="0" presId="urn:microsoft.com/office/officeart/2005/8/layout/vList2"/>
    <dgm:cxn modelId="{0F846619-A484-4833-B43C-1E5A5C1C7907}" type="presParOf" srcId="{24208D2E-ABFE-CE45-8D4A-81C2EE2E6700}" destId="{8F6498AA-5981-405E-8AC7-DA438F040FFE}" srcOrd="4" destOrd="0" presId="urn:microsoft.com/office/officeart/2005/8/layout/vList2"/>
    <dgm:cxn modelId="{0C3FAF32-73DA-4AEA-A989-EDB2ED116601}" type="presParOf" srcId="{24208D2E-ABFE-CE45-8D4A-81C2EE2E6700}" destId="{E8D541DF-3006-412D-9280-751152F8A41A}" srcOrd="5" destOrd="0" presId="urn:microsoft.com/office/officeart/2005/8/layout/vList2"/>
    <dgm:cxn modelId="{3CB240A1-D005-4559-8037-E8B2E0E4146F}" type="presParOf" srcId="{24208D2E-ABFE-CE45-8D4A-81C2EE2E6700}" destId="{55AC390B-B17B-4569-8B38-A2B6E87DEE34}" srcOrd="6" destOrd="0" presId="urn:microsoft.com/office/officeart/2005/8/layout/vList2"/>
    <dgm:cxn modelId="{13ABDF65-1176-4104-A43F-E98EB56BEA79}" type="presParOf" srcId="{24208D2E-ABFE-CE45-8D4A-81C2EE2E6700}" destId="{C794409C-F751-4515-B263-B43BFBFA4C54}" srcOrd="7" destOrd="0" presId="urn:microsoft.com/office/officeart/2005/8/layout/vList2"/>
    <dgm:cxn modelId="{95BF2AED-7F78-4486-8590-92FBFF5076EB}" type="presParOf" srcId="{24208D2E-ABFE-CE45-8D4A-81C2EE2E6700}" destId="{10D516F3-0546-48CB-865B-6E199302573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957FB4-00F0-40DE-BBCC-0435B2CACA12}"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AB0884FA-05CB-48BB-91F1-51365B52A3E3}">
      <dgm:prSet/>
      <dgm:spPr/>
      <dgm:t>
        <a:bodyPr/>
        <a:lstStyle/>
        <a:p>
          <a:r>
            <a:rPr lang="en-US" dirty="0"/>
            <a:t>Tell us about the Kinship Navigator program in your area. </a:t>
          </a:r>
        </a:p>
      </dgm:t>
    </dgm:pt>
    <dgm:pt modelId="{FED13765-BE06-4B98-A7C5-E7BD90852E06}" type="parTrans" cxnId="{9BB07465-0705-478F-8FD4-EEDBF7DC3E06}">
      <dgm:prSet/>
      <dgm:spPr/>
      <dgm:t>
        <a:bodyPr/>
        <a:lstStyle/>
        <a:p>
          <a:endParaRPr lang="en-US"/>
        </a:p>
      </dgm:t>
    </dgm:pt>
    <dgm:pt modelId="{02F18095-5762-4BB4-BE32-23F93754C6E4}" type="sibTrans" cxnId="{9BB07465-0705-478F-8FD4-EEDBF7DC3E06}">
      <dgm:prSet phldrT="1" phldr="0"/>
      <dgm:spPr/>
      <dgm:t>
        <a:bodyPr/>
        <a:lstStyle/>
        <a:p>
          <a:r>
            <a:rPr lang="en-US"/>
            <a:t>1</a:t>
          </a:r>
        </a:p>
      </dgm:t>
    </dgm:pt>
    <dgm:pt modelId="{97B6E010-4455-47E7-B4B1-37991108B8F1}">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What will you take with you back to your community? </a:t>
          </a:r>
        </a:p>
        <a:p>
          <a:pPr marL="0" lvl="0" defTabSz="1155700">
            <a:lnSpc>
              <a:spcPct val="90000"/>
            </a:lnSpc>
            <a:spcBef>
              <a:spcPct val="0"/>
            </a:spcBef>
            <a:spcAft>
              <a:spcPct val="35000"/>
            </a:spcAft>
            <a:buNone/>
          </a:pPr>
          <a:endParaRPr lang="en-US" dirty="0"/>
        </a:p>
      </dgm:t>
    </dgm:pt>
    <dgm:pt modelId="{739B5746-6805-4CE6-ABDA-F30E01BBED24}" type="parTrans" cxnId="{63BAF291-00DC-47E7-8DCE-562151FC151A}">
      <dgm:prSet/>
      <dgm:spPr/>
      <dgm:t>
        <a:bodyPr/>
        <a:lstStyle/>
        <a:p>
          <a:endParaRPr lang="en-US"/>
        </a:p>
      </dgm:t>
    </dgm:pt>
    <dgm:pt modelId="{8E71B934-5786-4656-B802-D0A936420CA3}" type="sibTrans" cxnId="{63BAF291-00DC-47E7-8DCE-562151FC151A}">
      <dgm:prSet phldrT="2" phldr="0"/>
      <dgm:spPr/>
      <dgm:t>
        <a:bodyPr/>
        <a:lstStyle/>
        <a:p>
          <a:r>
            <a:rPr lang="en-US"/>
            <a:t>2</a:t>
          </a:r>
        </a:p>
      </dgm:t>
    </dgm:pt>
    <dgm:pt modelId="{63DB7316-C480-4A49-8C46-6F4E7A714A91}" type="pres">
      <dgm:prSet presAssocID="{3B957FB4-00F0-40DE-BBCC-0435B2CACA12}" presName="Name0" presStyleCnt="0">
        <dgm:presLayoutVars>
          <dgm:animLvl val="lvl"/>
          <dgm:resizeHandles val="exact"/>
        </dgm:presLayoutVars>
      </dgm:prSet>
      <dgm:spPr/>
    </dgm:pt>
    <dgm:pt modelId="{F470913B-28CC-4EDD-9346-280D8902F2D6}" type="pres">
      <dgm:prSet presAssocID="{AB0884FA-05CB-48BB-91F1-51365B52A3E3}" presName="compositeNode" presStyleCnt="0">
        <dgm:presLayoutVars>
          <dgm:bulletEnabled val="1"/>
        </dgm:presLayoutVars>
      </dgm:prSet>
      <dgm:spPr/>
    </dgm:pt>
    <dgm:pt modelId="{1469D392-9E25-4CFD-98BD-B41D0B1F576E}" type="pres">
      <dgm:prSet presAssocID="{AB0884FA-05CB-48BB-91F1-51365B52A3E3}" presName="bgRect" presStyleLbl="bgAccFollowNode1" presStyleIdx="0" presStyleCnt="2"/>
      <dgm:spPr/>
    </dgm:pt>
    <dgm:pt modelId="{42AB046A-AA27-4749-8EE6-A9414EE9D365}" type="pres">
      <dgm:prSet presAssocID="{02F18095-5762-4BB4-BE32-23F93754C6E4}" presName="sibTransNodeCircle" presStyleLbl="alignNode1" presStyleIdx="0" presStyleCnt="4">
        <dgm:presLayoutVars>
          <dgm:chMax val="0"/>
          <dgm:bulletEnabled/>
        </dgm:presLayoutVars>
      </dgm:prSet>
      <dgm:spPr/>
    </dgm:pt>
    <dgm:pt modelId="{7092450E-D1B8-49D1-A2F6-34FFCE7D466D}" type="pres">
      <dgm:prSet presAssocID="{AB0884FA-05CB-48BB-91F1-51365B52A3E3}" presName="bottomLine" presStyleLbl="alignNode1" presStyleIdx="1" presStyleCnt="4">
        <dgm:presLayoutVars/>
      </dgm:prSet>
      <dgm:spPr/>
    </dgm:pt>
    <dgm:pt modelId="{758A0DA9-4770-460B-9818-BE2F16FC1692}" type="pres">
      <dgm:prSet presAssocID="{AB0884FA-05CB-48BB-91F1-51365B52A3E3}" presName="nodeText" presStyleLbl="bgAccFollowNode1" presStyleIdx="0" presStyleCnt="2">
        <dgm:presLayoutVars>
          <dgm:bulletEnabled val="1"/>
        </dgm:presLayoutVars>
      </dgm:prSet>
      <dgm:spPr/>
    </dgm:pt>
    <dgm:pt modelId="{8E2194B8-D037-4DCF-9E3E-39D8FDB183F5}" type="pres">
      <dgm:prSet presAssocID="{02F18095-5762-4BB4-BE32-23F93754C6E4}" presName="sibTrans" presStyleCnt="0"/>
      <dgm:spPr/>
    </dgm:pt>
    <dgm:pt modelId="{174E19C9-6C4A-4514-B928-2C05B32A5567}" type="pres">
      <dgm:prSet presAssocID="{97B6E010-4455-47E7-B4B1-37991108B8F1}" presName="compositeNode" presStyleCnt="0">
        <dgm:presLayoutVars>
          <dgm:bulletEnabled val="1"/>
        </dgm:presLayoutVars>
      </dgm:prSet>
      <dgm:spPr/>
    </dgm:pt>
    <dgm:pt modelId="{FA051BB0-15D1-4659-8265-766F48E1B632}" type="pres">
      <dgm:prSet presAssocID="{97B6E010-4455-47E7-B4B1-37991108B8F1}" presName="bgRect" presStyleLbl="bgAccFollowNode1" presStyleIdx="1" presStyleCnt="2"/>
      <dgm:spPr/>
    </dgm:pt>
    <dgm:pt modelId="{FFDCA06B-BC14-4C3B-ACD9-9C81E62305D3}" type="pres">
      <dgm:prSet presAssocID="{8E71B934-5786-4656-B802-D0A936420CA3}" presName="sibTransNodeCircle" presStyleLbl="alignNode1" presStyleIdx="2" presStyleCnt="4">
        <dgm:presLayoutVars>
          <dgm:chMax val="0"/>
          <dgm:bulletEnabled/>
        </dgm:presLayoutVars>
      </dgm:prSet>
      <dgm:spPr/>
    </dgm:pt>
    <dgm:pt modelId="{CD6BCF55-7258-4679-85E4-37AD0281BE3A}" type="pres">
      <dgm:prSet presAssocID="{97B6E010-4455-47E7-B4B1-37991108B8F1}" presName="bottomLine" presStyleLbl="alignNode1" presStyleIdx="3" presStyleCnt="4">
        <dgm:presLayoutVars/>
      </dgm:prSet>
      <dgm:spPr/>
    </dgm:pt>
    <dgm:pt modelId="{3B67936A-5D86-4FE9-9743-11219D42A395}" type="pres">
      <dgm:prSet presAssocID="{97B6E010-4455-47E7-B4B1-37991108B8F1}" presName="nodeText" presStyleLbl="bgAccFollowNode1" presStyleIdx="1" presStyleCnt="2">
        <dgm:presLayoutVars>
          <dgm:bulletEnabled val="1"/>
        </dgm:presLayoutVars>
      </dgm:prSet>
      <dgm:spPr/>
    </dgm:pt>
  </dgm:ptLst>
  <dgm:cxnLst>
    <dgm:cxn modelId="{1836DF18-25BC-44AB-B119-343E262A43DB}" type="presOf" srcId="{8E71B934-5786-4656-B802-D0A936420CA3}" destId="{FFDCA06B-BC14-4C3B-ACD9-9C81E62305D3}" srcOrd="0" destOrd="0" presId="urn:microsoft.com/office/officeart/2016/7/layout/BasicLinearProcessNumbered"/>
    <dgm:cxn modelId="{DD5B903F-4918-4880-8E1D-DCE1C52DBE9F}" type="presOf" srcId="{97B6E010-4455-47E7-B4B1-37991108B8F1}" destId="{FA051BB0-15D1-4659-8265-766F48E1B632}" srcOrd="0" destOrd="0" presId="urn:microsoft.com/office/officeart/2016/7/layout/BasicLinearProcessNumbered"/>
    <dgm:cxn modelId="{9BB07465-0705-478F-8FD4-EEDBF7DC3E06}" srcId="{3B957FB4-00F0-40DE-BBCC-0435B2CACA12}" destId="{AB0884FA-05CB-48BB-91F1-51365B52A3E3}" srcOrd="0" destOrd="0" parTransId="{FED13765-BE06-4B98-A7C5-E7BD90852E06}" sibTransId="{02F18095-5762-4BB4-BE32-23F93754C6E4}"/>
    <dgm:cxn modelId="{55257489-2654-4C8A-9534-5A99B43FC194}" type="presOf" srcId="{AB0884FA-05CB-48BB-91F1-51365B52A3E3}" destId="{758A0DA9-4770-460B-9818-BE2F16FC1692}" srcOrd="1" destOrd="0" presId="urn:microsoft.com/office/officeart/2016/7/layout/BasicLinearProcessNumbered"/>
    <dgm:cxn modelId="{63BAF291-00DC-47E7-8DCE-562151FC151A}" srcId="{3B957FB4-00F0-40DE-BBCC-0435B2CACA12}" destId="{97B6E010-4455-47E7-B4B1-37991108B8F1}" srcOrd="1" destOrd="0" parTransId="{739B5746-6805-4CE6-ABDA-F30E01BBED24}" sibTransId="{8E71B934-5786-4656-B802-D0A936420CA3}"/>
    <dgm:cxn modelId="{97BFB3A2-6754-4836-B815-CCDA3517ED1B}" type="presOf" srcId="{97B6E010-4455-47E7-B4B1-37991108B8F1}" destId="{3B67936A-5D86-4FE9-9743-11219D42A395}" srcOrd="1" destOrd="0" presId="urn:microsoft.com/office/officeart/2016/7/layout/BasicLinearProcessNumbered"/>
    <dgm:cxn modelId="{533D20B6-ACE1-441D-9C4A-A0FA2A731AE9}" type="presOf" srcId="{AB0884FA-05CB-48BB-91F1-51365B52A3E3}" destId="{1469D392-9E25-4CFD-98BD-B41D0B1F576E}" srcOrd="0" destOrd="0" presId="urn:microsoft.com/office/officeart/2016/7/layout/BasicLinearProcessNumbered"/>
    <dgm:cxn modelId="{448123B9-B477-4048-B9E9-1E8940E38CEA}" type="presOf" srcId="{02F18095-5762-4BB4-BE32-23F93754C6E4}" destId="{42AB046A-AA27-4749-8EE6-A9414EE9D365}" srcOrd="0" destOrd="0" presId="urn:microsoft.com/office/officeart/2016/7/layout/BasicLinearProcessNumbered"/>
    <dgm:cxn modelId="{8844A8FB-5CB6-492A-AFA9-C9AA2207ADB3}" type="presOf" srcId="{3B957FB4-00F0-40DE-BBCC-0435B2CACA12}" destId="{63DB7316-C480-4A49-8C46-6F4E7A714A91}" srcOrd="0" destOrd="0" presId="urn:microsoft.com/office/officeart/2016/7/layout/BasicLinearProcessNumbered"/>
    <dgm:cxn modelId="{3DDC1362-95A3-454B-9398-91186F845155}" type="presParOf" srcId="{63DB7316-C480-4A49-8C46-6F4E7A714A91}" destId="{F470913B-28CC-4EDD-9346-280D8902F2D6}" srcOrd="0" destOrd="0" presId="urn:microsoft.com/office/officeart/2016/7/layout/BasicLinearProcessNumbered"/>
    <dgm:cxn modelId="{EC1EA3F2-612F-4628-AF3F-CCEFDF31431A}" type="presParOf" srcId="{F470913B-28CC-4EDD-9346-280D8902F2D6}" destId="{1469D392-9E25-4CFD-98BD-B41D0B1F576E}" srcOrd="0" destOrd="0" presId="urn:microsoft.com/office/officeart/2016/7/layout/BasicLinearProcessNumbered"/>
    <dgm:cxn modelId="{FF259EDE-E8C0-44AC-82DE-25D1CFCA41DC}" type="presParOf" srcId="{F470913B-28CC-4EDD-9346-280D8902F2D6}" destId="{42AB046A-AA27-4749-8EE6-A9414EE9D365}" srcOrd="1" destOrd="0" presId="urn:microsoft.com/office/officeart/2016/7/layout/BasicLinearProcessNumbered"/>
    <dgm:cxn modelId="{8237FA0E-258C-4363-897C-76DC66B747CC}" type="presParOf" srcId="{F470913B-28CC-4EDD-9346-280D8902F2D6}" destId="{7092450E-D1B8-49D1-A2F6-34FFCE7D466D}" srcOrd="2" destOrd="0" presId="urn:microsoft.com/office/officeart/2016/7/layout/BasicLinearProcessNumbered"/>
    <dgm:cxn modelId="{A45C72CD-27A4-42A7-BBA6-7027347D657F}" type="presParOf" srcId="{F470913B-28CC-4EDD-9346-280D8902F2D6}" destId="{758A0DA9-4770-460B-9818-BE2F16FC1692}" srcOrd="3" destOrd="0" presId="urn:microsoft.com/office/officeart/2016/7/layout/BasicLinearProcessNumbered"/>
    <dgm:cxn modelId="{46D700AD-47B9-43BF-930C-2EDC1FB08388}" type="presParOf" srcId="{63DB7316-C480-4A49-8C46-6F4E7A714A91}" destId="{8E2194B8-D037-4DCF-9E3E-39D8FDB183F5}" srcOrd="1" destOrd="0" presId="urn:microsoft.com/office/officeart/2016/7/layout/BasicLinearProcessNumbered"/>
    <dgm:cxn modelId="{3114BEF9-67E4-4673-AB2A-8C505231C3B7}" type="presParOf" srcId="{63DB7316-C480-4A49-8C46-6F4E7A714A91}" destId="{174E19C9-6C4A-4514-B928-2C05B32A5567}" srcOrd="2" destOrd="0" presId="urn:microsoft.com/office/officeart/2016/7/layout/BasicLinearProcessNumbered"/>
    <dgm:cxn modelId="{90F3B9AC-892E-4B1A-BB7F-DD65200A2751}" type="presParOf" srcId="{174E19C9-6C4A-4514-B928-2C05B32A5567}" destId="{FA051BB0-15D1-4659-8265-766F48E1B632}" srcOrd="0" destOrd="0" presId="urn:microsoft.com/office/officeart/2016/7/layout/BasicLinearProcessNumbered"/>
    <dgm:cxn modelId="{D61E5E22-49BD-4D74-8D08-3CF1A5ABBDA3}" type="presParOf" srcId="{174E19C9-6C4A-4514-B928-2C05B32A5567}" destId="{FFDCA06B-BC14-4C3B-ACD9-9C81E62305D3}" srcOrd="1" destOrd="0" presId="urn:microsoft.com/office/officeart/2016/7/layout/BasicLinearProcessNumbered"/>
    <dgm:cxn modelId="{D17BCD38-E4E2-4178-A3DC-FD7E685F0D24}" type="presParOf" srcId="{174E19C9-6C4A-4514-B928-2C05B32A5567}" destId="{CD6BCF55-7258-4679-85E4-37AD0281BE3A}" srcOrd="2" destOrd="0" presId="urn:microsoft.com/office/officeart/2016/7/layout/BasicLinearProcessNumbered"/>
    <dgm:cxn modelId="{A7B933DE-6170-41D4-8150-75536DA6E3E5}" type="presParOf" srcId="{174E19C9-6C4A-4514-B928-2C05B32A5567}" destId="{3B67936A-5D86-4FE9-9743-11219D42A395}"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D0730-1B08-4D00-BB60-90A84497C0FB}">
      <dsp:nvSpPr>
        <dsp:cNvPr id="0" name=""/>
        <dsp:cNvSpPr/>
      </dsp:nvSpPr>
      <dsp:spPr>
        <a:xfrm>
          <a:off x="566413" y="775"/>
          <a:ext cx="1725836" cy="103550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64% White</a:t>
          </a:r>
        </a:p>
      </dsp:txBody>
      <dsp:txXfrm>
        <a:off x="566413" y="775"/>
        <a:ext cx="1725836" cy="1035502"/>
      </dsp:txXfrm>
    </dsp:sp>
    <dsp:sp modelId="{D42740E1-0591-4C1F-AC5C-829361B713DE}">
      <dsp:nvSpPr>
        <dsp:cNvPr id="0" name=""/>
        <dsp:cNvSpPr/>
      </dsp:nvSpPr>
      <dsp:spPr>
        <a:xfrm>
          <a:off x="2464834" y="775"/>
          <a:ext cx="1725836" cy="1035502"/>
        </a:xfrm>
        <a:prstGeom prst="rect">
          <a:avLst/>
        </a:prstGeom>
        <a:solidFill>
          <a:schemeClr val="accent5">
            <a:hueOff val="-766589"/>
            <a:satOff val="-238"/>
            <a:lumOff val="86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latin typeface="Times New Roman" panose="02020603050405020304" pitchFamily="18" charset="0"/>
              <a:cs typeface="Times New Roman" panose="02020603050405020304" pitchFamily="18" charset="0"/>
            </a:rPr>
            <a:t>22% Hispanic</a:t>
          </a:r>
        </a:p>
      </dsp:txBody>
      <dsp:txXfrm>
        <a:off x="2464834" y="775"/>
        <a:ext cx="1725836" cy="1035502"/>
      </dsp:txXfrm>
    </dsp:sp>
    <dsp:sp modelId="{A9796930-2FF3-41F1-A2EC-1ABB69CDA6C5}">
      <dsp:nvSpPr>
        <dsp:cNvPr id="0" name=""/>
        <dsp:cNvSpPr/>
      </dsp:nvSpPr>
      <dsp:spPr>
        <a:xfrm>
          <a:off x="566413" y="1208860"/>
          <a:ext cx="1725836" cy="1035502"/>
        </a:xfrm>
        <a:prstGeom prst="rect">
          <a:avLst/>
        </a:prstGeom>
        <a:solidFill>
          <a:schemeClr val="accent5">
            <a:hueOff val="-1533178"/>
            <a:satOff val="-476"/>
            <a:lumOff val="173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7% AIAN</a:t>
          </a:r>
        </a:p>
      </dsp:txBody>
      <dsp:txXfrm>
        <a:off x="566413" y="1208860"/>
        <a:ext cx="1725836" cy="1035502"/>
      </dsp:txXfrm>
    </dsp:sp>
    <dsp:sp modelId="{8579D61A-0581-4DA5-A25F-D85468A3E2EB}">
      <dsp:nvSpPr>
        <dsp:cNvPr id="0" name=""/>
        <dsp:cNvSpPr/>
      </dsp:nvSpPr>
      <dsp:spPr>
        <a:xfrm>
          <a:off x="2494760" y="1233464"/>
          <a:ext cx="1725836" cy="1035502"/>
        </a:xfrm>
        <a:prstGeom prst="rect">
          <a:avLst/>
        </a:prstGeom>
        <a:solidFill>
          <a:schemeClr val="accent5">
            <a:hueOff val="-2299768"/>
            <a:satOff val="-715"/>
            <a:lumOff val="25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6% Black</a:t>
          </a:r>
        </a:p>
      </dsp:txBody>
      <dsp:txXfrm>
        <a:off x="2494760" y="1233464"/>
        <a:ext cx="1725836" cy="1035502"/>
      </dsp:txXfrm>
    </dsp:sp>
    <dsp:sp modelId="{93A1B9BB-754A-4FF7-A847-030199734859}">
      <dsp:nvSpPr>
        <dsp:cNvPr id="0" name=""/>
        <dsp:cNvSpPr/>
      </dsp:nvSpPr>
      <dsp:spPr>
        <a:xfrm>
          <a:off x="566413" y="2416946"/>
          <a:ext cx="1725836" cy="1035502"/>
        </a:xfrm>
        <a:prstGeom prst="rect">
          <a:avLst/>
        </a:prstGeom>
        <a:solidFill>
          <a:schemeClr val="accent5">
            <a:hueOff val="-3066357"/>
            <a:satOff val="-953"/>
            <a:lumOff val="346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83% not DCYF involved</a:t>
          </a:r>
        </a:p>
      </dsp:txBody>
      <dsp:txXfrm>
        <a:off x="566413" y="2416946"/>
        <a:ext cx="1725836" cy="1035502"/>
      </dsp:txXfrm>
    </dsp:sp>
    <dsp:sp modelId="{9973CE44-9FE8-48D1-A0F6-BBEC67D6ED7C}">
      <dsp:nvSpPr>
        <dsp:cNvPr id="0" name=""/>
        <dsp:cNvSpPr/>
      </dsp:nvSpPr>
      <dsp:spPr>
        <a:xfrm>
          <a:off x="2464834" y="2416946"/>
          <a:ext cx="1725836" cy="1035502"/>
        </a:xfrm>
        <a:prstGeom prst="rect">
          <a:avLst/>
        </a:prstGeom>
        <a:solidFill>
          <a:schemeClr val="accent5">
            <a:hueOff val="-3832946"/>
            <a:satOff val="-1191"/>
            <a:lumOff val="433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39% SNAP recipients</a:t>
          </a:r>
        </a:p>
      </dsp:txBody>
      <dsp:txXfrm>
        <a:off x="2464834" y="2416946"/>
        <a:ext cx="1725836" cy="1035502"/>
      </dsp:txXfrm>
    </dsp:sp>
    <dsp:sp modelId="{4AB6C751-55FF-416D-8847-129767701DBA}">
      <dsp:nvSpPr>
        <dsp:cNvPr id="0" name=""/>
        <dsp:cNvSpPr/>
      </dsp:nvSpPr>
      <dsp:spPr>
        <a:xfrm>
          <a:off x="1515624" y="3625032"/>
          <a:ext cx="1725836" cy="1035502"/>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58 years old</a:t>
          </a:r>
        </a:p>
      </dsp:txBody>
      <dsp:txXfrm>
        <a:off x="1515624" y="3625032"/>
        <a:ext cx="1725836" cy="1035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D0730-1B08-4D00-BB60-90A84497C0FB}">
      <dsp:nvSpPr>
        <dsp:cNvPr id="0" name=""/>
        <dsp:cNvSpPr/>
      </dsp:nvSpPr>
      <dsp:spPr>
        <a:xfrm>
          <a:off x="566413" y="775"/>
          <a:ext cx="1725836" cy="103550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dirty="0">
              <a:latin typeface="Times New Roman" panose="02020603050405020304" pitchFamily="18" charset="0"/>
              <a:cs typeface="Times New Roman" panose="02020603050405020304" pitchFamily="18" charset="0"/>
            </a:rPr>
            <a:t>71% White</a:t>
          </a:r>
        </a:p>
      </dsp:txBody>
      <dsp:txXfrm>
        <a:off x="566413" y="775"/>
        <a:ext cx="1725836" cy="1035502"/>
      </dsp:txXfrm>
    </dsp:sp>
    <dsp:sp modelId="{D42740E1-0591-4C1F-AC5C-829361B713DE}">
      <dsp:nvSpPr>
        <dsp:cNvPr id="0" name=""/>
        <dsp:cNvSpPr/>
      </dsp:nvSpPr>
      <dsp:spPr>
        <a:xfrm>
          <a:off x="2464834" y="775"/>
          <a:ext cx="1725836" cy="1035502"/>
        </a:xfrm>
        <a:prstGeom prst="rect">
          <a:avLst/>
        </a:prstGeom>
        <a:solidFill>
          <a:schemeClr val="accent5">
            <a:hueOff val="-766589"/>
            <a:satOff val="-238"/>
            <a:lumOff val="86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10% Hispanic</a:t>
          </a:r>
        </a:p>
      </dsp:txBody>
      <dsp:txXfrm>
        <a:off x="2464834" y="775"/>
        <a:ext cx="1725836" cy="1035502"/>
      </dsp:txXfrm>
    </dsp:sp>
    <dsp:sp modelId="{A9796930-2FF3-41F1-A2EC-1ABB69CDA6C5}">
      <dsp:nvSpPr>
        <dsp:cNvPr id="0" name=""/>
        <dsp:cNvSpPr/>
      </dsp:nvSpPr>
      <dsp:spPr>
        <a:xfrm>
          <a:off x="566413" y="1208860"/>
          <a:ext cx="1725836" cy="1035502"/>
        </a:xfrm>
        <a:prstGeom prst="rect">
          <a:avLst/>
        </a:prstGeom>
        <a:solidFill>
          <a:schemeClr val="accent5">
            <a:hueOff val="-1533178"/>
            <a:satOff val="-476"/>
            <a:lumOff val="173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6% AIAN</a:t>
          </a:r>
        </a:p>
      </dsp:txBody>
      <dsp:txXfrm>
        <a:off x="566413" y="1208860"/>
        <a:ext cx="1725836" cy="1035502"/>
      </dsp:txXfrm>
    </dsp:sp>
    <dsp:sp modelId="{8579D61A-0581-4DA5-A25F-D85468A3E2EB}">
      <dsp:nvSpPr>
        <dsp:cNvPr id="0" name=""/>
        <dsp:cNvSpPr/>
      </dsp:nvSpPr>
      <dsp:spPr>
        <a:xfrm>
          <a:off x="2464834" y="1208860"/>
          <a:ext cx="1725836" cy="1035502"/>
        </a:xfrm>
        <a:prstGeom prst="rect">
          <a:avLst/>
        </a:prstGeom>
        <a:solidFill>
          <a:schemeClr val="accent5">
            <a:hueOff val="-2299768"/>
            <a:satOff val="-715"/>
            <a:lumOff val="25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10% Black</a:t>
          </a:r>
        </a:p>
      </dsp:txBody>
      <dsp:txXfrm>
        <a:off x="2464834" y="1208860"/>
        <a:ext cx="1725836" cy="1035502"/>
      </dsp:txXfrm>
    </dsp:sp>
    <dsp:sp modelId="{93A1B9BB-754A-4FF7-A847-030199734859}">
      <dsp:nvSpPr>
        <dsp:cNvPr id="0" name=""/>
        <dsp:cNvSpPr/>
      </dsp:nvSpPr>
      <dsp:spPr>
        <a:xfrm>
          <a:off x="566413" y="2416946"/>
          <a:ext cx="1725836" cy="1035502"/>
        </a:xfrm>
        <a:prstGeom prst="rect">
          <a:avLst/>
        </a:prstGeom>
        <a:solidFill>
          <a:schemeClr val="accent5">
            <a:hueOff val="-3066357"/>
            <a:satOff val="-953"/>
            <a:lumOff val="346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84% not DCYF involved</a:t>
          </a:r>
        </a:p>
      </dsp:txBody>
      <dsp:txXfrm>
        <a:off x="566413" y="2416946"/>
        <a:ext cx="1725836" cy="1035502"/>
      </dsp:txXfrm>
    </dsp:sp>
    <dsp:sp modelId="{9973CE44-9FE8-48D1-A0F6-BBEC67D6ED7C}">
      <dsp:nvSpPr>
        <dsp:cNvPr id="0" name=""/>
        <dsp:cNvSpPr/>
      </dsp:nvSpPr>
      <dsp:spPr>
        <a:xfrm>
          <a:off x="2464834" y="2416946"/>
          <a:ext cx="1725836" cy="1035502"/>
        </a:xfrm>
        <a:prstGeom prst="rect">
          <a:avLst/>
        </a:prstGeom>
        <a:solidFill>
          <a:schemeClr val="accent5">
            <a:hueOff val="-3832946"/>
            <a:satOff val="-1191"/>
            <a:lumOff val="433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Times New Roman" panose="02020603050405020304" pitchFamily="18" charset="0"/>
              <a:cs typeface="Times New Roman" panose="02020603050405020304" pitchFamily="18" charset="0"/>
            </a:rPr>
            <a:t>40% SNAP recipients</a:t>
          </a:r>
        </a:p>
      </dsp:txBody>
      <dsp:txXfrm>
        <a:off x="2464834" y="2416946"/>
        <a:ext cx="1725836" cy="1035502"/>
      </dsp:txXfrm>
    </dsp:sp>
    <dsp:sp modelId="{4AB6C751-55FF-416D-8847-129767701DBA}">
      <dsp:nvSpPr>
        <dsp:cNvPr id="0" name=""/>
        <dsp:cNvSpPr/>
      </dsp:nvSpPr>
      <dsp:spPr>
        <a:xfrm>
          <a:off x="1515624" y="3625032"/>
          <a:ext cx="1725836" cy="1035502"/>
        </a:xfrm>
        <a:prstGeom prst="rect">
          <a:avLst/>
        </a:prstGeom>
        <a:solidFill>
          <a:srgbClr val="FFFFFF">
            <a:lumMod val="5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solidFill>
                <a:srgbClr val="FFFFFF"/>
              </a:solidFill>
              <a:latin typeface="Times New Roman" panose="02020603050405020304" pitchFamily="18" charset="0"/>
              <a:ea typeface="+mn-ea"/>
              <a:cs typeface="Times New Roman" panose="02020603050405020304" pitchFamily="18" charset="0"/>
            </a:rPr>
            <a:t>58 years old</a:t>
          </a:r>
        </a:p>
      </dsp:txBody>
      <dsp:txXfrm>
        <a:off x="1515624" y="3625032"/>
        <a:ext cx="1725836" cy="1035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D0730-1B08-4D00-BB60-90A84497C0FB}">
      <dsp:nvSpPr>
        <dsp:cNvPr id="0" name=""/>
        <dsp:cNvSpPr/>
      </dsp:nvSpPr>
      <dsp:spPr>
        <a:xfrm>
          <a:off x="615192" y="2889"/>
          <a:ext cx="1679381" cy="100762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0" kern="1200" dirty="0">
              <a:latin typeface="Times New Roman" panose="02020603050405020304" pitchFamily="18" charset="0"/>
              <a:cs typeface="Times New Roman" panose="02020603050405020304" pitchFamily="18" charset="0"/>
            </a:rPr>
            <a:t>72% White</a:t>
          </a:r>
        </a:p>
      </dsp:txBody>
      <dsp:txXfrm>
        <a:off x="615192" y="2889"/>
        <a:ext cx="1679381" cy="1007628"/>
      </dsp:txXfrm>
    </dsp:sp>
    <dsp:sp modelId="{D42740E1-0591-4C1F-AC5C-829361B713DE}">
      <dsp:nvSpPr>
        <dsp:cNvPr id="0" name=""/>
        <dsp:cNvSpPr/>
      </dsp:nvSpPr>
      <dsp:spPr>
        <a:xfrm>
          <a:off x="2462511" y="2889"/>
          <a:ext cx="1679381" cy="1007628"/>
        </a:xfrm>
        <a:prstGeom prst="rect">
          <a:avLst/>
        </a:prstGeom>
        <a:solidFill>
          <a:schemeClr val="accent5">
            <a:hueOff val="-766589"/>
            <a:satOff val="-238"/>
            <a:lumOff val="86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a:latin typeface="Times New Roman" panose="02020603050405020304" pitchFamily="18" charset="0"/>
              <a:cs typeface="Times New Roman" panose="02020603050405020304" pitchFamily="18" charset="0"/>
            </a:rPr>
            <a:t>12% Hispanic</a:t>
          </a:r>
        </a:p>
      </dsp:txBody>
      <dsp:txXfrm>
        <a:off x="2462511" y="2889"/>
        <a:ext cx="1679381" cy="1007628"/>
      </dsp:txXfrm>
    </dsp:sp>
    <dsp:sp modelId="{A9796930-2FF3-41F1-A2EC-1ABB69CDA6C5}">
      <dsp:nvSpPr>
        <dsp:cNvPr id="0" name=""/>
        <dsp:cNvSpPr/>
      </dsp:nvSpPr>
      <dsp:spPr>
        <a:xfrm>
          <a:off x="615192" y="1178455"/>
          <a:ext cx="1679381" cy="1007628"/>
        </a:xfrm>
        <a:prstGeom prst="rect">
          <a:avLst/>
        </a:prstGeom>
        <a:solidFill>
          <a:schemeClr val="accent5">
            <a:hueOff val="-1533178"/>
            <a:satOff val="-476"/>
            <a:lumOff val="173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0" kern="1200" dirty="0">
              <a:latin typeface="Times New Roman" panose="02020603050405020304" pitchFamily="18" charset="0"/>
              <a:cs typeface="Times New Roman" panose="02020603050405020304" pitchFamily="18" charset="0"/>
            </a:rPr>
            <a:t>6% AIAN</a:t>
          </a:r>
        </a:p>
      </dsp:txBody>
      <dsp:txXfrm>
        <a:off x="615192" y="1178455"/>
        <a:ext cx="1679381" cy="1007628"/>
      </dsp:txXfrm>
    </dsp:sp>
    <dsp:sp modelId="{8579D61A-0581-4DA5-A25F-D85468A3E2EB}">
      <dsp:nvSpPr>
        <dsp:cNvPr id="0" name=""/>
        <dsp:cNvSpPr/>
      </dsp:nvSpPr>
      <dsp:spPr>
        <a:xfrm>
          <a:off x="2462511" y="1178455"/>
          <a:ext cx="1679381" cy="1007628"/>
        </a:xfrm>
        <a:prstGeom prst="rect">
          <a:avLst/>
        </a:prstGeom>
        <a:solidFill>
          <a:schemeClr val="accent5">
            <a:hueOff val="-2299768"/>
            <a:satOff val="-715"/>
            <a:lumOff val="25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a:latin typeface="Times New Roman" panose="02020603050405020304" pitchFamily="18" charset="0"/>
              <a:cs typeface="Times New Roman" panose="02020603050405020304" pitchFamily="18" charset="0"/>
            </a:rPr>
            <a:t>4% Black</a:t>
          </a:r>
        </a:p>
      </dsp:txBody>
      <dsp:txXfrm>
        <a:off x="2462511" y="1178455"/>
        <a:ext cx="1679381" cy="1007628"/>
      </dsp:txXfrm>
    </dsp:sp>
    <dsp:sp modelId="{93A1B9BB-754A-4FF7-A847-030199734859}">
      <dsp:nvSpPr>
        <dsp:cNvPr id="0" name=""/>
        <dsp:cNvSpPr/>
      </dsp:nvSpPr>
      <dsp:spPr>
        <a:xfrm>
          <a:off x="615192" y="2354022"/>
          <a:ext cx="1679381" cy="100762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endParaRPr lang="en-US" sz="2100" b="0" kern="1200">
            <a:latin typeface="Times New Roman" panose="02020603050405020304" pitchFamily="18" charset="0"/>
            <a:cs typeface="Times New Roman" panose="02020603050405020304" pitchFamily="18" charset="0"/>
          </a:endParaRPr>
        </a:p>
      </dsp:txBody>
      <dsp:txXfrm>
        <a:off x="615192" y="2354022"/>
        <a:ext cx="1679381" cy="1007628"/>
      </dsp:txXfrm>
    </dsp:sp>
    <dsp:sp modelId="{9973CE44-9FE8-48D1-A0F6-BBEC67D6ED7C}">
      <dsp:nvSpPr>
        <dsp:cNvPr id="0" name=""/>
        <dsp:cNvSpPr/>
      </dsp:nvSpPr>
      <dsp:spPr>
        <a:xfrm>
          <a:off x="2462511" y="2354022"/>
          <a:ext cx="1679381" cy="100762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endParaRPr lang="en-US" sz="2100" b="0" kern="1200">
            <a:latin typeface="Times New Roman" panose="02020603050405020304" pitchFamily="18" charset="0"/>
            <a:cs typeface="Times New Roman" panose="02020603050405020304" pitchFamily="18" charset="0"/>
          </a:endParaRPr>
        </a:p>
      </dsp:txBody>
      <dsp:txXfrm>
        <a:off x="2462511" y="2354022"/>
        <a:ext cx="1679381" cy="1007628"/>
      </dsp:txXfrm>
    </dsp:sp>
    <dsp:sp modelId="{4AB6C751-55FF-416D-8847-129767701DBA}">
      <dsp:nvSpPr>
        <dsp:cNvPr id="0" name=""/>
        <dsp:cNvSpPr/>
      </dsp:nvSpPr>
      <dsp:spPr>
        <a:xfrm>
          <a:off x="1538851" y="3529589"/>
          <a:ext cx="1679381" cy="100762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endParaRPr lang="en-US" sz="2100" b="0" kern="1200">
            <a:latin typeface="Times New Roman" panose="02020603050405020304" pitchFamily="18" charset="0"/>
            <a:cs typeface="Times New Roman" panose="02020603050405020304" pitchFamily="18" charset="0"/>
          </a:endParaRPr>
        </a:p>
      </dsp:txBody>
      <dsp:txXfrm>
        <a:off x="1538851" y="3529589"/>
        <a:ext cx="1679381" cy="10076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BDE27-96D6-FB45-A02B-A611FEDC990E}">
      <dsp:nvSpPr>
        <dsp:cNvPr id="0" name=""/>
        <dsp:cNvSpPr/>
      </dsp:nvSpPr>
      <dsp:spPr>
        <a:xfrm>
          <a:off x="0" y="459143"/>
          <a:ext cx="6263640" cy="121680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a:cs typeface="Times New Roman"/>
            </a:rPr>
            <a:t>Caregivers in the intervention sites:</a:t>
          </a:r>
        </a:p>
      </dsp:txBody>
      <dsp:txXfrm>
        <a:off x="59399" y="518542"/>
        <a:ext cx="6144842" cy="1098002"/>
      </dsp:txXfrm>
    </dsp:sp>
    <dsp:sp modelId="{DD49471D-EE47-874C-A934-324FA3CD4776}">
      <dsp:nvSpPr>
        <dsp:cNvPr id="0" name=""/>
        <dsp:cNvSpPr/>
      </dsp:nvSpPr>
      <dsp:spPr>
        <a:xfrm>
          <a:off x="0" y="1756435"/>
          <a:ext cx="626364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5400" rIns="142240" bIns="25400" numCol="1" spcCol="1270" anchor="t" anchorCtr="0">
          <a:noAutofit/>
        </a:bodyPr>
        <a:lstStyle/>
        <a:p>
          <a:pPr marL="228600" lvl="1" indent="-228600" algn="l" defTabSz="889000">
            <a:lnSpc>
              <a:spcPct val="90000"/>
            </a:lnSpc>
            <a:spcBef>
              <a:spcPct val="0"/>
            </a:spcBef>
            <a:spcAft>
              <a:spcPct val="20000"/>
            </a:spcAft>
            <a:buFont typeface="Wingdings" panose="05000000000000000000" pitchFamily="2" charset="2"/>
            <a:buChar char="v"/>
          </a:pPr>
          <a:r>
            <a:rPr lang="en-US" sz="2000" kern="1200" dirty="0">
              <a:latin typeface="Times New Roman"/>
              <a:cs typeface="Times New Roman"/>
            </a:rPr>
            <a:t>Had greater personal wellbeing</a:t>
          </a:r>
        </a:p>
        <a:p>
          <a:pPr marL="228600" lvl="1" indent="-228600" algn="l" defTabSz="889000">
            <a:lnSpc>
              <a:spcPct val="90000"/>
            </a:lnSpc>
            <a:spcBef>
              <a:spcPct val="0"/>
            </a:spcBef>
            <a:spcAft>
              <a:spcPct val="20000"/>
            </a:spcAft>
            <a:buFont typeface="Wingdings" panose="05000000000000000000" pitchFamily="2" charset="2"/>
            <a:buChar char="v"/>
          </a:pPr>
          <a:r>
            <a:rPr lang="en-US" sz="2000" kern="1200" dirty="0">
              <a:latin typeface="Times New Roman"/>
              <a:cs typeface="Times New Roman"/>
            </a:rPr>
            <a:t>Were more likely to use support groups</a:t>
          </a:r>
        </a:p>
        <a:p>
          <a:pPr marL="228600" lvl="1" indent="-228600" algn="l" defTabSz="889000">
            <a:lnSpc>
              <a:spcPct val="90000"/>
            </a:lnSpc>
            <a:spcBef>
              <a:spcPct val="0"/>
            </a:spcBef>
            <a:spcAft>
              <a:spcPct val="20000"/>
            </a:spcAft>
            <a:buFont typeface="Wingdings" panose="05000000000000000000" pitchFamily="2" charset="2"/>
            <a:buChar char="v"/>
          </a:pPr>
          <a:r>
            <a:rPr lang="en-US" sz="2000" kern="1200" dirty="0">
              <a:latin typeface="Times New Roman"/>
              <a:cs typeface="Times New Roman"/>
            </a:rPr>
            <a:t>Were more likely to enroll in Child-Only TANF</a:t>
          </a:r>
        </a:p>
      </dsp:txBody>
      <dsp:txXfrm>
        <a:off x="0" y="1756435"/>
        <a:ext cx="6263640" cy="1076400"/>
      </dsp:txXfrm>
    </dsp:sp>
    <dsp:sp modelId="{7DB48F63-0DAD-D445-B719-C8A83AA0653C}">
      <dsp:nvSpPr>
        <dsp:cNvPr id="0" name=""/>
        <dsp:cNvSpPr/>
      </dsp:nvSpPr>
      <dsp:spPr>
        <a:xfrm>
          <a:off x="0" y="2903072"/>
          <a:ext cx="6263640" cy="121680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latin typeface="Times New Roman"/>
              <a:cs typeface="Times New Roman"/>
            </a:rPr>
            <a:t>Children in the intervention sites:</a:t>
          </a:r>
        </a:p>
      </dsp:txBody>
      <dsp:txXfrm>
        <a:off x="59399" y="2962471"/>
        <a:ext cx="6144842" cy="1098002"/>
      </dsp:txXfrm>
    </dsp:sp>
    <dsp:sp modelId="{6073942B-B6E5-494A-A65E-A90045C6091D}">
      <dsp:nvSpPr>
        <dsp:cNvPr id="0" name=""/>
        <dsp:cNvSpPr/>
      </dsp:nvSpPr>
      <dsp:spPr>
        <a:xfrm>
          <a:off x="0" y="4249774"/>
          <a:ext cx="626364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5400" rIns="142240" bIns="25400" numCol="1" spcCol="1270" anchor="t" anchorCtr="0">
          <a:noAutofit/>
        </a:bodyPr>
        <a:lstStyle/>
        <a:p>
          <a:pPr marL="228600" lvl="1" indent="-228600" algn="l" defTabSz="889000" rtl="0">
            <a:lnSpc>
              <a:spcPct val="90000"/>
            </a:lnSpc>
            <a:spcBef>
              <a:spcPct val="0"/>
            </a:spcBef>
            <a:spcAft>
              <a:spcPct val="20000"/>
            </a:spcAft>
            <a:buFont typeface="Wingdings" panose="05000000000000000000" pitchFamily="2" charset="2"/>
            <a:buChar char="v"/>
          </a:pPr>
          <a:r>
            <a:rPr lang="en-US" sz="2000" kern="1200" dirty="0">
              <a:latin typeface="Times New Roman"/>
              <a:cs typeface="Times New Roman"/>
            </a:rPr>
            <a:t>Had less placement instability</a:t>
          </a:r>
        </a:p>
        <a:p>
          <a:pPr marL="228600" lvl="1" indent="-228600" algn="l" defTabSz="889000" rtl="0">
            <a:lnSpc>
              <a:spcPct val="90000"/>
            </a:lnSpc>
            <a:spcBef>
              <a:spcPct val="0"/>
            </a:spcBef>
            <a:spcAft>
              <a:spcPct val="20000"/>
            </a:spcAft>
            <a:buFont typeface="Wingdings" panose="05000000000000000000" pitchFamily="2" charset="2"/>
            <a:buChar char="v"/>
          </a:pPr>
          <a:r>
            <a:rPr lang="en-US" sz="2000" kern="1200" dirty="0">
              <a:latin typeface="Times New Roman"/>
              <a:cs typeface="Times New Roman"/>
            </a:rPr>
            <a:t>Had less ER visits in the past six months</a:t>
          </a:r>
        </a:p>
      </dsp:txBody>
      <dsp:txXfrm>
        <a:off x="0" y="4249774"/>
        <a:ext cx="6263640" cy="1076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07186-E17B-41E6-A520-0549827CBAC5}">
      <dsp:nvSpPr>
        <dsp:cNvPr id="0" name=""/>
        <dsp:cNvSpPr/>
      </dsp:nvSpPr>
      <dsp:spPr>
        <a:xfrm>
          <a:off x="0" y="87675"/>
          <a:ext cx="8306480" cy="7224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Times New Roman"/>
              <a:cs typeface="Times New Roman"/>
            </a:rPr>
            <a:t>Caregiver-focused interventions can improve both caregiver and child outcomes</a:t>
          </a:r>
          <a:endParaRPr lang="en-US" sz="1900" kern="1200" dirty="0">
            <a:latin typeface="Times New Roman"/>
            <a:cs typeface="Times New Roman"/>
          </a:endParaRPr>
        </a:p>
      </dsp:txBody>
      <dsp:txXfrm>
        <a:off x="35268" y="122943"/>
        <a:ext cx="8235944" cy="651938"/>
      </dsp:txXfrm>
    </dsp:sp>
    <dsp:sp modelId="{D936CC80-2446-4FE0-A78F-5EAFFA33CE16}">
      <dsp:nvSpPr>
        <dsp:cNvPr id="0" name=""/>
        <dsp:cNvSpPr/>
      </dsp:nvSpPr>
      <dsp:spPr>
        <a:xfrm>
          <a:off x="0" y="864870"/>
          <a:ext cx="8306480" cy="722474"/>
        </a:xfrm>
        <a:prstGeom prst="roundRect">
          <a:avLst/>
        </a:prstGeom>
        <a:solidFill>
          <a:schemeClr val="accent2">
            <a:hueOff val="971115"/>
            <a:satOff val="-2088"/>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Times New Roman"/>
              <a:cs typeface="Times New Roman"/>
            </a:rPr>
            <a:t>Caregivers in both conditions had greater access to Child-Only TANF relative to the national average</a:t>
          </a:r>
          <a:endParaRPr lang="en-US" sz="1900" kern="1200" dirty="0">
            <a:latin typeface="Times New Roman"/>
            <a:cs typeface="Times New Roman"/>
          </a:endParaRPr>
        </a:p>
      </dsp:txBody>
      <dsp:txXfrm>
        <a:off x="35268" y="900138"/>
        <a:ext cx="8235944" cy="651938"/>
      </dsp:txXfrm>
    </dsp:sp>
    <dsp:sp modelId="{8F6498AA-5981-405E-8AC7-DA438F040FFE}">
      <dsp:nvSpPr>
        <dsp:cNvPr id="0" name=""/>
        <dsp:cNvSpPr/>
      </dsp:nvSpPr>
      <dsp:spPr>
        <a:xfrm>
          <a:off x="0" y="1642065"/>
          <a:ext cx="8306480" cy="722474"/>
        </a:xfrm>
        <a:prstGeom prst="roundRect">
          <a:avLst/>
        </a:prstGeom>
        <a:solidFill>
          <a:schemeClr val="accent2">
            <a:hueOff val="1942231"/>
            <a:satOff val="-4176"/>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Times New Roman"/>
              <a:cs typeface="Times New Roman"/>
            </a:rPr>
            <a:t>Enhanced navigation may help caregivers find cost-effective resources that prevent ER usage</a:t>
          </a:r>
          <a:endParaRPr lang="en-US" sz="1900" kern="1200" dirty="0">
            <a:latin typeface="Times New Roman"/>
            <a:cs typeface="Times New Roman"/>
          </a:endParaRPr>
        </a:p>
      </dsp:txBody>
      <dsp:txXfrm>
        <a:off x="35268" y="1677333"/>
        <a:ext cx="8235944" cy="651938"/>
      </dsp:txXfrm>
    </dsp:sp>
    <dsp:sp modelId="{55AC390B-B17B-4569-8B38-A2B6E87DEE34}">
      <dsp:nvSpPr>
        <dsp:cNvPr id="0" name=""/>
        <dsp:cNvSpPr/>
      </dsp:nvSpPr>
      <dsp:spPr>
        <a:xfrm>
          <a:off x="0" y="2419260"/>
          <a:ext cx="8306480" cy="722474"/>
        </a:xfrm>
        <a:prstGeom prst="round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Times New Roman"/>
              <a:cs typeface="Times New Roman"/>
            </a:rPr>
            <a:t>Support groups may enhance caregiver and child wellbeing</a:t>
          </a:r>
          <a:endParaRPr lang="en-US" sz="1900" kern="1200" dirty="0">
            <a:latin typeface="Times New Roman"/>
            <a:cs typeface="Times New Roman"/>
          </a:endParaRPr>
        </a:p>
      </dsp:txBody>
      <dsp:txXfrm>
        <a:off x="35268" y="2454528"/>
        <a:ext cx="8235944" cy="651938"/>
      </dsp:txXfrm>
    </dsp:sp>
    <dsp:sp modelId="{10D516F3-0546-48CB-865B-6E1993025737}">
      <dsp:nvSpPr>
        <dsp:cNvPr id="0" name=""/>
        <dsp:cNvSpPr/>
      </dsp:nvSpPr>
      <dsp:spPr>
        <a:xfrm>
          <a:off x="0" y="3196455"/>
          <a:ext cx="8306480" cy="722474"/>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Times New Roman"/>
              <a:cs typeface="Times New Roman"/>
            </a:rPr>
            <a:t>Submitting results to the Title IV-E Prevention Services Clearinghouse for consideration</a:t>
          </a:r>
        </a:p>
      </dsp:txBody>
      <dsp:txXfrm>
        <a:off x="35268" y="3231723"/>
        <a:ext cx="8235944" cy="6519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9D392-9E25-4CFD-98BD-B41D0B1F576E}">
      <dsp:nvSpPr>
        <dsp:cNvPr id="0" name=""/>
        <dsp:cNvSpPr/>
      </dsp:nvSpPr>
      <dsp:spPr>
        <a:xfrm>
          <a:off x="1176" y="0"/>
          <a:ext cx="4588296" cy="321868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7721" tIns="330200" rIns="357721" bIns="330200" numCol="1" spcCol="1270" anchor="t" anchorCtr="0">
          <a:noAutofit/>
        </a:bodyPr>
        <a:lstStyle/>
        <a:p>
          <a:pPr marL="0" lvl="0" indent="0" algn="l" defTabSz="1155700">
            <a:lnSpc>
              <a:spcPct val="90000"/>
            </a:lnSpc>
            <a:spcBef>
              <a:spcPct val="0"/>
            </a:spcBef>
            <a:spcAft>
              <a:spcPct val="35000"/>
            </a:spcAft>
            <a:buNone/>
          </a:pPr>
          <a:r>
            <a:rPr lang="en-US" sz="2600" kern="1200" dirty="0"/>
            <a:t>Tell us about the Kinship Navigator program in your area. </a:t>
          </a:r>
        </a:p>
      </dsp:txBody>
      <dsp:txXfrm>
        <a:off x="1176" y="1223101"/>
        <a:ext cx="4588296" cy="1931212"/>
      </dsp:txXfrm>
    </dsp:sp>
    <dsp:sp modelId="{42AB046A-AA27-4749-8EE6-A9414EE9D365}">
      <dsp:nvSpPr>
        <dsp:cNvPr id="0" name=""/>
        <dsp:cNvSpPr/>
      </dsp:nvSpPr>
      <dsp:spPr>
        <a:xfrm>
          <a:off x="1812521" y="321868"/>
          <a:ext cx="965606" cy="96560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282" tIns="12700" rIns="75282" bIns="12700" numCol="1" spcCol="1270" anchor="ctr" anchorCtr="0">
          <a:noAutofit/>
        </a:bodyPr>
        <a:lstStyle/>
        <a:p>
          <a:pPr marL="0" lvl="0" indent="0" algn="ctr" defTabSz="1911350">
            <a:lnSpc>
              <a:spcPct val="90000"/>
            </a:lnSpc>
            <a:spcBef>
              <a:spcPct val="0"/>
            </a:spcBef>
            <a:spcAft>
              <a:spcPct val="35000"/>
            </a:spcAft>
            <a:buNone/>
          </a:pPr>
          <a:r>
            <a:rPr lang="en-US" sz="4300" kern="1200"/>
            <a:t>1</a:t>
          </a:r>
        </a:p>
      </dsp:txBody>
      <dsp:txXfrm>
        <a:off x="1953931" y="463278"/>
        <a:ext cx="682786" cy="682786"/>
      </dsp:txXfrm>
    </dsp:sp>
    <dsp:sp modelId="{7092450E-D1B8-49D1-A2F6-34FFCE7D466D}">
      <dsp:nvSpPr>
        <dsp:cNvPr id="0" name=""/>
        <dsp:cNvSpPr/>
      </dsp:nvSpPr>
      <dsp:spPr>
        <a:xfrm>
          <a:off x="1176" y="3218616"/>
          <a:ext cx="4588296" cy="72"/>
        </a:xfrm>
        <a:prstGeom prst="rect">
          <a:avLst/>
        </a:prstGeom>
        <a:solidFill>
          <a:schemeClr val="accent5">
            <a:hueOff val="-1533178"/>
            <a:satOff val="-476"/>
            <a:lumOff val="17320"/>
            <a:alphaOff val="0"/>
          </a:schemeClr>
        </a:solidFill>
        <a:ln w="12700" cap="flat" cmpd="sng" algn="ctr">
          <a:solidFill>
            <a:schemeClr val="accent5">
              <a:hueOff val="-1533178"/>
              <a:satOff val="-476"/>
              <a:lumOff val="173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51BB0-15D1-4659-8265-766F48E1B632}">
      <dsp:nvSpPr>
        <dsp:cNvPr id="0" name=""/>
        <dsp:cNvSpPr/>
      </dsp:nvSpPr>
      <dsp:spPr>
        <a:xfrm>
          <a:off x="5048302" y="0"/>
          <a:ext cx="4588296" cy="3218688"/>
        </a:xfrm>
        <a:prstGeom prst="rect">
          <a:avLst/>
        </a:prstGeom>
        <a:solidFill>
          <a:schemeClr val="accent5">
            <a:tint val="40000"/>
            <a:alpha val="90000"/>
            <a:hueOff val="-4727216"/>
            <a:satOff val="7036"/>
            <a:lumOff val="11961"/>
            <a:alphaOff val="0"/>
          </a:schemeClr>
        </a:solidFill>
        <a:ln w="12700" cap="flat" cmpd="sng" algn="ctr">
          <a:solidFill>
            <a:schemeClr val="accent5">
              <a:tint val="40000"/>
              <a:alpha val="90000"/>
              <a:hueOff val="-4727216"/>
              <a:satOff val="7036"/>
              <a:lumOff val="1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7721" tIns="330200" rIns="357721" bIns="33020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600" kern="1200" dirty="0"/>
            <a:t>What will you take with you back to your community? </a:t>
          </a:r>
        </a:p>
        <a:p>
          <a:pPr marL="0" lvl="0" algn="l" defTabSz="1155700">
            <a:lnSpc>
              <a:spcPct val="90000"/>
            </a:lnSpc>
            <a:spcBef>
              <a:spcPct val="0"/>
            </a:spcBef>
            <a:spcAft>
              <a:spcPct val="35000"/>
            </a:spcAft>
            <a:buNone/>
          </a:pPr>
          <a:endParaRPr lang="en-US" sz="2600" kern="1200" dirty="0"/>
        </a:p>
      </dsp:txBody>
      <dsp:txXfrm>
        <a:off x="5048302" y="1223101"/>
        <a:ext cx="4588296" cy="1931212"/>
      </dsp:txXfrm>
    </dsp:sp>
    <dsp:sp modelId="{FFDCA06B-BC14-4C3B-ACD9-9C81E62305D3}">
      <dsp:nvSpPr>
        <dsp:cNvPr id="0" name=""/>
        <dsp:cNvSpPr/>
      </dsp:nvSpPr>
      <dsp:spPr>
        <a:xfrm>
          <a:off x="6859647" y="321868"/>
          <a:ext cx="965606" cy="965606"/>
        </a:xfrm>
        <a:prstGeom prst="ellipse">
          <a:avLst/>
        </a:prstGeom>
        <a:solidFill>
          <a:schemeClr val="accent5">
            <a:hueOff val="-3066357"/>
            <a:satOff val="-953"/>
            <a:lumOff val="34641"/>
            <a:alphaOff val="0"/>
          </a:schemeClr>
        </a:solidFill>
        <a:ln w="12700" cap="flat" cmpd="sng" algn="ctr">
          <a:solidFill>
            <a:schemeClr val="accent5">
              <a:hueOff val="-3066357"/>
              <a:satOff val="-953"/>
              <a:lumOff val="346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282" tIns="12700" rIns="75282" bIns="12700" numCol="1" spcCol="1270" anchor="ctr" anchorCtr="0">
          <a:noAutofit/>
        </a:bodyPr>
        <a:lstStyle/>
        <a:p>
          <a:pPr marL="0" lvl="0" indent="0" algn="ctr" defTabSz="1911350">
            <a:lnSpc>
              <a:spcPct val="90000"/>
            </a:lnSpc>
            <a:spcBef>
              <a:spcPct val="0"/>
            </a:spcBef>
            <a:spcAft>
              <a:spcPct val="35000"/>
            </a:spcAft>
            <a:buNone/>
          </a:pPr>
          <a:r>
            <a:rPr lang="en-US" sz="4300" kern="1200"/>
            <a:t>2</a:t>
          </a:r>
        </a:p>
      </dsp:txBody>
      <dsp:txXfrm>
        <a:off x="7001057" y="463278"/>
        <a:ext cx="682786" cy="682786"/>
      </dsp:txXfrm>
    </dsp:sp>
    <dsp:sp modelId="{CD6BCF55-7258-4679-85E4-37AD0281BE3A}">
      <dsp:nvSpPr>
        <dsp:cNvPr id="0" name=""/>
        <dsp:cNvSpPr/>
      </dsp:nvSpPr>
      <dsp:spPr>
        <a:xfrm>
          <a:off x="5048302" y="3218616"/>
          <a:ext cx="4588296" cy="72"/>
        </a:xfrm>
        <a:prstGeom prst="rect">
          <a:avLst/>
        </a:prstGeom>
        <a:solidFill>
          <a:schemeClr val="accent5">
            <a:hueOff val="-4599535"/>
            <a:satOff val="-1429"/>
            <a:lumOff val="51961"/>
            <a:alphaOff val="0"/>
          </a:schemeClr>
        </a:solidFill>
        <a:ln w="12700" cap="flat" cmpd="sng" algn="ctr">
          <a:solidFill>
            <a:schemeClr val="accent5">
              <a:hueOff val="-4599535"/>
              <a:satOff val="-1429"/>
              <a:lumOff val="5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4/7/2023</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4/7/2023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a:t>
            </a:fld>
            <a:endParaRPr lang="en-US" noProof="0" dirty="0"/>
          </a:p>
        </p:txBody>
      </p:sp>
    </p:spTree>
    <p:extLst>
      <p:ext uri="{BB962C8B-B14F-4D97-AF65-F5344CB8AC3E}">
        <p14:creationId xmlns:p14="http://schemas.microsoft.com/office/powerpoint/2010/main" val="210437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dirty="0"/>
          </a:p>
        </p:txBody>
      </p:sp>
    </p:spTree>
    <p:extLst>
      <p:ext uri="{BB962C8B-B14F-4D97-AF65-F5344CB8AC3E}">
        <p14:creationId xmlns:p14="http://schemas.microsoft.com/office/powerpoint/2010/main" val="150094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Sierra</a:t>
            </a:r>
          </a:p>
          <a:p>
            <a:endParaRPr lang="en-US" dirty="0">
              <a:cs typeface="Calibri"/>
            </a:endParaRPr>
          </a:p>
          <a:p>
            <a:r>
              <a:rPr lang="en-US" dirty="0">
                <a:cs typeface="Calibri"/>
              </a:rPr>
              <a:t>Point out we also used admin data compiled by ALTSA and from AFCARS and NCANDS </a:t>
            </a:r>
          </a:p>
        </p:txBody>
      </p:sp>
      <p:sp>
        <p:nvSpPr>
          <p:cNvPr id="4" name="Slide Number Placeholder 3"/>
          <p:cNvSpPr>
            <a:spLocks noGrp="1"/>
          </p:cNvSpPr>
          <p:nvPr>
            <p:ph type="sldNum" sz="quarter" idx="5"/>
          </p:nvPr>
        </p:nvSpPr>
        <p:spPr/>
        <p:txBody>
          <a:bodyPr/>
          <a:lstStyle/>
          <a:p>
            <a:fld id="{98E0C2C9-4370-4BF3-A50B-6BCCF90F5885}" type="slidenum">
              <a:rPr lang="en-US" smtClean="0"/>
              <a:t>11</a:t>
            </a:fld>
            <a:endParaRPr lang="en-US"/>
          </a:p>
        </p:txBody>
      </p:sp>
    </p:spTree>
    <p:extLst>
      <p:ext uri="{BB962C8B-B14F-4D97-AF65-F5344CB8AC3E}">
        <p14:creationId xmlns:p14="http://schemas.microsoft.com/office/powerpoint/2010/main" val="1724497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more about program design:</a:t>
            </a:r>
          </a:p>
          <a:p>
            <a:r>
              <a:rPr lang="en-US" dirty="0"/>
              <a:t>	How the elements were selected: Based on previous focus groups and studies </a:t>
            </a:r>
          </a:p>
          <a:p>
            <a:r>
              <a:rPr lang="en-US" dirty="0"/>
              <a:t>	What parts would they include in their own states?</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12</a:t>
            </a:fld>
            <a:endParaRPr lang="en-US" noProof="0" dirty="0"/>
          </a:p>
        </p:txBody>
      </p:sp>
    </p:spTree>
    <p:extLst>
      <p:ext uri="{BB962C8B-B14F-4D97-AF65-F5344CB8AC3E}">
        <p14:creationId xmlns:p14="http://schemas.microsoft.com/office/powerpoint/2010/main" val="216146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Georgia"/>
              </a:rPr>
              <a:t>We used Propensity Score Matching (PSM) to control for caregiver race, age, and income</a:t>
            </a:r>
            <a:endParaRPr lang="en-US" sz="1200" i="1" dirty="0"/>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14</a:t>
            </a:fld>
            <a:endParaRPr lang="en-US" noProof="0" dirty="0"/>
          </a:p>
        </p:txBody>
      </p:sp>
    </p:spTree>
    <p:extLst>
      <p:ext uri="{BB962C8B-B14F-4D97-AF65-F5344CB8AC3E}">
        <p14:creationId xmlns:p14="http://schemas.microsoft.com/office/powerpoint/2010/main" val="583950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mn-lt"/>
              </a:rPr>
              <a:t>Angelique</a:t>
            </a:r>
            <a:br>
              <a:rPr lang="en-US" dirty="0">
                <a:ea typeface="Calibri"/>
                <a:cs typeface="+mn-lt"/>
              </a:rPr>
            </a:br>
            <a:r>
              <a:rPr lang="en-US" dirty="0">
                <a:ea typeface="Calibri" panose="020F0502020204030204"/>
                <a:cs typeface="Calibri" panose="020F0502020204030204"/>
              </a:rPr>
              <a:t>Withdrawal reasons: Unable to contact (40%), child left home before case closed (27%), caregiver moved out of service area (11%), caregiver self-withdrew (11%)</a:t>
            </a:r>
          </a:p>
          <a:p>
            <a:r>
              <a:rPr lang="en-US" dirty="0">
                <a:cs typeface="Calibri"/>
              </a:rPr>
              <a:t>Fidelity means completing the elements I listed on the last slide</a:t>
            </a:r>
          </a:p>
        </p:txBody>
      </p:sp>
      <p:sp>
        <p:nvSpPr>
          <p:cNvPr id="4" name="Slide Number Placeholder 3"/>
          <p:cNvSpPr>
            <a:spLocks noGrp="1"/>
          </p:cNvSpPr>
          <p:nvPr>
            <p:ph type="sldNum" sz="quarter" idx="5"/>
          </p:nvPr>
        </p:nvSpPr>
        <p:spPr/>
        <p:txBody>
          <a:bodyPr/>
          <a:lstStyle/>
          <a:p>
            <a:fld id="{98E0C2C9-4370-4BF3-A50B-6BCCF90F5885}" type="slidenum">
              <a:rPr lang="en-US" smtClean="0"/>
              <a:t>15</a:t>
            </a:fld>
            <a:endParaRPr lang="en-US"/>
          </a:p>
        </p:txBody>
      </p:sp>
    </p:spTree>
    <p:extLst>
      <p:ext uri="{BB962C8B-B14F-4D97-AF65-F5344CB8AC3E}">
        <p14:creationId xmlns:p14="http://schemas.microsoft.com/office/powerpoint/2010/main" val="1230423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Roz</a:t>
            </a:r>
          </a:p>
          <a:p>
            <a:pPr marL="171450" indent="-171450">
              <a:buFont typeface="Arial" panose="020B0604020202020204" pitchFamily="34" charset="0"/>
              <a:buChar char="•"/>
            </a:pPr>
            <a:r>
              <a:rPr lang="en-US" dirty="0"/>
              <a:t>Example in Yakima being a high rate of monolingual Spanish speaking a navigator was hired that was a member of that community and bilingual.</a:t>
            </a:r>
          </a:p>
          <a:p>
            <a:pPr marL="171450" indent="-171450">
              <a:buFont typeface="Arial" panose="020B0604020202020204" pitchFamily="34" charset="0"/>
              <a:buChar char="•"/>
            </a:pPr>
            <a:r>
              <a:rPr lang="en-US" dirty="0"/>
              <a:t>Each region has support groups for caregivers to connect with one another through outreach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37293D-DE9F-4FF4-BDE7-002522EA1F9C}" type="slidenum">
              <a:rPr lang="en-US" smtClean="0"/>
              <a:t>16</a:t>
            </a:fld>
            <a:endParaRPr lang="en-US"/>
          </a:p>
        </p:txBody>
      </p:sp>
    </p:spTree>
    <p:extLst>
      <p:ext uri="{BB962C8B-B14F-4D97-AF65-F5344CB8AC3E}">
        <p14:creationId xmlns:p14="http://schemas.microsoft.com/office/powerpoint/2010/main" val="3772466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E0C2C9-4370-4BF3-A50B-6BCCF90F5885}" type="slidenum">
              <a:rPr lang="en-US" smtClean="0"/>
              <a:t>18</a:t>
            </a:fld>
            <a:endParaRPr lang="en-US"/>
          </a:p>
        </p:txBody>
      </p:sp>
    </p:spTree>
    <p:extLst>
      <p:ext uri="{BB962C8B-B14F-4D97-AF65-F5344CB8AC3E}">
        <p14:creationId xmlns:p14="http://schemas.microsoft.com/office/powerpoint/2010/main" val="282293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KCSP=Kinship care support program </a:t>
            </a:r>
          </a:p>
        </p:txBody>
      </p:sp>
      <p:sp>
        <p:nvSpPr>
          <p:cNvPr id="4" name="Slide Number Placeholder 3"/>
          <p:cNvSpPr>
            <a:spLocks noGrp="1"/>
          </p:cNvSpPr>
          <p:nvPr>
            <p:ph type="sldNum" sz="quarter" idx="5"/>
          </p:nvPr>
        </p:nvSpPr>
        <p:spPr/>
        <p:txBody>
          <a:bodyPr/>
          <a:lstStyle/>
          <a:p>
            <a:fld id="{98E0C2C9-4370-4BF3-A50B-6BCCF90F5885}" type="slidenum">
              <a:rPr lang="en-US" smtClean="0"/>
              <a:t>19</a:t>
            </a:fld>
            <a:endParaRPr lang="en-US"/>
          </a:p>
        </p:txBody>
      </p:sp>
    </p:spTree>
    <p:extLst>
      <p:ext uri="{BB962C8B-B14F-4D97-AF65-F5344CB8AC3E}">
        <p14:creationId xmlns:p14="http://schemas.microsoft.com/office/powerpoint/2010/main" val="3020734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E0C2C9-4370-4BF3-A50B-6BCCF90F5885}" type="slidenum">
              <a:rPr lang="en-US" smtClean="0"/>
              <a:t>20</a:t>
            </a:fld>
            <a:endParaRPr lang="en-US"/>
          </a:p>
        </p:txBody>
      </p:sp>
    </p:spTree>
    <p:extLst>
      <p:ext uri="{BB962C8B-B14F-4D97-AF65-F5344CB8AC3E}">
        <p14:creationId xmlns:p14="http://schemas.microsoft.com/office/powerpoint/2010/main" val="2850092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Placement instability is defined as leaving the caregivers home for any reason including returning to birth parents </a:t>
            </a:r>
          </a:p>
        </p:txBody>
      </p:sp>
      <p:sp>
        <p:nvSpPr>
          <p:cNvPr id="4" name="Slide Number Placeholder 3"/>
          <p:cNvSpPr>
            <a:spLocks noGrp="1"/>
          </p:cNvSpPr>
          <p:nvPr>
            <p:ph type="sldNum" sz="quarter" idx="5"/>
          </p:nvPr>
        </p:nvSpPr>
        <p:spPr/>
        <p:txBody>
          <a:bodyPr/>
          <a:lstStyle/>
          <a:p>
            <a:fld id="{98E0C2C9-4370-4BF3-A50B-6BCCF90F5885}" type="slidenum">
              <a:rPr lang="en-US" smtClean="0"/>
              <a:t>21</a:t>
            </a:fld>
            <a:endParaRPr lang="en-US"/>
          </a:p>
        </p:txBody>
      </p:sp>
    </p:spTree>
    <p:extLst>
      <p:ext uri="{BB962C8B-B14F-4D97-AF65-F5344CB8AC3E}">
        <p14:creationId xmlns:p14="http://schemas.microsoft.com/office/powerpoint/2010/main" val="413287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overview of the impact of an enhanced Kinship Navigator program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essential components of the enhanced model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overview of both quantitative and qualitative outcomes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1200"/>
              </a:spcBef>
              <a:spcAft>
                <a:spcPts val="1200"/>
              </a:spcAft>
              <a:buFont typeface="+mj-lt"/>
              <a:buAutoNum type="arabicPeriod"/>
            </a:pPr>
            <a:r>
              <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Attendees will be invited to reflect on opportunities to enhance Kinship Navigator programs in their own communities.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Attendees of this session will: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1200"/>
              </a:spcBef>
              <a:spcAft>
                <a:spcPts val="0"/>
              </a:spcAft>
              <a:buFont typeface="+mj-lt"/>
              <a:buAutoNum type="arabicPeriod"/>
            </a:pPr>
            <a:r>
              <a:rPr lang="en-US" sz="18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Understand the design and key elements of Washington State’s Kinship Navigator program</a:t>
            </a:r>
            <a:endPar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Understand the outcomes of the enhanced program model for kinship caregivers and their children</a:t>
            </a:r>
            <a:endPar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Understand the current funding model for Kinship Navigator programs and the potential implications of programs being able to draw down Title IV-E funds</a:t>
            </a:r>
            <a:endPar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200"/>
              </a:spcAft>
              <a:buFont typeface="+mj-lt"/>
              <a:buAutoNum type="arabicPeriod"/>
            </a:pPr>
            <a:r>
              <a:rPr lang="en-US" sz="18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Apply the lessons learned from Washington’s program design and evaluation results to Kinship Navigator programs in their own communities.</a:t>
            </a:r>
            <a:endPar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dirty="0"/>
          </a:p>
        </p:txBody>
      </p:sp>
    </p:spTree>
    <p:extLst>
      <p:ext uri="{BB962C8B-B14F-4D97-AF65-F5344CB8AC3E}">
        <p14:creationId xmlns:p14="http://schemas.microsoft.com/office/powerpoint/2010/main" val="2915729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8E0C2C9-4370-4BF3-A50B-6BCCF90F5885}" type="slidenum">
              <a:rPr lang="en-US" smtClean="0"/>
              <a:t>22</a:t>
            </a:fld>
            <a:endParaRPr lang="en-US"/>
          </a:p>
        </p:txBody>
      </p:sp>
    </p:spTree>
    <p:extLst>
      <p:ext uri="{BB962C8B-B14F-4D97-AF65-F5344CB8AC3E}">
        <p14:creationId xmlns:p14="http://schemas.microsoft.com/office/powerpoint/2010/main" val="261740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23</a:t>
            </a:fld>
            <a:endParaRPr lang="en-US" noProof="0" dirty="0"/>
          </a:p>
        </p:txBody>
      </p:sp>
    </p:spTree>
    <p:extLst>
      <p:ext uri="{BB962C8B-B14F-4D97-AF65-F5344CB8AC3E}">
        <p14:creationId xmlns:p14="http://schemas.microsoft.com/office/powerpoint/2010/main" val="719921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24</a:t>
            </a:fld>
            <a:endParaRPr lang="en-US" noProof="0" dirty="0"/>
          </a:p>
        </p:txBody>
      </p:sp>
    </p:spTree>
    <p:extLst>
      <p:ext uri="{BB962C8B-B14F-4D97-AF65-F5344CB8AC3E}">
        <p14:creationId xmlns:p14="http://schemas.microsoft.com/office/powerpoint/2010/main" val="4074402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Understand the current funding model for Kinship Navigator programs and the potential implications of programs being able to draw down Title IV-E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50% federal match for caregivers who receive the case management model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This would provide funds to expand services to all eligible caregivers at each 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When the program has increased state funding statewide expansion of services as usual and case management </a:t>
            </a:r>
            <a:endParaRPr lang="en-US" sz="1200" u="none" strike="noStrik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25</a:t>
            </a:fld>
            <a:endParaRPr lang="en-US" dirty="0"/>
          </a:p>
        </p:txBody>
      </p:sp>
    </p:spTree>
    <p:extLst>
      <p:ext uri="{BB962C8B-B14F-4D97-AF65-F5344CB8AC3E}">
        <p14:creationId xmlns:p14="http://schemas.microsoft.com/office/powerpoint/2010/main" val="3277221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Apply the lessons learned from Washington’s program design and evaluation results to Kinship Navigator programs in their own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26</a:t>
            </a:fld>
            <a:endParaRPr lang="en-US" noProof="0" dirty="0"/>
          </a:p>
        </p:txBody>
      </p:sp>
    </p:spTree>
    <p:extLst>
      <p:ext uri="{BB962C8B-B14F-4D97-AF65-F5344CB8AC3E}">
        <p14:creationId xmlns:p14="http://schemas.microsoft.com/office/powerpoint/2010/main" val="1925084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27</a:t>
            </a:fld>
            <a:endParaRPr lang="en-US" noProof="0" dirty="0"/>
          </a:p>
        </p:txBody>
      </p:sp>
    </p:spTree>
    <p:extLst>
      <p:ext uri="{BB962C8B-B14F-4D97-AF65-F5344CB8AC3E}">
        <p14:creationId xmlns:p14="http://schemas.microsoft.com/office/powerpoint/2010/main" val="425612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a:t>
            </a:fld>
            <a:endParaRPr lang="en-US" noProof="0" dirty="0"/>
          </a:p>
        </p:txBody>
      </p:sp>
    </p:spTree>
    <p:extLst>
      <p:ext uri="{BB962C8B-B14F-4D97-AF65-F5344CB8AC3E}">
        <p14:creationId xmlns:p14="http://schemas.microsoft.com/office/powerpoint/2010/main" val="2324285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ea typeface="+mn-lt"/>
                <a:cs typeface="Times New Roman" panose="02020603050405020304" pitchFamily="18" charset="0"/>
              </a:rPr>
              <a:t>Benefits for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mn-lt"/>
                <a:cs typeface="Times New Roman" panose="02020603050405020304" pitchFamily="18" charset="0"/>
              </a:rPr>
              <a:t>	1. Sib groups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mn-lt"/>
                <a:cs typeface="Times New Roman" panose="02020603050405020304" pitchFamily="18" charset="0"/>
              </a:rPr>
              <a:t>	2. Less placement disruption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mn-lt"/>
                <a:cs typeface="Times New Roman" panose="02020603050405020304" pitchFamily="18" charset="0"/>
              </a:rPr>
              <a:t>	3. ties to cultural roots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mn-lt"/>
                <a:cs typeface="Times New Roman" panose="02020603050405020304" pitchFamily="18" charset="0"/>
              </a:rPr>
              <a:t>	4.ETC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ea typeface="+mn-lt"/>
                <a:cs typeface="Times New Roman" panose="02020603050405020304" pitchFamily="18" charset="0"/>
              </a:rPr>
              <a:t>What is a typical grandparent and how is that changing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ea typeface="+mn-lt"/>
                <a:cs typeface="Times New Roman" panose="02020603050405020304" pitchFamily="18" charset="0"/>
              </a:rPr>
              <a:t>Most kinship caregivers aren’t involved in the child welfare system formal vs informal </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318542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680838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Times New Roman"/>
                <a:cs typeface="Times New Roman"/>
              </a:rPr>
              <a:t>2005-the 2 pilot sites were funded by state legislature ($100,000 per year) ALTSA contracted with two AAAs (Aging and Disability Services-Seattle/King County and SE WA AAA in Yakima) to sponsor two kinship navigator positions in FY 2005 that were originally supported by Casey Family Programs.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latin typeface="Times New Roman"/>
              <a:cs typeface="Times New Roma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Times New Roman"/>
                <a:cs typeface="Times New Roman"/>
              </a:rPr>
              <a:t>2016-WA State Legislature funded a Tribal Kinship Navigator initiative which enabled eight Tribal Nations to develop a proposal and receive funding for SFY 2017. A half-time position at ALTSA was supported to guide kinship programs.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dirty="0">
              <a:latin typeface="Times New Roman"/>
              <a:cs typeface="Times New Roma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000000"/>
                </a:solidFill>
                <a:latin typeface="Arial" panose="020B0604020202020204" pitchFamily="34" charset="0"/>
              </a:rPr>
              <a:t>The advocates have asked the legislature for an increase to existing Kinship Navigator funding that was first allocated in 2009 to allow for COLA in 2023. They are seeking an increase to current funding for Navigator to Aging and Long-Term Support Administration (ALTSA) to $130,000 per Navigator (market rate salary - inclusive salary/benefits). </a:t>
            </a:r>
            <a:r>
              <a:rPr lang="en-US" sz="1800" b="0" i="0" u="none" strike="noStrike" baseline="0" dirty="0">
                <a:solidFill>
                  <a:srgbClr val="FF0000"/>
                </a:solidFill>
                <a:latin typeface="Arial" panose="020B0604020202020204" pitchFamily="34" charset="0"/>
              </a:rPr>
              <a:t>This would cost </a:t>
            </a:r>
            <a:r>
              <a:rPr lang="en-US" sz="1800" b="1" i="0" u="none" strike="noStrike" baseline="0" dirty="0">
                <a:solidFill>
                  <a:srgbClr val="FF0000"/>
                </a:solidFill>
                <a:latin typeface="Arial" panose="020B0604020202020204" pitchFamily="34" charset="0"/>
              </a:rPr>
              <a:t>$630,000 (Biennial amount). Give legislative update here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i="0" u="none" strike="noStrike" baseline="0" dirty="0">
              <a:solidFill>
                <a:srgbClr val="FF0000"/>
              </a:solidFill>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000000"/>
                </a:solidFill>
                <a:latin typeface="Arial" panose="020B0604020202020204" pitchFamily="34" charset="0"/>
              </a:rPr>
              <a:t>Currently there are only 14.5 Kinship Navigators covering Washington State and adding four and one half (4.5) additional positions would allow a minimum of at least ONE Navigator in each region across our State (as identified by the Area Agencies on Aging). This would cost </a:t>
            </a:r>
            <a:r>
              <a:rPr lang="en-US" sz="1800" b="1" i="0" u="none" strike="noStrike" baseline="0" dirty="0">
                <a:solidFill>
                  <a:srgbClr val="000000"/>
                </a:solidFill>
                <a:latin typeface="Arial" panose="020B0604020202020204" pitchFamily="34" charset="0"/>
              </a:rPr>
              <a:t>$1,170m (Biennial amount) f</a:t>
            </a:r>
            <a:r>
              <a:rPr lang="en-US" sz="1800" b="0" i="0" u="none" strike="noStrike" baseline="0" dirty="0">
                <a:solidFill>
                  <a:srgbClr val="000000"/>
                </a:solidFill>
                <a:latin typeface="Arial" panose="020B0604020202020204" pitchFamily="34" charset="0"/>
              </a:rPr>
              <a:t>or the additional 4.5 Navigator FTEs @$130,000. </a:t>
            </a:r>
            <a:endParaRPr lang="en-US" sz="3200" dirty="0">
              <a:latin typeface="Times New Roman"/>
              <a:cs typeface="Times New Roman"/>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629383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a:p>
            <a:pPr marL="228600" indent="-228600">
              <a:buFont typeface="Arial" panose="020B0604020202020204" pitchFamily="34" charset="0"/>
              <a:buChar char="•"/>
            </a:pPr>
            <a:r>
              <a:rPr lang="en-US" dirty="0"/>
              <a:t>Hotline model also known as I&amp;A/I&amp;R</a:t>
            </a:r>
          </a:p>
          <a:p>
            <a:pPr marL="228600" indent="-2286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1095528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Seven counties across Washington state</a:t>
            </a:r>
          </a:p>
          <a:p>
            <a:pPr marL="228600" indent="-228600">
              <a:buFont typeface="+mj-lt"/>
              <a:buAutoNum type="arabicPeriod"/>
            </a:pPr>
            <a:r>
              <a:rPr lang="en-US" dirty="0"/>
              <a:t>Yakima</a:t>
            </a:r>
          </a:p>
          <a:p>
            <a:pPr marL="228600" indent="-228600">
              <a:buFont typeface="+mj-lt"/>
              <a:buAutoNum type="arabicPeriod"/>
            </a:pPr>
            <a:r>
              <a:rPr lang="en-US" dirty="0"/>
              <a:t>Benton</a:t>
            </a:r>
          </a:p>
          <a:p>
            <a:pPr marL="228600" indent="-228600">
              <a:buFont typeface="+mj-lt"/>
              <a:buAutoNum type="arabicPeriod"/>
            </a:pPr>
            <a:r>
              <a:rPr lang="en-US" dirty="0"/>
              <a:t>Franklin</a:t>
            </a:r>
          </a:p>
          <a:p>
            <a:pPr marL="228600" indent="-228600">
              <a:buFont typeface="+mj-lt"/>
              <a:buAutoNum type="arabicPeriod"/>
            </a:pPr>
            <a:r>
              <a:rPr lang="en-US" dirty="0"/>
              <a:t>Lewis</a:t>
            </a:r>
          </a:p>
          <a:p>
            <a:pPr marL="228600" indent="-228600">
              <a:buFont typeface="+mj-lt"/>
              <a:buAutoNum type="arabicPeriod"/>
            </a:pPr>
            <a:r>
              <a:rPr lang="en-US" dirty="0"/>
              <a:t>Mason</a:t>
            </a:r>
          </a:p>
          <a:p>
            <a:pPr marL="228600" indent="-228600">
              <a:buFont typeface="+mj-lt"/>
              <a:buAutoNum type="arabicPeriod"/>
            </a:pPr>
            <a:r>
              <a:rPr lang="en-US" dirty="0"/>
              <a:t>Thurston</a:t>
            </a:r>
          </a:p>
          <a:p>
            <a:pPr marL="228600" indent="-228600">
              <a:buFont typeface="+mj-lt"/>
              <a:buAutoNum type="arabicPeriod"/>
            </a:pPr>
            <a:r>
              <a:rPr lang="en-US" dirty="0"/>
              <a:t>Pierce</a:t>
            </a:r>
          </a:p>
          <a:p>
            <a:pPr marL="0" indent="0">
              <a:buFont typeface="+mj-lt"/>
              <a:buNone/>
            </a:pPr>
            <a:endParaRPr lang="en-US" dirty="0"/>
          </a:p>
          <a:p>
            <a:pPr marL="171450" indent="-171450">
              <a:buFont typeface="Arial" panose="020B0604020202020204" pitchFamily="34" charset="0"/>
              <a:buChar char="•"/>
            </a:pPr>
            <a:r>
              <a:rPr lang="en-US" dirty="0"/>
              <a:t>Three state agencies: DCYF, ALTSA, UW</a:t>
            </a:r>
          </a:p>
          <a:p>
            <a:pPr marL="228600" indent="-228600">
              <a:buFont typeface="+mj-lt"/>
              <a:buAutoNum type="arabicPeriod"/>
            </a:pPr>
            <a:endParaRPr lang="en-US" dirty="0"/>
          </a:p>
          <a:p>
            <a:pPr marL="171450" indent="-171450">
              <a:buFont typeface="Arial" panose="020B0604020202020204" pitchFamily="34" charset="0"/>
              <a:buChar char="•"/>
            </a:pPr>
            <a:r>
              <a:rPr lang="en-US" dirty="0"/>
              <a:t>Def. Needs Assessment and how it was developed with KCOC </a:t>
            </a:r>
          </a:p>
          <a:p>
            <a:pPr marL="628650" lvl="1" indent="-171450">
              <a:buFont typeface="Arial" panose="020B0604020202020204" pitchFamily="34" charset="0"/>
              <a:buChar char="•"/>
            </a:pPr>
            <a:r>
              <a:rPr lang="en-US" dirty="0"/>
              <a:t>Navigators, kin caregivers, and tribal members, as well as other stakeholders </a:t>
            </a:r>
          </a:p>
          <a:p>
            <a:pPr marL="171450" lvl="0" indent="-171450">
              <a:buFont typeface="Arial" panose="020B0604020202020204" pitchFamily="34" charset="0"/>
              <a:buChar char="•"/>
            </a:pPr>
            <a:r>
              <a:rPr lang="en-US" dirty="0"/>
              <a:t>Differences between two services models</a:t>
            </a:r>
          </a:p>
          <a:p>
            <a:pPr marL="628650" lvl="1" indent="-171450">
              <a:buFont typeface="Arial" panose="020B0604020202020204" pitchFamily="34" charset="0"/>
              <a:buChar char="•"/>
            </a:pPr>
            <a:r>
              <a:rPr lang="en-US" dirty="0"/>
              <a:t>Services as usual: Caregiver reaches out as needs arise </a:t>
            </a:r>
          </a:p>
          <a:p>
            <a:pPr marL="628650" lvl="1" indent="-171450">
              <a:buFont typeface="Arial" panose="020B0604020202020204" pitchFamily="34" charset="0"/>
              <a:buChar char="•"/>
            </a:pPr>
            <a:r>
              <a:rPr lang="en-US" dirty="0"/>
              <a:t>Navigators set up times to follow up with families </a:t>
            </a:r>
          </a:p>
          <a:p>
            <a:pPr marL="628650" lvl="1" indent="-171450">
              <a:buFont typeface="Arial" panose="020B0604020202020204" pitchFamily="34" charset="0"/>
              <a:buChar char="•"/>
            </a:pPr>
            <a:endParaRPr lang="en-US" dirty="0"/>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8</a:t>
            </a:fld>
            <a:endParaRPr lang="en-US" noProof="0" dirty="0"/>
          </a:p>
        </p:txBody>
      </p:sp>
    </p:spTree>
    <p:extLst>
      <p:ext uri="{BB962C8B-B14F-4D97-AF65-F5344CB8AC3E}">
        <p14:creationId xmlns:p14="http://schemas.microsoft.com/office/powerpoint/2010/main" val="425034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Detailed family demographics </a:t>
            </a:r>
          </a:p>
          <a:p>
            <a:pPr marL="171450" indent="-171450">
              <a:buFont typeface="Arial" panose="020B0604020202020204" pitchFamily="34" charset="0"/>
              <a:buChar char="•"/>
            </a:pPr>
            <a:r>
              <a:rPr lang="en-US" dirty="0"/>
              <a:t>Six month follow up only happens if case stays open as goals are not yet met or new goals set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611499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3.xml"/><Relationship Id="rId16" Type="http://schemas.openxmlformats.org/officeDocument/2006/relationships/diagramColors" Target="../diagrams/colors3.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chart" Target="../charts/chart5.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8.jpg"/><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datacenter.kidscount.or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durak.org/photos/seandreilinger/3839387168/sequoia-crying-his-grandmas-should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p:txBody>
          <a:bodyPr/>
          <a:lstStyle/>
          <a:p>
            <a:r>
              <a:rPr lang="en-US"/>
              <a:t>The Impact of Enhanced Kinship Navigation on Caregivers and their Children</a:t>
            </a:r>
            <a:endParaRPr lang="en-US" dirty="0"/>
          </a:p>
        </p:txBody>
      </p:sp>
      <p:pic>
        <p:nvPicPr>
          <p:cNvPr id="4" name="Picture 3" descr="A picture containing dark, lit, sitting, front&#10;&#10;Description automatically generated">
            <a:extLst>
              <a:ext uri="{FF2B5EF4-FFF2-40B4-BE49-F238E27FC236}">
                <a16:creationId xmlns:a16="http://schemas.microsoft.com/office/drawing/2014/main" id="{85A6694C-2C9C-4A7A-97C6-75B0A5662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471" y="3143345"/>
            <a:ext cx="2141658" cy="1434910"/>
          </a:xfrm>
          <a:prstGeom prst="rect">
            <a:avLst/>
          </a:prstGeom>
        </p:spPr>
      </p:pic>
      <p:pic>
        <p:nvPicPr>
          <p:cNvPr id="5" name="Picture 4">
            <a:extLst>
              <a:ext uri="{FF2B5EF4-FFF2-40B4-BE49-F238E27FC236}">
                <a16:creationId xmlns:a16="http://schemas.microsoft.com/office/drawing/2014/main" id="{68E5EF76-FBF5-9346-B83F-10F93058E9A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76626" y="5257800"/>
            <a:ext cx="6456262" cy="1097564"/>
          </a:xfrm>
          <a:prstGeom prst="rect">
            <a:avLst/>
          </a:prstGeom>
        </p:spPr>
      </p:pic>
      <p:pic>
        <p:nvPicPr>
          <p:cNvPr id="6" name="Picture 5">
            <a:extLst>
              <a:ext uri="{FF2B5EF4-FFF2-40B4-BE49-F238E27FC236}">
                <a16:creationId xmlns:a16="http://schemas.microsoft.com/office/drawing/2014/main" id="{65E96FF8-EB67-2CBD-3E49-100DBD3FDEB2}"/>
              </a:ext>
            </a:extLst>
          </p:cNvPr>
          <p:cNvPicPr>
            <a:picLocks noChangeAspect="1"/>
          </p:cNvPicPr>
          <p:nvPr/>
        </p:nvPicPr>
        <p:blipFill rotWithShape="1">
          <a:blip r:embed="rId5"/>
          <a:srcRect l="4746"/>
          <a:stretch/>
        </p:blipFill>
        <p:spPr>
          <a:xfrm>
            <a:off x="8847873" y="3325637"/>
            <a:ext cx="2040019" cy="1251067"/>
          </a:xfrm>
          <a:prstGeom prst="rect">
            <a:avLst/>
          </a:prstGeom>
        </p:spPr>
      </p:pic>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29E5-5A6B-5BF3-7A41-6E0793E77B29}"/>
              </a:ext>
            </a:extLst>
          </p:cNvPr>
          <p:cNvSpPr>
            <a:spLocks noGrp="1"/>
          </p:cNvSpPr>
          <p:nvPr>
            <p:ph type="title"/>
          </p:nvPr>
        </p:nvSpPr>
        <p:spPr/>
        <p:txBody>
          <a:bodyPr/>
          <a:lstStyle/>
          <a:p>
            <a:r>
              <a:rPr lang="en-US" sz="4000" dirty="0"/>
              <a:t>Intervention and Control/Comparison Site Selection Process</a:t>
            </a:r>
          </a:p>
        </p:txBody>
      </p:sp>
      <p:sp>
        <p:nvSpPr>
          <p:cNvPr id="3" name="Text Placeholder 2">
            <a:extLst>
              <a:ext uri="{FF2B5EF4-FFF2-40B4-BE49-F238E27FC236}">
                <a16:creationId xmlns:a16="http://schemas.microsoft.com/office/drawing/2014/main" id="{5DD9DD85-38F6-D1ED-A44C-34F2F3FCF151}"/>
              </a:ext>
            </a:extLst>
          </p:cNvPr>
          <p:cNvSpPr>
            <a:spLocks noGrp="1"/>
          </p:cNvSpPr>
          <p:nvPr>
            <p:ph idx="1"/>
          </p:nvPr>
        </p:nvSpPr>
        <p:spPr>
          <a:xfrm>
            <a:off x="2651760" y="1703672"/>
            <a:ext cx="9363456" cy="4450239"/>
          </a:xfrm>
        </p:spPr>
        <p:txBody>
          <a:bodyPr>
            <a:normAutofit fontScale="32500" lnSpcReduction="20000"/>
          </a:bodyPr>
          <a:lstStyle/>
          <a:p>
            <a:pPr marL="285750" indent="-285750">
              <a:lnSpc>
                <a:spcPct val="110000"/>
              </a:lnSpc>
              <a:buFont typeface="Wingdings" panose="05000000000000000000" pitchFamily="2" charset="2"/>
              <a:buChar char="v"/>
            </a:pPr>
            <a:r>
              <a:rPr lang="en-US" sz="6200" dirty="0"/>
              <a:t>Selection was made by collecting information about services provided at each location including: </a:t>
            </a:r>
          </a:p>
          <a:p>
            <a:pPr marL="742950" lvl="1" indent="-285750">
              <a:lnSpc>
                <a:spcPct val="110000"/>
              </a:lnSpc>
              <a:buFont typeface="Wingdings" panose="05000000000000000000" pitchFamily="2" charset="2"/>
              <a:buChar char="§"/>
            </a:pPr>
            <a:r>
              <a:rPr lang="en-US" sz="4200" dirty="0"/>
              <a:t>Kinship support groups, </a:t>
            </a:r>
          </a:p>
          <a:p>
            <a:pPr marL="742950" lvl="1" indent="-285750">
              <a:lnSpc>
                <a:spcPct val="110000"/>
              </a:lnSpc>
              <a:buFont typeface="Wingdings" panose="05000000000000000000" pitchFamily="2" charset="2"/>
              <a:buChar char="§"/>
            </a:pPr>
            <a:r>
              <a:rPr lang="en-US" sz="4200" dirty="0"/>
              <a:t>Kinship Navigator, </a:t>
            </a:r>
          </a:p>
          <a:p>
            <a:pPr marL="742950" lvl="1" indent="-285750">
              <a:lnSpc>
                <a:spcPct val="110000"/>
              </a:lnSpc>
              <a:buFont typeface="Wingdings" panose="05000000000000000000" pitchFamily="2" charset="2"/>
              <a:buChar char="§"/>
            </a:pPr>
            <a:r>
              <a:rPr lang="en-US" sz="4200" dirty="0"/>
              <a:t>Kinship Newsletter, </a:t>
            </a:r>
          </a:p>
          <a:p>
            <a:pPr marL="742950" lvl="1" indent="-285750">
              <a:lnSpc>
                <a:spcPct val="110000"/>
              </a:lnSpc>
              <a:buFont typeface="Wingdings" panose="05000000000000000000" pitchFamily="2" charset="2"/>
              <a:buChar char="§"/>
            </a:pPr>
            <a:r>
              <a:rPr lang="en-US" sz="4200" dirty="0"/>
              <a:t>Legal Clinics, </a:t>
            </a:r>
          </a:p>
          <a:p>
            <a:pPr marL="742950" lvl="1" indent="-285750">
              <a:lnSpc>
                <a:spcPct val="110000"/>
              </a:lnSpc>
              <a:buFont typeface="Wingdings" panose="05000000000000000000" pitchFamily="2" charset="2"/>
              <a:buChar char="§"/>
            </a:pPr>
            <a:r>
              <a:rPr lang="en-US" sz="4200" dirty="0"/>
              <a:t>Kinship Closets, </a:t>
            </a:r>
          </a:p>
          <a:p>
            <a:pPr marL="742950" lvl="1" indent="-285750">
              <a:lnSpc>
                <a:spcPct val="110000"/>
              </a:lnSpc>
              <a:buFont typeface="Wingdings" panose="05000000000000000000" pitchFamily="2" charset="2"/>
              <a:buChar char="§"/>
            </a:pPr>
            <a:r>
              <a:rPr lang="en-US" sz="4200" dirty="0"/>
              <a:t>Kinship Collaborations,</a:t>
            </a:r>
          </a:p>
          <a:p>
            <a:pPr marL="742950" lvl="1" indent="-285750">
              <a:lnSpc>
                <a:spcPct val="110000"/>
              </a:lnSpc>
              <a:buFont typeface="Wingdings" panose="05000000000000000000" pitchFamily="2" charset="2"/>
              <a:buChar char="§"/>
            </a:pPr>
            <a:r>
              <a:rPr lang="en-US" sz="4200" dirty="0"/>
              <a:t>Parenting Classes, </a:t>
            </a:r>
          </a:p>
          <a:p>
            <a:pPr marL="742950" lvl="1" indent="-285750">
              <a:lnSpc>
                <a:spcPct val="110000"/>
              </a:lnSpc>
              <a:buFont typeface="Wingdings" panose="05000000000000000000" pitchFamily="2" charset="2"/>
              <a:buChar char="§"/>
            </a:pPr>
            <a:r>
              <a:rPr lang="en-US" sz="4200" dirty="0"/>
              <a:t>Spanish Speaking Navigators, </a:t>
            </a:r>
          </a:p>
          <a:p>
            <a:pPr marL="742950" lvl="1" indent="-285750">
              <a:lnSpc>
                <a:spcPct val="110000"/>
              </a:lnSpc>
              <a:buFont typeface="Wingdings" panose="05000000000000000000" pitchFamily="2" charset="2"/>
              <a:buChar char="§"/>
            </a:pPr>
            <a:r>
              <a:rPr lang="en-US" sz="4200" dirty="0"/>
              <a:t>Kinship Website, etc. </a:t>
            </a:r>
          </a:p>
          <a:p>
            <a:pPr>
              <a:buFont typeface="Wingdings" panose="05000000000000000000" pitchFamily="2" charset="2"/>
              <a:buChar char="v"/>
            </a:pPr>
            <a:r>
              <a:rPr lang="en-US" sz="6200" dirty="0"/>
              <a:t>Intervention sites provide 5 or more services from the list; control sites provide fewer than 5 services from the list.</a:t>
            </a:r>
          </a:p>
          <a:p>
            <a:pPr>
              <a:buFont typeface="Wingdings" panose="05000000000000000000" pitchFamily="2" charset="2"/>
              <a:buChar char="v"/>
            </a:pPr>
            <a:endParaRPr lang="en-US" sz="2500" dirty="0"/>
          </a:p>
          <a:p>
            <a:pPr>
              <a:buFont typeface="Wingdings" panose="05000000000000000000" pitchFamily="2" charset="2"/>
              <a:buChar char="v"/>
            </a:pPr>
            <a:r>
              <a:rPr lang="en-US" sz="6200" dirty="0"/>
              <a:t>Also used Census Data as part of strategy to ensure baseline equivalence</a:t>
            </a:r>
          </a:p>
          <a:p>
            <a:endParaRPr lang="en-US" dirty="0"/>
          </a:p>
        </p:txBody>
      </p:sp>
      <p:sp>
        <p:nvSpPr>
          <p:cNvPr id="5" name="Date Placeholder 4">
            <a:extLst>
              <a:ext uri="{FF2B5EF4-FFF2-40B4-BE49-F238E27FC236}">
                <a16:creationId xmlns:a16="http://schemas.microsoft.com/office/drawing/2014/main" id="{5C7C7EAA-810A-3CCB-3EC5-27EF461923E5}"/>
              </a:ext>
            </a:extLst>
          </p:cNvPr>
          <p:cNvSpPr>
            <a:spLocks noGrp="1"/>
          </p:cNvSpPr>
          <p:nvPr>
            <p:ph type="dt" sz="half" idx="10"/>
          </p:nvPr>
        </p:nvSpPr>
        <p:spPr/>
        <p:txBody>
          <a:bodyPr/>
          <a:lstStyle/>
          <a:p>
            <a:r>
              <a:rPr lang="en-US" dirty="0"/>
              <a:t>2023</a:t>
            </a:r>
          </a:p>
        </p:txBody>
      </p:sp>
      <p:sp>
        <p:nvSpPr>
          <p:cNvPr id="6" name="Footer Placeholder 5">
            <a:extLst>
              <a:ext uri="{FF2B5EF4-FFF2-40B4-BE49-F238E27FC236}">
                <a16:creationId xmlns:a16="http://schemas.microsoft.com/office/drawing/2014/main" id="{ABC3CF11-893B-644C-B31C-6C014358C6CA}"/>
              </a:ext>
            </a:extLst>
          </p:cNvPr>
          <p:cNvSpPr>
            <a:spLocks noGrp="1"/>
          </p:cNvSpPr>
          <p:nvPr>
            <p:ph type="ftr" sz="quarter" idx="11"/>
          </p:nvPr>
        </p:nvSpPr>
        <p:spPr>
          <a:xfrm>
            <a:off x="1853852" y="6464808"/>
            <a:ext cx="5964268" cy="310896"/>
          </a:xfrm>
        </p:spPr>
        <p:txBody>
          <a:bodyPr/>
          <a:lstStyle/>
          <a:p>
            <a:r>
              <a:rPr lang="en-US" dirty="0"/>
              <a:t>The Impact of Enhanced Kinship Navigation on Caregivers and their Children</a:t>
            </a:r>
          </a:p>
        </p:txBody>
      </p:sp>
      <p:sp>
        <p:nvSpPr>
          <p:cNvPr id="7" name="Slide Number Placeholder 6">
            <a:extLst>
              <a:ext uri="{FF2B5EF4-FFF2-40B4-BE49-F238E27FC236}">
                <a16:creationId xmlns:a16="http://schemas.microsoft.com/office/drawing/2014/main" id="{E2891E9B-B100-8DA1-FF72-6BF7D17A8DA0}"/>
              </a:ext>
            </a:extLst>
          </p:cNvPr>
          <p:cNvSpPr>
            <a:spLocks noGrp="1"/>
          </p:cNvSpPr>
          <p:nvPr>
            <p:ph type="sldNum" sz="quarter" idx="12"/>
          </p:nvPr>
        </p:nvSpPr>
        <p:spPr/>
        <p:txBody>
          <a:bodyPr/>
          <a:lstStyle/>
          <a:p>
            <a:fld id="{58FB4751-880F-D840-AAA9-3A15815CC996}" type="slidenum">
              <a:rPr lang="en-US" smtClean="0"/>
              <a:t>10</a:t>
            </a:fld>
            <a:endParaRPr lang="en-US" dirty="0"/>
          </a:p>
        </p:txBody>
      </p:sp>
      <p:pic>
        <p:nvPicPr>
          <p:cNvPr id="8" name="Picture 7" descr="Graphical user interface, chart, application&#10;&#10;Description automatically generated">
            <a:extLst>
              <a:ext uri="{FF2B5EF4-FFF2-40B4-BE49-F238E27FC236}">
                <a16:creationId xmlns:a16="http://schemas.microsoft.com/office/drawing/2014/main" id="{74A7D6FA-9908-A20A-F067-948AB3338FDB}"/>
              </a:ext>
            </a:extLst>
          </p:cNvPr>
          <p:cNvPicPr>
            <a:picLocks noChangeAspect="1"/>
          </p:cNvPicPr>
          <p:nvPr/>
        </p:nvPicPr>
        <p:blipFill rotWithShape="1">
          <a:blip r:embed="rId3"/>
          <a:srcRect l="22227" t="12181" r="73856" b="72584"/>
          <a:stretch/>
        </p:blipFill>
        <p:spPr bwMode="auto">
          <a:xfrm>
            <a:off x="264695" y="2410105"/>
            <a:ext cx="2387065" cy="1741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7256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20FCA-5542-4D10-9C42-194A39D11CDE}"/>
              </a:ext>
            </a:extLst>
          </p:cNvPr>
          <p:cNvSpPr>
            <a:spLocks noGrp="1"/>
          </p:cNvSpPr>
          <p:nvPr>
            <p:ph sz="half" idx="1"/>
          </p:nvPr>
        </p:nvSpPr>
        <p:spPr>
          <a:xfrm>
            <a:off x="576070" y="1299164"/>
            <a:ext cx="5519929" cy="4351338"/>
          </a:xfrm>
        </p:spPr>
        <p:txBody>
          <a:bodyPr anchor="ctr">
            <a:normAutofit/>
          </a:bodyPr>
          <a:lstStyle/>
          <a:p>
            <a:pPr marL="285750" indent="-285750">
              <a:buFont typeface="Wingdings" panose="05000000000000000000" pitchFamily="2" charset="2"/>
              <a:buChar char="v"/>
            </a:pPr>
            <a:r>
              <a:rPr lang="en-US" sz="2000" dirty="0"/>
              <a:t>Two surveys - child outcomes and caregiver outcomes six months after case closure</a:t>
            </a:r>
          </a:p>
          <a:p>
            <a:pPr marL="285750" indent="-285750">
              <a:buFont typeface="Wingdings" panose="05000000000000000000" pitchFamily="2" charset="2"/>
              <a:buChar char="v"/>
            </a:pPr>
            <a:r>
              <a:rPr lang="en-US" sz="2000" dirty="0"/>
              <a:t>Administrative data: </a:t>
            </a:r>
          </a:p>
          <a:p>
            <a:pPr marL="742950" lvl="1" indent="-285750">
              <a:buFont typeface="Wingdings" panose="05000000000000000000" pitchFamily="2" charset="2"/>
              <a:buChar char="§"/>
            </a:pPr>
            <a:r>
              <a:rPr lang="en-US" sz="2000" dirty="0"/>
              <a:t>Enrollment in benefits</a:t>
            </a:r>
          </a:p>
          <a:p>
            <a:pPr marL="1200150" lvl="2" indent="-285750">
              <a:buFont typeface="Wingdings" panose="05000000000000000000" pitchFamily="2" charset="2"/>
              <a:buChar char="§"/>
            </a:pPr>
            <a:r>
              <a:rPr lang="en-US" sz="1600" dirty="0"/>
              <a:t>Child-Only TANF</a:t>
            </a:r>
          </a:p>
          <a:p>
            <a:pPr marL="1200150" lvl="2" indent="-285750">
              <a:buFont typeface="Wingdings" panose="05000000000000000000" pitchFamily="2" charset="2"/>
              <a:buChar char="§"/>
            </a:pPr>
            <a:r>
              <a:rPr lang="en-US" sz="1600" dirty="0"/>
              <a:t>SNAP</a:t>
            </a:r>
          </a:p>
          <a:p>
            <a:pPr marL="742950" lvl="1" indent="-285750">
              <a:buFont typeface="Wingdings" panose="05000000000000000000" pitchFamily="2" charset="2"/>
              <a:buChar char="§"/>
            </a:pPr>
            <a:r>
              <a:rPr lang="en-US" sz="2000" dirty="0"/>
              <a:t>Family referral to DCYF</a:t>
            </a:r>
          </a:p>
          <a:p>
            <a:pPr marL="742950" lvl="1" indent="-285750">
              <a:buFont typeface="Wingdings" panose="05000000000000000000" pitchFamily="2" charset="2"/>
              <a:buChar char="§"/>
            </a:pPr>
            <a:r>
              <a:rPr lang="en-US" sz="2000" dirty="0"/>
              <a:t>Abuse allegations and substantiations</a:t>
            </a:r>
          </a:p>
          <a:p>
            <a:pPr marL="742950" lvl="1" indent="-285750">
              <a:buFont typeface="Wingdings" panose="05000000000000000000" pitchFamily="2" charset="2"/>
              <a:buChar char="§"/>
            </a:pPr>
            <a:r>
              <a:rPr lang="en-US" sz="2000" dirty="0"/>
              <a:t>Caregiver race</a:t>
            </a:r>
          </a:p>
          <a:p>
            <a:pPr marL="742950" lvl="1" indent="-285750">
              <a:buFont typeface="Wingdings" panose="05000000000000000000" pitchFamily="2" charset="2"/>
              <a:buChar char="§"/>
            </a:pPr>
            <a:r>
              <a:rPr lang="en-US" sz="2000" dirty="0"/>
              <a:t>Caregiver gender</a:t>
            </a:r>
          </a:p>
          <a:p>
            <a:pPr marL="742950" lvl="1" indent="-285750">
              <a:buFont typeface="Wingdings" panose="05000000000000000000" pitchFamily="2" charset="2"/>
              <a:buChar char="§"/>
            </a:pPr>
            <a:r>
              <a:rPr lang="en-US" sz="2000" dirty="0"/>
              <a:t>Kinship Caregiver Support Program (KCSP)</a:t>
            </a:r>
          </a:p>
        </p:txBody>
      </p:sp>
      <p:sp>
        <p:nvSpPr>
          <p:cNvPr id="2" name="Title 1">
            <a:extLst>
              <a:ext uri="{FF2B5EF4-FFF2-40B4-BE49-F238E27FC236}">
                <a16:creationId xmlns:a16="http://schemas.microsoft.com/office/drawing/2014/main" id="{62727804-396F-4F42-A787-DBB8D02D5E85}"/>
              </a:ext>
            </a:extLst>
          </p:cNvPr>
          <p:cNvSpPr>
            <a:spLocks noGrp="1"/>
          </p:cNvSpPr>
          <p:nvPr>
            <p:ph type="title"/>
          </p:nvPr>
        </p:nvSpPr>
        <p:spPr/>
        <p:txBody>
          <a:bodyPr anchor="b">
            <a:normAutofit/>
          </a:bodyPr>
          <a:lstStyle/>
          <a:p>
            <a:r>
              <a:rPr lang="en-US" sz="3600" dirty="0">
                <a:latin typeface="Georgia"/>
              </a:rPr>
              <a:t>Data sources</a:t>
            </a:r>
            <a:endParaRPr lang="en-US" sz="3600" dirty="0">
              <a:latin typeface="Georgia" panose="02040502050405020303" pitchFamily="18" charset="0"/>
            </a:endParaRPr>
          </a:p>
        </p:txBody>
      </p:sp>
      <p:graphicFrame>
        <p:nvGraphicFramePr>
          <p:cNvPr id="4" name="Table 4">
            <a:extLst>
              <a:ext uri="{FF2B5EF4-FFF2-40B4-BE49-F238E27FC236}">
                <a16:creationId xmlns:a16="http://schemas.microsoft.com/office/drawing/2014/main" id="{4BB16CB2-EE52-4C46-928D-4CEA5DA23F57}"/>
              </a:ext>
            </a:extLst>
          </p:cNvPr>
          <p:cNvGraphicFramePr>
            <a:graphicFrameLocks noGrp="1"/>
          </p:cNvGraphicFramePr>
          <p:nvPr>
            <p:extLst>
              <p:ext uri="{D42A27DB-BD31-4B8C-83A1-F6EECF244321}">
                <p14:modId xmlns:p14="http://schemas.microsoft.com/office/powerpoint/2010/main" val="2971364657"/>
              </p:ext>
            </p:extLst>
          </p:nvPr>
        </p:nvGraphicFramePr>
        <p:xfrm>
          <a:off x="6095999" y="1042416"/>
          <a:ext cx="5628020" cy="4512710"/>
        </p:xfrm>
        <a:graphic>
          <a:graphicData uri="http://schemas.openxmlformats.org/drawingml/2006/table">
            <a:tbl>
              <a:tblPr firstRow="1" bandRow="1">
                <a:tableStyleId>{21E4AEA4-8DFA-4A89-87EB-49C32662AFE0}</a:tableStyleId>
              </a:tblPr>
              <a:tblGrid>
                <a:gridCol w="1518418">
                  <a:extLst>
                    <a:ext uri="{9D8B030D-6E8A-4147-A177-3AD203B41FA5}">
                      <a16:colId xmlns:a16="http://schemas.microsoft.com/office/drawing/2014/main" val="1731616735"/>
                    </a:ext>
                  </a:extLst>
                </a:gridCol>
                <a:gridCol w="1758707">
                  <a:extLst>
                    <a:ext uri="{9D8B030D-6E8A-4147-A177-3AD203B41FA5}">
                      <a16:colId xmlns:a16="http://schemas.microsoft.com/office/drawing/2014/main" val="781126040"/>
                    </a:ext>
                  </a:extLst>
                </a:gridCol>
                <a:gridCol w="2350895">
                  <a:extLst>
                    <a:ext uri="{9D8B030D-6E8A-4147-A177-3AD203B41FA5}">
                      <a16:colId xmlns:a16="http://schemas.microsoft.com/office/drawing/2014/main" val="1218280796"/>
                    </a:ext>
                  </a:extLst>
                </a:gridCol>
              </a:tblGrid>
              <a:tr h="786573">
                <a:tc>
                  <a:txBody>
                    <a:bodyPr/>
                    <a:lstStyle/>
                    <a:p>
                      <a:r>
                        <a:rPr lang="en-US" sz="1500" dirty="0"/>
                        <a:t>Survey content area</a:t>
                      </a:r>
                      <a:endParaRPr lang="en-US" sz="1500" dirty="0">
                        <a:latin typeface="Times New Roman" panose="02020603050405020304" pitchFamily="18" charset="0"/>
                        <a:cs typeface="Times New Roman" panose="02020603050405020304" pitchFamily="18" charset="0"/>
                      </a:endParaRPr>
                    </a:p>
                  </a:txBody>
                  <a:tcPr marL="75632" marR="75632" marT="37816" marB="37816"/>
                </a:tc>
                <a:tc>
                  <a:txBody>
                    <a:bodyPr/>
                    <a:lstStyle/>
                    <a:p>
                      <a:r>
                        <a:rPr lang="en-US" sz="1500"/>
                        <a:t>Example question</a:t>
                      </a:r>
                      <a:endParaRPr lang="en-US" sz="1500">
                        <a:latin typeface="Times New Roman" panose="02020603050405020304" pitchFamily="18" charset="0"/>
                        <a:cs typeface="Times New Roman" panose="02020603050405020304" pitchFamily="18" charset="0"/>
                      </a:endParaRPr>
                    </a:p>
                  </a:txBody>
                  <a:tcPr marL="75632" marR="75632" marT="37816" marB="37816"/>
                </a:tc>
                <a:tc>
                  <a:txBody>
                    <a:bodyPr/>
                    <a:lstStyle/>
                    <a:p>
                      <a:r>
                        <a:rPr lang="en-US" sz="1500"/>
                        <a:t>Answer options</a:t>
                      </a:r>
                      <a:endParaRPr lang="en-US" sz="1500">
                        <a:latin typeface="Times New Roman" panose="02020603050405020304" pitchFamily="18" charset="0"/>
                        <a:cs typeface="Times New Roman" panose="02020603050405020304" pitchFamily="18" charset="0"/>
                      </a:endParaRPr>
                    </a:p>
                  </a:txBody>
                  <a:tcPr marL="75632" marR="75632" marT="37816" marB="37816"/>
                </a:tc>
                <a:extLst>
                  <a:ext uri="{0D108BD9-81ED-4DB2-BD59-A6C34878D82A}">
                    <a16:rowId xmlns:a16="http://schemas.microsoft.com/office/drawing/2014/main" val="1942507310"/>
                  </a:ext>
                </a:extLst>
              </a:tr>
              <a:tr h="912626">
                <a:tc>
                  <a:txBody>
                    <a:bodyPr/>
                    <a:lstStyle/>
                    <a:p>
                      <a:r>
                        <a:rPr lang="en-US" sz="1500" dirty="0"/>
                        <a:t>Children who left the home</a:t>
                      </a:r>
                      <a:endParaRPr lang="en-US" sz="1500" dirty="0">
                        <a:latin typeface="Times New Roman" panose="02020603050405020304" pitchFamily="18" charset="0"/>
                        <a:cs typeface="Times New Roman" panose="02020603050405020304" pitchFamily="18" charset="0"/>
                      </a:endParaRPr>
                    </a:p>
                  </a:txBody>
                  <a:tcPr marL="75632" marR="75632" marT="37816" marB="378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Where did the child move to?</a:t>
                      </a:r>
                      <a:endParaRPr lang="en-US" sz="1300">
                        <a:latin typeface="Times New Roman" panose="02020603050405020304" pitchFamily="18" charset="0"/>
                        <a:cs typeface="Times New Roman" panose="02020603050405020304" pitchFamily="18" charset="0"/>
                      </a:endParaRPr>
                    </a:p>
                  </a:txBody>
                  <a:tcPr marL="75632" marR="75632" marT="37816" marB="378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Returned to birth parent / Entered foster care / Moved to another kin caregiver / Aged out / Other</a:t>
                      </a:r>
                      <a:endParaRPr lang="en-US" sz="1300" dirty="0">
                        <a:latin typeface="Times New Roman" panose="02020603050405020304" pitchFamily="18" charset="0"/>
                        <a:cs typeface="Times New Roman" panose="02020603050405020304" pitchFamily="18" charset="0"/>
                      </a:endParaRPr>
                    </a:p>
                  </a:txBody>
                  <a:tcPr marL="75632" marR="75632" marT="37816" marB="37816"/>
                </a:tc>
                <a:extLst>
                  <a:ext uri="{0D108BD9-81ED-4DB2-BD59-A6C34878D82A}">
                    <a16:rowId xmlns:a16="http://schemas.microsoft.com/office/drawing/2014/main" val="2498948365"/>
                  </a:ext>
                </a:extLst>
              </a:tr>
              <a:tr h="1013469">
                <a:tc>
                  <a:txBody>
                    <a:bodyPr/>
                    <a:lstStyle/>
                    <a:p>
                      <a:r>
                        <a:rPr lang="en-US" sz="1500" dirty="0"/>
                        <a:t>Caregiver physical health</a:t>
                      </a:r>
                      <a:endParaRPr lang="en-US" sz="1500" dirty="0">
                        <a:latin typeface="Times New Roman" panose="02020603050405020304" pitchFamily="18" charset="0"/>
                        <a:cs typeface="Times New Roman" panose="02020603050405020304" pitchFamily="18" charset="0"/>
                      </a:endParaRPr>
                    </a:p>
                  </a:txBody>
                  <a:tcPr marL="75632" marR="75632" marT="37816" marB="37816"/>
                </a:tc>
                <a:tc>
                  <a:txBody>
                    <a:bodyPr/>
                    <a:lstStyle/>
                    <a:p>
                      <a:r>
                        <a:rPr lang="en-US" sz="1300" dirty="0"/>
                        <a:t>In general, how would you rate your physical health?</a:t>
                      </a:r>
                      <a:endParaRPr lang="en-US" sz="1300" dirty="0">
                        <a:latin typeface="Times New Roman" panose="02020603050405020304" pitchFamily="18" charset="0"/>
                        <a:cs typeface="Times New Roman" panose="02020603050405020304" pitchFamily="18" charset="0"/>
                      </a:endParaRPr>
                    </a:p>
                  </a:txBody>
                  <a:tcPr marL="75632" marR="75632" marT="37816" marB="37816"/>
                </a:tc>
                <a:tc>
                  <a:txBody>
                    <a:bodyPr/>
                    <a:lstStyle/>
                    <a:p>
                      <a:r>
                        <a:rPr lang="en-US" sz="1300"/>
                        <a:t>1 = Excellent to 5 = Poor</a:t>
                      </a:r>
                      <a:endParaRPr lang="en-US" sz="1300">
                        <a:latin typeface="Times New Roman" panose="02020603050405020304" pitchFamily="18" charset="0"/>
                        <a:cs typeface="Times New Roman" panose="02020603050405020304" pitchFamily="18" charset="0"/>
                      </a:endParaRPr>
                    </a:p>
                  </a:txBody>
                  <a:tcPr marL="75632" marR="75632" marT="37816" marB="37816"/>
                </a:tc>
                <a:extLst>
                  <a:ext uri="{0D108BD9-81ED-4DB2-BD59-A6C34878D82A}">
                    <a16:rowId xmlns:a16="http://schemas.microsoft.com/office/drawing/2014/main" val="2813506523"/>
                  </a:ext>
                </a:extLst>
              </a:tr>
              <a:tr h="1013469">
                <a:tc>
                  <a:txBody>
                    <a:bodyPr/>
                    <a:lstStyle/>
                    <a:p>
                      <a:r>
                        <a:rPr lang="en-US" sz="1500" dirty="0"/>
                        <a:t>Behavioral health of children still in the home</a:t>
                      </a:r>
                      <a:endParaRPr lang="en-US" sz="1500" dirty="0">
                        <a:latin typeface="Times New Roman" panose="02020603050405020304" pitchFamily="18" charset="0"/>
                        <a:cs typeface="Times New Roman" panose="02020603050405020304" pitchFamily="18" charset="0"/>
                      </a:endParaRPr>
                    </a:p>
                  </a:txBody>
                  <a:tcPr marL="75632" marR="75632" marT="37816" marB="37816"/>
                </a:tc>
                <a:tc>
                  <a:txBody>
                    <a:bodyPr/>
                    <a:lstStyle/>
                    <a:p>
                      <a:r>
                        <a:rPr lang="en-US" sz="1300" dirty="0"/>
                        <a:t>Are your kinship child’s behavioral health needs being met?</a:t>
                      </a:r>
                      <a:endParaRPr lang="en-US" sz="1300" dirty="0">
                        <a:latin typeface="Times New Roman" panose="02020603050405020304" pitchFamily="18" charset="0"/>
                        <a:cs typeface="Times New Roman" panose="02020603050405020304" pitchFamily="18" charset="0"/>
                      </a:endParaRPr>
                    </a:p>
                  </a:txBody>
                  <a:tcPr marL="75632" marR="75632" marT="37816" marB="37816"/>
                </a:tc>
                <a:tc>
                  <a:txBody>
                    <a:bodyPr/>
                    <a:lstStyle/>
                    <a:p>
                      <a:r>
                        <a:rPr lang="en-US" sz="1300"/>
                        <a:t>Yes / No / Not applicable / I don’t know</a:t>
                      </a:r>
                      <a:endParaRPr lang="en-US" sz="1300">
                        <a:latin typeface="Times New Roman" panose="02020603050405020304" pitchFamily="18" charset="0"/>
                        <a:cs typeface="Times New Roman" panose="02020603050405020304" pitchFamily="18" charset="0"/>
                      </a:endParaRPr>
                    </a:p>
                  </a:txBody>
                  <a:tcPr marL="75632" marR="75632" marT="37816" marB="37816"/>
                </a:tc>
                <a:extLst>
                  <a:ext uri="{0D108BD9-81ED-4DB2-BD59-A6C34878D82A}">
                    <a16:rowId xmlns:a16="http://schemas.microsoft.com/office/drawing/2014/main" val="2469703293"/>
                  </a:ext>
                </a:extLst>
              </a:tr>
              <a:tr h="7865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Education 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children still in the home</a:t>
                      </a:r>
                      <a:endParaRPr lang="en-US" sz="1500">
                        <a:latin typeface="Times New Roman" panose="02020603050405020304" pitchFamily="18" charset="0"/>
                        <a:cs typeface="Times New Roman" panose="02020603050405020304" pitchFamily="18" charset="0"/>
                      </a:endParaRPr>
                    </a:p>
                  </a:txBody>
                  <a:tcPr marL="75632" marR="75632" marT="37816" marB="37816"/>
                </a:tc>
                <a:tc>
                  <a:txBody>
                    <a:bodyPr/>
                    <a:lstStyle/>
                    <a:p>
                      <a:r>
                        <a:rPr lang="en-US" sz="1300"/>
                        <a:t>Has your kinship child been suspended or expelled?</a:t>
                      </a:r>
                      <a:endParaRPr lang="en-US" sz="1300">
                        <a:latin typeface="Times New Roman" panose="02020603050405020304" pitchFamily="18" charset="0"/>
                        <a:cs typeface="Times New Roman" panose="02020603050405020304" pitchFamily="18" charset="0"/>
                      </a:endParaRPr>
                    </a:p>
                  </a:txBody>
                  <a:tcPr marL="75632" marR="75632" marT="37816" marB="37816"/>
                </a:tc>
                <a:tc>
                  <a:txBody>
                    <a:bodyPr/>
                    <a:lstStyle/>
                    <a:p>
                      <a:r>
                        <a:rPr lang="en-US" sz="1300" dirty="0"/>
                        <a:t>Yes, suspended / Yes, expelled / No / I don’t know</a:t>
                      </a:r>
                      <a:endParaRPr lang="en-US" sz="1300" dirty="0">
                        <a:latin typeface="Times New Roman" panose="02020603050405020304" pitchFamily="18" charset="0"/>
                        <a:cs typeface="Times New Roman" panose="02020603050405020304" pitchFamily="18" charset="0"/>
                      </a:endParaRPr>
                    </a:p>
                  </a:txBody>
                  <a:tcPr marL="75632" marR="75632" marT="37816" marB="37816"/>
                </a:tc>
                <a:extLst>
                  <a:ext uri="{0D108BD9-81ED-4DB2-BD59-A6C34878D82A}">
                    <a16:rowId xmlns:a16="http://schemas.microsoft.com/office/drawing/2014/main" val="350829699"/>
                  </a:ext>
                </a:extLst>
              </a:tr>
            </a:tbl>
          </a:graphicData>
        </a:graphic>
      </p:graphicFrame>
      <p:pic>
        <p:nvPicPr>
          <p:cNvPr id="5" name="Picture 4">
            <a:extLst>
              <a:ext uri="{FF2B5EF4-FFF2-40B4-BE49-F238E27FC236}">
                <a16:creationId xmlns:a16="http://schemas.microsoft.com/office/drawing/2014/main" id="{82114A89-05BF-CA50-1C9E-82639E7124FA}"/>
              </a:ext>
            </a:extLst>
          </p:cNvPr>
          <p:cNvPicPr>
            <a:picLocks noChangeAspect="1"/>
          </p:cNvPicPr>
          <p:nvPr/>
        </p:nvPicPr>
        <p:blipFill>
          <a:blip r:embed="rId3"/>
          <a:stretch>
            <a:fillRect/>
          </a:stretch>
        </p:blipFill>
        <p:spPr>
          <a:xfrm>
            <a:off x="616533" y="6480015"/>
            <a:ext cx="1005927" cy="377985"/>
          </a:xfrm>
          <a:prstGeom prst="rect">
            <a:avLst/>
          </a:prstGeom>
        </p:spPr>
      </p:pic>
      <p:pic>
        <p:nvPicPr>
          <p:cNvPr id="6" name="Picture 5">
            <a:extLst>
              <a:ext uri="{FF2B5EF4-FFF2-40B4-BE49-F238E27FC236}">
                <a16:creationId xmlns:a16="http://schemas.microsoft.com/office/drawing/2014/main" id="{8BD56BCB-FD22-7161-DD2A-7B4380C69F6A}"/>
              </a:ext>
            </a:extLst>
          </p:cNvPr>
          <p:cNvPicPr>
            <a:picLocks noChangeAspect="1"/>
          </p:cNvPicPr>
          <p:nvPr/>
        </p:nvPicPr>
        <p:blipFill>
          <a:blip r:embed="rId4"/>
          <a:stretch>
            <a:fillRect/>
          </a:stretch>
        </p:blipFill>
        <p:spPr>
          <a:xfrm>
            <a:off x="1532035" y="6480015"/>
            <a:ext cx="6322100" cy="377985"/>
          </a:xfrm>
          <a:prstGeom prst="rect">
            <a:avLst/>
          </a:prstGeom>
        </p:spPr>
      </p:pic>
    </p:spTree>
    <p:extLst>
      <p:ext uri="{BB962C8B-B14F-4D97-AF65-F5344CB8AC3E}">
        <p14:creationId xmlns:p14="http://schemas.microsoft.com/office/powerpoint/2010/main" val="259001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lowchart: Document 2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A4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2FD5EB-22CD-4C52-E1F7-5078925F1CCE}"/>
              </a:ext>
            </a:extLst>
          </p:cNvPr>
          <p:cNvSpPr txBox="1"/>
          <p:nvPr/>
        </p:nvSpPr>
        <p:spPr>
          <a:xfrm>
            <a:off x="371789" y="171162"/>
            <a:ext cx="3514411" cy="2371148"/>
          </a:xfrm>
          <a:prstGeom prst="ellipse">
            <a:avLst/>
          </a:prstGeom>
        </p:spPr>
        <p:txBody>
          <a:bodyPr vert="horz" lIns="91440" tIns="45720" rIns="91440" bIns="45720" rtlCol="0" anchor="ctr">
            <a:normAutofit/>
          </a:bodyPr>
          <a:lstStyle/>
          <a:p>
            <a:pPr>
              <a:lnSpc>
                <a:spcPct val="90000"/>
              </a:lnSpc>
              <a:spcBef>
                <a:spcPct val="0"/>
              </a:spcBef>
              <a:spcAft>
                <a:spcPts val="600"/>
              </a:spcAft>
            </a:pPr>
            <a:r>
              <a:rPr lang="en-US" sz="2800" kern="1200" dirty="0">
                <a:solidFill>
                  <a:srgbClr val="FFFFFF"/>
                </a:solidFill>
                <a:latin typeface="+mj-lt"/>
                <a:ea typeface="+mj-ea"/>
                <a:cs typeface="+mj-cs"/>
              </a:rPr>
              <a:t>Essential Components</a:t>
            </a:r>
          </a:p>
        </p:txBody>
      </p:sp>
      <p:pic>
        <p:nvPicPr>
          <p:cNvPr id="8" name="Picture 4" descr="Diagram&#10;&#10;Description automatically generated">
            <a:extLst>
              <a:ext uri="{FF2B5EF4-FFF2-40B4-BE49-F238E27FC236}">
                <a16:creationId xmlns:a16="http://schemas.microsoft.com/office/drawing/2014/main" id="{8DB9734F-0A1D-BA99-7262-98B1635C9E19}"/>
              </a:ext>
            </a:extLst>
          </p:cNvPr>
          <p:cNvPicPr>
            <a:picLocks noGrp="1" noChangeAspect="1"/>
          </p:cNvPicPr>
          <p:nvPr>
            <p:ph type="pic" idx="1"/>
          </p:nvPr>
        </p:nvPicPr>
        <p:blipFill rotWithShape="1">
          <a:blip r:embed="rId3"/>
          <a:stretch/>
        </p:blipFill>
        <p:spPr>
          <a:xfrm>
            <a:off x="3275855" y="798922"/>
            <a:ext cx="8473875" cy="5147878"/>
          </a:xfrm>
          <a:prstGeom prst="rect">
            <a:avLst/>
          </a:prstGeom>
          <a:solidFill>
            <a:schemeClr val="bg2">
              <a:lumMod val="75000"/>
            </a:schemeClr>
          </a:solidFill>
        </p:spPr>
      </p:pic>
      <p:sp>
        <p:nvSpPr>
          <p:cNvPr id="6" name="Footer Placeholder 5">
            <a:extLst>
              <a:ext uri="{FF2B5EF4-FFF2-40B4-BE49-F238E27FC236}">
                <a16:creationId xmlns:a16="http://schemas.microsoft.com/office/drawing/2014/main" id="{202D6F42-F283-BBA7-A061-BEBA7E2FE406}"/>
              </a:ext>
            </a:extLst>
          </p:cNvPr>
          <p:cNvSpPr>
            <a:spLocks noGrp="1"/>
          </p:cNvSpPr>
          <p:nvPr>
            <p:ph type="ftr" sz="quarter" idx="11"/>
          </p:nvPr>
        </p:nvSpPr>
        <p:spPr>
          <a:xfrm>
            <a:off x="838200" y="6356350"/>
            <a:ext cx="5960951" cy="365125"/>
          </a:xfrm>
          <a:noFill/>
        </p:spPr>
        <p:txBody>
          <a:bodyPr vert="horz" lIns="91440" tIns="45720" rIns="91440" bIns="45720" rtlCol="0" anchor="ctr">
            <a:normAutofit/>
          </a:bodyPr>
          <a:lstStyle/>
          <a:p>
            <a:pPr algn="l">
              <a:spcAft>
                <a:spcPts val="600"/>
              </a:spcAft>
            </a:pPr>
            <a:r>
              <a:rPr lang="en-US" sz="1200" kern="1200">
                <a:solidFill>
                  <a:schemeClr val="tx1">
                    <a:tint val="75000"/>
                  </a:schemeClr>
                </a:solidFill>
                <a:latin typeface="+mn-lt"/>
                <a:ea typeface="+mn-ea"/>
                <a:cs typeface="+mn-cs"/>
              </a:rPr>
              <a:t>The Impact of Enhanced Kinship Navigation on Caregivers and their Children</a:t>
            </a:r>
          </a:p>
        </p:txBody>
      </p:sp>
      <p:sp>
        <p:nvSpPr>
          <p:cNvPr id="5" name="Date Placeholder 4">
            <a:extLst>
              <a:ext uri="{FF2B5EF4-FFF2-40B4-BE49-F238E27FC236}">
                <a16:creationId xmlns:a16="http://schemas.microsoft.com/office/drawing/2014/main" id="{D90ED459-5F43-214B-75A8-E0AC78B5DC70}"/>
              </a:ext>
            </a:extLst>
          </p:cNvPr>
          <p:cNvSpPr>
            <a:spLocks noGrp="1"/>
          </p:cNvSpPr>
          <p:nvPr>
            <p:ph type="dt" sz="half" idx="10"/>
          </p:nvPr>
        </p:nvSpPr>
        <p:spPr>
          <a:xfrm>
            <a:off x="8047083" y="6356350"/>
            <a:ext cx="2556791" cy="365125"/>
          </a:xfrm>
          <a:noFill/>
        </p:spPr>
        <p:txBody>
          <a:bodyPr vert="horz" lIns="91440" tIns="45720" rIns="91440" bIns="45720" rtlCol="0" anchor="ctr">
            <a:normAutofit/>
          </a:bodyPr>
          <a:lstStyle/>
          <a:p>
            <a:pPr algn="r">
              <a:spcAft>
                <a:spcPts val="600"/>
              </a:spcAft>
            </a:pPr>
            <a:r>
              <a:rPr lang="en-US" sz="1200">
                <a:solidFill>
                  <a:schemeClr val="tx1">
                    <a:tint val="75000"/>
                  </a:schemeClr>
                </a:solidFill>
              </a:rPr>
              <a:t>2023</a:t>
            </a:r>
          </a:p>
        </p:txBody>
      </p:sp>
      <p:sp>
        <p:nvSpPr>
          <p:cNvPr id="7" name="Slide Number Placeholder 6">
            <a:extLst>
              <a:ext uri="{FF2B5EF4-FFF2-40B4-BE49-F238E27FC236}">
                <a16:creationId xmlns:a16="http://schemas.microsoft.com/office/drawing/2014/main" id="{D47CD75B-2D34-FFD6-06FC-B7AB2E3ED96E}"/>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l">
              <a:spcAft>
                <a:spcPts val="600"/>
              </a:spcAft>
            </a:pPr>
            <a:fld id="{58FB4751-880F-D840-AAA9-3A15815CC996}" type="slidenum">
              <a:rPr lang="en-US" sz="1200">
                <a:solidFill>
                  <a:schemeClr val="tx1">
                    <a:tint val="75000"/>
                  </a:schemeClr>
                </a:solidFill>
              </a:rPr>
              <a:pPr algn="l">
                <a:spcAft>
                  <a:spcPts val="600"/>
                </a:spcAft>
              </a:pPr>
              <a:t>12</a:t>
            </a:fld>
            <a:endParaRPr lang="en-US" sz="1200">
              <a:solidFill>
                <a:schemeClr val="tx1">
                  <a:tint val="75000"/>
                </a:schemeClr>
              </a:solidFill>
            </a:endParaRPr>
          </a:p>
        </p:txBody>
      </p:sp>
      <p:sp>
        <p:nvSpPr>
          <p:cNvPr id="2" name="Date Placeholder 4">
            <a:extLst>
              <a:ext uri="{FF2B5EF4-FFF2-40B4-BE49-F238E27FC236}">
                <a16:creationId xmlns:a16="http://schemas.microsoft.com/office/drawing/2014/main" id="{DCD0BBC3-7C18-D69F-9B01-963FDD9079BB}"/>
              </a:ext>
            </a:extLst>
          </p:cNvPr>
          <p:cNvSpPr txBox="1">
            <a:spLocks/>
          </p:cNvSpPr>
          <p:nvPr/>
        </p:nvSpPr>
        <p:spPr>
          <a:xfrm>
            <a:off x="148058" y="6383464"/>
            <a:ext cx="987552" cy="310896"/>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2023</a:t>
            </a:r>
            <a:endParaRPr lang="en-US" dirty="0"/>
          </a:p>
        </p:txBody>
      </p:sp>
    </p:spTree>
    <p:extLst>
      <p:ext uri="{BB962C8B-B14F-4D97-AF65-F5344CB8AC3E}">
        <p14:creationId xmlns:p14="http://schemas.microsoft.com/office/powerpoint/2010/main" val="2257818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1255359" y="3010386"/>
            <a:ext cx="4840641" cy="1773555"/>
          </a:xfrm>
        </p:spPr>
        <p:txBody>
          <a:bodyPr/>
          <a:lstStyle/>
          <a:p>
            <a:r>
              <a:rPr lang="en-US" dirty="0"/>
              <a:t>Overview of </a:t>
            </a:r>
            <a:br>
              <a:rPr lang="en-US" dirty="0"/>
            </a:br>
            <a:r>
              <a:rPr lang="en-US" dirty="0"/>
              <a:t>Outcomes</a:t>
            </a:r>
          </a:p>
        </p:txBody>
      </p:sp>
    </p:spTree>
    <p:extLst>
      <p:ext uri="{BB962C8B-B14F-4D97-AF65-F5344CB8AC3E}">
        <p14:creationId xmlns:p14="http://schemas.microsoft.com/office/powerpoint/2010/main" val="52000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1D6FF-1122-B11D-0CE3-E62BA27376FA}"/>
              </a:ext>
            </a:extLst>
          </p:cNvPr>
          <p:cNvSpPr>
            <a:spLocks noGrp="1"/>
          </p:cNvSpPr>
          <p:nvPr>
            <p:ph type="title"/>
          </p:nvPr>
        </p:nvSpPr>
        <p:spPr>
          <a:xfrm>
            <a:off x="399511" y="259466"/>
            <a:ext cx="10515600" cy="676656"/>
          </a:xfrm>
        </p:spPr>
        <p:txBody>
          <a:bodyPr/>
          <a:lstStyle/>
          <a:p>
            <a:r>
              <a:rPr lang="en-US" sz="4800" dirty="0">
                <a:latin typeface="Georgia"/>
              </a:rPr>
              <a:t>Caregiver demographics</a:t>
            </a:r>
            <a:endParaRPr lang="en-US" dirty="0"/>
          </a:p>
        </p:txBody>
      </p:sp>
      <p:sp>
        <p:nvSpPr>
          <p:cNvPr id="5" name="Date Placeholder 4">
            <a:extLst>
              <a:ext uri="{FF2B5EF4-FFF2-40B4-BE49-F238E27FC236}">
                <a16:creationId xmlns:a16="http://schemas.microsoft.com/office/drawing/2014/main" id="{623087F1-0A22-4E04-6B3F-B1DDA246A111}"/>
              </a:ext>
            </a:extLst>
          </p:cNvPr>
          <p:cNvSpPr>
            <a:spLocks noGrp="1"/>
          </p:cNvSpPr>
          <p:nvPr>
            <p:ph type="dt" sz="half" idx="10"/>
          </p:nvPr>
        </p:nvSpPr>
        <p:spPr/>
        <p:txBody>
          <a:bodyPr/>
          <a:lstStyle/>
          <a:p>
            <a:r>
              <a:rPr lang="en-US" dirty="0"/>
              <a:t>2023</a:t>
            </a:r>
          </a:p>
        </p:txBody>
      </p:sp>
      <p:sp>
        <p:nvSpPr>
          <p:cNvPr id="9" name="Slide Number Placeholder 8">
            <a:extLst>
              <a:ext uri="{FF2B5EF4-FFF2-40B4-BE49-F238E27FC236}">
                <a16:creationId xmlns:a16="http://schemas.microsoft.com/office/drawing/2014/main" id="{CFCF8520-CF3A-DEEA-6A9F-571CC04E7ADA}"/>
              </a:ext>
            </a:extLst>
          </p:cNvPr>
          <p:cNvSpPr>
            <a:spLocks noGrp="1"/>
          </p:cNvSpPr>
          <p:nvPr>
            <p:ph type="sldNum" sz="quarter" idx="12"/>
          </p:nvPr>
        </p:nvSpPr>
        <p:spPr/>
        <p:txBody>
          <a:bodyPr/>
          <a:lstStyle/>
          <a:p>
            <a:fld id="{58FB4751-880F-D840-AAA9-3A15815CC996}" type="slidenum">
              <a:rPr lang="en-US" smtClean="0"/>
              <a:t>14</a:t>
            </a:fld>
            <a:endParaRPr lang="en-US" dirty="0"/>
          </a:p>
        </p:txBody>
      </p:sp>
      <p:sp>
        <p:nvSpPr>
          <p:cNvPr id="2" name="Footer Placeholder 2">
            <a:extLst>
              <a:ext uri="{FF2B5EF4-FFF2-40B4-BE49-F238E27FC236}">
                <a16:creationId xmlns:a16="http://schemas.microsoft.com/office/drawing/2014/main" id="{DC1DE894-5087-F025-5616-050FA1C02578}"/>
              </a:ext>
            </a:extLst>
          </p:cNvPr>
          <p:cNvSpPr txBox="1">
            <a:spLocks/>
          </p:cNvSpPr>
          <p:nvPr/>
        </p:nvSpPr>
        <p:spPr>
          <a:xfrm>
            <a:off x="1541518" y="6513446"/>
            <a:ext cx="6322952" cy="310896"/>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Impact of Enhanced Kinship Navigation on Caregivers and their Children</a:t>
            </a:r>
          </a:p>
        </p:txBody>
      </p:sp>
      <p:sp>
        <p:nvSpPr>
          <p:cNvPr id="13" name="TextBox 12">
            <a:extLst>
              <a:ext uri="{FF2B5EF4-FFF2-40B4-BE49-F238E27FC236}">
                <a16:creationId xmlns:a16="http://schemas.microsoft.com/office/drawing/2014/main" id="{5BF7B2C0-20C9-F731-B5BF-DD6D690F363E}"/>
              </a:ext>
            </a:extLst>
          </p:cNvPr>
          <p:cNvSpPr txBox="1"/>
          <p:nvPr/>
        </p:nvSpPr>
        <p:spPr>
          <a:xfrm>
            <a:off x="8251977" y="5201477"/>
            <a:ext cx="3787319" cy="300082"/>
          </a:xfrm>
          <a:prstGeom prst="rect">
            <a:avLst/>
          </a:prstGeom>
          <a:noFill/>
        </p:spPr>
        <p:txBody>
          <a:bodyPr wrap="none" rtlCol="0">
            <a:spAutoFit/>
          </a:bodyPr>
          <a:lstStyle/>
          <a:p>
            <a:r>
              <a:rPr lang="en-US" sz="1350" dirty="0">
                <a:solidFill>
                  <a:schemeClr val="bg1">
                    <a:lumMod val="50000"/>
                  </a:schemeClr>
                </a:solidFill>
              </a:rPr>
              <a:t>*Demographic data from satisfaction survey results</a:t>
            </a:r>
          </a:p>
        </p:txBody>
      </p:sp>
      <p:graphicFrame>
        <p:nvGraphicFramePr>
          <p:cNvPr id="16" name="Diagram 4">
            <a:extLst>
              <a:ext uri="{FF2B5EF4-FFF2-40B4-BE49-F238E27FC236}">
                <a16:creationId xmlns:a16="http://schemas.microsoft.com/office/drawing/2014/main" id="{24A05681-7E5C-9203-33A5-9E2BD510260B}"/>
              </a:ext>
            </a:extLst>
          </p:cNvPr>
          <p:cNvGraphicFramePr/>
          <p:nvPr>
            <p:extLst>
              <p:ext uri="{D42A27DB-BD31-4B8C-83A1-F6EECF244321}">
                <p14:modId xmlns:p14="http://schemas.microsoft.com/office/powerpoint/2010/main" val="1602490586"/>
              </p:ext>
            </p:extLst>
          </p:nvPr>
        </p:nvGraphicFramePr>
        <p:xfrm>
          <a:off x="-265312" y="1541568"/>
          <a:ext cx="4757085" cy="4661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4">
            <a:extLst>
              <a:ext uri="{FF2B5EF4-FFF2-40B4-BE49-F238E27FC236}">
                <a16:creationId xmlns:a16="http://schemas.microsoft.com/office/drawing/2014/main" id="{B0137E23-99AF-1AE1-658A-C3FA283F017C}"/>
              </a:ext>
            </a:extLst>
          </p:cNvPr>
          <p:cNvGraphicFramePr/>
          <p:nvPr>
            <p:extLst>
              <p:ext uri="{D42A27DB-BD31-4B8C-83A1-F6EECF244321}">
                <p14:modId xmlns:p14="http://schemas.microsoft.com/office/powerpoint/2010/main" val="3368729208"/>
              </p:ext>
            </p:extLst>
          </p:nvPr>
        </p:nvGraphicFramePr>
        <p:xfrm>
          <a:off x="3726905" y="1512006"/>
          <a:ext cx="4757085" cy="46613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4">
            <a:extLst>
              <a:ext uri="{FF2B5EF4-FFF2-40B4-BE49-F238E27FC236}">
                <a16:creationId xmlns:a16="http://schemas.microsoft.com/office/drawing/2014/main" id="{8798B041-CCC7-6795-8150-C2C3D51DBD8E}"/>
              </a:ext>
            </a:extLst>
          </p:cNvPr>
          <p:cNvGraphicFramePr/>
          <p:nvPr>
            <p:extLst>
              <p:ext uri="{D42A27DB-BD31-4B8C-83A1-F6EECF244321}">
                <p14:modId xmlns:p14="http://schemas.microsoft.com/office/powerpoint/2010/main" val="1768719895"/>
              </p:ext>
            </p:extLst>
          </p:nvPr>
        </p:nvGraphicFramePr>
        <p:xfrm>
          <a:off x="7630232" y="1515459"/>
          <a:ext cx="4757085" cy="45401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9" name="TextBox 18">
            <a:extLst>
              <a:ext uri="{FF2B5EF4-FFF2-40B4-BE49-F238E27FC236}">
                <a16:creationId xmlns:a16="http://schemas.microsoft.com/office/drawing/2014/main" id="{FD2FE959-C1F5-04B4-EF1A-8A265B1779C4}"/>
              </a:ext>
            </a:extLst>
          </p:cNvPr>
          <p:cNvSpPr txBox="1"/>
          <p:nvPr/>
        </p:nvSpPr>
        <p:spPr>
          <a:xfrm>
            <a:off x="399511" y="964590"/>
            <a:ext cx="362503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Intervention site caregivers (n=126)</a:t>
            </a:r>
          </a:p>
        </p:txBody>
      </p:sp>
      <p:sp>
        <p:nvSpPr>
          <p:cNvPr id="20" name="TextBox 19">
            <a:extLst>
              <a:ext uri="{FF2B5EF4-FFF2-40B4-BE49-F238E27FC236}">
                <a16:creationId xmlns:a16="http://schemas.microsoft.com/office/drawing/2014/main" id="{FA59DC86-4729-D5CA-FC9F-59381A97A0E8}"/>
              </a:ext>
            </a:extLst>
          </p:cNvPr>
          <p:cNvSpPr txBox="1"/>
          <p:nvPr/>
        </p:nvSpPr>
        <p:spPr>
          <a:xfrm>
            <a:off x="4308738" y="961683"/>
            <a:ext cx="359342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Comparison site caregivers (n=126)</a:t>
            </a:r>
          </a:p>
        </p:txBody>
      </p:sp>
      <p:sp>
        <p:nvSpPr>
          <p:cNvPr id="21" name="TextBox 20">
            <a:extLst>
              <a:ext uri="{FF2B5EF4-FFF2-40B4-BE49-F238E27FC236}">
                <a16:creationId xmlns:a16="http://schemas.microsoft.com/office/drawing/2014/main" id="{0C0BC1FA-7E6A-18FB-7D40-AD7CA82EC3B0}"/>
              </a:ext>
            </a:extLst>
          </p:cNvPr>
          <p:cNvSpPr txBox="1"/>
          <p:nvPr/>
        </p:nvSpPr>
        <p:spPr>
          <a:xfrm>
            <a:off x="7966955" y="864552"/>
            <a:ext cx="3879413"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Census data for WA grandparents responsible for grandchildren </a:t>
            </a:r>
          </a:p>
        </p:txBody>
      </p:sp>
      <p:sp>
        <p:nvSpPr>
          <p:cNvPr id="23" name="TextBox 22">
            <a:extLst>
              <a:ext uri="{FF2B5EF4-FFF2-40B4-BE49-F238E27FC236}">
                <a16:creationId xmlns:a16="http://schemas.microsoft.com/office/drawing/2014/main" id="{F4FB0B7F-F34A-7F1D-952C-C8983976DD91}"/>
              </a:ext>
            </a:extLst>
          </p:cNvPr>
          <p:cNvSpPr txBox="1"/>
          <p:nvPr/>
        </p:nvSpPr>
        <p:spPr>
          <a:xfrm>
            <a:off x="8336064" y="4143017"/>
            <a:ext cx="347121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Georgia"/>
              </a:rPr>
              <a:t>We used Propensity Score Matching (PSM) to control for caregiver race, age, and income</a:t>
            </a:r>
            <a:endParaRPr lang="en-US" sz="1800" i="1" dirty="0"/>
          </a:p>
        </p:txBody>
      </p:sp>
    </p:spTree>
    <p:extLst>
      <p:ext uri="{BB962C8B-B14F-4D97-AF65-F5344CB8AC3E}">
        <p14:creationId xmlns:p14="http://schemas.microsoft.com/office/powerpoint/2010/main" val="1699088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3F402E-A354-6016-3FDB-5006DA180518}"/>
              </a:ext>
            </a:extLst>
          </p:cNvPr>
          <p:cNvSpPr>
            <a:spLocks noGrp="1"/>
          </p:cNvSpPr>
          <p:nvPr>
            <p:ph type="body" idx="1"/>
          </p:nvPr>
        </p:nvSpPr>
        <p:spPr>
          <a:xfrm>
            <a:off x="491194" y="2492175"/>
            <a:ext cx="3529584" cy="402336"/>
          </a:xfrm>
        </p:spPr>
        <p:txBody>
          <a:bodyPr>
            <a:normAutofit fontScale="77500" lnSpcReduction="20000"/>
          </a:bodyPr>
          <a:lstStyle/>
          <a:p>
            <a:r>
              <a:rPr lang="en-US" sz="3800" dirty="0">
                <a:latin typeface="Calibri Light" panose="020F0302020204030204"/>
              </a:rPr>
              <a:t>Enrollments</a:t>
            </a:r>
            <a:endParaRPr lang="en-US" sz="3800" dirty="0"/>
          </a:p>
          <a:p>
            <a:endParaRPr lang="en-US" dirty="0"/>
          </a:p>
        </p:txBody>
      </p:sp>
      <p:sp>
        <p:nvSpPr>
          <p:cNvPr id="5" name="Text Placeholder 4">
            <a:extLst>
              <a:ext uri="{FF2B5EF4-FFF2-40B4-BE49-F238E27FC236}">
                <a16:creationId xmlns:a16="http://schemas.microsoft.com/office/drawing/2014/main" id="{CB21D4DA-6E33-957E-FE0F-DFA9DC55071C}"/>
              </a:ext>
            </a:extLst>
          </p:cNvPr>
          <p:cNvSpPr>
            <a:spLocks noGrp="1"/>
          </p:cNvSpPr>
          <p:nvPr>
            <p:ph type="body" sz="quarter" idx="3"/>
          </p:nvPr>
        </p:nvSpPr>
        <p:spPr>
          <a:xfrm>
            <a:off x="4773603" y="2492175"/>
            <a:ext cx="3529584" cy="402336"/>
          </a:xfrm>
        </p:spPr>
        <p:txBody>
          <a:bodyPr>
            <a:normAutofit fontScale="92500" lnSpcReduction="20000"/>
          </a:bodyPr>
          <a:lstStyle/>
          <a:p>
            <a:r>
              <a:rPr lang="en-US" sz="3100" dirty="0">
                <a:latin typeface="Calibri Light" panose="020F0302020204030204"/>
              </a:rPr>
              <a:t>Fidelity</a:t>
            </a:r>
          </a:p>
          <a:p>
            <a:endParaRPr lang="en-US" dirty="0"/>
          </a:p>
        </p:txBody>
      </p:sp>
      <p:sp>
        <p:nvSpPr>
          <p:cNvPr id="6" name="Content Placeholder 5">
            <a:extLst>
              <a:ext uri="{FF2B5EF4-FFF2-40B4-BE49-F238E27FC236}">
                <a16:creationId xmlns:a16="http://schemas.microsoft.com/office/drawing/2014/main" id="{6F5FA097-1913-8C27-903A-A336857CB49C}"/>
              </a:ext>
            </a:extLst>
          </p:cNvPr>
          <p:cNvSpPr>
            <a:spLocks noGrp="1"/>
          </p:cNvSpPr>
          <p:nvPr>
            <p:ph sz="quarter" idx="4"/>
          </p:nvPr>
        </p:nvSpPr>
        <p:spPr>
          <a:xfrm>
            <a:off x="4503947" y="2912006"/>
            <a:ext cx="2944368" cy="3684588"/>
          </a:xfrm>
        </p:spPr>
        <p:txBody>
          <a:bodyPr/>
          <a:lstStyle/>
          <a:p>
            <a:pPr>
              <a:lnSpc>
                <a:spcPct val="150000"/>
              </a:lnSpc>
            </a:pPr>
            <a:r>
              <a:rPr lang="en-US" dirty="0">
                <a:latin typeface="Calibri Light" panose="020F0302020204030204"/>
              </a:rPr>
              <a:t>172 cases met fidelity (81%)</a:t>
            </a:r>
            <a:endParaRPr lang="en-US" dirty="0"/>
          </a:p>
          <a:p>
            <a:pPr>
              <a:lnSpc>
                <a:spcPct val="150000"/>
              </a:lnSpc>
            </a:pPr>
            <a:r>
              <a:rPr lang="en-US" dirty="0">
                <a:latin typeface="Calibri Light" panose="020F0302020204030204"/>
              </a:rPr>
              <a:t>Fidelity compliance improved after one year (94%)</a:t>
            </a:r>
            <a:endParaRPr lang="en-US" dirty="0"/>
          </a:p>
          <a:p>
            <a:endParaRPr lang="en-US" dirty="0"/>
          </a:p>
        </p:txBody>
      </p:sp>
      <p:sp>
        <p:nvSpPr>
          <p:cNvPr id="2" name="Title 1">
            <a:extLst>
              <a:ext uri="{FF2B5EF4-FFF2-40B4-BE49-F238E27FC236}">
                <a16:creationId xmlns:a16="http://schemas.microsoft.com/office/drawing/2014/main" id="{B755F8B0-2952-0EBC-2EA3-BB5133972D22}"/>
              </a:ext>
            </a:extLst>
          </p:cNvPr>
          <p:cNvSpPr>
            <a:spLocks noGrp="1"/>
          </p:cNvSpPr>
          <p:nvPr>
            <p:ph type="title"/>
          </p:nvPr>
        </p:nvSpPr>
        <p:spPr>
          <a:xfrm>
            <a:off x="491194" y="753591"/>
            <a:ext cx="10025576" cy="676656"/>
          </a:xfrm>
        </p:spPr>
        <p:txBody>
          <a:bodyPr/>
          <a:lstStyle/>
          <a:p>
            <a:r>
              <a:rPr lang="en-US" dirty="0">
                <a:solidFill>
                  <a:schemeClr val="tx1"/>
                </a:solidFill>
              </a:rPr>
              <a:t>Enrollments and </a:t>
            </a:r>
            <a:br>
              <a:rPr lang="en-US" dirty="0">
                <a:solidFill>
                  <a:schemeClr val="tx1"/>
                </a:solidFill>
              </a:rPr>
            </a:br>
            <a:r>
              <a:rPr lang="en-US" dirty="0">
                <a:solidFill>
                  <a:schemeClr val="tx1"/>
                </a:solidFill>
              </a:rPr>
              <a:t>fidelity compliance</a:t>
            </a:r>
          </a:p>
        </p:txBody>
      </p:sp>
      <p:sp>
        <p:nvSpPr>
          <p:cNvPr id="7" name="Text Placeholder 6">
            <a:extLst>
              <a:ext uri="{FF2B5EF4-FFF2-40B4-BE49-F238E27FC236}">
                <a16:creationId xmlns:a16="http://schemas.microsoft.com/office/drawing/2014/main" id="{1420DAE1-3041-F99B-D827-602FF2FB606F}"/>
              </a:ext>
            </a:extLst>
          </p:cNvPr>
          <p:cNvSpPr>
            <a:spLocks noGrp="1"/>
          </p:cNvSpPr>
          <p:nvPr>
            <p:ph type="body" sz="quarter" idx="13"/>
          </p:nvPr>
        </p:nvSpPr>
        <p:spPr>
          <a:xfrm>
            <a:off x="8534461" y="1864505"/>
            <a:ext cx="4116541" cy="1564495"/>
          </a:xfrm>
        </p:spPr>
        <p:txBody>
          <a:bodyPr>
            <a:normAutofit/>
          </a:bodyPr>
          <a:lstStyle/>
          <a:p>
            <a:r>
              <a:rPr lang="en-US" sz="2900" dirty="0">
                <a:latin typeface="Calibri Light" panose="020F0302020204030204"/>
              </a:rPr>
              <a:t>Goals at</a:t>
            </a:r>
          </a:p>
          <a:p>
            <a:r>
              <a:rPr lang="en-US" sz="2900" dirty="0">
                <a:latin typeface="Calibri Light" panose="020F0302020204030204"/>
              </a:rPr>
              <a:t> Case Closure</a:t>
            </a:r>
          </a:p>
          <a:p>
            <a:endParaRPr lang="en-US" dirty="0"/>
          </a:p>
        </p:txBody>
      </p:sp>
      <p:sp>
        <p:nvSpPr>
          <p:cNvPr id="8" name="Content Placeholder 7">
            <a:extLst>
              <a:ext uri="{FF2B5EF4-FFF2-40B4-BE49-F238E27FC236}">
                <a16:creationId xmlns:a16="http://schemas.microsoft.com/office/drawing/2014/main" id="{C9EE696B-F876-B128-B0C8-9E15064EFC32}"/>
              </a:ext>
            </a:extLst>
          </p:cNvPr>
          <p:cNvSpPr>
            <a:spLocks noGrp="1"/>
          </p:cNvSpPr>
          <p:nvPr>
            <p:ph sz="quarter" idx="14"/>
          </p:nvPr>
        </p:nvSpPr>
        <p:spPr>
          <a:xfrm>
            <a:off x="8552222" y="2894511"/>
            <a:ext cx="3148584" cy="3684588"/>
          </a:xfrm>
        </p:spPr>
        <p:txBody>
          <a:bodyPr/>
          <a:lstStyle/>
          <a:p>
            <a:pPr lvl="0" rtl="0">
              <a:lnSpc>
                <a:spcPct val="150000"/>
              </a:lnSpc>
            </a:pPr>
            <a:r>
              <a:rPr lang="en-US" dirty="0">
                <a:latin typeface="Calibri Light" panose="020F0302020204030204"/>
              </a:rPr>
              <a:t>Average number of goals: 3</a:t>
            </a:r>
            <a:endParaRPr lang="en-US" dirty="0"/>
          </a:p>
          <a:p>
            <a:pPr lvl="0" rtl="0">
              <a:lnSpc>
                <a:spcPct val="150000"/>
              </a:lnSpc>
            </a:pPr>
            <a:r>
              <a:rPr lang="en-US" dirty="0">
                <a:latin typeface="Calibri Light" panose="020F0302020204030204"/>
              </a:rPr>
              <a:t>91% of caregivers completed at least one goal</a:t>
            </a:r>
          </a:p>
          <a:p>
            <a:pPr lvl="0" rtl="0">
              <a:lnSpc>
                <a:spcPct val="150000"/>
              </a:lnSpc>
            </a:pPr>
            <a:r>
              <a:rPr lang="en-US" dirty="0">
                <a:latin typeface="Calibri Light" panose="020F0302020204030204"/>
              </a:rPr>
              <a:t>60% of all goals were completed</a:t>
            </a:r>
          </a:p>
          <a:p>
            <a:endParaRPr lang="en-US" dirty="0"/>
          </a:p>
        </p:txBody>
      </p:sp>
      <p:sp>
        <p:nvSpPr>
          <p:cNvPr id="10" name="Content Placeholder 9">
            <a:extLst>
              <a:ext uri="{FF2B5EF4-FFF2-40B4-BE49-F238E27FC236}">
                <a16:creationId xmlns:a16="http://schemas.microsoft.com/office/drawing/2014/main" id="{DD618D77-A658-C2F7-283B-002A645B23C7}"/>
              </a:ext>
            </a:extLst>
          </p:cNvPr>
          <p:cNvSpPr>
            <a:spLocks noGrp="1"/>
          </p:cNvSpPr>
          <p:nvPr>
            <p:ph sz="half" idx="2"/>
          </p:nvPr>
        </p:nvSpPr>
        <p:spPr>
          <a:xfrm>
            <a:off x="609383" y="3073846"/>
            <a:ext cx="2944368" cy="3684588"/>
          </a:xfrm>
        </p:spPr>
        <p:txBody>
          <a:bodyPr/>
          <a:lstStyle/>
          <a:p>
            <a:pPr lvl="0" rtl="0">
              <a:lnSpc>
                <a:spcPct val="150000"/>
              </a:lnSpc>
            </a:pPr>
            <a:r>
              <a:rPr lang="en-US" dirty="0">
                <a:latin typeface="Calibri Light" panose="020F0302020204030204"/>
              </a:rPr>
              <a:t>261 enrolled</a:t>
            </a:r>
            <a:endParaRPr lang="en-US" dirty="0"/>
          </a:p>
          <a:p>
            <a:pPr lvl="0" rtl="0">
              <a:lnSpc>
                <a:spcPct val="150000"/>
              </a:lnSpc>
            </a:pPr>
            <a:r>
              <a:rPr lang="en-US" dirty="0">
                <a:latin typeface="Calibri Light" panose="020F0302020204030204"/>
              </a:rPr>
              <a:t>48 withdrew (18%)</a:t>
            </a:r>
            <a:endParaRPr lang="en-US" dirty="0"/>
          </a:p>
          <a:p>
            <a:pPr lvl="0" rtl="0">
              <a:lnSpc>
                <a:spcPct val="150000"/>
              </a:lnSpc>
            </a:pPr>
            <a:r>
              <a:rPr lang="en-US" dirty="0">
                <a:latin typeface="Calibri Light" panose="020F0302020204030204"/>
              </a:rPr>
              <a:t>213 total valid enrollments</a:t>
            </a:r>
            <a:endParaRPr lang="en-US" dirty="0"/>
          </a:p>
          <a:p>
            <a:endParaRPr lang="en-US" dirty="0"/>
          </a:p>
        </p:txBody>
      </p:sp>
      <p:pic>
        <p:nvPicPr>
          <p:cNvPr id="4" name="Picture 3">
            <a:extLst>
              <a:ext uri="{FF2B5EF4-FFF2-40B4-BE49-F238E27FC236}">
                <a16:creationId xmlns:a16="http://schemas.microsoft.com/office/drawing/2014/main" id="{534A246C-16EA-C106-95F5-70F791ABD9A3}"/>
              </a:ext>
            </a:extLst>
          </p:cNvPr>
          <p:cNvPicPr>
            <a:picLocks noChangeAspect="1"/>
          </p:cNvPicPr>
          <p:nvPr/>
        </p:nvPicPr>
        <p:blipFill>
          <a:blip r:embed="rId3"/>
          <a:stretch>
            <a:fillRect/>
          </a:stretch>
        </p:blipFill>
        <p:spPr>
          <a:xfrm>
            <a:off x="1496608" y="6380449"/>
            <a:ext cx="6322100" cy="377985"/>
          </a:xfrm>
          <a:prstGeom prst="rect">
            <a:avLst/>
          </a:prstGeom>
        </p:spPr>
      </p:pic>
      <p:pic>
        <p:nvPicPr>
          <p:cNvPr id="9" name="Picture 8">
            <a:extLst>
              <a:ext uri="{FF2B5EF4-FFF2-40B4-BE49-F238E27FC236}">
                <a16:creationId xmlns:a16="http://schemas.microsoft.com/office/drawing/2014/main" id="{589AAB16-C7F1-D019-59A7-A4BCFCE9F70C}"/>
              </a:ext>
            </a:extLst>
          </p:cNvPr>
          <p:cNvPicPr>
            <a:picLocks noChangeAspect="1"/>
          </p:cNvPicPr>
          <p:nvPr/>
        </p:nvPicPr>
        <p:blipFill>
          <a:blip r:embed="rId4"/>
          <a:stretch>
            <a:fillRect/>
          </a:stretch>
        </p:blipFill>
        <p:spPr>
          <a:xfrm>
            <a:off x="123924" y="6407601"/>
            <a:ext cx="1005927" cy="377985"/>
          </a:xfrm>
          <a:prstGeom prst="rect">
            <a:avLst/>
          </a:prstGeom>
        </p:spPr>
      </p:pic>
    </p:spTree>
    <p:extLst>
      <p:ext uri="{BB962C8B-B14F-4D97-AF65-F5344CB8AC3E}">
        <p14:creationId xmlns:p14="http://schemas.microsoft.com/office/powerpoint/2010/main" val="2857170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51F9D-68CC-DAFD-CF20-EE1F03395992}"/>
              </a:ext>
            </a:extLst>
          </p:cNvPr>
          <p:cNvSpPr>
            <a:spLocks noGrp="1"/>
          </p:cNvSpPr>
          <p:nvPr>
            <p:ph type="title"/>
          </p:nvPr>
        </p:nvSpPr>
        <p:spPr/>
        <p:txBody>
          <a:bodyPr/>
          <a:lstStyle/>
          <a:p>
            <a:r>
              <a:rPr lang="en-US" dirty="0"/>
              <a:t>Other Contributions to       Increased Fidelity</a:t>
            </a:r>
          </a:p>
        </p:txBody>
      </p:sp>
      <p:sp>
        <p:nvSpPr>
          <p:cNvPr id="3" name="Content Placeholder 2">
            <a:extLst>
              <a:ext uri="{FF2B5EF4-FFF2-40B4-BE49-F238E27FC236}">
                <a16:creationId xmlns:a16="http://schemas.microsoft.com/office/drawing/2014/main" id="{85F51C3E-CE7D-7F6A-5272-45CE715DEF7A}"/>
              </a:ext>
            </a:extLst>
          </p:cNvPr>
          <p:cNvSpPr>
            <a:spLocks noGrp="1"/>
          </p:cNvSpPr>
          <p:nvPr>
            <p:ph idx="1"/>
          </p:nvPr>
        </p:nvSpPr>
        <p:spPr>
          <a:xfrm>
            <a:off x="576072" y="1876900"/>
            <a:ext cx="9363456" cy="3877056"/>
          </a:xfrm>
        </p:spPr>
        <p:txBody>
          <a:bodyPr>
            <a:normAutofit fontScale="85000" lnSpcReduction="20000"/>
          </a:bodyPr>
          <a:lstStyle/>
          <a:p>
            <a:pPr>
              <a:lnSpc>
                <a:spcPct val="100000"/>
              </a:lnSpc>
              <a:buFont typeface="Wingdings" panose="05000000000000000000" pitchFamily="2" charset="2"/>
              <a:buChar char="v"/>
            </a:pPr>
            <a:r>
              <a:rPr lang="en-US" sz="2600" dirty="0"/>
              <a:t>Interns were used to help facilitate follow up calls.</a:t>
            </a:r>
          </a:p>
          <a:p>
            <a:pPr>
              <a:lnSpc>
                <a:spcPct val="100000"/>
              </a:lnSpc>
              <a:buFont typeface="Wingdings" panose="05000000000000000000" pitchFamily="2" charset="2"/>
              <a:buChar char="v"/>
            </a:pPr>
            <a:r>
              <a:rPr lang="en-US" sz="2600" dirty="0"/>
              <a:t>Spanish speaking Navigators- we contracted with bilingual case manager to do post case management calls with Spanish speaking caregivers.</a:t>
            </a:r>
          </a:p>
          <a:p>
            <a:pPr>
              <a:lnSpc>
                <a:spcPct val="100000"/>
              </a:lnSpc>
              <a:buFont typeface="Wingdings" panose="05000000000000000000" pitchFamily="2" charset="2"/>
              <a:buChar char="v"/>
            </a:pPr>
            <a:r>
              <a:rPr lang="en-US" sz="2600" dirty="0"/>
              <a:t>COVIDs impact- increased the ability for caregivers to utilize electronic methods of communication. We also found that during the lockdown, people were hungry to have conversations and were very responsive to phone calls. </a:t>
            </a:r>
          </a:p>
          <a:p>
            <a:pPr>
              <a:lnSpc>
                <a:spcPct val="100000"/>
              </a:lnSpc>
              <a:buFont typeface="Wingdings" panose="05000000000000000000" pitchFamily="2" charset="2"/>
              <a:buChar char="v"/>
            </a:pPr>
            <a:r>
              <a:rPr lang="en-US" sz="2600" dirty="0"/>
              <a:t>One key to targeting populations was to have census data for each region  in the project. This allowed project partners and the Navigators to target outreach to align with the demographics of each community. </a:t>
            </a:r>
          </a:p>
          <a:p>
            <a:pPr>
              <a:lnSpc>
                <a:spcPct val="100000"/>
              </a:lnSpc>
              <a:buFont typeface="Wingdings" panose="05000000000000000000" pitchFamily="2" charset="2"/>
              <a:buChar char="v"/>
            </a:pPr>
            <a:r>
              <a:rPr lang="en-US" sz="2600" dirty="0"/>
              <a:t>Navigators have long term relationships with caregivers in their communities and assisted greatly with outreach and follow-ups.  </a:t>
            </a:r>
          </a:p>
          <a:p>
            <a:endParaRPr lang="en-US" dirty="0"/>
          </a:p>
        </p:txBody>
      </p:sp>
      <p:pic>
        <p:nvPicPr>
          <p:cNvPr id="4" name="Picture 3">
            <a:extLst>
              <a:ext uri="{FF2B5EF4-FFF2-40B4-BE49-F238E27FC236}">
                <a16:creationId xmlns:a16="http://schemas.microsoft.com/office/drawing/2014/main" id="{3571208B-31A5-BD3A-F81A-2F25C0605EBB}"/>
              </a:ext>
            </a:extLst>
          </p:cNvPr>
          <p:cNvPicPr>
            <a:picLocks noChangeAspect="1"/>
          </p:cNvPicPr>
          <p:nvPr/>
        </p:nvPicPr>
        <p:blipFill>
          <a:blip r:embed="rId3"/>
          <a:stretch>
            <a:fillRect/>
          </a:stretch>
        </p:blipFill>
        <p:spPr>
          <a:xfrm>
            <a:off x="1682347" y="6371514"/>
            <a:ext cx="6322100" cy="377985"/>
          </a:xfrm>
          <a:prstGeom prst="rect">
            <a:avLst/>
          </a:prstGeom>
        </p:spPr>
      </p:pic>
      <p:pic>
        <p:nvPicPr>
          <p:cNvPr id="5" name="Picture 4">
            <a:extLst>
              <a:ext uri="{FF2B5EF4-FFF2-40B4-BE49-F238E27FC236}">
                <a16:creationId xmlns:a16="http://schemas.microsoft.com/office/drawing/2014/main" id="{5911987E-6E93-DDDB-1F49-02CA3C4AB781}"/>
              </a:ext>
            </a:extLst>
          </p:cNvPr>
          <p:cNvPicPr>
            <a:picLocks noChangeAspect="1"/>
          </p:cNvPicPr>
          <p:nvPr/>
        </p:nvPicPr>
        <p:blipFill>
          <a:blip r:embed="rId4"/>
          <a:stretch>
            <a:fillRect/>
          </a:stretch>
        </p:blipFill>
        <p:spPr>
          <a:xfrm>
            <a:off x="194318" y="6480015"/>
            <a:ext cx="1005927" cy="377985"/>
          </a:xfrm>
          <a:prstGeom prst="rect">
            <a:avLst/>
          </a:prstGeom>
        </p:spPr>
      </p:pic>
    </p:spTree>
    <p:extLst>
      <p:ext uri="{BB962C8B-B14F-4D97-AF65-F5344CB8AC3E}">
        <p14:creationId xmlns:p14="http://schemas.microsoft.com/office/powerpoint/2010/main" val="423968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B801EE7-C3C0-5B30-EB9B-2C995032EE99}"/>
              </a:ext>
            </a:extLst>
          </p:cNvPr>
          <p:cNvSpPr>
            <a:spLocks noGrp="1"/>
          </p:cNvSpPr>
          <p:nvPr>
            <p:ph type="body" sz="quarter" idx="13"/>
          </p:nvPr>
        </p:nvSpPr>
        <p:spPr/>
        <p:txBody>
          <a:bodyPr>
            <a:normAutofit/>
          </a:bodyPr>
          <a:lstStyle/>
          <a:p>
            <a:r>
              <a:rPr lang="en-US" sz="4800" kern="1200" dirty="0">
                <a:solidFill>
                  <a:schemeClr val="tx1"/>
                </a:solidFill>
                <a:latin typeface="Georgia" panose="02040502050405020303" pitchFamily="18" charset="0"/>
              </a:rPr>
              <a:t>Significant Differences</a:t>
            </a:r>
            <a:endParaRPr lang="en-US" sz="4800" dirty="0"/>
          </a:p>
        </p:txBody>
      </p:sp>
      <p:sp>
        <p:nvSpPr>
          <p:cNvPr id="2" name="Date Placeholder 1">
            <a:extLst>
              <a:ext uri="{FF2B5EF4-FFF2-40B4-BE49-F238E27FC236}">
                <a16:creationId xmlns:a16="http://schemas.microsoft.com/office/drawing/2014/main" id="{E9350B43-2FC6-DBFA-2920-C8265C1C6A48}"/>
              </a:ext>
            </a:extLst>
          </p:cNvPr>
          <p:cNvSpPr>
            <a:spLocks noGrp="1"/>
          </p:cNvSpPr>
          <p:nvPr>
            <p:ph type="dt" sz="half" idx="10"/>
          </p:nvPr>
        </p:nvSpPr>
        <p:spPr/>
        <p:txBody>
          <a:bodyPr/>
          <a:lstStyle/>
          <a:p>
            <a:r>
              <a:rPr lang="en-US" dirty="0"/>
              <a:t>2023</a:t>
            </a:r>
          </a:p>
        </p:txBody>
      </p:sp>
      <p:sp>
        <p:nvSpPr>
          <p:cNvPr id="4" name="Slide Number Placeholder 3">
            <a:extLst>
              <a:ext uri="{FF2B5EF4-FFF2-40B4-BE49-F238E27FC236}">
                <a16:creationId xmlns:a16="http://schemas.microsoft.com/office/drawing/2014/main" id="{6D91CF39-6540-5B9E-8E6C-4310213A7FEF}"/>
              </a:ext>
            </a:extLst>
          </p:cNvPr>
          <p:cNvSpPr>
            <a:spLocks noGrp="1"/>
          </p:cNvSpPr>
          <p:nvPr>
            <p:ph type="sldNum" sz="quarter" idx="12"/>
          </p:nvPr>
        </p:nvSpPr>
        <p:spPr/>
        <p:txBody>
          <a:bodyPr/>
          <a:lstStyle/>
          <a:p>
            <a:fld id="{58FB4751-880F-D840-AAA9-3A15815CC996}" type="slidenum">
              <a:rPr lang="en-US" smtClean="0"/>
              <a:t>17</a:t>
            </a:fld>
            <a:endParaRPr lang="en-US" dirty="0"/>
          </a:p>
        </p:txBody>
      </p:sp>
      <p:sp>
        <p:nvSpPr>
          <p:cNvPr id="5" name="Footer Placeholder 2">
            <a:extLst>
              <a:ext uri="{FF2B5EF4-FFF2-40B4-BE49-F238E27FC236}">
                <a16:creationId xmlns:a16="http://schemas.microsoft.com/office/drawing/2014/main" id="{54FACDAC-E189-0D69-FC8A-A779038FD5F4}"/>
              </a:ext>
            </a:extLst>
          </p:cNvPr>
          <p:cNvSpPr txBox="1">
            <a:spLocks/>
          </p:cNvSpPr>
          <p:nvPr/>
        </p:nvSpPr>
        <p:spPr>
          <a:xfrm>
            <a:off x="1759595" y="6464808"/>
            <a:ext cx="6322952" cy="310896"/>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Impact of Enhanced Kinship Navigation on Caregivers and their Children</a:t>
            </a:r>
          </a:p>
        </p:txBody>
      </p:sp>
    </p:spTree>
    <p:extLst>
      <p:ext uri="{BB962C8B-B14F-4D97-AF65-F5344CB8AC3E}">
        <p14:creationId xmlns:p14="http://schemas.microsoft.com/office/powerpoint/2010/main" val="1096717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54C1-9217-A049-B456-4BC19658E6BE}"/>
              </a:ext>
            </a:extLst>
          </p:cNvPr>
          <p:cNvSpPr>
            <a:spLocks noGrp="1"/>
          </p:cNvSpPr>
          <p:nvPr>
            <p:ph type="title"/>
          </p:nvPr>
        </p:nvSpPr>
        <p:spPr>
          <a:xfrm>
            <a:off x="474945" y="516366"/>
            <a:ext cx="10515600" cy="1348065"/>
          </a:xfrm>
        </p:spPr>
        <p:txBody>
          <a:bodyPr>
            <a:normAutofit/>
          </a:bodyPr>
          <a:lstStyle/>
          <a:p>
            <a:r>
              <a:rPr lang="en-US" dirty="0"/>
              <a:t>Caregiver access to services</a:t>
            </a:r>
          </a:p>
        </p:txBody>
      </p:sp>
      <p:graphicFrame>
        <p:nvGraphicFramePr>
          <p:cNvPr id="6" name="Content Placeholder 5">
            <a:extLst>
              <a:ext uri="{FF2B5EF4-FFF2-40B4-BE49-F238E27FC236}">
                <a16:creationId xmlns:a16="http://schemas.microsoft.com/office/drawing/2014/main" id="{3762D2B3-D6C8-4AF5-B0B9-D14C3A306678}"/>
              </a:ext>
            </a:extLst>
          </p:cNvPr>
          <p:cNvGraphicFramePr>
            <a:graphicFrameLocks noGrp="1"/>
          </p:cNvGraphicFramePr>
          <p:nvPr>
            <p:ph idx="1"/>
            <p:extLst>
              <p:ext uri="{D42A27DB-BD31-4B8C-83A1-F6EECF244321}">
                <p14:modId xmlns:p14="http://schemas.microsoft.com/office/powerpoint/2010/main" val="2826090319"/>
              </p:ext>
            </p:extLst>
          </p:nvPr>
        </p:nvGraphicFramePr>
        <p:xfrm>
          <a:off x="836676" y="1864431"/>
          <a:ext cx="10515600" cy="35909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350AB71-9924-66D0-0061-874A56FC4FD6}"/>
              </a:ext>
            </a:extLst>
          </p:cNvPr>
          <p:cNvSpPr txBox="1"/>
          <p:nvPr/>
        </p:nvSpPr>
        <p:spPr>
          <a:xfrm>
            <a:off x="7898145" y="5803304"/>
            <a:ext cx="40335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Indicates a statistically significant result</a:t>
            </a:r>
          </a:p>
        </p:txBody>
      </p:sp>
      <p:sp>
        <p:nvSpPr>
          <p:cNvPr id="4" name="TextBox 3">
            <a:extLst>
              <a:ext uri="{FF2B5EF4-FFF2-40B4-BE49-F238E27FC236}">
                <a16:creationId xmlns:a16="http://schemas.microsoft.com/office/drawing/2014/main" id="{4351B343-434C-1382-8C12-A732C7AAE8FE}"/>
              </a:ext>
            </a:extLst>
          </p:cNvPr>
          <p:cNvSpPr txBox="1"/>
          <p:nvPr/>
        </p:nvSpPr>
        <p:spPr>
          <a:xfrm>
            <a:off x="1128713" y="1994422"/>
            <a:ext cx="2948993"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Intervention caregivers were </a:t>
            </a:r>
            <a:r>
              <a:rPr lang="en-US" b="1" dirty="0">
                <a:latin typeface="Times New Roman" panose="02020603050405020304" pitchFamily="18" charset="0"/>
                <a:cs typeface="Times New Roman" panose="02020603050405020304" pitchFamily="18" charset="0"/>
              </a:rPr>
              <a:t>9.4x</a:t>
            </a:r>
            <a:r>
              <a:rPr lang="en-US" dirty="0">
                <a:latin typeface="Times New Roman" panose="02020603050405020304" pitchFamily="18" charset="0"/>
                <a:cs typeface="Times New Roman" panose="02020603050405020304" pitchFamily="18" charset="0"/>
              </a:rPr>
              <a:t> more likely to say they used support groups</a:t>
            </a:r>
          </a:p>
        </p:txBody>
      </p:sp>
      <p:pic>
        <p:nvPicPr>
          <p:cNvPr id="5" name="Picture 4">
            <a:extLst>
              <a:ext uri="{FF2B5EF4-FFF2-40B4-BE49-F238E27FC236}">
                <a16:creationId xmlns:a16="http://schemas.microsoft.com/office/drawing/2014/main" id="{C404597E-47A7-489D-7CD7-0822B5070993}"/>
              </a:ext>
            </a:extLst>
          </p:cNvPr>
          <p:cNvPicPr>
            <a:picLocks noChangeAspect="1"/>
          </p:cNvPicPr>
          <p:nvPr/>
        </p:nvPicPr>
        <p:blipFill>
          <a:blip r:embed="rId4"/>
          <a:stretch>
            <a:fillRect/>
          </a:stretch>
        </p:blipFill>
        <p:spPr>
          <a:xfrm>
            <a:off x="335236" y="6520585"/>
            <a:ext cx="1005927" cy="377985"/>
          </a:xfrm>
          <a:prstGeom prst="rect">
            <a:avLst/>
          </a:prstGeom>
        </p:spPr>
      </p:pic>
      <p:pic>
        <p:nvPicPr>
          <p:cNvPr id="7" name="Picture 6">
            <a:extLst>
              <a:ext uri="{FF2B5EF4-FFF2-40B4-BE49-F238E27FC236}">
                <a16:creationId xmlns:a16="http://schemas.microsoft.com/office/drawing/2014/main" id="{DA83CC06-7E08-8C68-2322-39AD33B12A70}"/>
              </a:ext>
            </a:extLst>
          </p:cNvPr>
          <p:cNvPicPr>
            <a:picLocks noChangeAspect="1"/>
          </p:cNvPicPr>
          <p:nvPr/>
        </p:nvPicPr>
        <p:blipFill>
          <a:blip r:embed="rId5"/>
          <a:stretch>
            <a:fillRect/>
          </a:stretch>
        </p:blipFill>
        <p:spPr>
          <a:xfrm>
            <a:off x="916656" y="6425436"/>
            <a:ext cx="6322100" cy="377985"/>
          </a:xfrm>
          <a:prstGeom prst="rect">
            <a:avLst/>
          </a:prstGeom>
        </p:spPr>
      </p:pic>
    </p:spTree>
    <p:extLst>
      <p:ext uri="{BB962C8B-B14F-4D97-AF65-F5344CB8AC3E}">
        <p14:creationId xmlns:p14="http://schemas.microsoft.com/office/powerpoint/2010/main" val="2960872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54C1-9217-A049-B456-4BC19658E6BE}"/>
              </a:ext>
            </a:extLst>
          </p:cNvPr>
          <p:cNvSpPr>
            <a:spLocks noGrp="1"/>
          </p:cNvSpPr>
          <p:nvPr>
            <p:ph type="title"/>
          </p:nvPr>
        </p:nvSpPr>
        <p:spPr/>
        <p:txBody>
          <a:bodyPr>
            <a:normAutofit fontScale="90000"/>
          </a:bodyPr>
          <a:lstStyle/>
          <a:p>
            <a:r>
              <a:rPr lang="en-US" dirty="0"/>
              <a:t>Caregiver access to benefits</a:t>
            </a:r>
          </a:p>
        </p:txBody>
      </p:sp>
      <p:graphicFrame>
        <p:nvGraphicFramePr>
          <p:cNvPr id="6" name="Content Placeholder 5">
            <a:extLst>
              <a:ext uri="{FF2B5EF4-FFF2-40B4-BE49-F238E27FC236}">
                <a16:creationId xmlns:a16="http://schemas.microsoft.com/office/drawing/2014/main" id="{3762D2B3-D6C8-4AF5-B0B9-D14C3A306678}"/>
              </a:ext>
            </a:extLst>
          </p:cNvPr>
          <p:cNvGraphicFramePr>
            <a:graphicFrameLocks noGrp="1"/>
          </p:cNvGraphicFramePr>
          <p:nvPr>
            <p:ph idx="1"/>
            <p:extLst>
              <p:ext uri="{D42A27DB-BD31-4B8C-83A1-F6EECF244321}">
                <p14:modId xmlns:p14="http://schemas.microsoft.com/office/powerpoint/2010/main" val="4247787829"/>
              </p:ext>
            </p:extLst>
          </p:nvPr>
        </p:nvGraphicFramePr>
        <p:xfrm>
          <a:off x="576263" y="1901825"/>
          <a:ext cx="9363075" cy="38766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350AB71-9924-66D0-0061-874A56FC4FD6}"/>
              </a:ext>
            </a:extLst>
          </p:cNvPr>
          <p:cNvSpPr txBox="1"/>
          <p:nvPr/>
        </p:nvSpPr>
        <p:spPr>
          <a:xfrm>
            <a:off x="7227782" y="5930118"/>
            <a:ext cx="40335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Indicates a statistically significant result</a:t>
            </a:r>
          </a:p>
        </p:txBody>
      </p:sp>
      <p:sp>
        <p:nvSpPr>
          <p:cNvPr id="4" name="TextBox 3">
            <a:extLst>
              <a:ext uri="{FF2B5EF4-FFF2-40B4-BE49-F238E27FC236}">
                <a16:creationId xmlns:a16="http://schemas.microsoft.com/office/drawing/2014/main" id="{194E19F9-6E94-AECF-107B-4C5FBB1C245F}"/>
              </a:ext>
            </a:extLst>
          </p:cNvPr>
          <p:cNvSpPr txBox="1"/>
          <p:nvPr/>
        </p:nvSpPr>
        <p:spPr>
          <a:xfrm>
            <a:off x="5024113" y="1749286"/>
            <a:ext cx="2948993"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Intervention caregivers were </a:t>
            </a:r>
            <a:r>
              <a:rPr lang="en-US" b="1" dirty="0">
                <a:latin typeface="Times New Roman" panose="02020603050405020304" pitchFamily="18" charset="0"/>
                <a:cs typeface="Times New Roman" panose="02020603050405020304" pitchFamily="18" charset="0"/>
              </a:rPr>
              <a:t>1.9x</a:t>
            </a:r>
            <a:r>
              <a:rPr lang="en-US" dirty="0">
                <a:latin typeface="Times New Roman" panose="02020603050405020304" pitchFamily="18" charset="0"/>
                <a:cs typeface="Times New Roman" panose="02020603050405020304" pitchFamily="18" charset="0"/>
              </a:rPr>
              <a:t> more likely to be enrolled in Child-Only TANF</a:t>
            </a:r>
          </a:p>
        </p:txBody>
      </p:sp>
      <p:pic>
        <p:nvPicPr>
          <p:cNvPr id="5" name="Picture 4">
            <a:extLst>
              <a:ext uri="{FF2B5EF4-FFF2-40B4-BE49-F238E27FC236}">
                <a16:creationId xmlns:a16="http://schemas.microsoft.com/office/drawing/2014/main" id="{DC747AC9-9251-2B11-24F0-0A16EC81C6B9}"/>
              </a:ext>
            </a:extLst>
          </p:cNvPr>
          <p:cNvPicPr>
            <a:picLocks noChangeAspect="1"/>
          </p:cNvPicPr>
          <p:nvPr/>
        </p:nvPicPr>
        <p:blipFill>
          <a:blip r:embed="rId4"/>
          <a:stretch>
            <a:fillRect/>
          </a:stretch>
        </p:blipFill>
        <p:spPr>
          <a:xfrm>
            <a:off x="335236" y="6452452"/>
            <a:ext cx="1005927" cy="377985"/>
          </a:xfrm>
          <a:prstGeom prst="rect">
            <a:avLst/>
          </a:prstGeom>
        </p:spPr>
      </p:pic>
      <p:pic>
        <p:nvPicPr>
          <p:cNvPr id="7" name="Picture 6">
            <a:extLst>
              <a:ext uri="{FF2B5EF4-FFF2-40B4-BE49-F238E27FC236}">
                <a16:creationId xmlns:a16="http://schemas.microsoft.com/office/drawing/2014/main" id="{FBFAFC8C-2735-0D17-8E95-7D4C6C484AB1}"/>
              </a:ext>
            </a:extLst>
          </p:cNvPr>
          <p:cNvPicPr>
            <a:picLocks noChangeAspect="1"/>
          </p:cNvPicPr>
          <p:nvPr/>
        </p:nvPicPr>
        <p:blipFill>
          <a:blip r:embed="rId5"/>
          <a:stretch>
            <a:fillRect/>
          </a:stretch>
        </p:blipFill>
        <p:spPr>
          <a:xfrm>
            <a:off x="1206359" y="6452451"/>
            <a:ext cx="6322100" cy="377985"/>
          </a:xfrm>
          <a:prstGeom prst="rect">
            <a:avLst/>
          </a:prstGeom>
        </p:spPr>
      </p:pic>
    </p:spTree>
    <p:extLst>
      <p:ext uri="{BB962C8B-B14F-4D97-AF65-F5344CB8AC3E}">
        <p14:creationId xmlns:p14="http://schemas.microsoft.com/office/powerpoint/2010/main" val="160176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p:txBody>
          <a:bodyPr/>
          <a:lstStyle/>
          <a:p>
            <a:r>
              <a:rPr lang="en-US" dirty="0"/>
              <a:t>agenda</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821337674"/>
              </p:ext>
            </p:extLst>
          </p:nvPr>
        </p:nvGraphicFramePr>
        <p:xfrm>
          <a:off x="7791450" y="1169988"/>
          <a:ext cx="4132263" cy="4838913"/>
        </p:xfrm>
        <a:graphic>
          <a:graphicData uri="http://schemas.openxmlformats.org/drawingml/2006/table">
            <a:tbl>
              <a:tblPr firstRow="1" bandRow="1"/>
              <a:tblGrid>
                <a:gridCol w="4132263">
                  <a:extLst>
                    <a:ext uri="{9D8B030D-6E8A-4147-A177-3AD203B41FA5}">
                      <a16:colId xmlns:a16="http://schemas.microsoft.com/office/drawing/2014/main" val="1563570424"/>
                    </a:ext>
                  </a:extLst>
                </a:gridCol>
              </a:tblGrid>
              <a:tr h="7556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Gill Sans Light" panose="020B0302020104020203" pitchFamily="34" charset="-79"/>
                        </a:rPr>
                        <a:t>Introductions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mj-lt"/>
                        </a:rPr>
                        <a:t>3</a:t>
                      </a: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05424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Gill Sans Light" panose="020B0302020104020203" pitchFamily="34" charset="-79"/>
                        </a:rPr>
                        <a:t>History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j-lt"/>
                          <a:ea typeface="+mn-ea"/>
                          <a:cs typeface="+mn-cs"/>
                        </a:rPr>
                        <a:t>5</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075765">
                <a:tc>
                  <a:txBody>
                    <a:bodyPr/>
                    <a:lstStyle/>
                    <a:p>
                      <a:pPr marL="0" algn="r" defTabSz="914400" rtl="0" eaLnBrk="1" latinLnBrk="0" hangingPunct="1"/>
                      <a:r>
                        <a:rPr lang="en-US" sz="2400" kern="1200" dirty="0">
                          <a:solidFill>
                            <a:schemeClr val="tx1"/>
                          </a:solidFill>
                          <a:latin typeface="+mn-lt"/>
                          <a:ea typeface="+mn-ea"/>
                          <a:cs typeface="Gill Sans Light" panose="020B0302020104020203" pitchFamily="34" charset="-79"/>
                        </a:rPr>
                        <a:t>Essential components</a:t>
                      </a:r>
                    </a:p>
                    <a:p>
                      <a:pPr marL="0" algn="r" defTabSz="914400" rtl="0" eaLnBrk="1" latinLnBrk="0" hangingPunct="1"/>
                      <a:r>
                        <a:rPr lang="en-US" sz="1800" kern="1200" dirty="0">
                          <a:solidFill>
                            <a:schemeClr val="tx1"/>
                          </a:solidFill>
                          <a:latin typeface="+mj-lt"/>
                          <a:ea typeface="+mn-ea"/>
                          <a:cs typeface="+mn-cs"/>
                        </a:rPr>
                        <a:t>11</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0327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Overview of outcomes</a:t>
                      </a:r>
                    </a:p>
                    <a:p>
                      <a:pPr marL="0" algn="r" defTabSz="914400" rtl="0" eaLnBrk="1" latinLnBrk="0" hangingPunct="1"/>
                      <a:r>
                        <a:rPr lang="en-US" sz="1800" kern="1200" dirty="0">
                          <a:solidFill>
                            <a:schemeClr val="tx1"/>
                          </a:solidFill>
                          <a:latin typeface="+mj-lt"/>
                          <a:ea typeface="+mn-ea"/>
                          <a:cs typeface="+mn-cs"/>
                        </a:rPr>
                        <a:t>12</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205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What can you take home</a:t>
                      </a:r>
                    </a:p>
                    <a:p>
                      <a:pPr marL="0" algn="r" defTabSz="914400" rtl="0" eaLnBrk="1" latinLnBrk="0" hangingPunct="1"/>
                      <a:r>
                        <a:rPr lang="en-US" sz="1800" kern="1200" dirty="0">
                          <a:solidFill>
                            <a:schemeClr val="tx1"/>
                          </a:solidFill>
                          <a:latin typeface="+mj-lt"/>
                          <a:ea typeface="+mn-ea"/>
                          <a:cs typeface="+mn-cs"/>
                        </a:rPr>
                        <a:t>24</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54C1-9217-A049-B456-4BC19658E6BE}"/>
              </a:ext>
            </a:extLst>
          </p:cNvPr>
          <p:cNvSpPr>
            <a:spLocks noGrp="1"/>
          </p:cNvSpPr>
          <p:nvPr>
            <p:ph type="title"/>
          </p:nvPr>
        </p:nvSpPr>
        <p:spPr/>
        <p:txBody>
          <a:bodyPr>
            <a:normAutofit fontScale="90000"/>
          </a:bodyPr>
          <a:lstStyle/>
          <a:p>
            <a:r>
              <a:rPr lang="en-US" dirty="0"/>
              <a:t>Caregiver wellbeing</a:t>
            </a:r>
          </a:p>
        </p:txBody>
      </p:sp>
      <p:graphicFrame>
        <p:nvGraphicFramePr>
          <p:cNvPr id="6" name="Content Placeholder 5">
            <a:extLst>
              <a:ext uri="{FF2B5EF4-FFF2-40B4-BE49-F238E27FC236}">
                <a16:creationId xmlns:a16="http://schemas.microsoft.com/office/drawing/2014/main" id="{3762D2B3-D6C8-4AF5-B0B9-D14C3A306678}"/>
              </a:ext>
            </a:extLst>
          </p:cNvPr>
          <p:cNvGraphicFramePr>
            <a:graphicFrameLocks noGrp="1"/>
          </p:cNvGraphicFramePr>
          <p:nvPr>
            <p:ph idx="1"/>
            <p:extLst>
              <p:ext uri="{D42A27DB-BD31-4B8C-83A1-F6EECF244321}">
                <p14:modId xmlns:p14="http://schemas.microsoft.com/office/powerpoint/2010/main" val="2691139388"/>
              </p:ext>
            </p:extLst>
          </p:nvPr>
        </p:nvGraphicFramePr>
        <p:xfrm>
          <a:off x="576072" y="1584961"/>
          <a:ext cx="10515600" cy="436484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350AB71-9924-66D0-0061-874A56FC4FD6}"/>
              </a:ext>
            </a:extLst>
          </p:cNvPr>
          <p:cNvSpPr txBox="1"/>
          <p:nvPr/>
        </p:nvSpPr>
        <p:spPr>
          <a:xfrm>
            <a:off x="7786106" y="5788487"/>
            <a:ext cx="40335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Indicates a statistically significant result</a:t>
            </a:r>
          </a:p>
        </p:txBody>
      </p:sp>
      <p:pic>
        <p:nvPicPr>
          <p:cNvPr id="4" name="Picture 3">
            <a:extLst>
              <a:ext uri="{FF2B5EF4-FFF2-40B4-BE49-F238E27FC236}">
                <a16:creationId xmlns:a16="http://schemas.microsoft.com/office/drawing/2014/main" id="{A7AC7B43-2F05-7777-D71B-5111C09661FC}"/>
              </a:ext>
            </a:extLst>
          </p:cNvPr>
          <p:cNvPicPr>
            <a:picLocks noChangeAspect="1"/>
          </p:cNvPicPr>
          <p:nvPr/>
        </p:nvPicPr>
        <p:blipFill>
          <a:blip r:embed="rId4"/>
          <a:stretch>
            <a:fillRect/>
          </a:stretch>
        </p:blipFill>
        <p:spPr>
          <a:xfrm>
            <a:off x="206844" y="6456779"/>
            <a:ext cx="1005927" cy="377985"/>
          </a:xfrm>
          <a:prstGeom prst="rect">
            <a:avLst/>
          </a:prstGeom>
        </p:spPr>
      </p:pic>
      <p:pic>
        <p:nvPicPr>
          <p:cNvPr id="5" name="Picture 4">
            <a:extLst>
              <a:ext uri="{FF2B5EF4-FFF2-40B4-BE49-F238E27FC236}">
                <a16:creationId xmlns:a16="http://schemas.microsoft.com/office/drawing/2014/main" id="{96C3ACF4-B70A-A169-C79F-67ABA21970A8}"/>
              </a:ext>
            </a:extLst>
          </p:cNvPr>
          <p:cNvPicPr>
            <a:picLocks noChangeAspect="1"/>
          </p:cNvPicPr>
          <p:nvPr/>
        </p:nvPicPr>
        <p:blipFill>
          <a:blip r:embed="rId5"/>
          <a:stretch>
            <a:fillRect/>
          </a:stretch>
        </p:blipFill>
        <p:spPr>
          <a:xfrm>
            <a:off x="1331618" y="6456778"/>
            <a:ext cx="6322100" cy="377985"/>
          </a:xfrm>
          <a:prstGeom prst="rect">
            <a:avLst/>
          </a:prstGeom>
        </p:spPr>
      </p:pic>
    </p:spTree>
    <p:extLst>
      <p:ext uri="{BB962C8B-B14F-4D97-AF65-F5344CB8AC3E}">
        <p14:creationId xmlns:p14="http://schemas.microsoft.com/office/powerpoint/2010/main" val="3461822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54C1-9217-A049-B456-4BC19658E6BE}"/>
              </a:ext>
            </a:extLst>
          </p:cNvPr>
          <p:cNvSpPr>
            <a:spLocks noGrp="1"/>
          </p:cNvSpPr>
          <p:nvPr>
            <p:ph type="title"/>
          </p:nvPr>
        </p:nvSpPr>
        <p:spPr>
          <a:xfrm>
            <a:off x="838200" y="401221"/>
            <a:ext cx="10515600" cy="1348065"/>
          </a:xfrm>
        </p:spPr>
        <p:txBody>
          <a:bodyPr>
            <a:normAutofit/>
          </a:bodyPr>
          <a:lstStyle/>
          <a:p>
            <a:r>
              <a:rPr lang="en-US" dirty="0"/>
              <a:t>Child placement instability</a:t>
            </a:r>
          </a:p>
        </p:txBody>
      </p:sp>
      <p:graphicFrame>
        <p:nvGraphicFramePr>
          <p:cNvPr id="6" name="Content Placeholder 5">
            <a:extLst>
              <a:ext uri="{FF2B5EF4-FFF2-40B4-BE49-F238E27FC236}">
                <a16:creationId xmlns:a16="http://schemas.microsoft.com/office/drawing/2014/main" id="{3762D2B3-D6C8-4AF5-B0B9-D14C3A306678}"/>
              </a:ext>
            </a:extLst>
          </p:cNvPr>
          <p:cNvGraphicFramePr>
            <a:graphicFrameLocks noGrp="1"/>
          </p:cNvGraphicFramePr>
          <p:nvPr>
            <p:ph idx="1"/>
            <p:extLst>
              <p:ext uri="{D42A27DB-BD31-4B8C-83A1-F6EECF244321}">
                <p14:modId xmlns:p14="http://schemas.microsoft.com/office/powerpoint/2010/main" val="3494436825"/>
              </p:ext>
            </p:extLst>
          </p:nvPr>
        </p:nvGraphicFramePr>
        <p:xfrm>
          <a:off x="838200" y="1749286"/>
          <a:ext cx="10515600" cy="35909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350AB71-9924-66D0-0061-874A56FC4FD6}"/>
              </a:ext>
            </a:extLst>
          </p:cNvPr>
          <p:cNvSpPr txBox="1"/>
          <p:nvPr/>
        </p:nvSpPr>
        <p:spPr>
          <a:xfrm>
            <a:off x="7913314" y="5803105"/>
            <a:ext cx="40335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Indicates a statistically significant result</a:t>
            </a:r>
          </a:p>
        </p:txBody>
      </p:sp>
      <p:sp>
        <p:nvSpPr>
          <p:cNvPr id="4" name="TextBox 3">
            <a:extLst>
              <a:ext uri="{FF2B5EF4-FFF2-40B4-BE49-F238E27FC236}">
                <a16:creationId xmlns:a16="http://schemas.microsoft.com/office/drawing/2014/main" id="{72E8BD95-D24C-756F-ADFE-C635F1B1917E}"/>
              </a:ext>
            </a:extLst>
          </p:cNvPr>
          <p:cNvSpPr txBox="1"/>
          <p:nvPr/>
        </p:nvSpPr>
        <p:spPr>
          <a:xfrm>
            <a:off x="4854059" y="2027883"/>
            <a:ext cx="2948993"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Intervention children were </a:t>
            </a:r>
            <a:r>
              <a:rPr lang="en-US" b="1" dirty="0">
                <a:latin typeface="Times New Roman" panose="02020603050405020304" pitchFamily="18" charset="0"/>
                <a:cs typeface="Times New Roman" panose="02020603050405020304" pitchFamily="18" charset="0"/>
              </a:rPr>
              <a:t>10x</a:t>
            </a:r>
            <a:r>
              <a:rPr lang="en-US" dirty="0">
                <a:latin typeface="Times New Roman" panose="02020603050405020304" pitchFamily="18" charset="0"/>
                <a:cs typeface="Times New Roman" panose="02020603050405020304" pitchFamily="18" charset="0"/>
              </a:rPr>
              <a:t> less likely to experience placement instability</a:t>
            </a:r>
          </a:p>
        </p:txBody>
      </p:sp>
      <p:pic>
        <p:nvPicPr>
          <p:cNvPr id="5" name="Picture 4">
            <a:extLst>
              <a:ext uri="{FF2B5EF4-FFF2-40B4-BE49-F238E27FC236}">
                <a16:creationId xmlns:a16="http://schemas.microsoft.com/office/drawing/2014/main" id="{1F6A231E-60F5-3237-69FA-080BAD8C900B}"/>
              </a:ext>
            </a:extLst>
          </p:cNvPr>
          <p:cNvPicPr>
            <a:picLocks noChangeAspect="1"/>
          </p:cNvPicPr>
          <p:nvPr/>
        </p:nvPicPr>
        <p:blipFill>
          <a:blip r:embed="rId4"/>
          <a:stretch>
            <a:fillRect/>
          </a:stretch>
        </p:blipFill>
        <p:spPr>
          <a:xfrm>
            <a:off x="194318" y="6452452"/>
            <a:ext cx="1005927" cy="377985"/>
          </a:xfrm>
          <a:prstGeom prst="rect">
            <a:avLst/>
          </a:prstGeom>
        </p:spPr>
      </p:pic>
      <p:pic>
        <p:nvPicPr>
          <p:cNvPr id="7" name="Picture 6">
            <a:extLst>
              <a:ext uri="{FF2B5EF4-FFF2-40B4-BE49-F238E27FC236}">
                <a16:creationId xmlns:a16="http://schemas.microsoft.com/office/drawing/2014/main" id="{02413D34-93CF-C4C2-156F-AB8C30E07739}"/>
              </a:ext>
            </a:extLst>
          </p:cNvPr>
          <p:cNvPicPr>
            <a:picLocks noChangeAspect="1"/>
          </p:cNvPicPr>
          <p:nvPr/>
        </p:nvPicPr>
        <p:blipFill>
          <a:blip r:embed="rId5"/>
          <a:stretch>
            <a:fillRect/>
          </a:stretch>
        </p:blipFill>
        <p:spPr>
          <a:xfrm>
            <a:off x="838200" y="6425494"/>
            <a:ext cx="6322100" cy="377985"/>
          </a:xfrm>
          <a:prstGeom prst="rect">
            <a:avLst/>
          </a:prstGeom>
        </p:spPr>
      </p:pic>
    </p:spTree>
    <p:extLst>
      <p:ext uri="{BB962C8B-B14F-4D97-AF65-F5344CB8AC3E}">
        <p14:creationId xmlns:p14="http://schemas.microsoft.com/office/powerpoint/2010/main" val="315901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6">
            <a:extLst>
              <a:ext uri="{FF2B5EF4-FFF2-40B4-BE49-F238E27FC236}">
                <a16:creationId xmlns:a16="http://schemas.microsoft.com/office/drawing/2014/main" id="{79684119-6F2C-435A-859F-154DBA8D37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90FF520C-F0C1-D2A8-F514-6424F0CC1D94}"/>
              </a:ext>
            </a:extLst>
          </p:cNvPr>
          <p:cNvSpPr txBox="1"/>
          <p:nvPr/>
        </p:nvSpPr>
        <p:spPr>
          <a:xfrm>
            <a:off x="819135" y="487346"/>
            <a:ext cx="9892408" cy="769441"/>
          </a:xfrm>
          <a:prstGeom prst="rect">
            <a:avLst/>
          </a:prstGeom>
          <a:noFill/>
        </p:spPr>
        <p:txBody>
          <a:bodyPr wrap="square">
            <a:spAutoFit/>
          </a:bodyPr>
          <a:lstStyle/>
          <a:p>
            <a:r>
              <a:rPr lang="en-US" sz="4400" dirty="0">
                <a:latin typeface="+mj-lt"/>
                <a:ea typeface="+mj-ea"/>
                <a:cs typeface="+mj-cs"/>
              </a:rPr>
              <a:t>Reasons Child Left Home </a:t>
            </a:r>
          </a:p>
        </p:txBody>
      </p:sp>
      <p:pic>
        <p:nvPicPr>
          <p:cNvPr id="2" name="Picture 1">
            <a:extLst>
              <a:ext uri="{FF2B5EF4-FFF2-40B4-BE49-F238E27FC236}">
                <a16:creationId xmlns:a16="http://schemas.microsoft.com/office/drawing/2014/main" id="{446A38AC-BD33-703F-72F6-AFF797911E7E}"/>
              </a:ext>
            </a:extLst>
          </p:cNvPr>
          <p:cNvPicPr>
            <a:picLocks noChangeAspect="1"/>
          </p:cNvPicPr>
          <p:nvPr/>
        </p:nvPicPr>
        <p:blipFill>
          <a:blip r:embed="rId3"/>
          <a:stretch>
            <a:fillRect/>
          </a:stretch>
        </p:blipFill>
        <p:spPr>
          <a:xfrm>
            <a:off x="219370" y="6404801"/>
            <a:ext cx="1005927" cy="377985"/>
          </a:xfrm>
          <a:prstGeom prst="rect">
            <a:avLst/>
          </a:prstGeom>
        </p:spPr>
      </p:pic>
      <p:pic>
        <p:nvPicPr>
          <p:cNvPr id="3" name="Picture 2">
            <a:extLst>
              <a:ext uri="{FF2B5EF4-FFF2-40B4-BE49-F238E27FC236}">
                <a16:creationId xmlns:a16="http://schemas.microsoft.com/office/drawing/2014/main" id="{19D7DAE9-5DCD-CFDE-0AF8-956EF35B30AE}"/>
              </a:ext>
            </a:extLst>
          </p:cNvPr>
          <p:cNvPicPr>
            <a:picLocks noChangeAspect="1"/>
          </p:cNvPicPr>
          <p:nvPr/>
        </p:nvPicPr>
        <p:blipFill>
          <a:blip r:embed="rId4"/>
          <a:stretch>
            <a:fillRect/>
          </a:stretch>
        </p:blipFill>
        <p:spPr>
          <a:xfrm>
            <a:off x="1225297" y="6404800"/>
            <a:ext cx="6322100" cy="377985"/>
          </a:xfrm>
          <a:prstGeom prst="rect">
            <a:avLst/>
          </a:prstGeom>
        </p:spPr>
      </p:pic>
      <p:graphicFrame>
        <p:nvGraphicFramePr>
          <p:cNvPr id="6" name="Chart 5">
            <a:extLst>
              <a:ext uri="{FF2B5EF4-FFF2-40B4-BE49-F238E27FC236}">
                <a16:creationId xmlns:a16="http://schemas.microsoft.com/office/drawing/2014/main" id="{A61A150B-C23C-71CE-50DD-ABC411481D9A}"/>
              </a:ext>
            </a:extLst>
          </p:cNvPr>
          <p:cNvGraphicFramePr/>
          <p:nvPr>
            <p:extLst>
              <p:ext uri="{D42A27DB-BD31-4B8C-83A1-F6EECF244321}">
                <p14:modId xmlns:p14="http://schemas.microsoft.com/office/powerpoint/2010/main" val="938494606"/>
              </p:ext>
            </p:extLst>
          </p:nvPr>
        </p:nvGraphicFramePr>
        <p:xfrm>
          <a:off x="819135" y="1256787"/>
          <a:ext cx="9892408" cy="4652201"/>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BEE84D6A-C137-2C59-C135-D02F90F0C19F}"/>
              </a:ext>
            </a:extLst>
          </p:cNvPr>
          <p:cNvSpPr txBox="1"/>
          <p:nvPr/>
        </p:nvSpPr>
        <p:spPr>
          <a:xfrm>
            <a:off x="2579570" y="1567933"/>
            <a:ext cx="1281229" cy="369332"/>
          </a:xfrm>
          <a:prstGeom prst="rect">
            <a:avLst/>
          </a:prstGeom>
          <a:solidFill>
            <a:srgbClr val="926E5D"/>
          </a:solidFill>
        </p:spPr>
        <p:txBody>
          <a:bodyPr wrap="square" rtlCol="0">
            <a:spAutoFit/>
          </a:bodyPr>
          <a:lstStyle/>
          <a:p>
            <a:r>
              <a:rPr lang="en-US" dirty="0">
                <a:solidFill>
                  <a:srgbClr val="D9D9D9"/>
                </a:solidFill>
              </a:rPr>
              <a:t>birth parent</a:t>
            </a:r>
          </a:p>
        </p:txBody>
      </p:sp>
    </p:spTree>
    <p:extLst>
      <p:ext uri="{BB962C8B-B14F-4D97-AF65-F5344CB8AC3E}">
        <p14:creationId xmlns:p14="http://schemas.microsoft.com/office/powerpoint/2010/main" val="387940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7AB109-D696-F27C-BD95-5BEBCF3AC000}"/>
              </a:ext>
            </a:extLst>
          </p:cNvPr>
          <p:cNvSpPr>
            <a:spLocks noGrp="1"/>
          </p:cNvSpPr>
          <p:nvPr>
            <p:ph type="title"/>
          </p:nvPr>
        </p:nvSpPr>
        <p:spPr>
          <a:xfrm>
            <a:off x="488522" y="162944"/>
            <a:ext cx="9144000" cy="676656"/>
          </a:xfrm>
        </p:spPr>
        <p:txBody>
          <a:bodyPr/>
          <a:lstStyle/>
          <a:p>
            <a:r>
              <a:rPr lang="en-US" dirty="0"/>
              <a:t>Summary of Results</a:t>
            </a:r>
          </a:p>
        </p:txBody>
      </p:sp>
      <p:sp>
        <p:nvSpPr>
          <p:cNvPr id="2" name="Text Placeholder 1">
            <a:extLst>
              <a:ext uri="{FF2B5EF4-FFF2-40B4-BE49-F238E27FC236}">
                <a16:creationId xmlns:a16="http://schemas.microsoft.com/office/drawing/2014/main" id="{60ADE49E-7CC1-6704-5852-FAE992A0EEC4}"/>
              </a:ext>
            </a:extLst>
          </p:cNvPr>
          <p:cNvSpPr>
            <a:spLocks noGrp="1"/>
          </p:cNvSpPr>
          <p:nvPr>
            <p:ph type="body" sz="half" idx="2"/>
          </p:nvPr>
        </p:nvSpPr>
        <p:spPr/>
        <p:txBody>
          <a:bodyPr/>
          <a:lstStyle/>
          <a:p>
            <a:r>
              <a:rPr lang="en-US" dirty="0"/>
              <a:t>​</a:t>
            </a:r>
          </a:p>
          <a:p>
            <a:endParaRPr lang="en-US" dirty="0"/>
          </a:p>
        </p:txBody>
      </p:sp>
      <p:pic>
        <p:nvPicPr>
          <p:cNvPr id="8" name="Picture Placeholder 7" descr="Women embracing at outdoor party">
            <a:extLst>
              <a:ext uri="{FF2B5EF4-FFF2-40B4-BE49-F238E27FC236}">
                <a16:creationId xmlns:a16="http://schemas.microsoft.com/office/drawing/2014/main" id="{71DAFD00-5660-EAA6-4DE3-83F373055A99}"/>
              </a:ext>
            </a:extLst>
          </p:cNvPr>
          <p:cNvPicPr>
            <a:picLocks noGrp="1" noChangeAspect="1"/>
          </p:cNvPicPr>
          <p:nvPr>
            <p:ph type="pic" idx="1"/>
          </p:nvPr>
        </p:nvPicPr>
        <p:blipFill rotWithShape="1">
          <a:blip r:embed="rId3"/>
          <a:srcRect l="15842" t="1498" r="33098" b="-1498"/>
          <a:stretch/>
        </p:blipFill>
        <p:spPr>
          <a:xfrm>
            <a:off x="7412476" y="0"/>
            <a:ext cx="4643789" cy="6063092"/>
          </a:xfrm>
        </p:spPr>
      </p:pic>
      <p:sp>
        <p:nvSpPr>
          <p:cNvPr id="4" name="Date Placeholder 3">
            <a:extLst>
              <a:ext uri="{FF2B5EF4-FFF2-40B4-BE49-F238E27FC236}">
                <a16:creationId xmlns:a16="http://schemas.microsoft.com/office/drawing/2014/main" id="{90EE3569-F451-360A-870F-C2F3992E9A8C}"/>
              </a:ext>
            </a:extLst>
          </p:cNvPr>
          <p:cNvSpPr>
            <a:spLocks noGrp="1"/>
          </p:cNvSpPr>
          <p:nvPr>
            <p:ph type="dt" sz="half" idx="10"/>
          </p:nvPr>
        </p:nvSpPr>
        <p:spPr/>
        <p:txBody>
          <a:bodyPr/>
          <a:lstStyle/>
          <a:p>
            <a:r>
              <a:rPr lang="en-US" dirty="0"/>
              <a:t>2023</a:t>
            </a:r>
          </a:p>
        </p:txBody>
      </p:sp>
      <p:sp>
        <p:nvSpPr>
          <p:cNvPr id="5" name="Footer Placeholder 4">
            <a:extLst>
              <a:ext uri="{FF2B5EF4-FFF2-40B4-BE49-F238E27FC236}">
                <a16:creationId xmlns:a16="http://schemas.microsoft.com/office/drawing/2014/main" id="{79E5D029-257A-C084-D723-B5E115AFEAF9}"/>
              </a:ext>
            </a:extLst>
          </p:cNvPr>
          <p:cNvSpPr>
            <a:spLocks noGrp="1"/>
          </p:cNvSpPr>
          <p:nvPr>
            <p:ph type="ftr" sz="quarter" idx="11"/>
          </p:nvPr>
        </p:nvSpPr>
        <p:spPr>
          <a:xfrm>
            <a:off x="1353312" y="6464808"/>
            <a:ext cx="6464808" cy="310896"/>
          </a:xfrm>
        </p:spPr>
        <p:txBody>
          <a:bodyPr/>
          <a:lstStyle/>
          <a:p>
            <a:r>
              <a:rPr lang="en-US" dirty="0"/>
              <a:t>The Impact of Enhanced Kinship Navigation on Caregivers and their Children</a:t>
            </a:r>
          </a:p>
        </p:txBody>
      </p:sp>
      <p:sp>
        <p:nvSpPr>
          <p:cNvPr id="6" name="Slide Number Placeholder 5">
            <a:extLst>
              <a:ext uri="{FF2B5EF4-FFF2-40B4-BE49-F238E27FC236}">
                <a16:creationId xmlns:a16="http://schemas.microsoft.com/office/drawing/2014/main" id="{18B697A5-63AE-CFF2-701C-13C0448CEBA9}"/>
              </a:ext>
            </a:extLst>
          </p:cNvPr>
          <p:cNvSpPr>
            <a:spLocks noGrp="1"/>
          </p:cNvSpPr>
          <p:nvPr>
            <p:ph type="sldNum" sz="quarter" idx="12"/>
          </p:nvPr>
        </p:nvSpPr>
        <p:spPr/>
        <p:txBody>
          <a:bodyPr/>
          <a:lstStyle/>
          <a:p>
            <a:fld id="{58FB4751-880F-D840-AAA9-3A15815CC996}" type="slidenum">
              <a:rPr lang="en-US" smtClean="0"/>
              <a:t>23</a:t>
            </a:fld>
            <a:endParaRPr lang="en-US" dirty="0"/>
          </a:p>
        </p:txBody>
      </p:sp>
      <p:graphicFrame>
        <p:nvGraphicFramePr>
          <p:cNvPr id="7" name="Content Placeholder 2">
            <a:extLst>
              <a:ext uri="{FF2B5EF4-FFF2-40B4-BE49-F238E27FC236}">
                <a16:creationId xmlns:a16="http://schemas.microsoft.com/office/drawing/2014/main" id="{4B5D1918-FD7F-79FF-892E-52724FA3D6EB}"/>
              </a:ext>
            </a:extLst>
          </p:cNvPr>
          <p:cNvGraphicFramePr>
            <a:graphicFrameLocks/>
          </p:cNvGraphicFramePr>
          <p:nvPr>
            <p:extLst>
              <p:ext uri="{D42A27DB-BD31-4B8C-83A1-F6EECF244321}">
                <p14:modId xmlns:p14="http://schemas.microsoft.com/office/powerpoint/2010/main" val="811082752"/>
              </p:ext>
            </p:extLst>
          </p:nvPr>
        </p:nvGraphicFramePr>
        <p:xfrm>
          <a:off x="488522" y="736916"/>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8206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DA7896-0769-3D1C-9779-3E4EE3597775}"/>
              </a:ext>
            </a:extLst>
          </p:cNvPr>
          <p:cNvSpPr>
            <a:spLocks noGrp="1"/>
          </p:cNvSpPr>
          <p:nvPr>
            <p:ph type="dt" sz="half" idx="10"/>
          </p:nvPr>
        </p:nvSpPr>
        <p:spPr/>
        <p:txBody>
          <a:bodyPr/>
          <a:lstStyle/>
          <a:p>
            <a:r>
              <a:rPr lang="en-US" dirty="0"/>
              <a:t>2023</a:t>
            </a:r>
          </a:p>
        </p:txBody>
      </p:sp>
      <p:sp>
        <p:nvSpPr>
          <p:cNvPr id="5" name="Slide Number Placeholder 4">
            <a:extLst>
              <a:ext uri="{FF2B5EF4-FFF2-40B4-BE49-F238E27FC236}">
                <a16:creationId xmlns:a16="http://schemas.microsoft.com/office/drawing/2014/main" id="{1B75858E-6608-188E-3A76-95453E9FAF41}"/>
              </a:ext>
            </a:extLst>
          </p:cNvPr>
          <p:cNvSpPr>
            <a:spLocks noGrp="1"/>
          </p:cNvSpPr>
          <p:nvPr>
            <p:ph type="sldNum" sz="quarter" idx="12"/>
          </p:nvPr>
        </p:nvSpPr>
        <p:spPr/>
        <p:txBody>
          <a:bodyPr/>
          <a:lstStyle/>
          <a:p>
            <a:fld id="{58FB4751-880F-D840-AAA9-3A15815CC996}" type="slidenum">
              <a:rPr lang="en-US" smtClean="0"/>
              <a:t>24</a:t>
            </a:fld>
            <a:endParaRPr lang="en-US" dirty="0"/>
          </a:p>
        </p:txBody>
      </p:sp>
      <p:sp>
        <p:nvSpPr>
          <p:cNvPr id="10" name="Title 9">
            <a:extLst>
              <a:ext uri="{FF2B5EF4-FFF2-40B4-BE49-F238E27FC236}">
                <a16:creationId xmlns:a16="http://schemas.microsoft.com/office/drawing/2014/main" id="{E3216CD5-D101-6558-64D1-FF8CFBE0FEA7}"/>
              </a:ext>
            </a:extLst>
          </p:cNvPr>
          <p:cNvSpPr>
            <a:spLocks noGrp="1"/>
          </p:cNvSpPr>
          <p:nvPr>
            <p:ph type="title"/>
          </p:nvPr>
        </p:nvSpPr>
        <p:spPr>
          <a:xfrm>
            <a:off x="1158876" y="877189"/>
            <a:ext cx="10515600" cy="676656"/>
          </a:xfrm>
        </p:spPr>
        <p:txBody>
          <a:bodyPr/>
          <a:lstStyle/>
          <a:p>
            <a:r>
              <a:rPr lang="en-US" dirty="0"/>
              <a:t>Implications</a:t>
            </a:r>
            <a:br>
              <a:rPr lang="en-US" dirty="0"/>
            </a:br>
            <a:endParaRPr lang="en-US" dirty="0"/>
          </a:p>
        </p:txBody>
      </p:sp>
      <p:graphicFrame>
        <p:nvGraphicFramePr>
          <p:cNvPr id="12" name="Content Placeholder 2">
            <a:extLst>
              <a:ext uri="{FF2B5EF4-FFF2-40B4-BE49-F238E27FC236}">
                <a16:creationId xmlns:a16="http://schemas.microsoft.com/office/drawing/2014/main" id="{E5048B47-BB04-25B9-D3F1-5D3540748BB1}"/>
              </a:ext>
            </a:extLst>
          </p:cNvPr>
          <p:cNvGraphicFramePr>
            <a:graphicFrameLocks noGrp="1"/>
          </p:cNvGraphicFramePr>
          <p:nvPr>
            <p:ph idx="1"/>
            <p:extLst>
              <p:ext uri="{D42A27DB-BD31-4B8C-83A1-F6EECF244321}">
                <p14:modId xmlns:p14="http://schemas.microsoft.com/office/powerpoint/2010/main" val="3445297650"/>
              </p:ext>
            </p:extLst>
          </p:nvPr>
        </p:nvGraphicFramePr>
        <p:xfrm>
          <a:off x="1842355" y="1553845"/>
          <a:ext cx="8306480" cy="4006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ooter Placeholder 4">
            <a:extLst>
              <a:ext uri="{FF2B5EF4-FFF2-40B4-BE49-F238E27FC236}">
                <a16:creationId xmlns:a16="http://schemas.microsoft.com/office/drawing/2014/main" id="{B27B0934-8037-D0BC-681C-E2C0A4A40280}"/>
              </a:ext>
            </a:extLst>
          </p:cNvPr>
          <p:cNvSpPr>
            <a:spLocks noGrp="1"/>
          </p:cNvSpPr>
          <p:nvPr>
            <p:ph type="ftr" sz="quarter" idx="11"/>
          </p:nvPr>
        </p:nvSpPr>
        <p:spPr>
          <a:xfrm>
            <a:off x="1353312" y="6464808"/>
            <a:ext cx="6464808" cy="310896"/>
          </a:xfrm>
        </p:spPr>
        <p:txBody>
          <a:bodyPr/>
          <a:lstStyle/>
          <a:p>
            <a:r>
              <a:rPr lang="en-US" dirty="0"/>
              <a:t>The Impact of Enhanced Kinship Navigation on Caregivers and their Children</a:t>
            </a:r>
          </a:p>
        </p:txBody>
      </p:sp>
    </p:spTree>
    <p:extLst>
      <p:ext uri="{BB962C8B-B14F-4D97-AF65-F5344CB8AC3E}">
        <p14:creationId xmlns:p14="http://schemas.microsoft.com/office/powerpoint/2010/main" val="947588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679D-DC49-184B-33D7-D460C700C85D}"/>
              </a:ext>
            </a:extLst>
          </p:cNvPr>
          <p:cNvSpPr>
            <a:spLocks noGrp="1"/>
          </p:cNvSpPr>
          <p:nvPr>
            <p:ph type="title"/>
          </p:nvPr>
        </p:nvSpPr>
        <p:spPr>
          <a:xfrm>
            <a:off x="576071" y="704088"/>
            <a:ext cx="9144000" cy="676656"/>
          </a:xfrm>
        </p:spPr>
        <p:txBody>
          <a:bodyPr/>
          <a:lstStyle/>
          <a:p>
            <a:r>
              <a:rPr lang="en-US" dirty="0"/>
              <a:t>Title IV-E funds</a:t>
            </a:r>
          </a:p>
        </p:txBody>
      </p:sp>
      <p:sp>
        <p:nvSpPr>
          <p:cNvPr id="8" name="Text Placeholder 7">
            <a:extLst>
              <a:ext uri="{FF2B5EF4-FFF2-40B4-BE49-F238E27FC236}">
                <a16:creationId xmlns:a16="http://schemas.microsoft.com/office/drawing/2014/main" id="{955CC3A7-DD9A-E887-A929-DE6D4C1E47B9}"/>
              </a:ext>
            </a:extLst>
          </p:cNvPr>
          <p:cNvSpPr>
            <a:spLocks noGrp="1"/>
          </p:cNvSpPr>
          <p:nvPr>
            <p:ph type="body" sz="quarter" idx="13"/>
          </p:nvPr>
        </p:nvSpPr>
        <p:spPr/>
        <p:txBody>
          <a:bodyPr/>
          <a:lstStyle/>
          <a:p>
            <a:r>
              <a:rPr lang="en-US" dirty="0"/>
              <a:t>Navigator Program</a:t>
            </a:r>
          </a:p>
          <a:p>
            <a:pPr lvl="1"/>
            <a:r>
              <a:rPr lang="en-US" dirty="0"/>
              <a:t>Current funding is state funding</a:t>
            </a:r>
          </a:p>
          <a:p>
            <a:endParaRPr lang="en-US" dirty="0"/>
          </a:p>
        </p:txBody>
      </p:sp>
      <p:sp>
        <p:nvSpPr>
          <p:cNvPr id="17" name="Text Placeholder 16">
            <a:extLst>
              <a:ext uri="{FF2B5EF4-FFF2-40B4-BE49-F238E27FC236}">
                <a16:creationId xmlns:a16="http://schemas.microsoft.com/office/drawing/2014/main" id="{21A076CC-9414-293E-8AB1-B8C2EA1C5FEE}"/>
              </a:ext>
            </a:extLst>
          </p:cNvPr>
          <p:cNvSpPr>
            <a:spLocks noGrp="1"/>
          </p:cNvSpPr>
          <p:nvPr>
            <p:ph type="body" sz="quarter" idx="15"/>
          </p:nvPr>
        </p:nvSpPr>
        <p:spPr/>
        <p:txBody>
          <a:bodyPr/>
          <a:lstStyle/>
          <a:p>
            <a:r>
              <a:rPr lang="en-US" dirty="0"/>
              <a:t>Case Management</a:t>
            </a:r>
          </a:p>
          <a:p>
            <a:endParaRPr lang="en-US" sz="900" dirty="0"/>
          </a:p>
          <a:p>
            <a:pPr lvl="1"/>
            <a:r>
              <a:rPr lang="en-US" dirty="0"/>
              <a:t>Clearinghouse Submission </a:t>
            </a:r>
          </a:p>
        </p:txBody>
      </p:sp>
      <p:sp>
        <p:nvSpPr>
          <p:cNvPr id="9" name="Text Placeholder 8">
            <a:extLst>
              <a:ext uri="{FF2B5EF4-FFF2-40B4-BE49-F238E27FC236}">
                <a16:creationId xmlns:a16="http://schemas.microsoft.com/office/drawing/2014/main" id="{EE754D37-3AA6-7249-76D8-52F85F4C158A}"/>
              </a:ext>
            </a:extLst>
          </p:cNvPr>
          <p:cNvSpPr>
            <a:spLocks noGrp="1"/>
          </p:cNvSpPr>
          <p:nvPr>
            <p:ph type="body" sz="quarter" idx="14"/>
          </p:nvPr>
        </p:nvSpPr>
        <p:spPr/>
        <p:txBody>
          <a:bodyPr/>
          <a:lstStyle/>
          <a:p>
            <a:r>
              <a:rPr lang="en-US" dirty="0"/>
              <a:t>Evidence Based </a:t>
            </a:r>
          </a:p>
          <a:p>
            <a:endParaRPr lang="en-US" sz="900" dirty="0"/>
          </a:p>
          <a:p>
            <a:pPr lvl="1"/>
            <a:r>
              <a:rPr lang="en-US" dirty="0"/>
              <a:t>Would allow for a 50% Federal reimbursement </a:t>
            </a:r>
          </a:p>
        </p:txBody>
      </p:sp>
      <p:sp>
        <p:nvSpPr>
          <p:cNvPr id="26" name="Text Placeholder 25">
            <a:extLst>
              <a:ext uri="{FF2B5EF4-FFF2-40B4-BE49-F238E27FC236}">
                <a16:creationId xmlns:a16="http://schemas.microsoft.com/office/drawing/2014/main" id="{FFCA4FA2-1095-105E-5606-3D90E73136C3}"/>
              </a:ext>
            </a:extLst>
          </p:cNvPr>
          <p:cNvSpPr>
            <a:spLocks noGrp="1"/>
          </p:cNvSpPr>
          <p:nvPr>
            <p:ph type="body" sz="quarter" idx="17"/>
          </p:nvPr>
        </p:nvSpPr>
        <p:spPr/>
        <p:txBody>
          <a:bodyPr/>
          <a:lstStyle/>
          <a:p>
            <a:r>
              <a:rPr lang="en-US" dirty="0"/>
              <a:t>All Pilot Sites</a:t>
            </a:r>
          </a:p>
          <a:p>
            <a:endParaRPr lang="en-US" sz="900" dirty="0"/>
          </a:p>
          <a:p>
            <a:pPr lvl="1"/>
            <a:r>
              <a:rPr lang="en-US" dirty="0"/>
              <a:t>Case Management for all eligible kinship families </a:t>
            </a:r>
          </a:p>
        </p:txBody>
      </p:sp>
      <p:sp>
        <p:nvSpPr>
          <p:cNvPr id="18" name="Text Placeholder 17">
            <a:extLst>
              <a:ext uri="{FF2B5EF4-FFF2-40B4-BE49-F238E27FC236}">
                <a16:creationId xmlns:a16="http://schemas.microsoft.com/office/drawing/2014/main" id="{871694C6-64CB-2042-D079-8D98D610EDB0}"/>
              </a:ext>
            </a:extLst>
          </p:cNvPr>
          <p:cNvSpPr>
            <a:spLocks noGrp="1"/>
          </p:cNvSpPr>
          <p:nvPr>
            <p:ph type="body" sz="quarter" idx="16"/>
          </p:nvPr>
        </p:nvSpPr>
        <p:spPr/>
        <p:txBody>
          <a:bodyPr/>
          <a:lstStyle/>
          <a:p>
            <a:r>
              <a:rPr lang="en-US" dirty="0"/>
              <a:t>Statewide</a:t>
            </a:r>
          </a:p>
          <a:p>
            <a:endParaRPr lang="en-US" sz="900" dirty="0"/>
          </a:p>
          <a:p>
            <a:pPr lvl="1"/>
            <a:r>
              <a:rPr lang="en-US" dirty="0"/>
              <a:t>Case Management for all eligible kinship families </a:t>
            </a:r>
          </a:p>
        </p:txBody>
      </p:sp>
    </p:spTree>
    <p:extLst>
      <p:ext uri="{BB962C8B-B14F-4D97-AF65-F5344CB8AC3E}">
        <p14:creationId xmlns:p14="http://schemas.microsoft.com/office/powerpoint/2010/main" val="327257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864EEEA-F2EA-493B-B5D6-6AF9CD43807F}"/>
              </a:ext>
            </a:extLst>
          </p:cNvPr>
          <p:cNvSpPr>
            <a:spLocks noGrp="1"/>
          </p:cNvSpPr>
          <p:nvPr>
            <p:ph type="title"/>
          </p:nvPr>
        </p:nvSpPr>
        <p:spPr>
          <a:xfrm>
            <a:off x="1288064" y="1284731"/>
            <a:ext cx="9637776" cy="929046"/>
          </a:xfrm>
        </p:spPr>
        <p:txBody>
          <a:bodyPr vert="horz" lIns="91440" tIns="45720" rIns="91440" bIns="45720" rtlCol="0" anchor="ctr">
            <a:normAutofit/>
          </a:bodyPr>
          <a:lstStyle/>
          <a:p>
            <a:r>
              <a:rPr lang="en-US" sz="4400" kern="1200">
                <a:solidFill>
                  <a:schemeClr val="tx1"/>
                </a:solidFill>
                <a:latin typeface="+mj-lt"/>
                <a:ea typeface="+mj-ea"/>
                <a:cs typeface="+mj-cs"/>
              </a:rPr>
              <a:t>Questions </a:t>
            </a:r>
          </a:p>
        </p:txBody>
      </p:sp>
      <p:graphicFrame>
        <p:nvGraphicFramePr>
          <p:cNvPr id="26" name="Text Placeholder 8">
            <a:extLst>
              <a:ext uri="{FF2B5EF4-FFF2-40B4-BE49-F238E27FC236}">
                <a16:creationId xmlns:a16="http://schemas.microsoft.com/office/drawing/2014/main" id="{8F109567-5F7B-53CF-C0B7-E9811A58F6C1}"/>
              </a:ext>
            </a:extLst>
          </p:cNvPr>
          <p:cNvGraphicFramePr/>
          <p:nvPr>
            <p:extLst>
              <p:ext uri="{D42A27DB-BD31-4B8C-83A1-F6EECF244321}">
                <p14:modId xmlns:p14="http://schemas.microsoft.com/office/powerpoint/2010/main" val="646453220"/>
              </p:ext>
            </p:extLst>
          </p:nvPr>
        </p:nvGraphicFramePr>
        <p:xfrm>
          <a:off x="1289304" y="2371780"/>
          <a:ext cx="9637776" cy="3218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E2A3ECC7-5A61-E57C-F6CF-0554E3970C4B}"/>
              </a:ext>
            </a:extLst>
          </p:cNvPr>
          <p:cNvPicPr>
            <a:picLocks noChangeAspect="1"/>
          </p:cNvPicPr>
          <p:nvPr/>
        </p:nvPicPr>
        <p:blipFill>
          <a:blip r:embed="rId8"/>
          <a:stretch>
            <a:fillRect/>
          </a:stretch>
        </p:blipFill>
        <p:spPr>
          <a:xfrm>
            <a:off x="818051" y="6444723"/>
            <a:ext cx="6322100" cy="377985"/>
          </a:xfrm>
          <a:prstGeom prst="rect">
            <a:avLst/>
          </a:prstGeom>
        </p:spPr>
      </p:pic>
    </p:spTree>
    <p:extLst>
      <p:ext uri="{BB962C8B-B14F-4D97-AF65-F5344CB8AC3E}">
        <p14:creationId xmlns:p14="http://schemas.microsoft.com/office/powerpoint/2010/main" val="631490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6D4E-8B4F-62B8-F551-56379B923E78}"/>
              </a:ext>
            </a:extLst>
          </p:cNvPr>
          <p:cNvSpPr>
            <a:spLocks noGrp="1"/>
          </p:cNvSpPr>
          <p:nvPr>
            <p:ph type="ctrTitle"/>
          </p:nvPr>
        </p:nvSpPr>
        <p:spPr>
          <a:xfrm>
            <a:off x="1368136" y="79386"/>
            <a:ext cx="9144000" cy="1125959"/>
          </a:xfrm>
        </p:spPr>
        <p:txBody>
          <a:bodyPr/>
          <a:lstStyle/>
          <a:p>
            <a:r>
              <a:rPr lang="en-US" dirty="0"/>
              <a:t>thank you </a:t>
            </a:r>
          </a:p>
        </p:txBody>
      </p:sp>
      <p:sp>
        <p:nvSpPr>
          <p:cNvPr id="5" name="Text Placeholder 25">
            <a:extLst>
              <a:ext uri="{FF2B5EF4-FFF2-40B4-BE49-F238E27FC236}">
                <a16:creationId xmlns:a16="http://schemas.microsoft.com/office/drawing/2014/main" id="{2E226B65-8D9E-9BFB-58CD-69D48EA7E135}"/>
              </a:ext>
            </a:extLst>
          </p:cNvPr>
          <p:cNvSpPr txBox="1">
            <a:spLocks/>
          </p:cNvSpPr>
          <p:nvPr/>
        </p:nvSpPr>
        <p:spPr>
          <a:xfrm>
            <a:off x="352584" y="3846849"/>
            <a:ext cx="4403292" cy="36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Geene Delaplane</a:t>
            </a:r>
          </a:p>
          <a:p>
            <a:r>
              <a:rPr lang="en-US" sz="2000" dirty="0"/>
              <a:t>DCYF Kinship Care and Guardianship Program Manager</a:t>
            </a:r>
          </a:p>
          <a:p>
            <a:r>
              <a:rPr lang="en-US" sz="2000" dirty="0"/>
              <a:t>geene.delaplane@dcyf.wa.gov</a:t>
            </a:r>
          </a:p>
        </p:txBody>
      </p:sp>
      <p:sp>
        <p:nvSpPr>
          <p:cNvPr id="6" name="Text Placeholder 26">
            <a:extLst>
              <a:ext uri="{FF2B5EF4-FFF2-40B4-BE49-F238E27FC236}">
                <a16:creationId xmlns:a16="http://schemas.microsoft.com/office/drawing/2014/main" id="{F55CDB7A-35A3-E755-B770-06D57A99F2D4}"/>
              </a:ext>
            </a:extLst>
          </p:cNvPr>
          <p:cNvSpPr txBox="1">
            <a:spLocks/>
          </p:cNvSpPr>
          <p:nvPr/>
        </p:nvSpPr>
        <p:spPr>
          <a:xfrm>
            <a:off x="4713363" y="3902952"/>
            <a:ext cx="3872908" cy="18937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Rosalyn Alber</a:t>
            </a:r>
          </a:p>
          <a:p>
            <a:r>
              <a:rPr lang="en-US" sz="2000" dirty="0"/>
              <a:t>ALTSA Kinship Program Manager </a:t>
            </a:r>
          </a:p>
          <a:p>
            <a:r>
              <a:rPr lang="en-US" sz="2000" dirty="0"/>
              <a:t>rosalyn.alber@dshs.wa.gov</a:t>
            </a:r>
          </a:p>
        </p:txBody>
      </p:sp>
      <p:sp>
        <p:nvSpPr>
          <p:cNvPr id="7" name="Text Placeholder 28">
            <a:extLst>
              <a:ext uri="{FF2B5EF4-FFF2-40B4-BE49-F238E27FC236}">
                <a16:creationId xmlns:a16="http://schemas.microsoft.com/office/drawing/2014/main" id="{FB320A30-1EB7-9894-FAD3-C4624B8509C6}"/>
              </a:ext>
            </a:extLst>
          </p:cNvPr>
          <p:cNvSpPr txBox="1">
            <a:spLocks/>
          </p:cNvSpPr>
          <p:nvPr/>
        </p:nvSpPr>
        <p:spPr>
          <a:xfrm>
            <a:off x="8769618" y="3902952"/>
            <a:ext cx="3432322" cy="14554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Angelique Day</a:t>
            </a:r>
          </a:p>
          <a:p>
            <a:r>
              <a:rPr lang="en-US" sz="2000" dirty="0"/>
              <a:t>University of Washington </a:t>
            </a:r>
          </a:p>
          <a:p>
            <a:r>
              <a:rPr lang="en-US" sz="2000" dirty="0"/>
              <a:t>dayangel@uw.edu</a:t>
            </a:r>
          </a:p>
        </p:txBody>
      </p:sp>
      <p:sp>
        <p:nvSpPr>
          <p:cNvPr id="8" name="Text Placeholder 29">
            <a:extLst>
              <a:ext uri="{FF2B5EF4-FFF2-40B4-BE49-F238E27FC236}">
                <a16:creationId xmlns:a16="http://schemas.microsoft.com/office/drawing/2014/main" id="{F2FB85E6-6775-47A4-CB3E-023E6CDB6A90}"/>
              </a:ext>
            </a:extLst>
          </p:cNvPr>
          <p:cNvSpPr txBox="1">
            <a:spLocks/>
          </p:cNvSpPr>
          <p:nvPr/>
        </p:nvSpPr>
        <p:spPr>
          <a:xfrm>
            <a:off x="0" y="5589673"/>
            <a:ext cx="5383181" cy="676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Text Placeholder 30">
            <a:extLst>
              <a:ext uri="{FF2B5EF4-FFF2-40B4-BE49-F238E27FC236}">
                <a16:creationId xmlns:a16="http://schemas.microsoft.com/office/drawing/2014/main" id="{4A20059C-C42A-A3F1-6C23-2B93BFF58E70}"/>
              </a:ext>
            </a:extLst>
          </p:cNvPr>
          <p:cNvSpPr txBox="1">
            <a:spLocks/>
          </p:cNvSpPr>
          <p:nvPr/>
        </p:nvSpPr>
        <p:spPr>
          <a:xfrm>
            <a:off x="4785437" y="5562241"/>
            <a:ext cx="2423160" cy="36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Text Placeholder 33">
            <a:extLst>
              <a:ext uri="{FF2B5EF4-FFF2-40B4-BE49-F238E27FC236}">
                <a16:creationId xmlns:a16="http://schemas.microsoft.com/office/drawing/2014/main" id="{9C46AD5B-8225-FA98-96FA-F0C595E0622C}"/>
              </a:ext>
            </a:extLst>
          </p:cNvPr>
          <p:cNvSpPr txBox="1">
            <a:spLocks/>
          </p:cNvSpPr>
          <p:nvPr/>
        </p:nvSpPr>
        <p:spPr>
          <a:xfrm>
            <a:off x="8177419" y="5453799"/>
            <a:ext cx="3416823" cy="36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 name="Slide Number Placeholder 3">
            <a:extLst>
              <a:ext uri="{FF2B5EF4-FFF2-40B4-BE49-F238E27FC236}">
                <a16:creationId xmlns:a16="http://schemas.microsoft.com/office/drawing/2014/main" id="{33647AEF-976A-67EF-D9C1-EA5A5684AD1A}"/>
              </a:ext>
            </a:extLst>
          </p:cNvPr>
          <p:cNvSpPr txBox="1">
            <a:spLocks/>
          </p:cNvSpPr>
          <p:nvPr/>
        </p:nvSpPr>
        <p:spPr>
          <a:xfrm>
            <a:off x="11027664" y="6464808"/>
            <a:ext cx="987552" cy="3108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FB4751-880F-D840-AAA9-3A15815CC996}" type="slidenum">
              <a:rPr lang="en-US" smtClean="0"/>
              <a:pPr/>
              <a:t>27</a:t>
            </a:fld>
            <a:endParaRPr lang="en-US" dirty="0"/>
          </a:p>
        </p:txBody>
      </p:sp>
      <p:pic>
        <p:nvPicPr>
          <p:cNvPr id="14" name="Picture 13">
            <a:extLst>
              <a:ext uri="{FF2B5EF4-FFF2-40B4-BE49-F238E27FC236}">
                <a16:creationId xmlns:a16="http://schemas.microsoft.com/office/drawing/2014/main" id="{D502A6AB-4DF0-23C1-DA38-3CC1804AE8B9}"/>
              </a:ext>
            </a:extLst>
          </p:cNvPr>
          <p:cNvPicPr>
            <a:picLocks noChangeAspect="1"/>
          </p:cNvPicPr>
          <p:nvPr/>
        </p:nvPicPr>
        <p:blipFill>
          <a:blip r:embed="rId3"/>
          <a:stretch>
            <a:fillRect/>
          </a:stretch>
        </p:blipFill>
        <p:spPr>
          <a:xfrm>
            <a:off x="9252741" y="1293144"/>
            <a:ext cx="1495862" cy="22437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Placeholder 8" descr="A person wearing glasses&#10;&#10;Description automatically generated with medium confidence">
            <a:extLst>
              <a:ext uri="{FF2B5EF4-FFF2-40B4-BE49-F238E27FC236}">
                <a16:creationId xmlns:a16="http://schemas.microsoft.com/office/drawing/2014/main" id="{EFDBE325-5EAC-B76B-6D2A-09F55A227877}"/>
              </a:ext>
            </a:extLst>
          </p:cNvPr>
          <p:cNvPicPr>
            <a:picLocks noChangeAspect="1"/>
          </p:cNvPicPr>
          <p:nvPr/>
        </p:nvPicPr>
        <p:blipFill>
          <a:blip r:embed="rId4"/>
          <a:srcRect l="7268" r="7268"/>
          <a:stretch>
            <a:fillRect/>
          </a:stretch>
        </p:blipFill>
        <p:spPr>
          <a:xfrm>
            <a:off x="5247283" y="1232777"/>
            <a:ext cx="1627974" cy="224379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A161BCAF-A9CB-4B66-9E8F-D6AF1B9799BF" descr="IMG_4357.jpg">
            <a:extLst>
              <a:ext uri="{FF2B5EF4-FFF2-40B4-BE49-F238E27FC236}">
                <a16:creationId xmlns:a16="http://schemas.microsoft.com/office/drawing/2014/main" id="{92592E33-0B89-F06E-A60C-D2450F012A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247" y="1128281"/>
            <a:ext cx="1771552" cy="2335388"/>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52887AD-E295-4EC6-712D-2EEED6294BCF}"/>
              </a:ext>
            </a:extLst>
          </p:cNvPr>
          <p:cNvPicPr>
            <a:picLocks noChangeAspect="1"/>
          </p:cNvPicPr>
          <p:nvPr/>
        </p:nvPicPr>
        <p:blipFill>
          <a:blip r:embed="rId6"/>
          <a:stretch>
            <a:fillRect/>
          </a:stretch>
        </p:blipFill>
        <p:spPr>
          <a:xfrm>
            <a:off x="1098247" y="5303239"/>
            <a:ext cx="1317017" cy="1317017"/>
          </a:xfrm>
          <a:prstGeom prst="rect">
            <a:avLst/>
          </a:prstGeom>
        </p:spPr>
      </p:pic>
      <p:pic>
        <p:nvPicPr>
          <p:cNvPr id="19" name="Picture 18" descr="Qr code&#10;&#10;Description automatically generated">
            <a:extLst>
              <a:ext uri="{FF2B5EF4-FFF2-40B4-BE49-F238E27FC236}">
                <a16:creationId xmlns:a16="http://schemas.microsoft.com/office/drawing/2014/main" id="{F8074B00-F341-CD5A-442A-14B36BD43A52}"/>
              </a:ext>
            </a:extLst>
          </p:cNvPr>
          <p:cNvPicPr>
            <a:picLocks noChangeAspect="1"/>
          </p:cNvPicPr>
          <p:nvPr/>
        </p:nvPicPr>
        <p:blipFill>
          <a:blip r:embed="rId7"/>
          <a:stretch>
            <a:fillRect/>
          </a:stretch>
        </p:blipFill>
        <p:spPr>
          <a:xfrm>
            <a:off x="5592869" y="5302342"/>
            <a:ext cx="1317914" cy="1317914"/>
          </a:xfrm>
          <a:prstGeom prst="rect">
            <a:avLst/>
          </a:prstGeom>
        </p:spPr>
      </p:pic>
      <p:pic>
        <p:nvPicPr>
          <p:cNvPr id="21" name="Picture 20" descr="Qr code&#10;&#10;Description automatically generated">
            <a:extLst>
              <a:ext uri="{FF2B5EF4-FFF2-40B4-BE49-F238E27FC236}">
                <a16:creationId xmlns:a16="http://schemas.microsoft.com/office/drawing/2014/main" id="{D025EDAA-E0D9-82F2-A82F-53C291C1FB27}"/>
              </a:ext>
            </a:extLst>
          </p:cNvPr>
          <p:cNvPicPr>
            <a:picLocks noChangeAspect="1"/>
          </p:cNvPicPr>
          <p:nvPr/>
        </p:nvPicPr>
        <p:blipFill>
          <a:blip r:embed="rId8"/>
          <a:stretch>
            <a:fillRect/>
          </a:stretch>
        </p:blipFill>
        <p:spPr>
          <a:xfrm>
            <a:off x="9252741" y="5303239"/>
            <a:ext cx="1317017" cy="1317017"/>
          </a:xfrm>
          <a:prstGeom prst="rect">
            <a:avLst/>
          </a:prstGeom>
        </p:spPr>
      </p:pic>
    </p:spTree>
    <p:extLst>
      <p:ext uri="{BB962C8B-B14F-4D97-AF65-F5344CB8AC3E}">
        <p14:creationId xmlns:p14="http://schemas.microsoft.com/office/powerpoint/2010/main" val="257793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BE14C3C8-CE39-133E-31F8-E2A69DFA914D}"/>
              </a:ext>
            </a:extLst>
          </p:cNvPr>
          <p:cNvSpPr>
            <a:spLocks noGrp="1"/>
          </p:cNvSpPr>
          <p:nvPr>
            <p:ph type="title"/>
          </p:nvPr>
        </p:nvSpPr>
        <p:spPr/>
        <p:txBody>
          <a:bodyPr/>
          <a:lstStyle/>
          <a:p>
            <a:r>
              <a:rPr lang="en-US" dirty="0"/>
              <a:t>meet our presenters  </a:t>
            </a:r>
          </a:p>
        </p:txBody>
      </p:sp>
      <p:sp>
        <p:nvSpPr>
          <p:cNvPr id="26" name="Text Placeholder 25">
            <a:extLst>
              <a:ext uri="{FF2B5EF4-FFF2-40B4-BE49-F238E27FC236}">
                <a16:creationId xmlns:a16="http://schemas.microsoft.com/office/drawing/2014/main" id="{F237C2FF-8AE7-02AF-7E17-D62F80F65FAA}"/>
              </a:ext>
            </a:extLst>
          </p:cNvPr>
          <p:cNvSpPr>
            <a:spLocks noGrp="1"/>
          </p:cNvSpPr>
          <p:nvPr>
            <p:ph type="body" sz="quarter" idx="17"/>
          </p:nvPr>
        </p:nvSpPr>
        <p:spPr/>
        <p:txBody>
          <a:bodyPr/>
          <a:lstStyle/>
          <a:p>
            <a:r>
              <a:rPr lang="en-US" dirty="0"/>
              <a:t>Geene Delaplane</a:t>
            </a:r>
          </a:p>
        </p:txBody>
      </p:sp>
      <p:sp>
        <p:nvSpPr>
          <p:cNvPr id="27" name="Text Placeholder 26">
            <a:extLst>
              <a:ext uri="{FF2B5EF4-FFF2-40B4-BE49-F238E27FC236}">
                <a16:creationId xmlns:a16="http://schemas.microsoft.com/office/drawing/2014/main" id="{00C27F86-4C80-C4F3-6CE8-D40C84F64932}"/>
              </a:ext>
            </a:extLst>
          </p:cNvPr>
          <p:cNvSpPr>
            <a:spLocks noGrp="1"/>
          </p:cNvSpPr>
          <p:nvPr>
            <p:ph type="body" sz="quarter" idx="18"/>
          </p:nvPr>
        </p:nvSpPr>
        <p:spPr>
          <a:xfrm>
            <a:off x="4884420" y="5196481"/>
            <a:ext cx="2423160" cy="365760"/>
          </a:xfrm>
        </p:spPr>
        <p:txBody>
          <a:bodyPr/>
          <a:lstStyle/>
          <a:p>
            <a:r>
              <a:rPr lang="en-US" dirty="0"/>
              <a:t>Rosalyn Alber</a:t>
            </a:r>
          </a:p>
        </p:txBody>
      </p:sp>
      <p:sp>
        <p:nvSpPr>
          <p:cNvPr id="29" name="Text Placeholder 28">
            <a:extLst>
              <a:ext uri="{FF2B5EF4-FFF2-40B4-BE49-F238E27FC236}">
                <a16:creationId xmlns:a16="http://schemas.microsoft.com/office/drawing/2014/main" id="{88C30139-2108-5DD5-D7B5-F4C5CA6CCBF3}"/>
              </a:ext>
            </a:extLst>
          </p:cNvPr>
          <p:cNvSpPr>
            <a:spLocks noGrp="1"/>
          </p:cNvSpPr>
          <p:nvPr>
            <p:ph type="body" sz="quarter" idx="20"/>
          </p:nvPr>
        </p:nvSpPr>
        <p:spPr>
          <a:xfrm>
            <a:off x="8604504" y="5195299"/>
            <a:ext cx="2423160" cy="365760"/>
          </a:xfrm>
        </p:spPr>
        <p:txBody>
          <a:bodyPr/>
          <a:lstStyle/>
          <a:p>
            <a:r>
              <a:rPr lang="en-US" dirty="0"/>
              <a:t>Angelique Day</a:t>
            </a:r>
          </a:p>
        </p:txBody>
      </p:sp>
      <p:sp>
        <p:nvSpPr>
          <p:cNvPr id="30" name="Text Placeholder 29">
            <a:extLst>
              <a:ext uri="{FF2B5EF4-FFF2-40B4-BE49-F238E27FC236}">
                <a16:creationId xmlns:a16="http://schemas.microsoft.com/office/drawing/2014/main" id="{7E1DA776-AFFE-AE39-7F7B-59EB501D7E5F}"/>
              </a:ext>
            </a:extLst>
          </p:cNvPr>
          <p:cNvSpPr>
            <a:spLocks noGrp="1"/>
          </p:cNvSpPr>
          <p:nvPr>
            <p:ph type="body" sz="quarter" idx="21"/>
          </p:nvPr>
        </p:nvSpPr>
        <p:spPr>
          <a:xfrm>
            <a:off x="155174" y="5561059"/>
            <a:ext cx="3528137" cy="676656"/>
          </a:xfrm>
        </p:spPr>
        <p:txBody>
          <a:bodyPr/>
          <a:lstStyle/>
          <a:p>
            <a:r>
              <a:rPr lang="en-US" dirty="0" err="1"/>
              <a:t>PhDc</a:t>
            </a:r>
            <a:r>
              <a:rPr lang="en-US" dirty="0"/>
              <a:t>, Kinship Care and Guardianship Program Manager</a:t>
            </a:r>
          </a:p>
        </p:txBody>
      </p:sp>
      <p:sp>
        <p:nvSpPr>
          <p:cNvPr id="31" name="Text Placeholder 30">
            <a:extLst>
              <a:ext uri="{FF2B5EF4-FFF2-40B4-BE49-F238E27FC236}">
                <a16:creationId xmlns:a16="http://schemas.microsoft.com/office/drawing/2014/main" id="{1F74C8AB-F847-F58A-7B89-FC1F3E125FB9}"/>
              </a:ext>
            </a:extLst>
          </p:cNvPr>
          <p:cNvSpPr>
            <a:spLocks noGrp="1"/>
          </p:cNvSpPr>
          <p:nvPr>
            <p:ph type="body" sz="quarter" idx="22"/>
          </p:nvPr>
        </p:nvSpPr>
        <p:spPr>
          <a:xfrm>
            <a:off x="4785437" y="5562241"/>
            <a:ext cx="2423160" cy="365760"/>
          </a:xfrm>
        </p:spPr>
        <p:txBody>
          <a:bodyPr/>
          <a:lstStyle/>
          <a:p>
            <a:r>
              <a:rPr lang="en-US" dirty="0"/>
              <a:t>Kinship Program Manager </a:t>
            </a:r>
          </a:p>
        </p:txBody>
      </p:sp>
      <p:sp>
        <p:nvSpPr>
          <p:cNvPr id="34" name="Text Placeholder 33">
            <a:extLst>
              <a:ext uri="{FF2B5EF4-FFF2-40B4-BE49-F238E27FC236}">
                <a16:creationId xmlns:a16="http://schemas.microsoft.com/office/drawing/2014/main" id="{20510531-78E7-6DD4-B8ED-F8484240C2E1}"/>
              </a:ext>
            </a:extLst>
          </p:cNvPr>
          <p:cNvSpPr>
            <a:spLocks noGrp="1"/>
          </p:cNvSpPr>
          <p:nvPr>
            <p:ph type="body" sz="quarter" idx="24"/>
          </p:nvPr>
        </p:nvSpPr>
        <p:spPr>
          <a:xfrm>
            <a:off x="8199120" y="5458745"/>
            <a:ext cx="3416823" cy="365760"/>
          </a:xfrm>
        </p:spPr>
        <p:txBody>
          <a:bodyPr/>
          <a:lstStyle/>
          <a:p>
            <a:r>
              <a:rPr lang="en-US" dirty="0"/>
              <a:t>PhD, MSW </a:t>
            </a:r>
          </a:p>
          <a:p>
            <a:r>
              <a:rPr lang="en-US" dirty="0"/>
              <a:t>Associate professor University of Washington</a:t>
            </a:r>
          </a:p>
        </p:txBody>
      </p:sp>
      <p:sp>
        <p:nvSpPr>
          <p:cNvPr id="2" name="Date Placeholder 1">
            <a:extLst>
              <a:ext uri="{FF2B5EF4-FFF2-40B4-BE49-F238E27FC236}">
                <a16:creationId xmlns:a16="http://schemas.microsoft.com/office/drawing/2014/main" id="{EB170A85-84B6-5E89-7F16-4811AE5FD44B}"/>
              </a:ext>
            </a:extLst>
          </p:cNvPr>
          <p:cNvSpPr>
            <a:spLocks noGrp="1"/>
          </p:cNvSpPr>
          <p:nvPr>
            <p:ph type="dt" sz="half" idx="10"/>
          </p:nvPr>
        </p:nvSpPr>
        <p:spPr/>
        <p:txBody>
          <a:bodyPr/>
          <a:lstStyle/>
          <a:p>
            <a:r>
              <a:rPr lang="en-US" dirty="0"/>
              <a:t>2023</a:t>
            </a:r>
          </a:p>
        </p:txBody>
      </p:sp>
      <p:sp>
        <p:nvSpPr>
          <p:cNvPr id="3" name="Footer Placeholder 2">
            <a:extLst>
              <a:ext uri="{FF2B5EF4-FFF2-40B4-BE49-F238E27FC236}">
                <a16:creationId xmlns:a16="http://schemas.microsoft.com/office/drawing/2014/main" id="{A29B6800-D0C2-8D9D-7F2C-5D0E41F51909}"/>
              </a:ext>
            </a:extLst>
          </p:cNvPr>
          <p:cNvSpPr>
            <a:spLocks noGrp="1"/>
          </p:cNvSpPr>
          <p:nvPr>
            <p:ph type="ftr" sz="quarter" idx="11"/>
          </p:nvPr>
        </p:nvSpPr>
        <p:spPr>
          <a:xfrm>
            <a:off x="1458098" y="6464808"/>
            <a:ext cx="6322952" cy="310896"/>
          </a:xfrm>
        </p:spPr>
        <p:txBody>
          <a:bodyPr/>
          <a:lstStyle/>
          <a:p>
            <a:r>
              <a:rPr lang="en-US" dirty="0"/>
              <a:t>The Impact of Enhanced Kinship Navigation on Caregivers and their Children</a:t>
            </a:r>
          </a:p>
        </p:txBody>
      </p:sp>
      <p:sp>
        <p:nvSpPr>
          <p:cNvPr id="4" name="Slide Number Placeholder 3">
            <a:extLst>
              <a:ext uri="{FF2B5EF4-FFF2-40B4-BE49-F238E27FC236}">
                <a16:creationId xmlns:a16="http://schemas.microsoft.com/office/drawing/2014/main" id="{9099A4E0-99CC-34E8-536B-35867E7C5AF2}"/>
              </a:ext>
            </a:extLst>
          </p:cNvPr>
          <p:cNvSpPr>
            <a:spLocks noGrp="1"/>
          </p:cNvSpPr>
          <p:nvPr>
            <p:ph type="sldNum" sz="quarter" idx="12"/>
          </p:nvPr>
        </p:nvSpPr>
        <p:spPr/>
        <p:txBody>
          <a:bodyPr/>
          <a:lstStyle/>
          <a:p>
            <a:fld id="{58FB4751-880F-D840-AAA9-3A15815CC996}" type="slidenum">
              <a:rPr lang="en-US" smtClean="0"/>
              <a:t>3</a:t>
            </a:fld>
            <a:endParaRPr lang="en-US" dirty="0"/>
          </a:p>
        </p:txBody>
      </p:sp>
      <p:pic>
        <p:nvPicPr>
          <p:cNvPr id="7" name="Picture 6">
            <a:extLst>
              <a:ext uri="{FF2B5EF4-FFF2-40B4-BE49-F238E27FC236}">
                <a16:creationId xmlns:a16="http://schemas.microsoft.com/office/drawing/2014/main" id="{99279526-7958-54DE-2747-EC8EBDB91E22}"/>
              </a:ext>
            </a:extLst>
          </p:cNvPr>
          <p:cNvPicPr>
            <a:picLocks noChangeAspect="1"/>
          </p:cNvPicPr>
          <p:nvPr/>
        </p:nvPicPr>
        <p:blipFill>
          <a:blip r:embed="rId3"/>
          <a:stretch>
            <a:fillRect/>
          </a:stretch>
        </p:blipFill>
        <p:spPr>
          <a:xfrm>
            <a:off x="8818500" y="1496935"/>
            <a:ext cx="2322621" cy="34839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Placeholder 8" descr="A person wearing glasses&#10;&#10;Description automatically generated with medium confidence">
            <a:extLst>
              <a:ext uri="{FF2B5EF4-FFF2-40B4-BE49-F238E27FC236}">
                <a16:creationId xmlns:a16="http://schemas.microsoft.com/office/drawing/2014/main" id="{282E3717-F368-CC00-8993-DDE9D74AC705}"/>
              </a:ext>
            </a:extLst>
          </p:cNvPr>
          <p:cNvPicPr>
            <a:picLocks noGrp="1" noChangeAspect="1"/>
          </p:cNvPicPr>
          <p:nvPr>
            <p:ph type="pic" sz="quarter" idx="14"/>
          </p:nvPr>
        </p:nvPicPr>
        <p:blipFill>
          <a:blip r:embed="rId4"/>
          <a:srcRect l="7268" r="7268"/>
          <a:stretch>
            <a:fillRect/>
          </a:stretch>
        </p:blipFill>
        <p:spPr>
          <a:xfrm>
            <a:off x="4782897" y="1422043"/>
            <a:ext cx="2425700" cy="334327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A161BCAF-A9CB-4B66-9E8F-D6AF1B9799BF" descr="IMG_4357.jpg">
            <a:extLst>
              <a:ext uri="{FF2B5EF4-FFF2-40B4-BE49-F238E27FC236}">
                <a16:creationId xmlns:a16="http://schemas.microsoft.com/office/drawing/2014/main" id="{3532A044-CFD6-BFFA-D422-67A8EDD03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91" y="1496935"/>
            <a:ext cx="2567103" cy="338414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104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6E8CA3F3-6E1F-09D3-1B92-6F12C8C13940}"/>
              </a:ext>
            </a:extLst>
          </p:cNvPr>
          <p:cNvSpPr>
            <a:spLocks noGrp="1"/>
          </p:cNvSpPr>
          <p:nvPr>
            <p:ph type="title"/>
          </p:nvPr>
        </p:nvSpPr>
        <p:spPr/>
        <p:txBody>
          <a:bodyPr/>
          <a:lstStyle/>
          <a:p>
            <a:r>
              <a:rPr lang="en-US" sz="4800" dirty="0">
                <a:latin typeface="Georgia"/>
                <a:cs typeface="Calibri Light"/>
              </a:rPr>
              <a:t>What is kinship care?</a:t>
            </a:r>
            <a:endParaRPr lang="en-US" dirty="0"/>
          </a:p>
        </p:txBody>
      </p:sp>
      <p:sp>
        <p:nvSpPr>
          <p:cNvPr id="19" name="Content Placeholder 18">
            <a:extLst>
              <a:ext uri="{FF2B5EF4-FFF2-40B4-BE49-F238E27FC236}">
                <a16:creationId xmlns:a16="http://schemas.microsoft.com/office/drawing/2014/main" id="{D1218DF5-B08F-2DE6-1362-4D87C249F9B6}"/>
              </a:ext>
            </a:extLst>
          </p:cNvPr>
          <p:cNvSpPr>
            <a:spLocks noGrp="1"/>
          </p:cNvSpPr>
          <p:nvPr>
            <p:ph idx="1"/>
          </p:nvPr>
        </p:nvSpPr>
        <p:spPr>
          <a:xfrm>
            <a:off x="464312" y="1790192"/>
            <a:ext cx="7744968" cy="3877056"/>
          </a:xfrm>
        </p:spPr>
        <p:txBody>
          <a:bodyPr/>
          <a:lstStyle/>
          <a:p>
            <a:pPr lvl="1">
              <a:buFont typeface="Wingdings" panose="05000000000000000000" pitchFamily="2" charset="2"/>
              <a:buChar char="v"/>
            </a:pPr>
            <a:r>
              <a:rPr lang="en-US" dirty="0">
                <a:latin typeface="Times New Roman" panose="02020603050405020304" pitchFamily="18" charset="0"/>
                <a:ea typeface="+mn-lt"/>
                <a:cs typeface="Times New Roman" panose="02020603050405020304" pitchFamily="18" charset="0"/>
              </a:rPr>
              <a:t>Full-time care by relative or family-like connection</a:t>
            </a:r>
          </a:p>
          <a:p>
            <a:pPr lvl="1">
              <a:buFont typeface="Wingdings" panose="05000000000000000000" pitchFamily="2" charset="2"/>
              <a:buChar char="v"/>
            </a:pPr>
            <a:r>
              <a:rPr lang="en-US" dirty="0">
                <a:latin typeface="Times New Roman" panose="02020603050405020304" pitchFamily="18" charset="0"/>
                <a:ea typeface="+mn-lt"/>
                <a:cs typeface="Times New Roman" panose="02020603050405020304" pitchFamily="18" charset="0"/>
              </a:rPr>
              <a:t>Caregivers are most commonly grandparents</a:t>
            </a:r>
          </a:p>
          <a:p>
            <a:pPr lvl="1">
              <a:buFont typeface="Wingdings" panose="05000000000000000000" pitchFamily="2" charset="2"/>
              <a:buChar char="v"/>
            </a:pPr>
            <a:r>
              <a:rPr lang="en-US" dirty="0">
                <a:latin typeface="Times New Roman" panose="02020603050405020304" pitchFamily="18" charset="0"/>
                <a:ea typeface="+mn-lt"/>
                <a:cs typeface="Times New Roman" panose="02020603050405020304" pitchFamily="18" charset="0"/>
              </a:rPr>
              <a:t>Caregivers tend to be women and lower-income</a:t>
            </a:r>
          </a:p>
          <a:p>
            <a:pPr lvl="1">
              <a:buFont typeface="Wingdings" panose="05000000000000000000" pitchFamily="2" charset="2"/>
              <a:buChar char="v"/>
            </a:pPr>
            <a:r>
              <a:rPr lang="en-US" dirty="0">
                <a:latin typeface="Times New Roman" panose="02020603050405020304" pitchFamily="18" charset="0"/>
                <a:ea typeface="+mn-lt"/>
                <a:cs typeface="Times New Roman" panose="02020603050405020304" pitchFamily="18" charset="0"/>
              </a:rPr>
              <a:t>Kinship care has benefits for children</a:t>
            </a:r>
          </a:p>
          <a:p>
            <a:pPr lvl="1">
              <a:buFont typeface="Wingdings" panose="05000000000000000000" pitchFamily="2" charset="2"/>
              <a:buChar char="v"/>
            </a:pPr>
            <a:r>
              <a:rPr lang="en-US" dirty="0">
                <a:latin typeface="Times New Roman" panose="02020603050405020304" pitchFamily="18" charset="0"/>
                <a:ea typeface="+mn-lt"/>
                <a:cs typeface="Times New Roman" panose="02020603050405020304" pitchFamily="18" charset="0"/>
              </a:rPr>
              <a:t>Most kinship caregivers aren’t involved in the child welfare system </a:t>
            </a:r>
          </a:p>
          <a:p>
            <a:pPr marL="0" indent="0">
              <a:buNone/>
            </a:pPr>
            <a:endParaRPr lang="en-US" dirty="0"/>
          </a:p>
        </p:txBody>
      </p:sp>
      <p:sp>
        <p:nvSpPr>
          <p:cNvPr id="15" name="Date Placeholder 14">
            <a:extLst>
              <a:ext uri="{FF2B5EF4-FFF2-40B4-BE49-F238E27FC236}">
                <a16:creationId xmlns:a16="http://schemas.microsoft.com/office/drawing/2014/main" id="{E5A2C3C3-809E-F0F9-F6F0-99F5B5211A61}"/>
              </a:ext>
            </a:extLst>
          </p:cNvPr>
          <p:cNvSpPr>
            <a:spLocks noGrp="1"/>
          </p:cNvSpPr>
          <p:nvPr>
            <p:ph type="dt" sz="half" idx="10"/>
          </p:nvPr>
        </p:nvSpPr>
        <p:spPr/>
        <p:txBody>
          <a:bodyPr/>
          <a:lstStyle/>
          <a:p>
            <a:r>
              <a:rPr lang="en-US" dirty="0"/>
              <a:t>2023</a:t>
            </a:r>
          </a:p>
        </p:txBody>
      </p:sp>
      <p:sp>
        <p:nvSpPr>
          <p:cNvPr id="16" name="Footer Placeholder 15">
            <a:extLst>
              <a:ext uri="{FF2B5EF4-FFF2-40B4-BE49-F238E27FC236}">
                <a16:creationId xmlns:a16="http://schemas.microsoft.com/office/drawing/2014/main" id="{18E640C8-8666-C965-B545-C999F9B2A139}"/>
              </a:ext>
            </a:extLst>
          </p:cNvPr>
          <p:cNvSpPr>
            <a:spLocks noGrp="1"/>
          </p:cNvSpPr>
          <p:nvPr>
            <p:ph type="ftr" sz="quarter" idx="11"/>
          </p:nvPr>
        </p:nvSpPr>
        <p:spPr>
          <a:xfrm>
            <a:off x="1618735" y="6464808"/>
            <a:ext cx="6199385" cy="310896"/>
          </a:xfrm>
        </p:spPr>
        <p:txBody>
          <a:bodyPr/>
          <a:lstStyle/>
          <a:p>
            <a:r>
              <a:rPr lang="en-US" dirty="0"/>
              <a:t>The Impact of Enhanced Kinship Navigation on Caregivers and their Children</a:t>
            </a:r>
          </a:p>
        </p:txBody>
      </p:sp>
      <p:sp>
        <p:nvSpPr>
          <p:cNvPr id="17" name="Slide Number Placeholder 16">
            <a:extLst>
              <a:ext uri="{FF2B5EF4-FFF2-40B4-BE49-F238E27FC236}">
                <a16:creationId xmlns:a16="http://schemas.microsoft.com/office/drawing/2014/main" id="{5E222069-FBB3-2A7B-A2CE-6979D3ADB63B}"/>
              </a:ext>
            </a:extLst>
          </p:cNvPr>
          <p:cNvSpPr>
            <a:spLocks noGrp="1"/>
          </p:cNvSpPr>
          <p:nvPr>
            <p:ph type="sldNum" sz="quarter" idx="12"/>
          </p:nvPr>
        </p:nvSpPr>
        <p:spPr/>
        <p:txBody>
          <a:bodyPr/>
          <a:lstStyle/>
          <a:p>
            <a:fld id="{58FB4751-880F-D840-AAA9-3A15815CC996}" type="slidenum">
              <a:rPr lang="en-US" smtClean="0"/>
              <a:t>4</a:t>
            </a:fld>
            <a:endParaRPr lang="en-US" dirty="0"/>
          </a:p>
        </p:txBody>
      </p:sp>
      <p:pic>
        <p:nvPicPr>
          <p:cNvPr id="20" name="Picture 19" descr="Kid hugging neck of mature woman while outdoors">
            <a:extLst>
              <a:ext uri="{FF2B5EF4-FFF2-40B4-BE49-F238E27FC236}">
                <a16:creationId xmlns:a16="http://schemas.microsoft.com/office/drawing/2014/main" id="{30200756-A4F4-A829-85C0-7DEB1EBC28AE}"/>
              </a:ext>
            </a:extLst>
          </p:cNvPr>
          <p:cNvPicPr>
            <a:picLocks noChangeAspect="1"/>
          </p:cNvPicPr>
          <p:nvPr/>
        </p:nvPicPr>
        <p:blipFill rotWithShape="1">
          <a:blip r:embed="rId3">
            <a:extLst>
              <a:ext uri="{28A0092B-C50C-407E-A947-70E740481C1C}">
                <a14:useLocalDpi xmlns:a14="http://schemas.microsoft.com/office/drawing/2010/main" val="0"/>
              </a:ext>
            </a:extLst>
          </a:blip>
          <a:srcRect t="4190" r="3" b="3"/>
          <a:stretch/>
        </p:blipFill>
        <p:spPr>
          <a:xfrm>
            <a:off x="8039842" y="1790192"/>
            <a:ext cx="3975374" cy="2542383"/>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Tree>
    <p:extLst>
      <p:ext uri="{BB962C8B-B14F-4D97-AF65-F5344CB8AC3E}">
        <p14:creationId xmlns:p14="http://schemas.microsoft.com/office/powerpoint/2010/main" val="1510113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F7A1D6-C297-752C-2667-CEA3A24E387F}"/>
              </a:ext>
            </a:extLst>
          </p:cNvPr>
          <p:cNvSpPr>
            <a:spLocks noGrp="1"/>
          </p:cNvSpPr>
          <p:nvPr>
            <p:ph type="dt" sz="half" idx="10"/>
          </p:nvPr>
        </p:nvSpPr>
        <p:spPr/>
        <p:txBody>
          <a:bodyPr/>
          <a:lstStyle/>
          <a:p>
            <a:r>
              <a:rPr lang="en-US" dirty="0"/>
              <a:t>2023</a:t>
            </a:r>
          </a:p>
        </p:txBody>
      </p:sp>
      <p:sp>
        <p:nvSpPr>
          <p:cNvPr id="5" name="Footer Placeholder 4">
            <a:extLst>
              <a:ext uri="{FF2B5EF4-FFF2-40B4-BE49-F238E27FC236}">
                <a16:creationId xmlns:a16="http://schemas.microsoft.com/office/drawing/2014/main" id="{EFD55776-C2D1-9870-6EC2-5F0D6EF46649}"/>
              </a:ext>
            </a:extLst>
          </p:cNvPr>
          <p:cNvSpPr>
            <a:spLocks noGrp="1"/>
          </p:cNvSpPr>
          <p:nvPr>
            <p:ph type="ftr" sz="quarter" idx="11"/>
          </p:nvPr>
        </p:nvSpPr>
        <p:spPr>
          <a:xfrm>
            <a:off x="2312185" y="6464808"/>
            <a:ext cx="6647688" cy="310896"/>
          </a:xfrm>
        </p:spPr>
        <p:txBody>
          <a:bodyPr/>
          <a:lstStyle/>
          <a:p>
            <a:r>
              <a:rPr lang="en-US" dirty="0"/>
              <a:t>The Impact of Enhanced Kinship Navigation on Caregivers and their Children</a:t>
            </a:r>
          </a:p>
        </p:txBody>
      </p:sp>
      <p:sp>
        <p:nvSpPr>
          <p:cNvPr id="6" name="Slide Number Placeholder 5">
            <a:extLst>
              <a:ext uri="{FF2B5EF4-FFF2-40B4-BE49-F238E27FC236}">
                <a16:creationId xmlns:a16="http://schemas.microsoft.com/office/drawing/2014/main" id="{92D72EBC-9747-D636-E2FA-C239FF80C66C}"/>
              </a:ext>
            </a:extLst>
          </p:cNvPr>
          <p:cNvSpPr>
            <a:spLocks noGrp="1"/>
          </p:cNvSpPr>
          <p:nvPr>
            <p:ph type="sldNum" sz="quarter" idx="12"/>
          </p:nvPr>
        </p:nvSpPr>
        <p:spPr/>
        <p:txBody>
          <a:bodyPr/>
          <a:lstStyle/>
          <a:p>
            <a:fld id="{58FB4751-880F-D840-AAA9-3A15815CC996}" type="slidenum">
              <a:rPr lang="en-US" smtClean="0"/>
              <a:t>5</a:t>
            </a:fld>
            <a:endParaRPr lang="en-US" dirty="0"/>
          </a:p>
        </p:txBody>
      </p:sp>
      <p:sp>
        <p:nvSpPr>
          <p:cNvPr id="7" name="Title 6">
            <a:extLst>
              <a:ext uri="{FF2B5EF4-FFF2-40B4-BE49-F238E27FC236}">
                <a16:creationId xmlns:a16="http://schemas.microsoft.com/office/drawing/2014/main" id="{EBC1D69C-1ED0-F35E-96A3-914E977F3F63}"/>
              </a:ext>
            </a:extLst>
          </p:cNvPr>
          <p:cNvSpPr>
            <a:spLocks noGrp="1"/>
          </p:cNvSpPr>
          <p:nvPr>
            <p:ph type="title"/>
          </p:nvPr>
        </p:nvSpPr>
        <p:spPr>
          <a:xfrm>
            <a:off x="198414" y="171196"/>
            <a:ext cx="10515600" cy="676656"/>
          </a:xfrm>
        </p:spPr>
        <p:txBody>
          <a:bodyPr/>
          <a:lstStyle/>
          <a:p>
            <a:r>
              <a:rPr lang="en-US" dirty="0"/>
              <a:t>Kinship Stats </a:t>
            </a:r>
          </a:p>
        </p:txBody>
      </p:sp>
      <p:graphicFrame>
        <p:nvGraphicFramePr>
          <p:cNvPr id="9" name="Table 9">
            <a:extLst>
              <a:ext uri="{FF2B5EF4-FFF2-40B4-BE49-F238E27FC236}">
                <a16:creationId xmlns:a16="http://schemas.microsoft.com/office/drawing/2014/main" id="{0F817361-3406-DC02-9801-E0E258BA771A}"/>
              </a:ext>
            </a:extLst>
          </p:cNvPr>
          <p:cNvGraphicFramePr>
            <a:graphicFrameLocks noGrp="1"/>
          </p:cNvGraphicFramePr>
          <p:nvPr>
            <p:ph idx="1"/>
            <p:extLst>
              <p:ext uri="{D42A27DB-BD31-4B8C-83A1-F6EECF244321}">
                <p14:modId xmlns:p14="http://schemas.microsoft.com/office/powerpoint/2010/main" val="3247247097"/>
              </p:ext>
            </p:extLst>
          </p:nvPr>
        </p:nvGraphicFramePr>
        <p:xfrm>
          <a:off x="2523250" y="836945"/>
          <a:ext cx="8678643" cy="4820920"/>
        </p:xfrm>
        <a:graphic>
          <a:graphicData uri="http://schemas.openxmlformats.org/drawingml/2006/table">
            <a:tbl>
              <a:tblPr firstRow="1" bandRow="1">
                <a:tableStyleId>{00A15C55-8517-42AA-B614-E9B94910E393}</a:tableStyleId>
              </a:tblPr>
              <a:tblGrid>
                <a:gridCol w="4461164">
                  <a:extLst>
                    <a:ext uri="{9D8B030D-6E8A-4147-A177-3AD203B41FA5}">
                      <a16:colId xmlns:a16="http://schemas.microsoft.com/office/drawing/2014/main" val="967156098"/>
                    </a:ext>
                  </a:extLst>
                </a:gridCol>
                <a:gridCol w="1506127">
                  <a:extLst>
                    <a:ext uri="{9D8B030D-6E8A-4147-A177-3AD203B41FA5}">
                      <a16:colId xmlns:a16="http://schemas.microsoft.com/office/drawing/2014/main" val="971710032"/>
                    </a:ext>
                  </a:extLst>
                </a:gridCol>
                <a:gridCol w="1319646">
                  <a:extLst>
                    <a:ext uri="{9D8B030D-6E8A-4147-A177-3AD203B41FA5}">
                      <a16:colId xmlns:a16="http://schemas.microsoft.com/office/drawing/2014/main" val="365380266"/>
                    </a:ext>
                  </a:extLst>
                </a:gridCol>
                <a:gridCol w="1391706">
                  <a:extLst>
                    <a:ext uri="{9D8B030D-6E8A-4147-A177-3AD203B41FA5}">
                      <a16:colId xmlns:a16="http://schemas.microsoft.com/office/drawing/2014/main" val="3139437114"/>
                    </a:ext>
                  </a:extLst>
                </a:gridCol>
              </a:tblGrid>
              <a:tr h="370840">
                <a:tc>
                  <a:txBody>
                    <a:bodyPr/>
                    <a:lstStyle/>
                    <a:p>
                      <a:endParaRPr lang="en-US" dirty="0"/>
                    </a:p>
                  </a:txBody>
                  <a:tcPr/>
                </a:tc>
                <a:tc>
                  <a:txBody>
                    <a:bodyPr/>
                    <a:lstStyle/>
                    <a:p>
                      <a:pPr algn="ctr"/>
                      <a:r>
                        <a:rPr lang="en-US" dirty="0"/>
                        <a:t>2018</a:t>
                      </a:r>
                    </a:p>
                  </a:txBody>
                  <a:tcPr/>
                </a:tc>
                <a:tc>
                  <a:txBody>
                    <a:bodyPr/>
                    <a:lstStyle/>
                    <a:p>
                      <a:pPr algn="ctr"/>
                      <a:r>
                        <a:rPr lang="en-US" dirty="0"/>
                        <a:t>2019</a:t>
                      </a:r>
                    </a:p>
                  </a:txBody>
                  <a:tcPr/>
                </a:tc>
                <a:tc>
                  <a:txBody>
                    <a:bodyPr/>
                    <a:lstStyle/>
                    <a:p>
                      <a:pPr algn="ctr"/>
                      <a:r>
                        <a:rPr lang="en-US" dirty="0"/>
                        <a:t>2020</a:t>
                      </a:r>
                    </a:p>
                  </a:txBody>
                  <a:tcPr/>
                </a:tc>
                <a:extLst>
                  <a:ext uri="{0D108BD9-81ED-4DB2-BD59-A6C34878D82A}">
                    <a16:rowId xmlns:a16="http://schemas.microsoft.com/office/drawing/2014/main" val="4287670007"/>
                  </a:ext>
                </a:extLst>
              </a:tr>
              <a:tr h="370840">
                <a:tc>
                  <a:txBody>
                    <a:bodyPr/>
                    <a:lstStyle/>
                    <a:p>
                      <a:r>
                        <a:rPr lang="en-US" dirty="0"/>
                        <a:t>Total population  &lt;18*</a:t>
                      </a:r>
                    </a:p>
                  </a:txBody>
                  <a:tcPr/>
                </a:tc>
                <a:tc>
                  <a:txBody>
                    <a:bodyPr/>
                    <a:lstStyle/>
                    <a:p>
                      <a:pPr marL="0" marR="0" algn="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779121"/>
                  </a:ext>
                </a:extLst>
              </a:tr>
              <a:tr h="370840">
                <a:tc>
                  <a:txBody>
                    <a:bodyPr/>
                    <a:lstStyle/>
                    <a:p>
                      <a:r>
                        <a:rPr lang="en-US" dirty="0"/>
                        <a:t>   National </a:t>
                      </a:r>
                    </a:p>
                  </a:txBody>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73,385,501</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73,088,675</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72,822,113</a:t>
                      </a:r>
                    </a:p>
                  </a:txBody>
                  <a:tcPr marL="68580" marR="68580" marT="0" marB="0" anchor="ctr"/>
                </a:tc>
                <a:extLst>
                  <a:ext uri="{0D108BD9-81ED-4DB2-BD59-A6C34878D82A}">
                    <a16:rowId xmlns:a16="http://schemas.microsoft.com/office/drawing/2014/main" val="2781168683"/>
                  </a:ext>
                </a:extLst>
              </a:tr>
              <a:tr h="370840">
                <a:tc>
                  <a:txBody>
                    <a:bodyPr/>
                    <a:lstStyle/>
                    <a:p>
                      <a:r>
                        <a:rPr lang="en-US" dirty="0"/>
                        <a:t>   Washington </a:t>
                      </a:r>
                    </a:p>
                  </a:txBody>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1,657,823</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1,661,024</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1,665,794</a:t>
                      </a:r>
                    </a:p>
                  </a:txBody>
                  <a:tcPr marL="68580" marR="68580" marT="0" marB="0" anchor="ctr"/>
                </a:tc>
                <a:extLst>
                  <a:ext uri="{0D108BD9-81ED-4DB2-BD59-A6C34878D82A}">
                    <a16:rowId xmlns:a16="http://schemas.microsoft.com/office/drawing/2014/main" val="1388261895"/>
                  </a:ext>
                </a:extLst>
              </a:tr>
              <a:tr h="370840">
                <a:tc>
                  <a:txBody>
                    <a:bodyPr/>
                    <a:lstStyle/>
                    <a:p>
                      <a:r>
                        <a:rPr lang="en-US" dirty="0"/>
                        <a:t>Living with neither parent*</a:t>
                      </a:r>
                    </a:p>
                  </a:txBody>
                  <a:tcPr/>
                </a:tc>
                <a:tc>
                  <a:txBody>
                    <a:bodyPr/>
                    <a:lstStyle/>
                    <a:p>
                      <a:pPr marL="0" marR="0" algn="ctr" defTabSz="914400" rtl="0" eaLnBrk="1" latinLnBrk="0" hangingPunct="1">
                        <a:lnSpc>
                          <a:spcPct val="107000"/>
                        </a:lnSpc>
                        <a:spcBef>
                          <a:spcPts val="0"/>
                        </a:spcBef>
                        <a:spcAft>
                          <a:spcPts val="0"/>
                        </a:spcAft>
                      </a:pPr>
                      <a:endParaRPr lang="en-US" sz="1400" kern="1200" dirty="0">
                        <a:solidFill>
                          <a:schemeClr val="dk1"/>
                        </a:solidFill>
                        <a:effectLst/>
                        <a:latin typeface="+mn-lt"/>
                        <a:ea typeface="+mn-ea"/>
                        <a:cs typeface="+mn-cs"/>
                      </a:endParaRPr>
                    </a:p>
                  </a:txBody>
                  <a:tcPr/>
                </a:tc>
                <a:tc>
                  <a:txBody>
                    <a:bodyPr/>
                    <a:lstStyle/>
                    <a:p>
                      <a:pPr marL="0" marR="0" algn="ctr" defTabSz="914400" rtl="0" eaLnBrk="1" latinLnBrk="0" hangingPunct="1">
                        <a:lnSpc>
                          <a:spcPct val="107000"/>
                        </a:lnSpc>
                        <a:spcBef>
                          <a:spcPts val="0"/>
                        </a:spcBef>
                        <a:spcAft>
                          <a:spcPts val="0"/>
                        </a:spcAft>
                      </a:pPr>
                      <a:endParaRPr lang="en-US" sz="1400" kern="1200" dirty="0">
                        <a:solidFill>
                          <a:schemeClr val="dk1"/>
                        </a:solidFill>
                        <a:effectLst/>
                        <a:latin typeface="+mn-lt"/>
                        <a:ea typeface="+mn-ea"/>
                        <a:cs typeface="+mn-cs"/>
                      </a:endParaRPr>
                    </a:p>
                  </a:txBody>
                  <a:tcPr/>
                </a:tc>
                <a:tc>
                  <a:txBody>
                    <a:bodyPr/>
                    <a:lstStyle/>
                    <a:p>
                      <a:pPr marL="0" marR="0" algn="ctr" defTabSz="914400" rtl="0" eaLnBrk="1" latinLnBrk="0" hangingPunct="1">
                        <a:lnSpc>
                          <a:spcPct val="107000"/>
                        </a:lnSpc>
                        <a:spcBef>
                          <a:spcPts val="0"/>
                        </a:spcBef>
                        <a:spcAft>
                          <a:spcPts val="0"/>
                        </a:spcAft>
                      </a:pPr>
                      <a:endParaRPr lang="en-US" sz="1400" kern="1200" dirty="0">
                        <a:solidFill>
                          <a:schemeClr val="dk1"/>
                        </a:solidFill>
                        <a:effectLst/>
                        <a:latin typeface="+mn-lt"/>
                        <a:ea typeface="+mn-ea"/>
                        <a:cs typeface="+mn-cs"/>
                      </a:endParaRPr>
                    </a:p>
                  </a:txBody>
                  <a:tcPr/>
                </a:tc>
                <a:extLst>
                  <a:ext uri="{0D108BD9-81ED-4DB2-BD59-A6C34878D82A}">
                    <a16:rowId xmlns:a16="http://schemas.microsoft.com/office/drawing/2014/main" val="250214294"/>
                  </a:ext>
                </a:extLst>
              </a:tr>
              <a:tr h="370840">
                <a:tc>
                  <a:txBody>
                    <a:bodyPr/>
                    <a:lstStyle/>
                    <a:p>
                      <a:r>
                        <a:rPr lang="en-US" dirty="0"/>
                        <a:t>   National</a:t>
                      </a:r>
                    </a:p>
                  </a:txBody>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3,792,000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4,020,000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3,736,00</a:t>
                      </a:r>
                    </a:p>
                  </a:txBody>
                  <a:tcPr marL="68580" marR="68580" marT="0" marB="0" anchor="ctr"/>
                </a:tc>
                <a:extLst>
                  <a:ext uri="{0D108BD9-81ED-4DB2-BD59-A6C34878D82A}">
                    <a16:rowId xmlns:a16="http://schemas.microsoft.com/office/drawing/2014/main" val="1583189094"/>
                  </a:ext>
                </a:extLst>
              </a:tr>
              <a:tr h="370840">
                <a:tc>
                  <a:txBody>
                    <a:bodyPr/>
                    <a:lstStyle/>
                    <a:p>
                      <a:r>
                        <a:rPr lang="en-US" dirty="0"/>
                        <a:t>   Washington </a:t>
                      </a:r>
                    </a:p>
                  </a:txBody>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75,000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77,000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78,000</a:t>
                      </a:r>
                    </a:p>
                  </a:txBody>
                  <a:tcPr marL="68580" marR="68580" marT="0" marB="0" anchor="ctr"/>
                </a:tc>
                <a:extLst>
                  <a:ext uri="{0D108BD9-81ED-4DB2-BD59-A6C34878D82A}">
                    <a16:rowId xmlns:a16="http://schemas.microsoft.com/office/drawing/2014/main" val="62986661"/>
                  </a:ext>
                </a:extLst>
              </a:tr>
              <a:tr h="370840">
                <a:tc>
                  <a:txBody>
                    <a:bodyPr/>
                    <a:lstStyle/>
                    <a:p>
                      <a:r>
                        <a:rPr lang="en-US" dirty="0"/>
                        <a:t>Living with grandparent*</a:t>
                      </a:r>
                    </a:p>
                  </a:txBody>
                  <a:tcPr/>
                </a:tc>
                <a:tc>
                  <a:txBody>
                    <a:bodyPr/>
                    <a:lstStyle/>
                    <a:p>
                      <a:pPr marL="0" marR="0" algn="ctr" defTabSz="914400" rtl="0" eaLnBrk="1" latinLnBrk="0" hangingPunct="1">
                        <a:lnSpc>
                          <a:spcPct val="107000"/>
                        </a:lnSpc>
                        <a:spcBef>
                          <a:spcPts val="0"/>
                        </a:spcBef>
                        <a:spcAft>
                          <a:spcPts val="0"/>
                        </a:spcAft>
                      </a:pPr>
                      <a:endParaRPr lang="en-US" sz="1400" kern="1200" dirty="0">
                        <a:solidFill>
                          <a:schemeClr val="dk1"/>
                        </a:solidFill>
                        <a:effectLst/>
                        <a:latin typeface="+mn-lt"/>
                        <a:ea typeface="+mn-ea"/>
                        <a:cs typeface="+mn-cs"/>
                      </a:endParaRPr>
                    </a:p>
                  </a:txBody>
                  <a:tcPr/>
                </a:tc>
                <a:tc>
                  <a:txBody>
                    <a:bodyPr/>
                    <a:lstStyle/>
                    <a:p>
                      <a:pPr marL="0" marR="0" algn="ctr" defTabSz="914400" rtl="0" eaLnBrk="1" latinLnBrk="0" hangingPunct="1">
                        <a:lnSpc>
                          <a:spcPct val="107000"/>
                        </a:lnSpc>
                        <a:spcBef>
                          <a:spcPts val="0"/>
                        </a:spcBef>
                        <a:spcAft>
                          <a:spcPts val="0"/>
                        </a:spcAft>
                      </a:pPr>
                      <a:endParaRPr lang="en-US" sz="1400" kern="1200" dirty="0">
                        <a:solidFill>
                          <a:schemeClr val="dk1"/>
                        </a:solidFill>
                        <a:effectLst/>
                        <a:latin typeface="+mn-lt"/>
                        <a:ea typeface="+mn-ea"/>
                        <a:cs typeface="+mn-cs"/>
                      </a:endParaRPr>
                    </a:p>
                  </a:txBody>
                  <a:tcPr/>
                </a:tc>
                <a:tc>
                  <a:txBody>
                    <a:bodyPr/>
                    <a:lstStyle/>
                    <a:p>
                      <a:pPr marL="0" marR="0" algn="ctr" defTabSz="914400" rtl="0" eaLnBrk="1" latinLnBrk="0" hangingPunct="1">
                        <a:lnSpc>
                          <a:spcPct val="107000"/>
                        </a:lnSpc>
                        <a:spcBef>
                          <a:spcPts val="0"/>
                        </a:spcBef>
                        <a:spcAft>
                          <a:spcPts val="0"/>
                        </a:spcAft>
                      </a:pPr>
                      <a:endParaRPr lang="en-US" sz="1400" kern="1200" dirty="0">
                        <a:solidFill>
                          <a:schemeClr val="dk1"/>
                        </a:solidFill>
                        <a:effectLst/>
                        <a:latin typeface="+mn-lt"/>
                        <a:ea typeface="+mn-ea"/>
                        <a:cs typeface="+mn-cs"/>
                      </a:endParaRPr>
                    </a:p>
                  </a:txBody>
                  <a:tcPr/>
                </a:tc>
                <a:extLst>
                  <a:ext uri="{0D108BD9-81ED-4DB2-BD59-A6C34878D82A}">
                    <a16:rowId xmlns:a16="http://schemas.microsoft.com/office/drawing/2014/main" val="2621480659"/>
                  </a:ext>
                </a:extLst>
              </a:tr>
              <a:tr h="370840">
                <a:tc>
                  <a:txBody>
                    <a:bodyPr/>
                    <a:lstStyle/>
                    <a:p>
                      <a:r>
                        <a:rPr lang="en-US" dirty="0"/>
                        <a:t>   National</a:t>
                      </a:r>
                    </a:p>
                  </a:txBody>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2,787,000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2,791,000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2,531,000</a:t>
                      </a:r>
                    </a:p>
                  </a:txBody>
                  <a:tcPr marL="68580" marR="68580" marT="0" marB="0" anchor="ctr"/>
                </a:tc>
                <a:extLst>
                  <a:ext uri="{0D108BD9-81ED-4DB2-BD59-A6C34878D82A}">
                    <a16:rowId xmlns:a16="http://schemas.microsoft.com/office/drawing/2014/main" val="3906589901"/>
                  </a:ext>
                </a:extLst>
              </a:tr>
              <a:tr h="370840">
                <a:tc>
                  <a:txBody>
                    <a:bodyPr/>
                    <a:lstStyle/>
                    <a:p>
                      <a:r>
                        <a:rPr lang="en-US" dirty="0"/>
                        <a:t>   Washington </a:t>
                      </a:r>
                    </a:p>
                  </a:txBody>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44,000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41,000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42,000</a:t>
                      </a:r>
                    </a:p>
                  </a:txBody>
                  <a:tcPr marL="68580" marR="68580" marT="0" marB="0" anchor="ctr"/>
                </a:tc>
                <a:extLst>
                  <a:ext uri="{0D108BD9-81ED-4DB2-BD59-A6C34878D82A}">
                    <a16:rowId xmlns:a16="http://schemas.microsoft.com/office/drawing/2014/main" val="2622966135"/>
                  </a:ext>
                </a:extLst>
              </a:tr>
              <a:tr h="370840">
                <a:tc>
                  <a:txBody>
                    <a:bodyPr/>
                    <a:lstStyle/>
                    <a:p>
                      <a:r>
                        <a:rPr lang="en-US" dirty="0"/>
                        <a:t>Children in </a:t>
                      </a:r>
                      <a:r>
                        <a:rPr lang="en-US" dirty="0" err="1"/>
                        <a:t>Wa</a:t>
                      </a:r>
                      <a:r>
                        <a:rPr lang="en-US" dirty="0"/>
                        <a:t> in out-of-home care **</a:t>
                      </a:r>
                    </a:p>
                  </a:txBody>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9,185</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9,160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8165</a:t>
                      </a:r>
                    </a:p>
                  </a:txBody>
                  <a:tcPr marL="68580" marR="68580" marT="0" marB="0" anchor="ctr"/>
                </a:tc>
                <a:extLst>
                  <a:ext uri="{0D108BD9-81ED-4DB2-BD59-A6C34878D82A}">
                    <a16:rowId xmlns:a16="http://schemas.microsoft.com/office/drawing/2014/main" val="1096587684"/>
                  </a:ext>
                </a:extLst>
              </a:tr>
              <a:tr h="370840">
                <a:tc>
                  <a:txBody>
                    <a:bodyPr/>
                    <a:lstStyle/>
                    <a:p>
                      <a:r>
                        <a:rPr lang="en-US" dirty="0"/>
                        <a:t>   Kinship</a:t>
                      </a:r>
                    </a:p>
                  </a:txBody>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3,980</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3,954</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4,403</a:t>
                      </a:r>
                    </a:p>
                  </a:txBody>
                  <a:tcPr marL="68580" marR="68580" marT="0" marB="0" anchor="ctr"/>
                </a:tc>
                <a:extLst>
                  <a:ext uri="{0D108BD9-81ED-4DB2-BD59-A6C34878D82A}">
                    <a16:rowId xmlns:a16="http://schemas.microsoft.com/office/drawing/2014/main" val="998943548"/>
                  </a:ext>
                </a:extLst>
              </a:tr>
              <a:tr h="370840">
                <a:tc>
                  <a:txBody>
                    <a:bodyPr/>
                    <a:lstStyle/>
                    <a:p>
                      <a:r>
                        <a:rPr lang="en-US" dirty="0"/>
                        <a:t>   Non-Kinship </a:t>
                      </a:r>
                    </a:p>
                  </a:txBody>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5,205</a:t>
                      </a:r>
                    </a:p>
                  </a:txBody>
                  <a:tcPr marL="68580" marR="68580" marT="0" marB="0" anchor="ctr"/>
                </a:tc>
                <a:tc>
                  <a:txBody>
                    <a:bodyPr/>
                    <a:lstStyle/>
                    <a:p>
                      <a:pPr marL="0" marR="0" algn="ctr" defTabSz="914400" rtl="0" eaLnBrk="1" latinLnBrk="0" hangingPunct="1">
                        <a:lnSpc>
                          <a:spcPct val="107000"/>
                        </a:lnSpc>
                        <a:spcBef>
                          <a:spcPts val="0"/>
                        </a:spcBef>
                        <a:spcAft>
                          <a:spcPts val="0"/>
                        </a:spcAft>
                      </a:pPr>
                      <a:r>
                        <a:rPr lang="en-US" sz="1400" kern="1200" dirty="0">
                          <a:solidFill>
                            <a:schemeClr val="dk1"/>
                          </a:solidFill>
                          <a:effectLst/>
                          <a:latin typeface="+mn-lt"/>
                          <a:ea typeface="+mn-ea"/>
                          <a:cs typeface="+mn-cs"/>
                        </a:rPr>
                        <a:t>5,206</a:t>
                      </a: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200" dirty="0">
                          <a:solidFill>
                            <a:schemeClr val="dk1"/>
                          </a:solidFill>
                          <a:effectLst/>
                          <a:latin typeface="+mn-lt"/>
                          <a:ea typeface="+mn-ea"/>
                          <a:cs typeface="+mn-cs"/>
                        </a:rPr>
                        <a:t>3,762</a:t>
                      </a:r>
                    </a:p>
                  </a:txBody>
                  <a:tcPr marL="68580" marR="68580" marT="0" marB="0" anchor="ctr"/>
                </a:tc>
                <a:extLst>
                  <a:ext uri="{0D108BD9-81ED-4DB2-BD59-A6C34878D82A}">
                    <a16:rowId xmlns:a16="http://schemas.microsoft.com/office/drawing/2014/main" val="2288359944"/>
                  </a:ext>
                </a:extLst>
              </a:tr>
            </a:tbl>
          </a:graphicData>
        </a:graphic>
      </p:graphicFrame>
      <p:sp>
        <p:nvSpPr>
          <p:cNvPr id="13" name="TextBox 12">
            <a:extLst>
              <a:ext uri="{FF2B5EF4-FFF2-40B4-BE49-F238E27FC236}">
                <a16:creationId xmlns:a16="http://schemas.microsoft.com/office/drawing/2014/main" id="{31B95B41-1015-8A23-246F-215BD0C3872D}"/>
              </a:ext>
            </a:extLst>
          </p:cNvPr>
          <p:cNvSpPr txBox="1"/>
          <p:nvPr/>
        </p:nvSpPr>
        <p:spPr>
          <a:xfrm>
            <a:off x="365760" y="5696926"/>
            <a:ext cx="11238270" cy="646331"/>
          </a:xfrm>
          <a:prstGeom prst="rect">
            <a:avLst/>
          </a:prstGeom>
          <a:noFill/>
        </p:spPr>
        <p:txBody>
          <a:bodyPr wrap="square">
            <a:spAutoFit/>
          </a:bodyPr>
          <a:lstStyle/>
          <a:p>
            <a:r>
              <a:rPr lang="en-US" sz="1200" dirty="0"/>
              <a:t>*Data from the Annie E. Casey KIDS COUNT data center available at </a:t>
            </a:r>
            <a:r>
              <a:rPr lang="en-US" sz="1200" dirty="0">
                <a:hlinkClick r:id="rId3">
                  <a:extLst>
                    <a:ext uri="{A12FA001-AC4F-418D-AE19-62706E023703}">
                      <ahyp:hlinkClr xmlns:ahyp="http://schemas.microsoft.com/office/drawing/2018/hyperlinkcolor" val="tx"/>
                    </a:ext>
                  </a:extLst>
                </a:hlinkClick>
              </a:rPr>
              <a:t>https://datacenter.kidscount.org/</a:t>
            </a:r>
            <a:endParaRPr lang="en-US" sz="1200" dirty="0"/>
          </a:p>
          <a:p>
            <a:r>
              <a:rPr lang="en-US" sz="1200" dirty="0"/>
              <a:t>**Data from Adoption and Foster Care Analysis and Reporting Systems; INFOFAMLINK Relative Versus Non-Relative Placements, January 29, 2020. Data reflects the number of children in out-of-home care as of January 29 of the indicated calendar year.</a:t>
            </a:r>
          </a:p>
        </p:txBody>
      </p:sp>
    </p:spTree>
    <p:extLst>
      <p:ext uri="{BB962C8B-B14F-4D97-AF65-F5344CB8AC3E}">
        <p14:creationId xmlns:p14="http://schemas.microsoft.com/office/powerpoint/2010/main" val="369061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701370" y="382812"/>
            <a:ext cx="6502620" cy="676656"/>
          </a:xfrm>
        </p:spPr>
        <p:txBody>
          <a:bodyPr/>
          <a:lstStyle/>
          <a:p>
            <a:r>
              <a:rPr lang="en-US" dirty="0"/>
              <a:t>History </a:t>
            </a:r>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185350" y="1380745"/>
            <a:ext cx="7389340" cy="4637656"/>
          </a:xfrm>
        </p:spPr>
        <p:txBody>
          <a:bodyPr>
            <a:normAutofit lnSpcReduction="10000"/>
          </a:bodyPr>
          <a:lstStyle/>
          <a:p>
            <a:pPr marL="742950" lvl="1" indent="-285750">
              <a:buFont typeface="Wingdings" panose="05000000000000000000" pitchFamily="2" charset="2"/>
              <a:buChar char="v"/>
            </a:pPr>
            <a:r>
              <a:rPr lang="en-US" sz="2400" dirty="0">
                <a:latin typeface="Times New Roman"/>
                <a:cs typeface="Times New Roman"/>
              </a:rPr>
              <a:t>2004- 2 pilot sites (Yakima &amp; King Co) were funded through Casey Family Programs.</a:t>
            </a:r>
          </a:p>
          <a:p>
            <a:pPr marL="742950" lvl="1" indent="-285750">
              <a:buFont typeface="Wingdings" panose="05000000000000000000" pitchFamily="2" charset="2"/>
              <a:buChar char="v"/>
            </a:pPr>
            <a:r>
              <a:rPr lang="en-US" sz="2400" dirty="0">
                <a:latin typeface="Times New Roman"/>
                <a:cs typeface="Times New Roman"/>
              </a:rPr>
              <a:t>2005-the 2 pilot sites were funded by state legislature ($100,000 per year). </a:t>
            </a:r>
          </a:p>
          <a:p>
            <a:pPr marL="742950" lvl="1" indent="-285750">
              <a:buFont typeface="Wingdings" panose="05000000000000000000" pitchFamily="2" charset="2"/>
              <a:buChar char="v"/>
            </a:pPr>
            <a:r>
              <a:rPr lang="en-US" sz="2400" dirty="0">
                <a:latin typeface="Times New Roman"/>
                <a:cs typeface="Times New Roman"/>
              </a:rPr>
              <a:t>2007-Leg increases Kin Nav funding ($400,000) for 4 additional Navigators and adds funding 2 positions to full time.</a:t>
            </a:r>
          </a:p>
          <a:p>
            <a:pPr marL="742950" lvl="1" indent="-285750">
              <a:buFont typeface="Wingdings" panose="05000000000000000000" pitchFamily="2" charset="2"/>
              <a:buChar char="v"/>
            </a:pPr>
            <a:r>
              <a:rPr lang="en-US" sz="2400" dirty="0">
                <a:latin typeface="Times New Roman"/>
                <a:cs typeface="Times New Roman"/>
              </a:rPr>
              <a:t>2008-Leg increases Kin Nav Program ($132,000) for 1.5 additional Navigators.</a:t>
            </a:r>
          </a:p>
          <a:p>
            <a:pPr marL="742950" lvl="1" indent="-285750">
              <a:buFont typeface="Wingdings" panose="05000000000000000000" pitchFamily="2" charset="2"/>
              <a:buChar char="v"/>
            </a:pPr>
            <a:r>
              <a:rPr lang="en-US" sz="2400" dirty="0">
                <a:latin typeface="Times New Roman"/>
                <a:cs typeface="Times New Roman"/>
              </a:rPr>
              <a:t>2016-WA State Legislature funded a Tribal Kinship Navigator initiative.</a:t>
            </a:r>
          </a:p>
          <a:p>
            <a:pPr marL="742950" lvl="1" indent="-285750">
              <a:buFont typeface="Wingdings" panose="05000000000000000000" pitchFamily="2" charset="2"/>
              <a:buChar char="v"/>
            </a:pPr>
            <a:r>
              <a:rPr lang="en-US" sz="2400" dirty="0">
                <a:latin typeface="Times New Roman"/>
                <a:cs typeface="Times New Roman"/>
              </a:rPr>
              <a:t>2023-Statewide advocates are seeking increased funding Kinship Navigator.</a:t>
            </a:r>
            <a:endParaRPr lang="en-US" dirty="0">
              <a:latin typeface="Times New Roman"/>
              <a:cs typeface="Times New Roman"/>
            </a:endParaRPr>
          </a:p>
          <a:p>
            <a:endParaRPr lang="en-US" dirty="0"/>
          </a:p>
        </p:txBody>
      </p:sp>
      <p:pic>
        <p:nvPicPr>
          <p:cNvPr id="22" name="Picture Placeholder 21" descr="Grandfather and grandson playing guitar on a boat">
            <a:extLst>
              <a:ext uri="{FF2B5EF4-FFF2-40B4-BE49-F238E27FC236}">
                <a16:creationId xmlns:a16="http://schemas.microsoft.com/office/drawing/2014/main" id="{07415596-3C86-E792-A622-F817DB08D587}"/>
              </a:ext>
            </a:extLst>
          </p:cNvPr>
          <p:cNvPicPr>
            <a:picLocks noGrp="1" noChangeAspect="1"/>
          </p:cNvPicPr>
          <p:nvPr>
            <p:ph type="pic" idx="1"/>
          </p:nvPr>
        </p:nvPicPr>
        <p:blipFill rotWithShape="1">
          <a:blip r:embed="rId3"/>
          <a:srcRect l="3734" t="3490" r="47798" b="-3490"/>
          <a:stretch/>
        </p:blipFill>
        <p:spPr>
          <a:xfrm>
            <a:off x="7638686" y="29616"/>
            <a:ext cx="4376530" cy="6018401"/>
          </a:xfrm>
        </p:spPr>
      </p:pic>
      <p:sp>
        <p:nvSpPr>
          <p:cNvPr id="2" name="Date Placeholder 1">
            <a:extLst>
              <a:ext uri="{FF2B5EF4-FFF2-40B4-BE49-F238E27FC236}">
                <a16:creationId xmlns:a16="http://schemas.microsoft.com/office/drawing/2014/main" id="{DA884D8B-635B-7402-1437-04A104C24B54}"/>
              </a:ext>
            </a:extLst>
          </p:cNvPr>
          <p:cNvSpPr>
            <a:spLocks noGrp="1"/>
          </p:cNvSpPr>
          <p:nvPr>
            <p:ph type="dt" sz="half" idx="10"/>
          </p:nvPr>
        </p:nvSpPr>
        <p:spPr/>
        <p:txBody>
          <a:bodyPr/>
          <a:lstStyle/>
          <a:p>
            <a:r>
              <a:rPr lang="en-US" dirty="0"/>
              <a:t>2023</a:t>
            </a:r>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p:txBody>
          <a:bodyPr/>
          <a:lstStyle/>
          <a:p>
            <a:fld id="{58FB4751-880F-D840-AAA9-3A15815CC996}" type="slidenum">
              <a:rPr lang="en-US" smtClean="0"/>
              <a:pPr/>
              <a:t>6</a:t>
            </a:fld>
            <a:endParaRPr lang="en-US" dirty="0"/>
          </a:p>
        </p:txBody>
      </p:sp>
      <p:sp>
        <p:nvSpPr>
          <p:cNvPr id="5" name="Footer Placeholder 2">
            <a:extLst>
              <a:ext uri="{FF2B5EF4-FFF2-40B4-BE49-F238E27FC236}">
                <a16:creationId xmlns:a16="http://schemas.microsoft.com/office/drawing/2014/main" id="{526AA4C6-3772-BD69-679B-96757F0B50D5}"/>
              </a:ext>
            </a:extLst>
          </p:cNvPr>
          <p:cNvSpPr txBox="1">
            <a:spLocks/>
          </p:cNvSpPr>
          <p:nvPr/>
        </p:nvSpPr>
        <p:spPr>
          <a:xfrm>
            <a:off x="1458097" y="6464808"/>
            <a:ext cx="6322952" cy="310896"/>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Impact of Enhanced Kinship Navigation on Caregivers and their Children</a:t>
            </a:r>
          </a:p>
        </p:txBody>
      </p:sp>
    </p:spTree>
    <p:extLst>
      <p:ext uri="{BB962C8B-B14F-4D97-AF65-F5344CB8AC3E}">
        <p14:creationId xmlns:p14="http://schemas.microsoft.com/office/powerpoint/2010/main" val="3435077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B4283D6-B930-3976-CE83-A282C1ED6E52}"/>
              </a:ext>
            </a:extLst>
          </p:cNvPr>
          <p:cNvSpPr>
            <a:spLocks noGrp="1"/>
          </p:cNvSpPr>
          <p:nvPr>
            <p:ph type="dt" sz="half" idx="10"/>
          </p:nvPr>
        </p:nvSpPr>
        <p:spPr/>
        <p:txBody>
          <a:bodyPr/>
          <a:lstStyle/>
          <a:p>
            <a:r>
              <a:rPr lang="en-US" dirty="0"/>
              <a:t>2023</a:t>
            </a:r>
          </a:p>
        </p:txBody>
      </p:sp>
      <p:sp>
        <p:nvSpPr>
          <p:cNvPr id="7" name="Slide Number Placeholder 6">
            <a:extLst>
              <a:ext uri="{FF2B5EF4-FFF2-40B4-BE49-F238E27FC236}">
                <a16:creationId xmlns:a16="http://schemas.microsoft.com/office/drawing/2014/main" id="{CE9A145C-59BE-6819-382A-F2671B6002E7}"/>
              </a:ext>
            </a:extLst>
          </p:cNvPr>
          <p:cNvSpPr>
            <a:spLocks noGrp="1"/>
          </p:cNvSpPr>
          <p:nvPr>
            <p:ph type="sldNum" sz="quarter" idx="12"/>
          </p:nvPr>
        </p:nvSpPr>
        <p:spPr/>
        <p:txBody>
          <a:bodyPr/>
          <a:lstStyle/>
          <a:p>
            <a:fld id="{58FB4751-880F-D840-AAA9-3A15815CC996}" type="slidenum">
              <a:rPr lang="en-US" smtClean="0"/>
              <a:t>7</a:t>
            </a:fld>
            <a:endParaRPr lang="en-US" dirty="0"/>
          </a:p>
        </p:txBody>
      </p:sp>
      <p:sp>
        <p:nvSpPr>
          <p:cNvPr id="2" name="Title 1">
            <a:extLst>
              <a:ext uri="{FF2B5EF4-FFF2-40B4-BE49-F238E27FC236}">
                <a16:creationId xmlns:a16="http://schemas.microsoft.com/office/drawing/2014/main" id="{C04040F6-B365-FC6C-AA36-07189F1B6CC6}"/>
              </a:ext>
            </a:extLst>
          </p:cNvPr>
          <p:cNvSpPr>
            <a:spLocks noGrp="1"/>
          </p:cNvSpPr>
          <p:nvPr>
            <p:ph type="title"/>
          </p:nvPr>
        </p:nvSpPr>
        <p:spPr>
          <a:xfrm>
            <a:off x="576072" y="704088"/>
            <a:ext cx="10515600" cy="1011978"/>
          </a:xfrm>
        </p:spPr>
        <p:txBody>
          <a:bodyPr/>
          <a:lstStyle/>
          <a:p>
            <a:pPr>
              <a:lnSpc>
                <a:spcPct val="100000"/>
              </a:lnSpc>
            </a:pPr>
            <a:r>
              <a:rPr lang="en-US" dirty="0"/>
              <a:t>Kinship Navigator Programs</a:t>
            </a:r>
            <a:br>
              <a:rPr lang="en-US" dirty="0"/>
            </a:br>
            <a:r>
              <a:rPr lang="en-US" dirty="0"/>
              <a:t> </a:t>
            </a:r>
            <a:r>
              <a:rPr lang="en-US" sz="2400" dirty="0"/>
              <a:t>Services as Usual </a:t>
            </a:r>
          </a:p>
        </p:txBody>
      </p:sp>
      <p:sp>
        <p:nvSpPr>
          <p:cNvPr id="3" name="Text Placeholder 2">
            <a:extLst>
              <a:ext uri="{FF2B5EF4-FFF2-40B4-BE49-F238E27FC236}">
                <a16:creationId xmlns:a16="http://schemas.microsoft.com/office/drawing/2014/main" id="{36F657B6-E0FF-B0EC-73EC-FED5710CC7D3}"/>
              </a:ext>
            </a:extLst>
          </p:cNvPr>
          <p:cNvSpPr>
            <a:spLocks noGrp="1"/>
          </p:cNvSpPr>
          <p:nvPr>
            <p:ph idx="1"/>
          </p:nvPr>
        </p:nvSpPr>
        <p:spPr>
          <a:xfrm>
            <a:off x="512064" y="2212848"/>
            <a:ext cx="10515600" cy="3286078"/>
          </a:xfrm>
        </p:spPr>
        <p:txBody>
          <a:bodyPr/>
          <a:lstStyle/>
          <a:p>
            <a:pPr marL="285750" lvl="0" indent="-285750" algn="l">
              <a:lnSpc>
                <a:spcPct val="90000"/>
              </a:lnSpc>
              <a:buFont typeface="Wingdings" panose="05000000000000000000" pitchFamily="2" charset="2"/>
              <a:buChar char="v"/>
            </a:pPr>
            <a:r>
              <a:rPr lang="en-US" sz="2800" dirty="0">
                <a:latin typeface="Times New Roman"/>
                <a:cs typeface="Times New Roman"/>
              </a:rPr>
              <a:t>Kinship Navigator programs help caregivers navigate service networks and access resources</a:t>
            </a:r>
          </a:p>
          <a:p>
            <a:pPr marL="285750" lvl="0" indent="-285750" algn="l">
              <a:lnSpc>
                <a:spcPct val="90000"/>
              </a:lnSpc>
              <a:buFont typeface="Wingdings" panose="05000000000000000000" pitchFamily="2" charset="2"/>
              <a:buChar char="v"/>
            </a:pPr>
            <a:r>
              <a:rPr lang="en-US" sz="2800" dirty="0">
                <a:latin typeface="Times New Roman"/>
                <a:cs typeface="Times New Roman"/>
              </a:rPr>
              <a:t>WA services as usual: </a:t>
            </a:r>
          </a:p>
          <a:p>
            <a:pPr marL="800100" lvl="1" indent="-342900">
              <a:buFont typeface="Wingdings" panose="05000000000000000000" pitchFamily="2" charset="2"/>
              <a:buChar char="§"/>
            </a:pPr>
            <a:r>
              <a:rPr lang="en-US" sz="2400" dirty="0">
                <a:latin typeface="Times New Roman"/>
                <a:cs typeface="Times New Roman"/>
              </a:rPr>
              <a:t>Navigators in 30 of 39 counties</a:t>
            </a:r>
          </a:p>
          <a:p>
            <a:pPr marL="800100" lvl="1" indent="-342900">
              <a:buFont typeface="Wingdings" panose="05000000000000000000" pitchFamily="2" charset="2"/>
              <a:buChar char="§"/>
            </a:pPr>
            <a:r>
              <a:rPr lang="en-US" sz="2400" dirty="0">
                <a:latin typeface="Times New Roman"/>
                <a:cs typeface="Times New Roman"/>
              </a:rPr>
              <a:t>Hotline model with no follow up</a:t>
            </a:r>
          </a:p>
          <a:p>
            <a:pPr marL="285750" lvl="0" indent="-285750" algn="l">
              <a:lnSpc>
                <a:spcPct val="90000"/>
              </a:lnSpc>
              <a:buFont typeface="Wingdings" panose="05000000000000000000" pitchFamily="2" charset="2"/>
              <a:buChar char="v"/>
            </a:pPr>
            <a:r>
              <a:rPr lang="en-US" sz="2800" dirty="0">
                <a:latin typeface="Times New Roman"/>
                <a:cs typeface="Times New Roman"/>
              </a:rPr>
              <a:t>Comparison sites for research: 12 counties that continued providing Kinship Navigator services as usual</a:t>
            </a:r>
          </a:p>
          <a:p>
            <a:endParaRPr lang="en-US" dirty="0"/>
          </a:p>
        </p:txBody>
      </p:sp>
      <p:sp>
        <p:nvSpPr>
          <p:cNvPr id="8" name="Footer Placeholder 2">
            <a:extLst>
              <a:ext uri="{FF2B5EF4-FFF2-40B4-BE49-F238E27FC236}">
                <a16:creationId xmlns:a16="http://schemas.microsoft.com/office/drawing/2014/main" id="{DE287993-303A-5EAB-60B5-EBF0F7091D69}"/>
              </a:ext>
            </a:extLst>
          </p:cNvPr>
          <p:cNvSpPr txBox="1">
            <a:spLocks/>
          </p:cNvSpPr>
          <p:nvPr/>
        </p:nvSpPr>
        <p:spPr>
          <a:xfrm>
            <a:off x="1353312" y="6464808"/>
            <a:ext cx="6322952" cy="310896"/>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Impact of Enhanced Kinship Navigation on Caregivers and their Children</a:t>
            </a:r>
          </a:p>
        </p:txBody>
      </p:sp>
    </p:spTree>
    <p:extLst>
      <p:ext uri="{BB962C8B-B14F-4D97-AF65-F5344CB8AC3E}">
        <p14:creationId xmlns:p14="http://schemas.microsoft.com/office/powerpoint/2010/main" val="3311402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040F6-B365-FC6C-AA36-07189F1B6CC6}"/>
              </a:ext>
            </a:extLst>
          </p:cNvPr>
          <p:cNvSpPr>
            <a:spLocks noGrp="1"/>
          </p:cNvSpPr>
          <p:nvPr>
            <p:ph type="title"/>
          </p:nvPr>
        </p:nvSpPr>
        <p:spPr>
          <a:xfrm>
            <a:off x="365760" y="709483"/>
            <a:ext cx="6973907" cy="676656"/>
          </a:xfrm>
        </p:spPr>
        <p:txBody>
          <a:bodyPr/>
          <a:lstStyle/>
          <a:p>
            <a:r>
              <a:rPr lang="en-US" dirty="0"/>
              <a:t>Enhanced Model </a:t>
            </a:r>
          </a:p>
        </p:txBody>
      </p:sp>
      <p:sp>
        <p:nvSpPr>
          <p:cNvPr id="3" name="Text Placeholder 2">
            <a:extLst>
              <a:ext uri="{FF2B5EF4-FFF2-40B4-BE49-F238E27FC236}">
                <a16:creationId xmlns:a16="http://schemas.microsoft.com/office/drawing/2014/main" id="{36F657B6-E0FF-B0EC-73EC-FED5710CC7D3}"/>
              </a:ext>
            </a:extLst>
          </p:cNvPr>
          <p:cNvSpPr>
            <a:spLocks noGrp="1"/>
          </p:cNvSpPr>
          <p:nvPr>
            <p:ph type="body" sz="half" idx="2"/>
          </p:nvPr>
        </p:nvSpPr>
        <p:spPr>
          <a:xfrm>
            <a:off x="576072" y="1652955"/>
            <a:ext cx="5948296" cy="4365446"/>
          </a:xfrm>
        </p:spPr>
        <p:txBody>
          <a:bodyPr>
            <a:normAutofit/>
          </a:bodyPr>
          <a:lstStyle/>
          <a:p>
            <a:pPr marL="285750" lvl="0" indent="-285750" algn="l">
              <a:lnSpc>
                <a:spcPct val="90000"/>
              </a:lnSpc>
              <a:buFont typeface="Wingdings" panose="05000000000000000000" pitchFamily="2" charset="2"/>
              <a:buChar char="v"/>
            </a:pPr>
            <a:r>
              <a:rPr lang="en-US" sz="2800" dirty="0">
                <a:latin typeface="Times New Roman"/>
                <a:cs typeface="Times New Roman"/>
              </a:rPr>
              <a:t>In 2018, three state agencies partnered to implement an enhanced model in 7 counties in Washington state</a:t>
            </a:r>
          </a:p>
          <a:p>
            <a:pPr marL="285750" lvl="0" indent="-285750" algn="l">
              <a:lnSpc>
                <a:spcPct val="90000"/>
              </a:lnSpc>
              <a:buFont typeface="Wingdings" panose="05000000000000000000" pitchFamily="2" charset="2"/>
              <a:buChar char="v"/>
            </a:pPr>
            <a:r>
              <a:rPr lang="en-US" sz="2800" b="0" i="0" dirty="0">
                <a:latin typeface="Times New Roman"/>
                <a:cs typeface="Times New Roman"/>
              </a:rPr>
              <a:t>Pilot Sites: navigators complete a needs assessment and establish goals with the caregivers</a:t>
            </a:r>
            <a:endParaRPr lang="en-US" sz="2800" dirty="0">
              <a:latin typeface="Times New Roman"/>
              <a:cs typeface="Times New Roman"/>
            </a:endParaRPr>
          </a:p>
          <a:p>
            <a:pPr marL="285750" lvl="0" indent="-285750" algn="l">
              <a:lnSpc>
                <a:spcPct val="90000"/>
              </a:lnSpc>
              <a:buFont typeface="Wingdings" panose="05000000000000000000" pitchFamily="2" charset="2"/>
              <a:buChar char="v"/>
            </a:pPr>
            <a:r>
              <a:rPr lang="en-US" sz="2800" b="0" i="0" dirty="0">
                <a:latin typeface="Times New Roman"/>
                <a:cs typeface="Times New Roman"/>
              </a:rPr>
              <a:t>Navigators and caregivers work together for up to 6 months to address needs and track progress towards goals set at intake</a:t>
            </a:r>
            <a:endParaRPr lang="en-US" sz="2800" dirty="0">
              <a:latin typeface="Times New Roman"/>
              <a:cs typeface="Times New Roman"/>
            </a:endParaRPr>
          </a:p>
          <a:p>
            <a:endParaRPr lang="en-US" dirty="0"/>
          </a:p>
        </p:txBody>
      </p:sp>
      <p:pic>
        <p:nvPicPr>
          <p:cNvPr id="10" name="Picture Placeholder 9">
            <a:extLst>
              <a:ext uri="{FF2B5EF4-FFF2-40B4-BE49-F238E27FC236}">
                <a16:creationId xmlns:a16="http://schemas.microsoft.com/office/drawing/2014/main" id="{9557F7B3-F5B1-9D6A-CAA9-DB3672E7ED7E}"/>
              </a:ext>
            </a:extLst>
          </p:cNvPr>
          <p:cNvPicPr>
            <a:picLocks noGrp="1" noChangeAspect="1"/>
          </p:cNvPicPr>
          <p:nvPr>
            <p:ph type="pic" idx="1"/>
          </p:nvPr>
        </p:nvPicPr>
        <p:blipFill>
          <a:blip r:embed="rId3">
            <a:extLst>
              <a:ext uri="{837473B0-CC2E-450A-ABE3-18F120FF3D39}">
                <a1611:picAttrSrcUrl xmlns:a1611="http://schemas.microsoft.com/office/drawing/2016/11/main" r:id="rId4"/>
              </a:ext>
            </a:extLst>
          </a:blip>
          <a:srcRect l="25770" r="25770"/>
          <a:stretch/>
        </p:blipFill>
        <p:spPr/>
      </p:pic>
      <p:sp>
        <p:nvSpPr>
          <p:cNvPr id="5" name="Date Placeholder 4">
            <a:extLst>
              <a:ext uri="{FF2B5EF4-FFF2-40B4-BE49-F238E27FC236}">
                <a16:creationId xmlns:a16="http://schemas.microsoft.com/office/drawing/2014/main" id="{2B4283D6-B930-3976-CE83-A282C1ED6E52}"/>
              </a:ext>
            </a:extLst>
          </p:cNvPr>
          <p:cNvSpPr>
            <a:spLocks noGrp="1"/>
          </p:cNvSpPr>
          <p:nvPr>
            <p:ph type="dt" sz="half" idx="10"/>
          </p:nvPr>
        </p:nvSpPr>
        <p:spPr/>
        <p:txBody>
          <a:bodyPr/>
          <a:lstStyle/>
          <a:p>
            <a:r>
              <a:rPr lang="en-US" dirty="0"/>
              <a:t>2023</a:t>
            </a:r>
          </a:p>
        </p:txBody>
      </p:sp>
      <p:sp>
        <p:nvSpPr>
          <p:cNvPr id="7" name="Slide Number Placeholder 6">
            <a:extLst>
              <a:ext uri="{FF2B5EF4-FFF2-40B4-BE49-F238E27FC236}">
                <a16:creationId xmlns:a16="http://schemas.microsoft.com/office/drawing/2014/main" id="{CE9A145C-59BE-6819-382A-F2671B6002E7}"/>
              </a:ext>
            </a:extLst>
          </p:cNvPr>
          <p:cNvSpPr>
            <a:spLocks noGrp="1"/>
          </p:cNvSpPr>
          <p:nvPr>
            <p:ph type="sldNum" sz="quarter" idx="12"/>
          </p:nvPr>
        </p:nvSpPr>
        <p:spPr/>
        <p:txBody>
          <a:bodyPr/>
          <a:lstStyle/>
          <a:p>
            <a:fld id="{58FB4751-880F-D840-AAA9-3A15815CC996}" type="slidenum">
              <a:rPr lang="en-US" smtClean="0"/>
              <a:t>8</a:t>
            </a:fld>
            <a:endParaRPr lang="en-US" dirty="0"/>
          </a:p>
        </p:txBody>
      </p:sp>
      <p:sp>
        <p:nvSpPr>
          <p:cNvPr id="8" name="Footer Placeholder 2">
            <a:extLst>
              <a:ext uri="{FF2B5EF4-FFF2-40B4-BE49-F238E27FC236}">
                <a16:creationId xmlns:a16="http://schemas.microsoft.com/office/drawing/2014/main" id="{DE287993-303A-5EAB-60B5-EBF0F7091D69}"/>
              </a:ext>
            </a:extLst>
          </p:cNvPr>
          <p:cNvSpPr txBox="1">
            <a:spLocks/>
          </p:cNvSpPr>
          <p:nvPr/>
        </p:nvSpPr>
        <p:spPr>
          <a:xfrm>
            <a:off x="1353312" y="6464808"/>
            <a:ext cx="6322952" cy="310896"/>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Impact of Enhanced Kinship Navigation on Caregivers and their Children</a:t>
            </a:r>
          </a:p>
        </p:txBody>
      </p:sp>
    </p:spTree>
    <p:extLst>
      <p:ext uri="{BB962C8B-B14F-4D97-AF65-F5344CB8AC3E}">
        <p14:creationId xmlns:p14="http://schemas.microsoft.com/office/powerpoint/2010/main" val="3965173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040F6-B365-FC6C-AA36-07189F1B6CC6}"/>
              </a:ext>
            </a:extLst>
          </p:cNvPr>
          <p:cNvSpPr>
            <a:spLocks noGrp="1"/>
          </p:cNvSpPr>
          <p:nvPr>
            <p:ph type="title"/>
          </p:nvPr>
        </p:nvSpPr>
        <p:spPr/>
        <p:txBody>
          <a:bodyPr/>
          <a:lstStyle/>
          <a:p>
            <a:r>
              <a:rPr lang="en-US" dirty="0"/>
              <a:t>Research Design</a:t>
            </a:r>
          </a:p>
        </p:txBody>
      </p:sp>
      <p:sp>
        <p:nvSpPr>
          <p:cNvPr id="3" name="Text Placeholder 2">
            <a:extLst>
              <a:ext uri="{FF2B5EF4-FFF2-40B4-BE49-F238E27FC236}">
                <a16:creationId xmlns:a16="http://schemas.microsoft.com/office/drawing/2014/main" id="{36F657B6-E0FF-B0EC-73EC-FED5710CC7D3}"/>
              </a:ext>
            </a:extLst>
          </p:cNvPr>
          <p:cNvSpPr>
            <a:spLocks noGrp="1"/>
          </p:cNvSpPr>
          <p:nvPr>
            <p:ph idx="1"/>
          </p:nvPr>
        </p:nvSpPr>
        <p:spPr>
          <a:xfrm>
            <a:off x="730649" y="1490472"/>
            <a:ext cx="6201374" cy="3877056"/>
          </a:xfrm>
        </p:spPr>
        <p:txBody>
          <a:bodyPr>
            <a:normAutofit fontScale="92500" lnSpcReduction="10000"/>
          </a:bodyPr>
          <a:lstStyle/>
          <a:p>
            <a:pPr marL="285750" indent="-285750">
              <a:buFont typeface="Wingdings" panose="05000000000000000000" pitchFamily="2" charset="2"/>
              <a:buChar char="v"/>
            </a:pPr>
            <a:r>
              <a:rPr lang="en-US" sz="2000" dirty="0"/>
              <a:t>Intake</a:t>
            </a:r>
          </a:p>
          <a:p>
            <a:pPr marL="742950" lvl="1" indent="-285750">
              <a:buFont typeface="Wingdings" panose="05000000000000000000" pitchFamily="2" charset="2"/>
              <a:buChar char="§"/>
            </a:pPr>
            <a:r>
              <a:rPr lang="en-US" sz="2000" dirty="0"/>
              <a:t>Demographics </a:t>
            </a:r>
          </a:p>
          <a:p>
            <a:pPr marL="742950" lvl="1" indent="-285750">
              <a:buFont typeface="Wingdings" panose="05000000000000000000" pitchFamily="2" charset="2"/>
              <a:buChar char="§"/>
            </a:pPr>
            <a:r>
              <a:rPr lang="en-US" sz="2000" dirty="0"/>
              <a:t>Needs assessment</a:t>
            </a:r>
          </a:p>
          <a:p>
            <a:pPr marL="742950" lvl="1" indent="-285750">
              <a:buFont typeface="Wingdings" panose="05000000000000000000" pitchFamily="2" charset="2"/>
              <a:buChar char="§"/>
            </a:pPr>
            <a:r>
              <a:rPr lang="en-US" sz="2000" dirty="0"/>
              <a:t>Goal setting</a:t>
            </a:r>
          </a:p>
          <a:p>
            <a:pPr marL="285750" indent="-285750">
              <a:buFont typeface="Wingdings" panose="05000000000000000000" pitchFamily="2" charset="2"/>
              <a:buChar char="v"/>
            </a:pPr>
            <a:r>
              <a:rPr lang="en-US" sz="2000" dirty="0"/>
              <a:t>Three-month follow-up</a:t>
            </a:r>
          </a:p>
          <a:p>
            <a:pPr marL="742950" lvl="1" indent="-285750">
              <a:buFont typeface="Wingdings" panose="05000000000000000000" pitchFamily="2" charset="2"/>
              <a:buChar char="§"/>
            </a:pPr>
            <a:r>
              <a:rPr lang="en-US" sz="2000" dirty="0"/>
              <a:t>If caregiver still needs support, case stays open</a:t>
            </a:r>
          </a:p>
          <a:p>
            <a:pPr marL="285750" indent="-285750">
              <a:lnSpc>
                <a:spcPct val="100000"/>
              </a:lnSpc>
              <a:buFont typeface="Wingdings" panose="05000000000000000000" pitchFamily="2" charset="2"/>
              <a:buChar char="v"/>
            </a:pPr>
            <a:r>
              <a:rPr lang="en-US" sz="2000" dirty="0"/>
              <a:t> Six-month follow-up </a:t>
            </a:r>
          </a:p>
          <a:p>
            <a:pPr marL="742950" lvl="1" indent="-285750">
              <a:buFont typeface="Wingdings" panose="05000000000000000000" pitchFamily="2" charset="2"/>
              <a:buChar char="§"/>
            </a:pPr>
            <a:r>
              <a:rPr lang="en-US" sz="2000" dirty="0"/>
              <a:t>Case closed at this time, but can be reopened</a:t>
            </a:r>
          </a:p>
          <a:p>
            <a:pPr marL="285750" indent="-285750">
              <a:buFont typeface="Wingdings" panose="05000000000000000000" pitchFamily="2" charset="2"/>
              <a:buChar char="v"/>
            </a:pPr>
            <a:r>
              <a:rPr lang="en-US" sz="2000" dirty="0"/>
              <a:t>Six-month post-close follow-up</a:t>
            </a:r>
          </a:p>
          <a:p>
            <a:pPr marL="742950" lvl="1" indent="-285750">
              <a:buFont typeface="Wingdings" panose="05000000000000000000" pitchFamily="2" charset="2"/>
              <a:buChar char="§"/>
            </a:pPr>
            <a:r>
              <a:rPr lang="en-US" sz="2000" dirty="0"/>
              <a:t>Closed case form and satisfaction survey</a:t>
            </a:r>
          </a:p>
          <a:p>
            <a:pPr marL="285750" indent="-285750">
              <a:buFont typeface="Wingdings" panose="05000000000000000000" pitchFamily="2" charset="2"/>
              <a:buChar char="v"/>
            </a:pPr>
            <a:r>
              <a:rPr lang="en-US" sz="2000" dirty="0"/>
              <a:t>Twelve-month post-close follow-up</a:t>
            </a:r>
          </a:p>
          <a:p>
            <a:pPr marL="742950" lvl="1" indent="-285750">
              <a:buFont typeface="Wingdings" panose="05000000000000000000" pitchFamily="2" charset="2"/>
              <a:buChar char="§"/>
            </a:pPr>
            <a:r>
              <a:rPr lang="en-US" sz="2000" dirty="0"/>
              <a:t>Closed case form and satisfaction survey</a:t>
            </a:r>
          </a:p>
          <a:p>
            <a:endParaRPr lang="en-US" dirty="0"/>
          </a:p>
        </p:txBody>
      </p:sp>
      <p:sp>
        <p:nvSpPr>
          <p:cNvPr id="5" name="Date Placeholder 4">
            <a:extLst>
              <a:ext uri="{FF2B5EF4-FFF2-40B4-BE49-F238E27FC236}">
                <a16:creationId xmlns:a16="http://schemas.microsoft.com/office/drawing/2014/main" id="{2B4283D6-B930-3976-CE83-A282C1ED6E52}"/>
              </a:ext>
            </a:extLst>
          </p:cNvPr>
          <p:cNvSpPr>
            <a:spLocks noGrp="1"/>
          </p:cNvSpPr>
          <p:nvPr>
            <p:ph type="dt" sz="half" idx="10"/>
          </p:nvPr>
        </p:nvSpPr>
        <p:spPr/>
        <p:txBody>
          <a:bodyPr/>
          <a:lstStyle/>
          <a:p>
            <a:r>
              <a:rPr lang="en-US" dirty="0"/>
              <a:t>2023</a:t>
            </a:r>
          </a:p>
        </p:txBody>
      </p:sp>
      <p:sp>
        <p:nvSpPr>
          <p:cNvPr id="7" name="Slide Number Placeholder 6">
            <a:extLst>
              <a:ext uri="{FF2B5EF4-FFF2-40B4-BE49-F238E27FC236}">
                <a16:creationId xmlns:a16="http://schemas.microsoft.com/office/drawing/2014/main" id="{CE9A145C-59BE-6819-382A-F2671B6002E7}"/>
              </a:ext>
            </a:extLst>
          </p:cNvPr>
          <p:cNvSpPr>
            <a:spLocks noGrp="1"/>
          </p:cNvSpPr>
          <p:nvPr>
            <p:ph type="sldNum" sz="quarter" idx="12"/>
          </p:nvPr>
        </p:nvSpPr>
        <p:spPr/>
        <p:txBody>
          <a:bodyPr/>
          <a:lstStyle/>
          <a:p>
            <a:fld id="{58FB4751-880F-D840-AAA9-3A15815CC996}" type="slidenum">
              <a:rPr lang="en-US" smtClean="0"/>
              <a:t>9</a:t>
            </a:fld>
            <a:endParaRPr lang="en-US" dirty="0"/>
          </a:p>
        </p:txBody>
      </p:sp>
      <p:sp>
        <p:nvSpPr>
          <p:cNvPr id="8" name="Footer Placeholder 2">
            <a:extLst>
              <a:ext uri="{FF2B5EF4-FFF2-40B4-BE49-F238E27FC236}">
                <a16:creationId xmlns:a16="http://schemas.microsoft.com/office/drawing/2014/main" id="{DE287993-303A-5EAB-60B5-EBF0F7091D69}"/>
              </a:ext>
            </a:extLst>
          </p:cNvPr>
          <p:cNvSpPr txBox="1">
            <a:spLocks/>
          </p:cNvSpPr>
          <p:nvPr/>
        </p:nvSpPr>
        <p:spPr>
          <a:xfrm>
            <a:off x="1353312" y="6464808"/>
            <a:ext cx="6322952" cy="310896"/>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Impact of Enhanced Kinship Navigation on Caregivers and their Children</a:t>
            </a:r>
          </a:p>
        </p:txBody>
      </p:sp>
      <p:pic>
        <p:nvPicPr>
          <p:cNvPr id="2050" name="Picture 2" descr="grandparents and grandchildren">
            <a:extLst>
              <a:ext uri="{FF2B5EF4-FFF2-40B4-BE49-F238E27FC236}">
                <a16:creationId xmlns:a16="http://schemas.microsoft.com/office/drawing/2014/main" id="{6829AED9-90A9-2AE9-77B9-88CBF1908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687" y="1094666"/>
            <a:ext cx="2811707" cy="4217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487070"/>
      </p:ext>
    </p:extLst>
  </p:cSld>
  <p:clrMapOvr>
    <a:masterClrMapping/>
  </p:clrMapOvr>
</p:sld>
</file>

<file path=ppt/theme/theme1.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s_Organic_Presentation_Win32_SW_v10.potx" id="{6F7A4518-677F-49D0-AD76-8F0F7DEFB1E5}" vid="{F577DF72-62B0-42B0-B34E-786789A797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{5BD209F9-BA8A-4B45-88F5-C1F1A639E25B}tf11964407_win32</Template>
  <TotalTime>904</TotalTime>
  <Words>2269</Words>
  <Application>Microsoft Office PowerPoint</Application>
  <PresentationFormat>Widescreen</PresentationFormat>
  <Paragraphs>376</Paragraphs>
  <Slides>27</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Calibri Light</vt:lpstr>
      <vt:lpstr>Courier New</vt:lpstr>
      <vt:lpstr>Georgia</vt:lpstr>
      <vt:lpstr>Gill Sans Nova</vt:lpstr>
      <vt:lpstr>Gill Sans Nova Light</vt:lpstr>
      <vt:lpstr>Sagona Book</vt:lpstr>
      <vt:lpstr>Times New Roman</vt:lpstr>
      <vt:lpstr>Wingdings</vt:lpstr>
      <vt:lpstr>Office Theme</vt:lpstr>
      <vt:lpstr>The Impact of Enhanced Kinship Navigation on Caregivers and their Children</vt:lpstr>
      <vt:lpstr>agenda</vt:lpstr>
      <vt:lpstr>meet our presenters  </vt:lpstr>
      <vt:lpstr>What is kinship care?</vt:lpstr>
      <vt:lpstr>Kinship Stats </vt:lpstr>
      <vt:lpstr>History </vt:lpstr>
      <vt:lpstr>Kinship Navigator Programs  Services as Usual </vt:lpstr>
      <vt:lpstr>Enhanced Model </vt:lpstr>
      <vt:lpstr>Research Design</vt:lpstr>
      <vt:lpstr>Intervention and Control/Comparison Site Selection Process</vt:lpstr>
      <vt:lpstr>Data sources</vt:lpstr>
      <vt:lpstr>PowerPoint Presentation</vt:lpstr>
      <vt:lpstr>Overview of  Outcomes</vt:lpstr>
      <vt:lpstr>Caregiver demographics</vt:lpstr>
      <vt:lpstr>Enrollments and  fidelity compliance</vt:lpstr>
      <vt:lpstr>Other Contributions to       Increased Fidelity</vt:lpstr>
      <vt:lpstr>PowerPoint Presentation</vt:lpstr>
      <vt:lpstr>Caregiver access to services</vt:lpstr>
      <vt:lpstr>Caregiver access to benefits</vt:lpstr>
      <vt:lpstr>Caregiver wellbeing</vt:lpstr>
      <vt:lpstr>Child placement instability</vt:lpstr>
      <vt:lpstr>PowerPoint Presentation</vt:lpstr>
      <vt:lpstr>Summary of Results</vt:lpstr>
      <vt:lpstr>Implications </vt:lpstr>
      <vt:lpstr>Title IV-E funds</vt:lpstr>
      <vt:lpstr>Questions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Enhanced Kinship Navigation on Caregivers and their Children</dc:title>
  <dc:creator>Krotke, Amanda B (DSHS/ALTSA/HCS)</dc:creator>
  <cp:lastModifiedBy>Krotke, Amanda B (DSHS/ALTSA/HCS)</cp:lastModifiedBy>
  <cp:revision>23</cp:revision>
  <dcterms:created xsi:type="dcterms:W3CDTF">2023-02-22T19:08:50Z</dcterms:created>
  <dcterms:modified xsi:type="dcterms:W3CDTF">2023-04-07T19:41:43Z</dcterms:modified>
</cp:coreProperties>
</file>