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1" r:id="rId3"/>
    <p:sldId id="258" r:id="rId4"/>
    <p:sldId id="257" r:id="rId5"/>
    <p:sldId id="259" r:id="rId6"/>
    <p:sldId id="261" r:id="rId7"/>
    <p:sldId id="262" r:id="rId8"/>
    <p:sldId id="263" r:id="rId9"/>
    <p:sldId id="264" r:id="rId10"/>
    <p:sldId id="274" r:id="rId11"/>
    <p:sldId id="272" r:id="rId12"/>
    <p:sldId id="268" r:id="rId13"/>
    <p:sldId id="273"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33"/>
  </p:normalViewPr>
  <p:slideViewPr>
    <p:cSldViewPr snapToGrid="0">
      <p:cViewPr varScale="1">
        <p:scale>
          <a:sx n="113" d="100"/>
          <a:sy n="113" d="100"/>
        </p:scale>
        <p:origin x="5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A5979-1BB3-DCB1-F85E-EDA60B6C3B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128612-DE78-BAEC-19B5-256C578A3C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F5DE61-7920-79A8-3574-E18AAFC33082}"/>
              </a:ext>
            </a:extLst>
          </p:cNvPr>
          <p:cNvSpPr>
            <a:spLocks noGrp="1"/>
          </p:cNvSpPr>
          <p:nvPr>
            <p:ph type="dt" sz="half" idx="10"/>
          </p:nvPr>
        </p:nvSpPr>
        <p:spPr/>
        <p:txBody>
          <a:bodyPr/>
          <a:lstStyle/>
          <a:p>
            <a:fld id="{600FFC2B-DFB5-1345-94C2-AEC3B18CC100}" type="datetimeFigureOut">
              <a:rPr lang="en-US" smtClean="0"/>
              <a:t>4/5/23</a:t>
            </a:fld>
            <a:endParaRPr lang="en-US"/>
          </a:p>
        </p:txBody>
      </p:sp>
      <p:sp>
        <p:nvSpPr>
          <p:cNvPr id="5" name="Footer Placeholder 4">
            <a:extLst>
              <a:ext uri="{FF2B5EF4-FFF2-40B4-BE49-F238E27FC236}">
                <a16:creationId xmlns:a16="http://schemas.microsoft.com/office/drawing/2014/main" id="{92D75F68-A61E-EDBC-9DFF-1C229E33BB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88A404-8DCA-0881-8384-F8948F75E9E8}"/>
              </a:ext>
            </a:extLst>
          </p:cNvPr>
          <p:cNvSpPr>
            <a:spLocks noGrp="1"/>
          </p:cNvSpPr>
          <p:nvPr>
            <p:ph type="sldNum" sz="quarter" idx="12"/>
          </p:nvPr>
        </p:nvSpPr>
        <p:spPr/>
        <p:txBody>
          <a:bodyPr/>
          <a:lstStyle/>
          <a:p>
            <a:fld id="{71FE634A-9789-314A-ADEE-5D35697FBE21}" type="slidenum">
              <a:rPr lang="en-US" smtClean="0"/>
              <a:t>‹#›</a:t>
            </a:fld>
            <a:endParaRPr lang="en-US"/>
          </a:p>
        </p:txBody>
      </p:sp>
    </p:spTree>
    <p:extLst>
      <p:ext uri="{BB962C8B-B14F-4D97-AF65-F5344CB8AC3E}">
        <p14:creationId xmlns:p14="http://schemas.microsoft.com/office/powerpoint/2010/main" val="2464850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F8A04-26F1-3E9A-C2EE-3C317CB7A3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285D8F-E579-4478-8F4A-21B3370E11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EEBFE9-BFB6-973E-03AF-BC2A8084F8DC}"/>
              </a:ext>
            </a:extLst>
          </p:cNvPr>
          <p:cNvSpPr>
            <a:spLocks noGrp="1"/>
          </p:cNvSpPr>
          <p:nvPr>
            <p:ph type="dt" sz="half" idx="10"/>
          </p:nvPr>
        </p:nvSpPr>
        <p:spPr/>
        <p:txBody>
          <a:bodyPr/>
          <a:lstStyle/>
          <a:p>
            <a:fld id="{600FFC2B-DFB5-1345-94C2-AEC3B18CC100}" type="datetimeFigureOut">
              <a:rPr lang="en-US" smtClean="0"/>
              <a:t>4/5/23</a:t>
            </a:fld>
            <a:endParaRPr lang="en-US"/>
          </a:p>
        </p:txBody>
      </p:sp>
      <p:sp>
        <p:nvSpPr>
          <p:cNvPr id="5" name="Footer Placeholder 4">
            <a:extLst>
              <a:ext uri="{FF2B5EF4-FFF2-40B4-BE49-F238E27FC236}">
                <a16:creationId xmlns:a16="http://schemas.microsoft.com/office/drawing/2014/main" id="{9370A952-95D6-56D8-A876-C68079EE3C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E2F5FD-504F-5FFC-7139-AFC675FDD1F1}"/>
              </a:ext>
            </a:extLst>
          </p:cNvPr>
          <p:cNvSpPr>
            <a:spLocks noGrp="1"/>
          </p:cNvSpPr>
          <p:nvPr>
            <p:ph type="sldNum" sz="quarter" idx="12"/>
          </p:nvPr>
        </p:nvSpPr>
        <p:spPr/>
        <p:txBody>
          <a:bodyPr/>
          <a:lstStyle/>
          <a:p>
            <a:fld id="{71FE634A-9789-314A-ADEE-5D35697FBE21}" type="slidenum">
              <a:rPr lang="en-US" smtClean="0"/>
              <a:t>‹#›</a:t>
            </a:fld>
            <a:endParaRPr lang="en-US"/>
          </a:p>
        </p:txBody>
      </p:sp>
    </p:spTree>
    <p:extLst>
      <p:ext uri="{BB962C8B-B14F-4D97-AF65-F5344CB8AC3E}">
        <p14:creationId xmlns:p14="http://schemas.microsoft.com/office/powerpoint/2010/main" val="1316717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58E8FE-E7B8-EE41-752D-546F2613EA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A5FEC89-E94E-13C3-A12A-E0E49F431E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5316A3-E1D5-401A-1B7B-D842E6012F2F}"/>
              </a:ext>
            </a:extLst>
          </p:cNvPr>
          <p:cNvSpPr>
            <a:spLocks noGrp="1"/>
          </p:cNvSpPr>
          <p:nvPr>
            <p:ph type="dt" sz="half" idx="10"/>
          </p:nvPr>
        </p:nvSpPr>
        <p:spPr/>
        <p:txBody>
          <a:bodyPr/>
          <a:lstStyle/>
          <a:p>
            <a:fld id="{600FFC2B-DFB5-1345-94C2-AEC3B18CC100}" type="datetimeFigureOut">
              <a:rPr lang="en-US" smtClean="0"/>
              <a:t>4/5/23</a:t>
            </a:fld>
            <a:endParaRPr lang="en-US"/>
          </a:p>
        </p:txBody>
      </p:sp>
      <p:sp>
        <p:nvSpPr>
          <p:cNvPr id="5" name="Footer Placeholder 4">
            <a:extLst>
              <a:ext uri="{FF2B5EF4-FFF2-40B4-BE49-F238E27FC236}">
                <a16:creationId xmlns:a16="http://schemas.microsoft.com/office/drawing/2014/main" id="{B0BBC1E1-C971-10D2-C459-E8E46441F7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7FF22F-D8D6-8B4A-6A2F-494B36D1A469}"/>
              </a:ext>
            </a:extLst>
          </p:cNvPr>
          <p:cNvSpPr>
            <a:spLocks noGrp="1"/>
          </p:cNvSpPr>
          <p:nvPr>
            <p:ph type="sldNum" sz="quarter" idx="12"/>
          </p:nvPr>
        </p:nvSpPr>
        <p:spPr/>
        <p:txBody>
          <a:bodyPr/>
          <a:lstStyle/>
          <a:p>
            <a:fld id="{71FE634A-9789-314A-ADEE-5D35697FBE21}" type="slidenum">
              <a:rPr lang="en-US" smtClean="0"/>
              <a:t>‹#›</a:t>
            </a:fld>
            <a:endParaRPr lang="en-US"/>
          </a:p>
        </p:txBody>
      </p:sp>
    </p:spTree>
    <p:extLst>
      <p:ext uri="{BB962C8B-B14F-4D97-AF65-F5344CB8AC3E}">
        <p14:creationId xmlns:p14="http://schemas.microsoft.com/office/powerpoint/2010/main" val="619949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649D8-E461-F747-64E0-4D48BDFC08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54497E-E846-DF4C-6F01-FF910C7C4C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7A16FE-67B9-4C99-4100-F95F42497C88}"/>
              </a:ext>
            </a:extLst>
          </p:cNvPr>
          <p:cNvSpPr>
            <a:spLocks noGrp="1"/>
          </p:cNvSpPr>
          <p:nvPr>
            <p:ph type="dt" sz="half" idx="10"/>
          </p:nvPr>
        </p:nvSpPr>
        <p:spPr/>
        <p:txBody>
          <a:bodyPr/>
          <a:lstStyle/>
          <a:p>
            <a:fld id="{600FFC2B-DFB5-1345-94C2-AEC3B18CC100}" type="datetimeFigureOut">
              <a:rPr lang="en-US" smtClean="0"/>
              <a:t>4/5/23</a:t>
            </a:fld>
            <a:endParaRPr lang="en-US"/>
          </a:p>
        </p:txBody>
      </p:sp>
      <p:sp>
        <p:nvSpPr>
          <p:cNvPr id="5" name="Footer Placeholder 4">
            <a:extLst>
              <a:ext uri="{FF2B5EF4-FFF2-40B4-BE49-F238E27FC236}">
                <a16:creationId xmlns:a16="http://schemas.microsoft.com/office/drawing/2014/main" id="{6162650F-E6A5-456E-DDC2-5C81128C7F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3FE07C-7B3E-A5BA-1DE3-21ED35AECF85}"/>
              </a:ext>
            </a:extLst>
          </p:cNvPr>
          <p:cNvSpPr>
            <a:spLocks noGrp="1"/>
          </p:cNvSpPr>
          <p:nvPr>
            <p:ph type="sldNum" sz="quarter" idx="12"/>
          </p:nvPr>
        </p:nvSpPr>
        <p:spPr/>
        <p:txBody>
          <a:bodyPr/>
          <a:lstStyle/>
          <a:p>
            <a:fld id="{71FE634A-9789-314A-ADEE-5D35697FBE21}" type="slidenum">
              <a:rPr lang="en-US" smtClean="0"/>
              <a:t>‹#›</a:t>
            </a:fld>
            <a:endParaRPr lang="en-US"/>
          </a:p>
        </p:txBody>
      </p:sp>
    </p:spTree>
    <p:extLst>
      <p:ext uri="{BB962C8B-B14F-4D97-AF65-F5344CB8AC3E}">
        <p14:creationId xmlns:p14="http://schemas.microsoft.com/office/powerpoint/2010/main" val="1199679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1776C-7998-163D-8FCC-24A5E589E5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A7049B-BF3B-2748-39F8-D76995CBF1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4A6931-09F9-581C-D517-26C380A9C1A3}"/>
              </a:ext>
            </a:extLst>
          </p:cNvPr>
          <p:cNvSpPr>
            <a:spLocks noGrp="1"/>
          </p:cNvSpPr>
          <p:nvPr>
            <p:ph type="dt" sz="half" idx="10"/>
          </p:nvPr>
        </p:nvSpPr>
        <p:spPr/>
        <p:txBody>
          <a:bodyPr/>
          <a:lstStyle/>
          <a:p>
            <a:fld id="{600FFC2B-DFB5-1345-94C2-AEC3B18CC100}" type="datetimeFigureOut">
              <a:rPr lang="en-US" smtClean="0"/>
              <a:t>4/5/23</a:t>
            </a:fld>
            <a:endParaRPr lang="en-US"/>
          </a:p>
        </p:txBody>
      </p:sp>
      <p:sp>
        <p:nvSpPr>
          <p:cNvPr id="5" name="Footer Placeholder 4">
            <a:extLst>
              <a:ext uri="{FF2B5EF4-FFF2-40B4-BE49-F238E27FC236}">
                <a16:creationId xmlns:a16="http://schemas.microsoft.com/office/drawing/2014/main" id="{B684E09F-549F-7EA2-9E17-FC0B472B42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F18F3D-D971-F4EB-E615-B4F95444DFF2}"/>
              </a:ext>
            </a:extLst>
          </p:cNvPr>
          <p:cNvSpPr>
            <a:spLocks noGrp="1"/>
          </p:cNvSpPr>
          <p:nvPr>
            <p:ph type="sldNum" sz="quarter" idx="12"/>
          </p:nvPr>
        </p:nvSpPr>
        <p:spPr/>
        <p:txBody>
          <a:bodyPr/>
          <a:lstStyle/>
          <a:p>
            <a:fld id="{71FE634A-9789-314A-ADEE-5D35697FBE21}" type="slidenum">
              <a:rPr lang="en-US" smtClean="0"/>
              <a:t>‹#›</a:t>
            </a:fld>
            <a:endParaRPr lang="en-US"/>
          </a:p>
        </p:txBody>
      </p:sp>
    </p:spTree>
    <p:extLst>
      <p:ext uri="{BB962C8B-B14F-4D97-AF65-F5344CB8AC3E}">
        <p14:creationId xmlns:p14="http://schemas.microsoft.com/office/powerpoint/2010/main" val="774935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EDD8F-9A10-F689-A208-0BA3780814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763BAF-B30B-19A1-8563-B6A1C0389D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BE5D43-C993-2167-F7CA-7D849C7AA1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0CFF46D-ADDB-CB21-215E-6876E87C0865}"/>
              </a:ext>
            </a:extLst>
          </p:cNvPr>
          <p:cNvSpPr>
            <a:spLocks noGrp="1"/>
          </p:cNvSpPr>
          <p:nvPr>
            <p:ph type="dt" sz="half" idx="10"/>
          </p:nvPr>
        </p:nvSpPr>
        <p:spPr/>
        <p:txBody>
          <a:bodyPr/>
          <a:lstStyle/>
          <a:p>
            <a:fld id="{600FFC2B-DFB5-1345-94C2-AEC3B18CC100}" type="datetimeFigureOut">
              <a:rPr lang="en-US" smtClean="0"/>
              <a:t>4/5/23</a:t>
            </a:fld>
            <a:endParaRPr lang="en-US"/>
          </a:p>
        </p:txBody>
      </p:sp>
      <p:sp>
        <p:nvSpPr>
          <p:cNvPr id="6" name="Footer Placeholder 5">
            <a:extLst>
              <a:ext uri="{FF2B5EF4-FFF2-40B4-BE49-F238E27FC236}">
                <a16:creationId xmlns:a16="http://schemas.microsoft.com/office/drawing/2014/main" id="{45CBCBF5-5CE6-8D9E-9604-21C5CF99D8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CA6CD1-ED7E-9B6F-6E19-292063C3EDF0}"/>
              </a:ext>
            </a:extLst>
          </p:cNvPr>
          <p:cNvSpPr>
            <a:spLocks noGrp="1"/>
          </p:cNvSpPr>
          <p:nvPr>
            <p:ph type="sldNum" sz="quarter" idx="12"/>
          </p:nvPr>
        </p:nvSpPr>
        <p:spPr/>
        <p:txBody>
          <a:bodyPr/>
          <a:lstStyle/>
          <a:p>
            <a:fld id="{71FE634A-9789-314A-ADEE-5D35697FBE21}" type="slidenum">
              <a:rPr lang="en-US" smtClean="0"/>
              <a:t>‹#›</a:t>
            </a:fld>
            <a:endParaRPr lang="en-US"/>
          </a:p>
        </p:txBody>
      </p:sp>
    </p:spTree>
    <p:extLst>
      <p:ext uri="{BB962C8B-B14F-4D97-AF65-F5344CB8AC3E}">
        <p14:creationId xmlns:p14="http://schemas.microsoft.com/office/powerpoint/2010/main" val="2647919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89EC7-D367-F672-F6F0-EA22ABC1EC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D622FBB-C279-693D-48A2-EF96F7FC3D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38248B-DEEA-EC31-1DC0-9DA563FD63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BEE9A9-B1EB-B510-D89C-139DB9DD17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872061-FEB1-F72F-D6AD-C9B4D907A2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929BC3-D143-E080-9929-2B625737A86E}"/>
              </a:ext>
            </a:extLst>
          </p:cNvPr>
          <p:cNvSpPr>
            <a:spLocks noGrp="1"/>
          </p:cNvSpPr>
          <p:nvPr>
            <p:ph type="dt" sz="half" idx="10"/>
          </p:nvPr>
        </p:nvSpPr>
        <p:spPr/>
        <p:txBody>
          <a:bodyPr/>
          <a:lstStyle/>
          <a:p>
            <a:fld id="{600FFC2B-DFB5-1345-94C2-AEC3B18CC100}" type="datetimeFigureOut">
              <a:rPr lang="en-US" smtClean="0"/>
              <a:t>4/5/23</a:t>
            </a:fld>
            <a:endParaRPr lang="en-US"/>
          </a:p>
        </p:txBody>
      </p:sp>
      <p:sp>
        <p:nvSpPr>
          <p:cNvPr id="8" name="Footer Placeholder 7">
            <a:extLst>
              <a:ext uri="{FF2B5EF4-FFF2-40B4-BE49-F238E27FC236}">
                <a16:creationId xmlns:a16="http://schemas.microsoft.com/office/drawing/2014/main" id="{55A14F04-AB43-5A36-F89E-A72ED82858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B974D11-5351-04A7-2821-9F6100145179}"/>
              </a:ext>
            </a:extLst>
          </p:cNvPr>
          <p:cNvSpPr>
            <a:spLocks noGrp="1"/>
          </p:cNvSpPr>
          <p:nvPr>
            <p:ph type="sldNum" sz="quarter" idx="12"/>
          </p:nvPr>
        </p:nvSpPr>
        <p:spPr/>
        <p:txBody>
          <a:bodyPr/>
          <a:lstStyle/>
          <a:p>
            <a:fld id="{71FE634A-9789-314A-ADEE-5D35697FBE21}" type="slidenum">
              <a:rPr lang="en-US" smtClean="0"/>
              <a:t>‹#›</a:t>
            </a:fld>
            <a:endParaRPr lang="en-US"/>
          </a:p>
        </p:txBody>
      </p:sp>
    </p:spTree>
    <p:extLst>
      <p:ext uri="{BB962C8B-B14F-4D97-AF65-F5344CB8AC3E}">
        <p14:creationId xmlns:p14="http://schemas.microsoft.com/office/powerpoint/2010/main" val="1514982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11C41-0DD8-65C3-55B1-FF22A8A26DD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389A2F-179E-50E2-079E-B88D93C320B1}"/>
              </a:ext>
            </a:extLst>
          </p:cNvPr>
          <p:cNvSpPr>
            <a:spLocks noGrp="1"/>
          </p:cNvSpPr>
          <p:nvPr>
            <p:ph type="dt" sz="half" idx="10"/>
          </p:nvPr>
        </p:nvSpPr>
        <p:spPr/>
        <p:txBody>
          <a:bodyPr/>
          <a:lstStyle/>
          <a:p>
            <a:fld id="{600FFC2B-DFB5-1345-94C2-AEC3B18CC100}" type="datetimeFigureOut">
              <a:rPr lang="en-US" smtClean="0"/>
              <a:t>4/5/23</a:t>
            </a:fld>
            <a:endParaRPr lang="en-US"/>
          </a:p>
        </p:txBody>
      </p:sp>
      <p:sp>
        <p:nvSpPr>
          <p:cNvPr id="4" name="Footer Placeholder 3">
            <a:extLst>
              <a:ext uri="{FF2B5EF4-FFF2-40B4-BE49-F238E27FC236}">
                <a16:creationId xmlns:a16="http://schemas.microsoft.com/office/drawing/2014/main" id="{2EB6C084-BEEF-F33B-A3AC-3CB1A62E6D4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5ED26F-8CF7-4B3C-1BDE-8D0A2AE7882B}"/>
              </a:ext>
            </a:extLst>
          </p:cNvPr>
          <p:cNvSpPr>
            <a:spLocks noGrp="1"/>
          </p:cNvSpPr>
          <p:nvPr>
            <p:ph type="sldNum" sz="quarter" idx="12"/>
          </p:nvPr>
        </p:nvSpPr>
        <p:spPr/>
        <p:txBody>
          <a:bodyPr/>
          <a:lstStyle/>
          <a:p>
            <a:fld id="{71FE634A-9789-314A-ADEE-5D35697FBE21}" type="slidenum">
              <a:rPr lang="en-US" smtClean="0"/>
              <a:t>‹#›</a:t>
            </a:fld>
            <a:endParaRPr lang="en-US"/>
          </a:p>
        </p:txBody>
      </p:sp>
    </p:spTree>
    <p:extLst>
      <p:ext uri="{BB962C8B-B14F-4D97-AF65-F5344CB8AC3E}">
        <p14:creationId xmlns:p14="http://schemas.microsoft.com/office/powerpoint/2010/main" val="2306191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8C51CC-060E-7D42-1C40-368A2AFB9F89}"/>
              </a:ext>
            </a:extLst>
          </p:cNvPr>
          <p:cNvSpPr>
            <a:spLocks noGrp="1"/>
          </p:cNvSpPr>
          <p:nvPr>
            <p:ph type="dt" sz="half" idx="10"/>
          </p:nvPr>
        </p:nvSpPr>
        <p:spPr/>
        <p:txBody>
          <a:bodyPr/>
          <a:lstStyle/>
          <a:p>
            <a:fld id="{600FFC2B-DFB5-1345-94C2-AEC3B18CC100}" type="datetimeFigureOut">
              <a:rPr lang="en-US" smtClean="0"/>
              <a:t>4/5/23</a:t>
            </a:fld>
            <a:endParaRPr lang="en-US"/>
          </a:p>
        </p:txBody>
      </p:sp>
      <p:sp>
        <p:nvSpPr>
          <p:cNvPr id="3" name="Footer Placeholder 2">
            <a:extLst>
              <a:ext uri="{FF2B5EF4-FFF2-40B4-BE49-F238E27FC236}">
                <a16:creationId xmlns:a16="http://schemas.microsoft.com/office/drawing/2014/main" id="{ACE4D3DB-42F7-8CCA-E1A4-F029C5DEAD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FEACE6-BB99-68D9-9205-796C8B69EC53}"/>
              </a:ext>
            </a:extLst>
          </p:cNvPr>
          <p:cNvSpPr>
            <a:spLocks noGrp="1"/>
          </p:cNvSpPr>
          <p:nvPr>
            <p:ph type="sldNum" sz="quarter" idx="12"/>
          </p:nvPr>
        </p:nvSpPr>
        <p:spPr/>
        <p:txBody>
          <a:bodyPr/>
          <a:lstStyle/>
          <a:p>
            <a:fld id="{71FE634A-9789-314A-ADEE-5D35697FBE21}" type="slidenum">
              <a:rPr lang="en-US" smtClean="0"/>
              <a:t>‹#›</a:t>
            </a:fld>
            <a:endParaRPr lang="en-US"/>
          </a:p>
        </p:txBody>
      </p:sp>
    </p:spTree>
    <p:extLst>
      <p:ext uri="{BB962C8B-B14F-4D97-AF65-F5344CB8AC3E}">
        <p14:creationId xmlns:p14="http://schemas.microsoft.com/office/powerpoint/2010/main" val="2171799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71399-07E6-B302-7017-F90D380042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DB0B75-9B7F-49B5-3CE8-0F3038822A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30D448-6176-D2E4-604B-BB81CE1934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79EFAF-BA2C-20E4-F961-6956CE7B688A}"/>
              </a:ext>
            </a:extLst>
          </p:cNvPr>
          <p:cNvSpPr>
            <a:spLocks noGrp="1"/>
          </p:cNvSpPr>
          <p:nvPr>
            <p:ph type="dt" sz="half" idx="10"/>
          </p:nvPr>
        </p:nvSpPr>
        <p:spPr/>
        <p:txBody>
          <a:bodyPr/>
          <a:lstStyle/>
          <a:p>
            <a:fld id="{600FFC2B-DFB5-1345-94C2-AEC3B18CC100}" type="datetimeFigureOut">
              <a:rPr lang="en-US" smtClean="0"/>
              <a:t>4/5/23</a:t>
            </a:fld>
            <a:endParaRPr lang="en-US"/>
          </a:p>
        </p:txBody>
      </p:sp>
      <p:sp>
        <p:nvSpPr>
          <p:cNvPr id="6" name="Footer Placeholder 5">
            <a:extLst>
              <a:ext uri="{FF2B5EF4-FFF2-40B4-BE49-F238E27FC236}">
                <a16:creationId xmlns:a16="http://schemas.microsoft.com/office/drawing/2014/main" id="{8950FC17-FC21-0819-4855-540D91F4D1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0E1796-D4B7-EDF4-C91B-0B83E25C6992}"/>
              </a:ext>
            </a:extLst>
          </p:cNvPr>
          <p:cNvSpPr>
            <a:spLocks noGrp="1"/>
          </p:cNvSpPr>
          <p:nvPr>
            <p:ph type="sldNum" sz="quarter" idx="12"/>
          </p:nvPr>
        </p:nvSpPr>
        <p:spPr/>
        <p:txBody>
          <a:bodyPr/>
          <a:lstStyle/>
          <a:p>
            <a:fld id="{71FE634A-9789-314A-ADEE-5D35697FBE21}" type="slidenum">
              <a:rPr lang="en-US" smtClean="0"/>
              <a:t>‹#›</a:t>
            </a:fld>
            <a:endParaRPr lang="en-US"/>
          </a:p>
        </p:txBody>
      </p:sp>
    </p:spTree>
    <p:extLst>
      <p:ext uri="{BB962C8B-B14F-4D97-AF65-F5344CB8AC3E}">
        <p14:creationId xmlns:p14="http://schemas.microsoft.com/office/powerpoint/2010/main" val="4294718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B4BE0-2876-FD23-6BEF-212A569F5F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A4508B-51A1-5B79-8AAB-E6B5B0B5D7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22FD5E-15E1-D05B-CAA6-1E8017DA30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B6EDC9-4F0C-039E-B3F1-10FD286F732A}"/>
              </a:ext>
            </a:extLst>
          </p:cNvPr>
          <p:cNvSpPr>
            <a:spLocks noGrp="1"/>
          </p:cNvSpPr>
          <p:nvPr>
            <p:ph type="dt" sz="half" idx="10"/>
          </p:nvPr>
        </p:nvSpPr>
        <p:spPr/>
        <p:txBody>
          <a:bodyPr/>
          <a:lstStyle/>
          <a:p>
            <a:fld id="{600FFC2B-DFB5-1345-94C2-AEC3B18CC100}" type="datetimeFigureOut">
              <a:rPr lang="en-US" smtClean="0"/>
              <a:t>4/5/23</a:t>
            </a:fld>
            <a:endParaRPr lang="en-US"/>
          </a:p>
        </p:txBody>
      </p:sp>
      <p:sp>
        <p:nvSpPr>
          <p:cNvPr id="6" name="Footer Placeholder 5">
            <a:extLst>
              <a:ext uri="{FF2B5EF4-FFF2-40B4-BE49-F238E27FC236}">
                <a16:creationId xmlns:a16="http://schemas.microsoft.com/office/drawing/2014/main" id="{5B6AD03F-0E46-50B5-B772-5466973223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1D9BD9-ED81-5588-02F8-4183F28710A1}"/>
              </a:ext>
            </a:extLst>
          </p:cNvPr>
          <p:cNvSpPr>
            <a:spLocks noGrp="1"/>
          </p:cNvSpPr>
          <p:nvPr>
            <p:ph type="sldNum" sz="quarter" idx="12"/>
          </p:nvPr>
        </p:nvSpPr>
        <p:spPr/>
        <p:txBody>
          <a:bodyPr/>
          <a:lstStyle/>
          <a:p>
            <a:fld id="{71FE634A-9789-314A-ADEE-5D35697FBE21}" type="slidenum">
              <a:rPr lang="en-US" smtClean="0"/>
              <a:t>‹#›</a:t>
            </a:fld>
            <a:endParaRPr lang="en-US"/>
          </a:p>
        </p:txBody>
      </p:sp>
    </p:spTree>
    <p:extLst>
      <p:ext uri="{BB962C8B-B14F-4D97-AF65-F5344CB8AC3E}">
        <p14:creationId xmlns:p14="http://schemas.microsoft.com/office/powerpoint/2010/main" val="2971406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135189-3A8C-DD85-5DD0-5DCD4E5D58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163B27-0CE1-199C-722F-C71B57861B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E46FAC-DF14-8ED5-1241-DE8ACB9E19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0FFC2B-DFB5-1345-94C2-AEC3B18CC100}" type="datetimeFigureOut">
              <a:rPr lang="en-US" smtClean="0"/>
              <a:t>4/5/23</a:t>
            </a:fld>
            <a:endParaRPr lang="en-US"/>
          </a:p>
        </p:txBody>
      </p:sp>
      <p:sp>
        <p:nvSpPr>
          <p:cNvPr id="5" name="Footer Placeholder 4">
            <a:extLst>
              <a:ext uri="{FF2B5EF4-FFF2-40B4-BE49-F238E27FC236}">
                <a16:creationId xmlns:a16="http://schemas.microsoft.com/office/drawing/2014/main" id="{25047DD2-2396-99B8-B6BB-4864F17D56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7D772A6-D813-9F7E-23B2-16926968B2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E634A-9789-314A-ADEE-5D35697FBE21}" type="slidenum">
              <a:rPr lang="en-US" smtClean="0"/>
              <a:t>‹#›</a:t>
            </a:fld>
            <a:endParaRPr lang="en-US"/>
          </a:p>
        </p:txBody>
      </p:sp>
    </p:spTree>
    <p:extLst>
      <p:ext uri="{BB962C8B-B14F-4D97-AF65-F5344CB8AC3E}">
        <p14:creationId xmlns:p14="http://schemas.microsoft.com/office/powerpoint/2010/main" val="2032180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8B294-11DD-A79F-9764-9C44F9625B9D}"/>
              </a:ext>
            </a:extLst>
          </p:cNvPr>
          <p:cNvSpPr>
            <a:spLocks noGrp="1"/>
          </p:cNvSpPr>
          <p:nvPr>
            <p:ph type="ctrTitle"/>
          </p:nvPr>
        </p:nvSpPr>
        <p:spPr>
          <a:xfrm>
            <a:off x="1524000" y="1108710"/>
            <a:ext cx="9144000" cy="3698242"/>
          </a:xfrm>
        </p:spPr>
        <p:txBody>
          <a:bodyPr>
            <a:normAutofit fontScale="90000"/>
          </a:bodyPr>
          <a:lstStyle/>
          <a:p>
            <a:r>
              <a:rPr lang="en-US" b="1" dirty="0">
                <a:latin typeface="Helvetica Neue Condensed" panose="02000503000000020004" pitchFamily="2" charset="0"/>
                <a:ea typeface="Helvetica Neue Condensed" panose="02000503000000020004" pitchFamily="2" charset="0"/>
                <a:cs typeface="Helvetica Neue Condensed" panose="02000503000000020004" pitchFamily="2" charset="0"/>
              </a:rPr>
              <a:t>Fundamental Considerations in  Establishing Care for Children and Youth with Intensive Emotional and Behavioral Health Challenges</a:t>
            </a:r>
          </a:p>
        </p:txBody>
      </p:sp>
      <p:sp>
        <p:nvSpPr>
          <p:cNvPr id="3" name="Subtitle 2">
            <a:extLst>
              <a:ext uri="{FF2B5EF4-FFF2-40B4-BE49-F238E27FC236}">
                <a16:creationId xmlns:a16="http://schemas.microsoft.com/office/drawing/2014/main" id="{AF95389B-9619-F078-7F4E-535207B96831}"/>
              </a:ext>
            </a:extLst>
          </p:cNvPr>
          <p:cNvSpPr>
            <a:spLocks noGrp="1"/>
          </p:cNvSpPr>
          <p:nvPr>
            <p:ph type="subTitle" idx="1"/>
          </p:nvPr>
        </p:nvSpPr>
        <p:spPr>
          <a:xfrm>
            <a:off x="1524000" y="5394959"/>
            <a:ext cx="9144000" cy="1655762"/>
          </a:xfrm>
        </p:spPr>
        <p:txBody>
          <a:bodyPr/>
          <a:lstStyle/>
          <a:p>
            <a:endParaRPr lang="en-US" dirty="0"/>
          </a:p>
          <a:p>
            <a:r>
              <a:rPr lang="en-US" b="1" dirty="0">
                <a:latin typeface="Helvetica Neue" panose="02000503000000020004" pitchFamily="2" charset="0"/>
                <a:ea typeface="Helvetica Neue" panose="02000503000000020004" pitchFamily="2" charset="0"/>
                <a:cs typeface="Helvetica Neue" panose="02000503000000020004" pitchFamily="2" charset="0"/>
              </a:rPr>
              <a:t>Alan M Vietze, LCSW</a:t>
            </a:r>
          </a:p>
          <a:p>
            <a:r>
              <a:rPr lang="en-US" b="1" dirty="0">
                <a:latin typeface="Helvetica Neue" panose="02000503000000020004" pitchFamily="2" charset="0"/>
                <a:ea typeface="Helvetica Neue" panose="02000503000000020004" pitchFamily="2" charset="0"/>
                <a:cs typeface="Helvetica Neue" panose="02000503000000020004" pitchFamily="2" charset="0"/>
              </a:rPr>
              <a:t>Senior Fellow, CWLA</a:t>
            </a:r>
          </a:p>
          <a:p>
            <a:endParaRPr lang="en-US" dirty="0"/>
          </a:p>
        </p:txBody>
      </p:sp>
    </p:spTree>
    <p:extLst>
      <p:ext uri="{BB962C8B-B14F-4D97-AF65-F5344CB8AC3E}">
        <p14:creationId xmlns:p14="http://schemas.microsoft.com/office/powerpoint/2010/main" val="3458750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9F3B7-BC79-E9FA-74F3-227421F697CB}"/>
              </a:ext>
            </a:extLst>
          </p:cNvPr>
          <p:cNvSpPr>
            <a:spLocks noGrp="1"/>
          </p:cNvSpPr>
          <p:nvPr>
            <p:ph type="title"/>
          </p:nvPr>
        </p:nvSpPr>
        <p:spPr/>
        <p:txBody>
          <a:bodyPr>
            <a:noAutofit/>
          </a:bodyPr>
          <a:lstStyle/>
          <a:p>
            <a:pPr algn="ctr"/>
            <a:r>
              <a:rPr lang="en-US" b="1" dirty="0">
                <a:latin typeface="Helvetica Neue" panose="02000503000000020004" pitchFamily="2" charset="0"/>
                <a:ea typeface="Helvetica Neue" panose="02000503000000020004" pitchFamily="2" charset="0"/>
                <a:cs typeface="Helvetica Neue" panose="02000503000000020004" pitchFamily="2" charset="0"/>
              </a:rPr>
              <a:t>Clusters/Constellations</a:t>
            </a:r>
          </a:p>
        </p:txBody>
      </p:sp>
      <p:sp>
        <p:nvSpPr>
          <p:cNvPr id="3" name="Content Placeholder 2">
            <a:extLst>
              <a:ext uri="{FF2B5EF4-FFF2-40B4-BE49-F238E27FC236}">
                <a16:creationId xmlns:a16="http://schemas.microsoft.com/office/drawing/2014/main" id="{ACED545E-24BA-4C0F-4104-55153FE3D2CC}"/>
              </a:ext>
            </a:extLst>
          </p:cNvPr>
          <p:cNvSpPr>
            <a:spLocks noGrp="1"/>
          </p:cNvSpPr>
          <p:nvPr>
            <p:ph idx="1"/>
          </p:nvPr>
        </p:nvSpPr>
        <p:spPr>
          <a:xfrm>
            <a:off x="838200" y="1690688"/>
            <a:ext cx="10515600" cy="4351338"/>
          </a:xfrm>
        </p:spPr>
        <p:txBody>
          <a:bodyPr>
            <a:normAutofit/>
          </a:bodyPr>
          <a:lstStyle/>
          <a:p>
            <a:endParaRPr lang="en-US" b="1" dirty="0"/>
          </a:p>
          <a:p>
            <a:r>
              <a:rPr lang="en-US" b="1" dirty="0"/>
              <a:t>A Disruptive                      No Psychoses &amp; No Sexual Aggression</a:t>
            </a:r>
            <a:endParaRPr lang="en-US" dirty="0"/>
          </a:p>
          <a:p>
            <a:r>
              <a:rPr lang="en-US" b="1" dirty="0"/>
              <a:t>B Serious Mental Illness 2’s or 3’s on Psychosis </a:t>
            </a:r>
          </a:p>
          <a:p>
            <a:r>
              <a:rPr lang="en-US" b="1" dirty="0"/>
              <a:t>C Sexual Aggression         2’s or 3’s on Sexual Aggression</a:t>
            </a:r>
            <a:endParaRPr lang="en-US" dirty="0"/>
          </a:p>
          <a:p>
            <a:r>
              <a:rPr lang="en-US" b="1" dirty="0"/>
              <a:t>D Trauma Survivors/</a:t>
            </a:r>
            <a:r>
              <a:rPr lang="en-US" dirty="0"/>
              <a:t>characterized by Adjustment to trauma and PTSD</a:t>
            </a:r>
            <a:endParaRPr lang="en-US" b="1" dirty="0"/>
          </a:p>
          <a:p>
            <a:r>
              <a:rPr lang="en-US" b="1" dirty="0"/>
              <a:t>E Substance Use               2’ or 3’s on SU/no Psychosis, No Disruption</a:t>
            </a:r>
            <a:r>
              <a:rPr lang="en-US" dirty="0"/>
              <a:t> </a:t>
            </a:r>
          </a:p>
          <a:p>
            <a:r>
              <a:rPr lang="en-US" b="1" dirty="0"/>
              <a:t>F IDD/Intellectual and Developmental Disabilities            </a:t>
            </a:r>
            <a:endParaRPr lang="en-US" dirty="0"/>
          </a:p>
          <a:p>
            <a:r>
              <a:rPr lang="en-US" b="1" dirty="0"/>
              <a:t>G Low Need                       </a:t>
            </a:r>
          </a:p>
        </p:txBody>
      </p:sp>
    </p:spTree>
    <p:extLst>
      <p:ext uri="{BB962C8B-B14F-4D97-AF65-F5344CB8AC3E}">
        <p14:creationId xmlns:p14="http://schemas.microsoft.com/office/powerpoint/2010/main" val="1806642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C0DF-6E91-9F54-40C6-1FC5FA4FC548}"/>
              </a:ext>
            </a:extLst>
          </p:cNvPr>
          <p:cNvSpPr>
            <a:spLocks noGrp="1"/>
          </p:cNvSpPr>
          <p:nvPr>
            <p:ph type="title"/>
          </p:nvPr>
        </p:nvSpPr>
        <p:spPr/>
        <p:txBody>
          <a:bodyPr/>
          <a:lstStyle/>
          <a:p>
            <a:pPr algn="ctr"/>
            <a:r>
              <a:rPr lang="en-US" b="1" dirty="0">
                <a:latin typeface="Helvetica Neue" panose="02000503000000020004" pitchFamily="2" charset="0"/>
                <a:ea typeface="Helvetica Neue" panose="02000503000000020004" pitchFamily="2" charset="0"/>
                <a:cs typeface="Helvetica Neue" panose="02000503000000020004" pitchFamily="2" charset="0"/>
              </a:rPr>
              <a:t>Next Step with Clinical Custers/Constellations</a:t>
            </a:r>
          </a:p>
        </p:txBody>
      </p:sp>
      <p:sp>
        <p:nvSpPr>
          <p:cNvPr id="3" name="Content Placeholder 2">
            <a:extLst>
              <a:ext uri="{FF2B5EF4-FFF2-40B4-BE49-F238E27FC236}">
                <a16:creationId xmlns:a16="http://schemas.microsoft.com/office/drawing/2014/main" id="{DF7ADF52-29FC-B9FF-C502-202F846CB2F3}"/>
              </a:ext>
            </a:extLst>
          </p:cNvPr>
          <p:cNvSpPr>
            <a:spLocks noGrp="1"/>
          </p:cNvSpPr>
          <p:nvPr>
            <p:ph idx="1"/>
          </p:nvPr>
        </p:nvSpPr>
        <p:spPr>
          <a:xfrm>
            <a:off x="838200" y="1690688"/>
            <a:ext cx="10515600" cy="5007920"/>
          </a:xfrm>
        </p:spPr>
        <p:txBody>
          <a:bodyPr/>
          <a:lstStyle/>
          <a:p>
            <a:endParaRPr lang="en-US" dirty="0"/>
          </a:p>
          <a:p>
            <a:pPr marL="0" indent="0">
              <a:buNone/>
            </a:pPr>
            <a:endParaRPr lang="en-US"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lgn="ctr">
              <a:buNone/>
            </a:pPr>
            <a:r>
              <a:rPr lang="en-US" sz="3600" b="1" dirty="0">
                <a:ea typeface="Helvetica Neue" panose="02000503000000020004" pitchFamily="2" charset="0"/>
                <a:cs typeface="Helvetica Neue" panose="02000503000000020004" pitchFamily="2" charset="0"/>
              </a:rPr>
              <a:t>In order to make use of these analytics, </a:t>
            </a:r>
          </a:p>
          <a:p>
            <a:pPr marL="0" indent="0" algn="ctr">
              <a:buNone/>
            </a:pPr>
            <a:r>
              <a:rPr lang="en-US" sz="3600" b="1" dirty="0">
                <a:ea typeface="Helvetica Neue" panose="02000503000000020004" pitchFamily="2" charset="0"/>
                <a:cs typeface="Helvetica Neue" panose="02000503000000020004" pitchFamily="2" charset="0"/>
              </a:rPr>
              <a:t>we can develop a logic, </a:t>
            </a:r>
          </a:p>
          <a:p>
            <a:pPr marL="0" indent="0" algn="ctr">
              <a:buNone/>
            </a:pPr>
            <a:r>
              <a:rPr lang="en-US" sz="3600" b="1" dirty="0">
                <a:ea typeface="Helvetica Neue" panose="02000503000000020004" pitchFamily="2" charset="0"/>
                <a:cs typeface="Helvetica Neue" panose="02000503000000020004" pitchFamily="2" charset="0"/>
              </a:rPr>
              <a:t>by which we might develop coordinated responses </a:t>
            </a:r>
          </a:p>
          <a:p>
            <a:pPr marL="0" indent="0" algn="ctr">
              <a:buNone/>
            </a:pPr>
            <a:r>
              <a:rPr lang="en-US" sz="3600" b="1" dirty="0">
                <a:ea typeface="Helvetica Neue" panose="02000503000000020004" pitchFamily="2" charset="0"/>
                <a:cs typeface="Helvetica Neue" panose="02000503000000020004" pitchFamily="2" charset="0"/>
              </a:rPr>
              <a:t>and/or program designs with the Constellations seen below:</a:t>
            </a:r>
          </a:p>
        </p:txBody>
      </p:sp>
    </p:spTree>
    <p:extLst>
      <p:ext uri="{BB962C8B-B14F-4D97-AF65-F5344CB8AC3E}">
        <p14:creationId xmlns:p14="http://schemas.microsoft.com/office/powerpoint/2010/main" val="1714566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8A1EB-1357-DE74-34D0-691DCF4398FF}"/>
              </a:ext>
            </a:extLst>
          </p:cNvPr>
          <p:cNvSpPr>
            <a:spLocks noGrp="1"/>
          </p:cNvSpPr>
          <p:nvPr>
            <p:ph type="title"/>
          </p:nvPr>
        </p:nvSpPr>
        <p:spPr/>
        <p:txBody>
          <a:bodyPr>
            <a:normAutofit fontScale="90000"/>
          </a:bodyPr>
          <a:lstStyle/>
          <a:p>
            <a:pPr marL="0" indent="0" algn="ctr"/>
            <a:br>
              <a:rPr lang="en-US" sz="4400" b="1" dirty="0">
                <a:latin typeface="Helvetica Neue" panose="02000503000000020004" pitchFamily="2" charset="0"/>
                <a:ea typeface="Helvetica Neue" panose="02000503000000020004" pitchFamily="2" charset="0"/>
                <a:cs typeface="Helvetica Neue" panose="02000503000000020004" pitchFamily="2" charset="0"/>
              </a:rPr>
            </a:br>
            <a:br>
              <a:rPr lang="en-US" sz="4400" b="1" dirty="0">
                <a:latin typeface="Helvetica Neue" panose="02000503000000020004" pitchFamily="2" charset="0"/>
                <a:ea typeface="Helvetica Neue" panose="02000503000000020004" pitchFamily="2" charset="0"/>
                <a:cs typeface="Helvetica Neue" panose="02000503000000020004" pitchFamily="2" charset="0"/>
              </a:rPr>
            </a:br>
            <a:br>
              <a:rPr lang="en-US" sz="4400" b="1" dirty="0">
                <a:latin typeface="Helvetica Neue" panose="02000503000000020004" pitchFamily="2" charset="0"/>
                <a:ea typeface="Helvetica Neue" panose="02000503000000020004" pitchFamily="2" charset="0"/>
                <a:cs typeface="Helvetica Neue" panose="02000503000000020004" pitchFamily="2" charset="0"/>
              </a:rPr>
            </a:br>
            <a:r>
              <a:rPr lang="en-US" sz="5300" b="1" dirty="0">
                <a:latin typeface="Helvetica Neue" panose="02000503000000020004" pitchFamily="2" charset="0"/>
                <a:ea typeface="Helvetica Neue" panose="02000503000000020004" pitchFamily="2" charset="0"/>
                <a:cs typeface="Helvetica Neue" panose="02000503000000020004" pitchFamily="2" charset="0"/>
              </a:rPr>
              <a:t>How do we Respond </a:t>
            </a:r>
            <a:br>
              <a:rPr lang="en-US" sz="5300" b="1" dirty="0">
                <a:latin typeface="Helvetica Neue" panose="02000503000000020004" pitchFamily="2" charset="0"/>
                <a:ea typeface="Helvetica Neue" panose="02000503000000020004" pitchFamily="2" charset="0"/>
                <a:cs typeface="Helvetica Neue" panose="02000503000000020004" pitchFamily="2" charset="0"/>
              </a:rPr>
            </a:br>
            <a:r>
              <a:rPr lang="en-US" sz="5300" b="1" dirty="0">
                <a:latin typeface="Helvetica Neue" panose="02000503000000020004" pitchFamily="2" charset="0"/>
                <a:ea typeface="Helvetica Neue" panose="02000503000000020004" pitchFamily="2" charset="0"/>
                <a:cs typeface="Helvetica Neue" panose="02000503000000020004" pitchFamily="2" charset="0"/>
              </a:rPr>
              <a:t>to their needs?</a:t>
            </a:r>
            <a:br>
              <a:rPr lang="en-US" sz="5300" b="1" dirty="0">
                <a:latin typeface="Helvetica Neue" panose="02000503000000020004" pitchFamily="2" charset="0"/>
                <a:ea typeface="Helvetica Neue" panose="02000503000000020004" pitchFamily="2" charset="0"/>
                <a:cs typeface="Helvetica Neue" panose="02000503000000020004" pitchFamily="2" charset="0"/>
              </a:rPr>
            </a:br>
            <a:endParaRPr lang="en-US" sz="5300" dirty="0"/>
          </a:p>
        </p:txBody>
      </p:sp>
      <p:sp>
        <p:nvSpPr>
          <p:cNvPr id="3" name="Content Placeholder 2">
            <a:extLst>
              <a:ext uri="{FF2B5EF4-FFF2-40B4-BE49-F238E27FC236}">
                <a16:creationId xmlns:a16="http://schemas.microsoft.com/office/drawing/2014/main" id="{6211D7C5-76F8-5E7A-942D-0AE4E6FEF1BD}"/>
              </a:ext>
            </a:extLst>
          </p:cNvPr>
          <p:cNvSpPr>
            <a:spLocks noGrp="1"/>
          </p:cNvSpPr>
          <p:nvPr>
            <p:ph idx="1"/>
          </p:nvPr>
        </p:nvSpPr>
        <p:spPr/>
        <p:txBody>
          <a:bodyPr>
            <a:normAutofit fontScale="92500" lnSpcReduction="10000"/>
          </a:bodyPr>
          <a:lstStyle/>
          <a:p>
            <a:pPr marL="0" indent="0" algn="ctr">
              <a:buNone/>
            </a:pPr>
            <a:endParaRPr lang="en-US" sz="4000" b="1" dirty="0">
              <a:latin typeface="Helvetica Neue" panose="02000503000000020004" pitchFamily="2" charset="0"/>
              <a:ea typeface="Helvetica Neue" panose="02000503000000020004" pitchFamily="2" charset="0"/>
              <a:cs typeface="Helvetica Neue" panose="02000503000000020004" pitchFamily="2" charset="0"/>
            </a:endParaRPr>
          </a:p>
          <a:p>
            <a:pPr marL="0" indent="0" algn="ctr">
              <a:buNone/>
            </a:pPr>
            <a:r>
              <a:rPr lang="en-US" sz="4000" b="1" dirty="0">
                <a:latin typeface="Helvetica Neue" panose="02000503000000020004" pitchFamily="2" charset="0"/>
                <a:ea typeface="Helvetica Neue" panose="02000503000000020004" pitchFamily="2" charset="0"/>
                <a:cs typeface="Helvetica Neue" panose="02000503000000020004" pitchFamily="2" charset="0"/>
              </a:rPr>
              <a:t>This is the question we will address in terms of how we use the </a:t>
            </a:r>
            <a:r>
              <a:rPr lang="en-US" sz="4000" b="1" i="1" dirty="0">
                <a:latin typeface="Helvetica Neue" panose="02000503000000020004" pitchFamily="2" charset="0"/>
                <a:ea typeface="Helvetica Neue" panose="02000503000000020004" pitchFamily="2" charset="0"/>
                <a:cs typeface="Helvetica Neue" panose="02000503000000020004" pitchFamily="2" charset="0"/>
              </a:rPr>
              <a:t>Clinical Constellations </a:t>
            </a:r>
            <a:r>
              <a:rPr lang="en-US" sz="4000" b="1" dirty="0">
                <a:latin typeface="Helvetica Neue" panose="02000503000000020004" pitchFamily="2" charset="0"/>
                <a:ea typeface="Helvetica Neue" panose="02000503000000020004" pitchFamily="2" charset="0"/>
                <a:cs typeface="Helvetica Neue" panose="02000503000000020004" pitchFamily="2" charset="0"/>
              </a:rPr>
              <a:t>to develop </a:t>
            </a:r>
          </a:p>
          <a:p>
            <a:pPr marL="0" indent="0" algn="ctr">
              <a:buNone/>
            </a:pPr>
            <a:r>
              <a:rPr lang="en-US" sz="4000" b="1" i="1" dirty="0">
                <a:latin typeface="Helvetica Neue" panose="02000503000000020004" pitchFamily="2" charset="0"/>
                <a:ea typeface="Helvetica Neue" panose="02000503000000020004" pitchFamily="2" charset="0"/>
                <a:cs typeface="Helvetica Neue" panose="02000503000000020004" pitchFamily="2" charset="0"/>
              </a:rPr>
              <a:t>Intensity and Frequency </a:t>
            </a:r>
          </a:p>
          <a:p>
            <a:pPr marL="0" indent="0" algn="ctr">
              <a:buNone/>
            </a:pPr>
            <a:r>
              <a:rPr lang="en-US" sz="4000" b="1" i="1" dirty="0">
                <a:latin typeface="Helvetica Neue" panose="02000503000000020004" pitchFamily="2" charset="0"/>
                <a:ea typeface="Helvetica Neue" panose="02000503000000020004" pitchFamily="2" charset="0"/>
                <a:cs typeface="Helvetica Neue" panose="02000503000000020004" pitchFamily="2" charset="0"/>
              </a:rPr>
              <a:t>of</a:t>
            </a:r>
            <a:r>
              <a:rPr lang="en-US" sz="4000" b="1" dirty="0">
                <a:latin typeface="Helvetica Neue" panose="02000503000000020004" pitchFamily="2" charset="0"/>
                <a:ea typeface="Helvetica Neue" panose="02000503000000020004" pitchFamily="2" charset="0"/>
                <a:cs typeface="Helvetica Neue" panose="02000503000000020004" pitchFamily="2" charset="0"/>
              </a:rPr>
              <a:t> </a:t>
            </a:r>
            <a:r>
              <a:rPr lang="en-US" sz="4000" b="1" i="1" dirty="0">
                <a:latin typeface="Helvetica Neue" panose="02000503000000020004" pitchFamily="2" charset="0"/>
                <a:ea typeface="Helvetica Neue" panose="02000503000000020004" pitchFamily="2" charset="0"/>
                <a:cs typeface="Helvetica Neue" panose="02000503000000020004" pitchFamily="2" charset="0"/>
              </a:rPr>
              <a:t>Interventions </a:t>
            </a:r>
            <a:r>
              <a:rPr lang="en-US" sz="4000" b="1" dirty="0">
                <a:latin typeface="Helvetica Neue" panose="02000503000000020004" pitchFamily="2" charset="0"/>
                <a:ea typeface="Helvetica Neue" panose="02000503000000020004" pitchFamily="2" charset="0"/>
                <a:cs typeface="Helvetica Neue" panose="02000503000000020004" pitchFamily="2" charset="0"/>
              </a:rPr>
              <a:t>within an infrastructure that is built to respond to the defined needs and not one that imposes itself</a:t>
            </a:r>
            <a:endParaRPr lang="en-US" sz="4000" b="1" i="1" dirty="0">
              <a:latin typeface="Helvetica Neue" panose="02000503000000020004" pitchFamily="2" charset="0"/>
              <a:ea typeface="Helvetica Neue" panose="02000503000000020004" pitchFamily="2" charset="0"/>
              <a:cs typeface="Helvetica Neue" panose="02000503000000020004" pitchFamily="2" charset="0"/>
            </a:endParaRPr>
          </a:p>
          <a:p>
            <a:pPr marL="0" indent="0" algn="ctr">
              <a:buNone/>
            </a:pPr>
            <a:endParaRPr lang="en-US" sz="5400" b="1" dirty="0">
              <a:latin typeface="Helvetica Neue" panose="02000503000000020004" pitchFamily="2" charset="0"/>
              <a:ea typeface="Helvetica Neue" panose="02000503000000020004" pitchFamily="2" charset="0"/>
              <a:cs typeface="Helvetica Neue" panose="02000503000000020004" pitchFamily="2" charset="0"/>
            </a:endParaRPr>
          </a:p>
          <a:p>
            <a:endParaRPr lang="en-US" dirty="0"/>
          </a:p>
        </p:txBody>
      </p:sp>
    </p:spTree>
    <p:extLst>
      <p:ext uri="{BB962C8B-B14F-4D97-AF65-F5344CB8AC3E}">
        <p14:creationId xmlns:p14="http://schemas.microsoft.com/office/powerpoint/2010/main" val="4225167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51819-3C84-BC43-8674-381D0D4527F0}"/>
              </a:ext>
            </a:extLst>
          </p:cNvPr>
          <p:cNvSpPr>
            <a:spLocks noGrp="1"/>
          </p:cNvSpPr>
          <p:nvPr>
            <p:ph type="title"/>
          </p:nvPr>
        </p:nvSpPr>
        <p:spPr/>
        <p:txBody>
          <a:bodyPr/>
          <a:lstStyle/>
          <a:p>
            <a:pPr algn="ctr"/>
            <a:r>
              <a:rPr lang="en-US" b="1" dirty="0">
                <a:latin typeface="Helvetica Neue" panose="02000503000000020004" pitchFamily="2" charset="0"/>
                <a:ea typeface="Helvetica Neue" panose="02000503000000020004" pitchFamily="2" charset="0"/>
                <a:cs typeface="Helvetica Neue" panose="02000503000000020004" pitchFamily="2" charset="0"/>
              </a:rPr>
              <a:t>Provider Information File</a:t>
            </a:r>
            <a:br>
              <a:rPr lang="en-US" b="1" dirty="0">
                <a:latin typeface="Helvetica Neue" panose="02000503000000020004" pitchFamily="2" charset="0"/>
                <a:ea typeface="Helvetica Neue" panose="02000503000000020004" pitchFamily="2" charset="0"/>
                <a:cs typeface="Helvetica Neue" panose="02000503000000020004" pitchFamily="2" charset="0"/>
              </a:rPr>
            </a:br>
            <a:r>
              <a:rPr lang="en-US" b="1" dirty="0">
                <a:latin typeface="Helvetica Neue" panose="02000503000000020004" pitchFamily="2" charset="0"/>
                <a:ea typeface="Helvetica Neue" panose="02000503000000020004" pitchFamily="2" charset="0"/>
                <a:cs typeface="Helvetica Neue" panose="02000503000000020004" pitchFamily="2" charset="0"/>
              </a:rPr>
              <a:t>A Gestalt Approach</a:t>
            </a:r>
          </a:p>
        </p:txBody>
      </p:sp>
      <p:sp>
        <p:nvSpPr>
          <p:cNvPr id="3" name="Content Placeholder 2">
            <a:extLst>
              <a:ext uri="{FF2B5EF4-FFF2-40B4-BE49-F238E27FC236}">
                <a16:creationId xmlns:a16="http://schemas.microsoft.com/office/drawing/2014/main" id="{CF2E8EE5-3E96-E002-A00B-5AE2CCA27C35}"/>
              </a:ext>
            </a:extLst>
          </p:cNvPr>
          <p:cNvSpPr>
            <a:spLocks noGrp="1"/>
          </p:cNvSpPr>
          <p:nvPr>
            <p:ph idx="1"/>
          </p:nvPr>
        </p:nvSpPr>
        <p:spPr/>
        <p:txBody>
          <a:bodyPr>
            <a:normAutofit fontScale="92500" lnSpcReduction="20000"/>
          </a:bodyPr>
          <a:lstStyle/>
          <a:p>
            <a:endParaRPr lang="en-US" dirty="0"/>
          </a:p>
          <a:p>
            <a:r>
              <a:rPr lang="en-US" sz="3000" b="1" dirty="0"/>
              <a:t>The idea of the provider information file is that the items indicated and agreed upon by the provider in its contact are reflective of the needs identified in the analytic process</a:t>
            </a:r>
          </a:p>
          <a:p>
            <a:endParaRPr lang="en-US" sz="3000" b="1" dirty="0"/>
          </a:p>
          <a:p>
            <a:r>
              <a:rPr lang="en-US" sz="3000" b="1" dirty="0"/>
              <a:t>This means that if a youth’s needs are indicated and they match a clinical constellation or cluster then they can be referred to a provider who has agreed to provide services to match the needs. This process will be addressed in greater depth later</a:t>
            </a:r>
          </a:p>
          <a:p>
            <a:endParaRPr lang="en-US" dirty="0"/>
          </a:p>
          <a:p>
            <a:r>
              <a:rPr lang="en-US" dirty="0"/>
              <a:t>*see example of PIF (Provider Information File)</a:t>
            </a:r>
          </a:p>
        </p:txBody>
      </p:sp>
    </p:spTree>
    <p:extLst>
      <p:ext uri="{BB962C8B-B14F-4D97-AF65-F5344CB8AC3E}">
        <p14:creationId xmlns:p14="http://schemas.microsoft.com/office/powerpoint/2010/main" val="1999955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F8540-60F6-8280-BF24-AF8C99600A9C}"/>
              </a:ext>
            </a:extLst>
          </p:cNvPr>
          <p:cNvSpPr>
            <a:spLocks noGrp="1"/>
          </p:cNvSpPr>
          <p:nvPr>
            <p:ph type="title"/>
          </p:nvPr>
        </p:nvSpPr>
        <p:spPr>
          <a:xfrm>
            <a:off x="838200" y="365125"/>
            <a:ext cx="10515600" cy="1325563"/>
          </a:xfrm>
        </p:spPr>
        <p:txBody>
          <a:bodyPr>
            <a:normAutofit fontScale="90000"/>
          </a:bodyPr>
          <a:lstStyle/>
          <a:p>
            <a:pPr algn="ctr"/>
            <a:br>
              <a:rPr lang="en-US" sz="5400" b="1" dirty="0">
                <a:latin typeface="Helvetica Neue" panose="02000503000000020004" pitchFamily="2" charset="0"/>
                <a:ea typeface="Helvetica Neue" panose="02000503000000020004" pitchFamily="2" charset="0"/>
                <a:cs typeface="Helvetica Neue" panose="02000503000000020004" pitchFamily="2" charset="0"/>
              </a:rPr>
            </a:br>
            <a:r>
              <a:rPr lang="en-US" sz="5400" b="1" dirty="0">
                <a:latin typeface="Helvetica Neue" panose="02000503000000020004" pitchFamily="2" charset="0"/>
                <a:ea typeface="Helvetica Neue" panose="02000503000000020004" pitchFamily="2" charset="0"/>
                <a:cs typeface="Helvetica Neue" panose="02000503000000020004" pitchFamily="2" charset="0"/>
              </a:rPr>
              <a:t>Reflections Going Forward</a:t>
            </a:r>
          </a:p>
        </p:txBody>
      </p:sp>
      <p:sp>
        <p:nvSpPr>
          <p:cNvPr id="3" name="Content Placeholder 2">
            <a:extLst>
              <a:ext uri="{FF2B5EF4-FFF2-40B4-BE49-F238E27FC236}">
                <a16:creationId xmlns:a16="http://schemas.microsoft.com/office/drawing/2014/main" id="{18CBEB92-B78B-9E73-19E5-2251C69C14DE}"/>
              </a:ext>
            </a:extLst>
          </p:cNvPr>
          <p:cNvSpPr>
            <a:spLocks noGrp="1"/>
          </p:cNvSpPr>
          <p:nvPr>
            <p:ph idx="1"/>
          </p:nvPr>
        </p:nvSpPr>
        <p:spPr>
          <a:xfrm>
            <a:off x="838200" y="1231265"/>
            <a:ext cx="10515600" cy="4351338"/>
          </a:xfrm>
        </p:spPr>
        <p:txBody>
          <a:bodyPr/>
          <a:lstStyle/>
          <a:p>
            <a:endParaRPr lang="en-US" sz="4400" b="1" dirty="0">
              <a:latin typeface="Helvetica Neue" panose="02000503000000020004" pitchFamily="2" charset="0"/>
              <a:ea typeface="Helvetica Neue" panose="02000503000000020004" pitchFamily="2" charset="0"/>
              <a:cs typeface="Helvetica Neue" panose="02000503000000020004" pitchFamily="2" charset="0"/>
            </a:endParaRPr>
          </a:p>
          <a:p>
            <a:r>
              <a:rPr lang="en-US" sz="4400" b="1" dirty="0">
                <a:latin typeface="Helvetica Neue" panose="02000503000000020004" pitchFamily="2" charset="0"/>
                <a:ea typeface="Helvetica Neue" panose="02000503000000020004" pitchFamily="2" charset="0"/>
                <a:cs typeface="Helvetica Neue" panose="02000503000000020004" pitchFamily="2" charset="0"/>
              </a:rPr>
              <a:t>What do you have already in terms of services/interventions?</a:t>
            </a:r>
          </a:p>
          <a:p>
            <a:r>
              <a:rPr lang="en-US" sz="4400" b="1" dirty="0">
                <a:latin typeface="Helvetica Neue" panose="02000503000000020004" pitchFamily="2" charset="0"/>
                <a:ea typeface="Helvetica Neue" panose="02000503000000020004" pitchFamily="2" charset="0"/>
                <a:cs typeface="Helvetica Neue" panose="02000503000000020004" pitchFamily="2" charset="0"/>
              </a:rPr>
              <a:t>What might you need to develop?</a:t>
            </a:r>
          </a:p>
          <a:p>
            <a:r>
              <a:rPr lang="en-US" sz="4400" b="1" dirty="0">
                <a:latin typeface="Helvetica Neue" panose="02000503000000020004" pitchFamily="2" charset="0"/>
                <a:ea typeface="Helvetica Neue" panose="02000503000000020004" pitchFamily="2" charset="0"/>
                <a:cs typeface="Helvetica Neue" panose="02000503000000020004" pitchFamily="2" charset="0"/>
              </a:rPr>
              <a:t>How might you transform existing services to provide attuned care?</a:t>
            </a:r>
          </a:p>
          <a:p>
            <a:endParaRPr lang="en-US" dirty="0"/>
          </a:p>
          <a:p>
            <a:endParaRPr lang="en-US" dirty="0"/>
          </a:p>
        </p:txBody>
      </p:sp>
    </p:spTree>
    <p:extLst>
      <p:ext uri="{BB962C8B-B14F-4D97-AF65-F5344CB8AC3E}">
        <p14:creationId xmlns:p14="http://schemas.microsoft.com/office/powerpoint/2010/main" val="1606425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A4F1C-896B-6EC1-271D-C17470AC4318}"/>
              </a:ext>
            </a:extLst>
          </p:cNvPr>
          <p:cNvSpPr>
            <a:spLocks noGrp="1"/>
          </p:cNvSpPr>
          <p:nvPr>
            <p:ph type="title"/>
          </p:nvPr>
        </p:nvSpPr>
        <p:spPr/>
        <p:txBody>
          <a:bodyPr>
            <a:normAutofit/>
          </a:bodyPr>
          <a:lstStyle/>
          <a:p>
            <a:pPr algn="ctr"/>
            <a:r>
              <a:rPr lang="en-US" sz="4800" b="1" dirty="0">
                <a:latin typeface="+mn-lt"/>
              </a:rPr>
              <a:t>Perspective</a:t>
            </a:r>
          </a:p>
        </p:txBody>
      </p:sp>
      <p:sp>
        <p:nvSpPr>
          <p:cNvPr id="5" name="Rectangle 2">
            <a:extLst>
              <a:ext uri="{FF2B5EF4-FFF2-40B4-BE49-F238E27FC236}">
                <a16:creationId xmlns:a16="http://schemas.microsoft.com/office/drawing/2014/main" id="{754172F9-AC71-9FD2-46DE-FB671A05021D}"/>
              </a:ext>
            </a:extLst>
          </p:cNvPr>
          <p:cNvSpPr>
            <a:spLocks noGrp="1" noChangeArrowheads="1"/>
          </p:cNvSpPr>
          <p:nvPr>
            <p:ph idx="1"/>
          </p:nvPr>
        </p:nvSpPr>
        <p:spPr bwMode="auto">
          <a:xfrm>
            <a:off x="616074" y="1923357"/>
            <a:ext cx="11757258"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We need to consider challenges </a:t>
            </a:r>
            <a:r>
              <a:rPr kumimoji="0" lang="en-US" altLang="en-US"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that youth face </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the highest </a:t>
            </a:r>
            <a:r>
              <a:rPr kumimoji="0" lang="en-US" altLang="en-US"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level.</a:t>
            </a:r>
            <a:endParaRPr kumimoji="0" lang="en-US" altLang="en-US" b="1"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None/>
              <a:tabLst/>
            </a:pPr>
            <a:r>
              <a:rPr lang="en-US" altLang="en-US" b="1" dirty="0">
                <a:latin typeface="Calibri" panose="020F0502020204030204" pitchFamily="34" charset="0"/>
                <a:ea typeface="Calibri" panose="020F0502020204030204" pitchFamily="34" charset="0"/>
                <a:cs typeface="Times New Roman" panose="02020603050405020304" pitchFamily="18" charset="0"/>
              </a:rPr>
              <a:t>W</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isdom indicates that communities must develop services for </a:t>
            </a:r>
            <a:r>
              <a:rPr kumimoji="0" lang="en-US" altLang="en-US" b="1" i="1"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all </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youth in </a:t>
            </a:r>
          </a:p>
          <a:p>
            <a:pPr marL="0" marR="0" lvl="0" indent="0" defTabSz="914400" rtl="0" eaLnBrk="0" fontAlgn="base" latinLnBrk="0" hangingPunct="0">
              <a:lnSpc>
                <a:spcPct val="100000"/>
              </a:lnSpc>
              <a:spcBef>
                <a:spcPct val="0"/>
              </a:spcBef>
              <a:spcAft>
                <a:spcPct val="0"/>
              </a:spcAft>
              <a:buClrTx/>
              <a:buSz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order to have responses tailored to </a:t>
            </a:r>
            <a:r>
              <a:rPr lang="en-US" altLang="en-US" b="1" dirty="0">
                <a:latin typeface="Calibri" panose="020F0502020204030204" pitchFamily="34" charset="0"/>
                <a:ea typeface="Calibri" panose="020F0502020204030204" pitchFamily="34" charset="0"/>
                <a:cs typeface="Times New Roman" panose="02020603050405020304" pitchFamily="18" charset="0"/>
              </a:rPr>
              <a:t>manifest </a:t>
            </a:r>
            <a:r>
              <a:rPr kumimoji="0" lang="en-US" altLang="en-US"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needs. Thus affording </a:t>
            </a:r>
            <a:endParaRPr kumimoji="0" lang="en-US" altLang="en-US" b="1" i="0" u="sng"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None/>
              <a:tabLst/>
            </a:pPr>
            <a:r>
              <a:rPr lang="en-US" altLang="en-US" b="1" dirty="0">
                <a:latin typeface="Calibri" panose="020F0502020204030204" pitchFamily="34" charset="0"/>
                <a:ea typeface="Calibri" panose="020F0502020204030204" pitchFamily="34" charset="0"/>
                <a:cs typeface="Times New Roman" panose="02020603050405020304" pitchFamily="18" charset="0"/>
              </a:rPr>
              <a:t>the </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opportunity to divert </a:t>
            </a:r>
            <a:r>
              <a:rPr kumimoji="0" lang="en-US" altLang="en-US" b="1"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youth </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from going out of home for care and </a:t>
            </a:r>
          </a:p>
          <a:p>
            <a:pPr marL="0" marR="0" lvl="0" indent="0" defTabSz="914400" rtl="0" eaLnBrk="0" fontAlgn="base" latinLnBrk="0" hangingPunct="0">
              <a:lnSpc>
                <a:spcPct val="100000"/>
              </a:lnSpc>
              <a:spcBef>
                <a:spcPct val="0"/>
              </a:spcBef>
              <a:spcAft>
                <a:spcPct val="0"/>
              </a:spcAft>
              <a:buClrTx/>
              <a:buSz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 provide </a:t>
            </a:r>
            <a:r>
              <a:rPr kumimoji="0" lang="en-US" altLang="en-US" b="1" i="0" u="sng" strike="noStrike" cap="none" normalizeH="0" baseline="0" dirty="0">
                <a:ln>
                  <a:noFill/>
                </a:ln>
                <a:solidFill>
                  <a:srgbClr val="008080"/>
                </a:solidFill>
                <a:effectLst/>
                <a:latin typeface="Calibri" panose="020F0502020204030204" pitchFamily="34" charset="0"/>
                <a:ea typeface="Calibri" panose="020F0502020204030204" pitchFamily="34" charset="0"/>
                <a:cs typeface="Times New Roman" panose="02020603050405020304" pitchFamily="18" charset="0"/>
              </a:rPr>
              <a:t>transitional/</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aftercare interventions when they have “completed” </a:t>
            </a:r>
          </a:p>
          <a:p>
            <a:pPr marL="0" marR="0" lvl="0" indent="0" defTabSz="914400" rtl="0" eaLnBrk="0" fontAlgn="base" latinLnBrk="0" hangingPunct="0">
              <a:lnSpc>
                <a:spcPct val="100000"/>
              </a:lnSpc>
              <a:spcBef>
                <a:spcPct val="0"/>
              </a:spcBef>
              <a:spcAft>
                <a:spcPct val="0"/>
              </a:spcAft>
              <a:buClrTx/>
              <a:buSzTx/>
              <a:buNone/>
              <a:tabLst/>
            </a:pP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their episodes of out of home care. This work requires a clear vision and </a:t>
            </a:r>
          </a:p>
          <a:p>
            <a:pPr marL="0" marR="0" lvl="0" indent="0" defTabSz="914400" rtl="0" eaLnBrk="0" fontAlgn="base" latinLnBrk="0" hangingPunct="0">
              <a:lnSpc>
                <a:spcPct val="100000"/>
              </a:lnSpc>
              <a:spcBef>
                <a:spcPct val="0"/>
              </a:spcBef>
              <a:spcAft>
                <a:spcPct val="0"/>
              </a:spcAft>
              <a:buClrTx/>
              <a:buSzTx/>
              <a:buNone/>
              <a:tabLst/>
            </a:pPr>
            <a:r>
              <a:rPr lang="en-US" altLang="en-US" b="1" dirty="0">
                <a:latin typeface="Calibri" panose="020F0502020204030204" pitchFamily="34" charset="0"/>
                <a:cs typeface="Times New Roman" panose="02020603050405020304" pitchFamily="18" charset="0"/>
              </a:rPr>
              <a:t>q</a:t>
            </a:r>
            <a:r>
              <a:rPr kumimoji="0" lang="en-US" altLang="en-US" b="1"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ualified leadership within a distinct infrastructure using relevant data and </a:t>
            </a:r>
          </a:p>
          <a:p>
            <a:pPr marL="0" marR="0" lvl="0" indent="0" defTabSz="914400" rtl="0" eaLnBrk="0" fontAlgn="base" latinLnBrk="0" hangingPunct="0">
              <a:lnSpc>
                <a:spcPct val="100000"/>
              </a:lnSpc>
              <a:spcBef>
                <a:spcPct val="0"/>
              </a:spcBef>
              <a:spcAft>
                <a:spcPct val="0"/>
              </a:spcAft>
              <a:buClrTx/>
              <a:buSzTx/>
              <a:buNone/>
              <a:tabLst/>
            </a:pPr>
            <a:r>
              <a:rPr lang="en-US" altLang="en-US" b="1" dirty="0">
                <a:latin typeface="Calibri" panose="020F0502020204030204" pitchFamily="34" charset="0"/>
                <a:cs typeface="Times New Roman" panose="02020603050405020304" pitchFamily="18" charset="0"/>
              </a:rPr>
              <a:t>analytics. This discussion will address some of these fundamentals and how </a:t>
            </a:r>
          </a:p>
          <a:p>
            <a:pPr marL="0" marR="0" lvl="0" indent="0" defTabSz="914400" rtl="0" eaLnBrk="0" fontAlgn="base" latinLnBrk="0" hangingPunct="0">
              <a:lnSpc>
                <a:spcPct val="100000"/>
              </a:lnSpc>
              <a:spcBef>
                <a:spcPct val="0"/>
              </a:spcBef>
              <a:spcAft>
                <a:spcPct val="0"/>
              </a:spcAft>
              <a:buClrTx/>
              <a:buSzTx/>
              <a:buNone/>
              <a:tabLst/>
            </a:pPr>
            <a:r>
              <a:rPr lang="en-US" altLang="en-US" b="1" dirty="0">
                <a:latin typeface="Calibri" panose="020F0502020204030204" pitchFamily="34" charset="0"/>
                <a:cs typeface="Times New Roman" panose="02020603050405020304" pitchFamily="18" charset="0"/>
              </a:rPr>
              <a:t>Child Welfare might collaborate with the other relevant disciplines.</a:t>
            </a:r>
            <a:endParaRPr kumimoji="0" lang="en-US" altLang="en-US"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3776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2284B-9686-57A2-D009-57C24A03D2E1}"/>
              </a:ext>
            </a:extLst>
          </p:cNvPr>
          <p:cNvSpPr>
            <a:spLocks noGrp="1"/>
          </p:cNvSpPr>
          <p:nvPr>
            <p:ph type="title"/>
          </p:nvPr>
        </p:nvSpPr>
        <p:spPr/>
        <p:txBody>
          <a:bodyPr/>
          <a:lstStyle/>
          <a:p>
            <a:pPr algn="just"/>
            <a:r>
              <a:rPr lang="en-US" altLang="en-US" b="1" dirty="0">
                <a:solidFill>
                  <a:srgbClr val="FFC000"/>
                </a:solidFill>
              </a:rPr>
              <a:t>                                   </a:t>
            </a:r>
            <a:r>
              <a:rPr lang="en-US" altLang="en-US" sz="5400" b="1" dirty="0">
                <a:latin typeface="Helvetica Neue" panose="02000503000000020004" pitchFamily="2" charset="0"/>
                <a:ea typeface="Helvetica Neue" panose="02000503000000020004" pitchFamily="2" charset="0"/>
                <a:cs typeface="Helvetica Neue" panose="02000503000000020004" pitchFamily="2" charset="0"/>
              </a:rPr>
              <a:t>Vision</a:t>
            </a:r>
            <a:endParaRPr lang="en-US" sz="5400" b="1" dirty="0">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B58D5625-05B9-7A03-5625-B81F02159D02}"/>
              </a:ext>
            </a:extLst>
          </p:cNvPr>
          <p:cNvSpPr>
            <a:spLocks noGrp="1"/>
          </p:cNvSpPr>
          <p:nvPr>
            <p:ph idx="1"/>
          </p:nvPr>
        </p:nvSpPr>
        <p:spPr>
          <a:xfrm>
            <a:off x="838200" y="1825625"/>
            <a:ext cx="10515600" cy="4760370"/>
          </a:xfrm>
        </p:spPr>
        <p:txBody>
          <a:bodyPr>
            <a:normAutofit/>
          </a:bodyPr>
          <a:lstStyle/>
          <a:p>
            <a:pPr marL="0" indent="0" algn="ctr">
              <a:buNone/>
            </a:pPr>
            <a:r>
              <a:rPr lang="en-US" altLang="en-US" b="1" dirty="0">
                <a:solidFill>
                  <a:srgbClr val="FFC000"/>
                </a:solidFill>
              </a:rPr>
              <a:t>             </a:t>
            </a:r>
            <a:r>
              <a:rPr lang="en-US" altLang="en-US" sz="3200" b="1" dirty="0">
                <a:latin typeface="Helvetica Neue" panose="02000503000000020004" pitchFamily="2" charset="0"/>
                <a:ea typeface="Helvetica Neue" panose="02000503000000020004" pitchFamily="2" charset="0"/>
                <a:cs typeface="Helvetica Neue" panose="02000503000000020004" pitchFamily="2" charset="0"/>
              </a:rPr>
              <a:t>Leadership from Relevant Sectors as well as a Fluid Collegial Infrastructure</a:t>
            </a:r>
          </a:p>
          <a:p>
            <a:pPr marL="0" indent="0">
              <a:buNone/>
            </a:pPr>
            <a:r>
              <a:rPr lang="en-US" altLang="en-US" b="1" dirty="0">
                <a:latin typeface="Helvetica Neue" panose="02000503000000020004" pitchFamily="2" charset="0"/>
                <a:ea typeface="Helvetica Neue" panose="02000503000000020004" pitchFamily="2" charset="0"/>
                <a:cs typeface="Helvetica Neue" panose="02000503000000020004" pitchFamily="2" charset="0"/>
              </a:rPr>
              <a:t>1.  Family &amp; Youth Voice</a:t>
            </a:r>
          </a:p>
          <a:p>
            <a:pPr marL="0" indent="0">
              <a:buNone/>
            </a:pPr>
            <a:r>
              <a:rPr lang="en-US" altLang="en-US" b="1" dirty="0">
                <a:latin typeface="Helvetica Neue" panose="02000503000000020004" pitchFamily="2" charset="0"/>
                <a:ea typeface="Helvetica Neue" panose="02000503000000020004" pitchFamily="2" charset="0"/>
                <a:cs typeface="Helvetica Neue" panose="02000503000000020004" pitchFamily="2" charset="0"/>
              </a:rPr>
              <a:t>2.  Child Welfare</a:t>
            </a:r>
          </a:p>
          <a:p>
            <a:pPr marL="0" indent="0">
              <a:buNone/>
            </a:pPr>
            <a:r>
              <a:rPr lang="en-US" altLang="en-US" b="1" dirty="0">
                <a:latin typeface="Helvetica Neue" panose="02000503000000020004" pitchFamily="2" charset="0"/>
                <a:ea typeface="Helvetica Neue" panose="02000503000000020004" pitchFamily="2" charset="0"/>
                <a:cs typeface="Helvetica Neue" panose="02000503000000020004" pitchFamily="2" charset="0"/>
              </a:rPr>
              <a:t>3.  Mental Health</a:t>
            </a:r>
          </a:p>
          <a:p>
            <a:pPr marL="0" indent="0">
              <a:buNone/>
            </a:pPr>
            <a:r>
              <a:rPr lang="en-US" altLang="en-US" b="1" dirty="0">
                <a:latin typeface="Helvetica Neue" panose="02000503000000020004" pitchFamily="2" charset="0"/>
                <a:ea typeface="Helvetica Neue" panose="02000503000000020004" pitchFamily="2" charset="0"/>
                <a:cs typeface="Helvetica Neue" panose="02000503000000020004" pitchFamily="2" charset="0"/>
              </a:rPr>
              <a:t>4.  Juvenile Justice/the Judiciary</a:t>
            </a:r>
          </a:p>
          <a:p>
            <a:pPr marL="0" indent="0">
              <a:buNone/>
            </a:pPr>
            <a:r>
              <a:rPr lang="en-US" altLang="en-US" b="1" dirty="0">
                <a:latin typeface="Helvetica Neue" panose="02000503000000020004" pitchFamily="2" charset="0"/>
                <a:ea typeface="Helvetica Neue" panose="02000503000000020004" pitchFamily="2" charset="0"/>
                <a:cs typeface="Helvetica Neue" panose="02000503000000020004" pitchFamily="2" charset="0"/>
              </a:rPr>
              <a:t>5.  Finance/Medicaid</a:t>
            </a:r>
          </a:p>
          <a:p>
            <a:pPr marL="0" indent="0">
              <a:buNone/>
            </a:pPr>
            <a:r>
              <a:rPr lang="en-US" altLang="en-US" b="1" dirty="0">
                <a:latin typeface="Helvetica Neue" panose="02000503000000020004" pitchFamily="2" charset="0"/>
                <a:ea typeface="Helvetica Neue" panose="02000503000000020004" pitchFamily="2" charset="0"/>
                <a:cs typeface="Helvetica Neue" panose="02000503000000020004" pitchFamily="2" charset="0"/>
              </a:rPr>
              <a:t>6.  Training</a:t>
            </a:r>
          </a:p>
          <a:p>
            <a:pPr marL="0" indent="0">
              <a:buNone/>
            </a:pPr>
            <a:r>
              <a:rPr lang="en-US" altLang="en-US" b="1" dirty="0">
                <a:latin typeface="Helvetica Neue" panose="02000503000000020004" pitchFamily="2" charset="0"/>
                <a:ea typeface="Helvetica Neue" panose="02000503000000020004" pitchFamily="2" charset="0"/>
                <a:cs typeface="Helvetica Neue" panose="02000503000000020004" pitchFamily="2" charset="0"/>
              </a:rPr>
              <a:t>7.  Required Infrastructure for easy access to uniform care </a:t>
            </a:r>
          </a:p>
          <a:p>
            <a:endParaRPr lang="en-US" dirty="0"/>
          </a:p>
        </p:txBody>
      </p:sp>
    </p:spTree>
    <p:extLst>
      <p:ext uri="{BB962C8B-B14F-4D97-AF65-F5344CB8AC3E}">
        <p14:creationId xmlns:p14="http://schemas.microsoft.com/office/powerpoint/2010/main" val="2227998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E0747-B97C-5CE3-2FCC-36D5ED13D824}"/>
              </a:ext>
            </a:extLst>
          </p:cNvPr>
          <p:cNvSpPr>
            <a:spLocks noGrp="1"/>
          </p:cNvSpPr>
          <p:nvPr>
            <p:ph type="title"/>
          </p:nvPr>
        </p:nvSpPr>
        <p:spPr>
          <a:xfrm>
            <a:off x="838200" y="365125"/>
            <a:ext cx="10515600" cy="1655586"/>
          </a:xfrm>
        </p:spPr>
        <p:txBody>
          <a:bodyPr>
            <a:normAutofit fontScale="90000"/>
          </a:bodyPr>
          <a:lstStyle/>
          <a:p>
            <a:pPr algn="ctr"/>
            <a:br>
              <a:rPr lang="en-US" b="1" dirty="0">
                <a:latin typeface="Helvetica Neue" panose="02000503000000020004" pitchFamily="2" charset="0"/>
                <a:ea typeface="Helvetica Neue" panose="02000503000000020004" pitchFamily="2" charset="0"/>
                <a:cs typeface="Helvetica Neue" panose="02000503000000020004" pitchFamily="2" charset="0"/>
              </a:rPr>
            </a:br>
            <a:r>
              <a:rPr lang="en-US" b="1" dirty="0">
                <a:latin typeface="Helvetica Neue" panose="02000503000000020004" pitchFamily="2" charset="0"/>
                <a:ea typeface="Helvetica Neue" panose="02000503000000020004" pitchFamily="2" charset="0"/>
                <a:cs typeface="Helvetica Neue" panose="02000503000000020004" pitchFamily="2" charset="0"/>
              </a:rPr>
              <a:t>Do We Know</a:t>
            </a:r>
            <a:br>
              <a:rPr lang="en-US" b="1" dirty="0">
                <a:latin typeface="Helvetica Neue" panose="02000503000000020004" pitchFamily="2" charset="0"/>
                <a:ea typeface="Helvetica Neue" panose="02000503000000020004" pitchFamily="2" charset="0"/>
                <a:cs typeface="Helvetica Neue" panose="02000503000000020004" pitchFamily="2" charset="0"/>
              </a:rPr>
            </a:br>
            <a:r>
              <a:rPr lang="en-US" b="1" dirty="0">
                <a:latin typeface="Helvetica Neue" panose="02000503000000020004" pitchFamily="2" charset="0"/>
                <a:ea typeface="Helvetica Neue" panose="02000503000000020004" pitchFamily="2" charset="0"/>
                <a:cs typeface="Helvetica Neue" panose="02000503000000020004" pitchFamily="2" charset="0"/>
              </a:rPr>
              <a:t>Who Are Our Children/Youth?</a:t>
            </a:r>
          </a:p>
        </p:txBody>
      </p:sp>
      <p:sp>
        <p:nvSpPr>
          <p:cNvPr id="3" name="Content Placeholder 2">
            <a:extLst>
              <a:ext uri="{FF2B5EF4-FFF2-40B4-BE49-F238E27FC236}">
                <a16:creationId xmlns:a16="http://schemas.microsoft.com/office/drawing/2014/main" id="{33C642E9-4B99-39D4-5C65-D77FAFEFBFA2}"/>
              </a:ext>
            </a:extLst>
          </p:cNvPr>
          <p:cNvSpPr>
            <a:spLocks noGrp="1"/>
          </p:cNvSpPr>
          <p:nvPr>
            <p:ph idx="1"/>
          </p:nvPr>
        </p:nvSpPr>
        <p:spPr/>
        <p:txBody>
          <a:bodyPr/>
          <a:lstStyle/>
          <a:p>
            <a:pPr marL="0" indent="0" algn="ctr">
              <a:buNone/>
            </a:pPr>
            <a:endParaRPr lang="en-US" sz="4000" b="1" dirty="0">
              <a:latin typeface="Helvetica Neue" panose="02000503000000020004" pitchFamily="2" charset="0"/>
              <a:ea typeface="Helvetica Neue" panose="02000503000000020004" pitchFamily="2" charset="0"/>
              <a:cs typeface="Helvetica Neue" panose="02000503000000020004" pitchFamily="2" charset="0"/>
            </a:endParaRPr>
          </a:p>
          <a:p>
            <a:r>
              <a:rPr lang="en-US" sz="4000" b="1" dirty="0">
                <a:latin typeface="Helvetica Neue" panose="02000503000000020004" pitchFamily="2" charset="0"/>
                <a:ea typeface="Helvetica Neue" panose="02000503000000020004" pitchFamily="2" charset="0"/>
                <a:cs typeface="Helvetica Neue" panose="02000503000000020004" pitchFamily="2" charset="0"/>
              </a:rPr>
              <a:t>Where are they?</a:t>
            </a:r>
          </a:p>
          <a:p>
            <a:r>
              <a:rPr lang="en-US" sz="4000" b="1" dirty="0">
                <a:latin typeface="Helvetica Neue" panose="02000503000000020004" pitchFamily="2" charset="0"/>
                <a:ea typeface="Helvetica Neue" panose="02000503000000020004" pitchFamily="2" charset="0"/>
                <a:cs typeface="Helvetica Neue" panose="02000503000000020004" pitchFamily="2" charset="0"/>
              </a:rPr>
              <a:t>How do we identify their needs?</a:t>
            </a:r>
          </a:p>
          <a:p>
            <a:r>
              <a:rPr lang="en-US" sz="4000" b="1" dirty="0">
                <a:latin typeface="Helvetica Neue" panose="02000503000000020004" pitchFamily="2" charset="0"/>
                <a:ea typeface="Helvetica Neue" panose="02000503000000020004" pitchFamily="2" charset="0"/>
                <a:cs typeface="Helvetica Neue" panose="02000503000000020004" pitchFamily="2" charset="0"/>
              </a:rPr>
              <a:t>How do we respond to their needs?</a:t>
            </a:r>
          </a:p>
          <a:p>
            <a:pPr algn="ctr"/>
            <a:endParaRPr lang="en-US" sz="4000" dirty="0">
              <a:latin typeface="Helvetica Neue" panose="02000503000000020004"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316970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A9BFA-D972-D7E9-62E2-6CA0ACEC2895}"/>
              </a:ext>
            </a:extLst>
          </p:cNvPr>
          <p:cNvSpPr>
            <a:spLocks noGrp="1"/>
          </p:cNvSpPr>
          <p:nvPr>
            <p:ph type="title"/>
          </p:nvPr>
        </p:nvSpPr>
        <p:spPr/>
        <p:txBody>
          <a:bodyPr>
            <a:normAutofit fontScale="90000"/>
          </a:bodyPr>
          <a:lstStyle/>
          <a:p>
            <a:pPr algn="ctr"/>
            <a:r>
              <a:rPr lang="en-US" sz="1800" b="1" dirty="0">
                <a:latin typeface="Helvetica Neue" panose="02000503000000020004" pitchFamily="2" charset="0"/>
                <a:ea typeface="Helvetica Neue" panose="02000503000000020004" pitchFamily="2" charset="0"/>
                <a:cs typeface="Helvetica Neue" panose="02000503000000020004" pitchFamily="2" charset="0"/>
              </a:rPr>
              <a:t>Vision continued:                                 </a:t>
            </a:r>
            <a:br>
              <a:rPr lang="en-US" sz="1800" b="1" dirty="0">
                <a:latin typeface="Helvetica Neue" panose="02000503000000020004" pitchFamily="2" charset="0"/>
                <a:ea typeface="Helvetica Neue" panose="02000503000000020004" pitchFamily="2" charset="0"/>
                <a:cs typeface="Helvetica Neue" panose="02000503000000020004" pitchFamily="2" charset="0"/>
              </a:rPr>
            </a:br>
            <a:r>
              <a:rPr lang="en-US" sz="1800" b="1" dirty="0">
                <a:latin typeface="Helvetica Neue" panose="02000503000000020004" pitchFamily="2" charset="0"/>
                <a:ea typeface="Helvetica Neue" panose="02000503000000020004" pitchFamily="2" charset="0"/>
                <a:cs typeface="Helvetica Neue" panose="02000503000000020004" pitchFamily="2" charset="0"/>
              </a:rPr>
              <a:t>                                                              </a:t>
            </a:r>
            <a:br>
              <a:rPr lang="en-US" sz="1800" b="1" dirty="0">
                <a:latin typeface="Helvetica Neue" panose="02000503000000020004" pitchFamily="2" charset="0"/>
                <a:ea typeface="Helvetica Neue" panose="02000503000000020004" pitchFamily="2" charset="0"/>
                <a:cs typeface="Helvetica Neue" panose="02000503000000020004" pitchFamily="2" charset="0"/>
              </a:rPr>
            </a:br>
            <a:br>
              <a:rPr lang="en-US" sz="1800" b="1" dirty="0">
                <a:latin typeface="Helvetica Neue" panose="02000503000000020004" pitchFamily="2" charset="0"/>
                <a:ea typeface="Helvetica Neue" panose="02000503000000020004" pitchFamily="2" charset="0"/>
                <a:cs typeface="Helvetica Neue" panose="02000503000000020004" pitchFamily="2" charset="0"/>
              </a:rPr>
            </a:br>
            <a:r>
              <a:rPr lang="en-US" sz="1800" b="1" dirty="0">
                <a:latin typeface="Helvetica Neue" panose="02000503000000020004" pitchFamily="2" charset="0"/>
                <a:ea typeface="Helvetica Neue" panose="02000503000000020004" pitchFamily="2" charset="0"/>
                <a:cs typeface="Helvetica Neue" panose="02000503000000020004" pitchFamily="2" charset="0"/>
              </a:rPr>
              <a:t>   </a:t>
            </a:r>
            <a:r>
              <a:rPr lang="en-US" sz="5400" b="1" dirty="0">
                <a:latin typeface="Helvetica Neue" panose="02000503000000020004" pitchFamily="2" charset="0"/>
                <a:ea typeface="Helvetica Neue" panose="02000503000000020004" pitchFamily="2" charset="0"/>
                <a:cs typeface="Helvetica Neue" panose="02000503000000020004" pitchFamily="2" charset="0"/>
              </a:rPr>
              <a:t>Values and Vision</a:t>
            </a:r>
          </a:p>
        </p:txBody>
      </p:sp>
      <p:sp>
        <p:nvSpPr>
          <p:cNvPr id="3" name="Content Placeholder 2">
            <a:extLst>
              <a:ext uri="{FF2B5EF4-FFF2-40B4-BE49-F238E27FC236}">
                <a16:creationId xmlns:a16="http://schemas.microsoft.com/office/drawing/2014/main" id="{E6989A53-90F1-982F-2064-DA39E3F1017F}"/>
              </a:ext>
            </a:extLst>
          </p:cNvPr>
          <p:cNvSpPr>
            <a:spLocks noGrp="1"/>
          </p:cNvSpPr>
          <p:nvPr>
            <p:ph idx="1"/>
          </p:nvPr>
        </p:nvSpPr>
        <p:spPr/>
        <p:txBody>
          <a:bodyPr>
            <a:normAutofit fontScale="62500" lnSpcReduction="20000"/>
          </a:bodyPr>
          <a:lstStyle/>
          <a:p>
            <a:endParaRPr lang="en-US" dirty="0"/>
          </a:p>
          <a:p>
            <a:r>
              <a:rPr lang="en-US" sz="4000" b="1" dirty="0">
                <a:latin typeface="Helvetica Neue" panose="02000503000000020004" pitchFamily="2" charset="0"/>
                <a:ea typeface="Helvetica Neue" panose="02000503000000020004" pitchFamily="2" charset="0"/>
                <a:cs typeface="Helvetica Neue" panose="02000503000000020004" pitchFamily="2" charset="0"/>
              </a:rPr>
              <a:t>Diversity</a:t>
            </a:r>
          </a:p>
          <a:p>
            <a:r>
              <a:rPr lang="en-US" sz="4000" b="1" dirty="0">
                <a:latin typeface="Helvetica Neue" panose="02000503000000020004" pitchFamily="2" charset="0"/>
                <a:ea typeface="Helvetica Neue" panose="02000503000000020004" pitchFamily="2" charset="0"/>
                <a:cs typeface="Helvetica Neue" panose="02000503000000020004" pitchFamily="2" charset="0"/>
              </a:rPr>
              <a:t>Living with families and reducing the need for out of home treatment</a:t>
            </a:r>
          </a:p>
          <a:p>
            <a:r>
              <a:rPr lang="en-US" sz="4000" b="1" dirty="0">
                <a:latin typeface="Helvetica Neue" panose="02000503000000020004" pitchFamily="2" charset="0"/>
                <a:ea typeface="Helvetica Neue" panose="02000503000000020004" pitchFamily="2" charset="0"/>
                <a:cs typeface="Helvetica Neue" panose="02000503000000020004" pitchFamily="2" charset="0"/>
              </a:rPr>
              <a:t>Attending the most convenient and least restrictive schools near to home</a:t>
            </a:r>
          </a:p>
          <a:p>
            <a:r>
              <a:rPr lang="en-US" sz="4000" b="1" dirty="0">
                <a:latin typeface="Helvetica Neue" panose="02000503000000020004" pitchFamily="2" charset="0"/>
                <a:ea typeface="Helvetica Neue" panose="02000503000000020004" pitchFamily="2" charset="0"/>
                <a:cs typeface="Helvetica Neue" panose="02000503000000020004" pitchFamily="2" charset="0"/>
              </a:rPr>
              <a:t>Participating in the community and becoming independent</a:t>
            </a:r>
          </a:p>
          <a:p>
            <a:r>
              <a:rPr lang="en-US" sz="4000" b="1" dirty="0">
                <a:latin typeface="Helvetica Neue" panose="02000503000000020004" pitchFamily="2" charset="0"/>
                <a:ea typeface="Helvetica Neue" panose="02000503000000020004" pitchFamily="2" charset="0"/>
                <a:cs typeface="Helvetica Neue" panose="02000503000000020004" pitchFamily="2" charset="0"/>
              </a:rPr>
              <a:t>Use of Child and Family Teams with decisions being made by the Team</a:t>
            </a:r>
          </a:p>
          <a:p>
            <a:r>
              <a:rPr lang="en-US" sz="4000" b="1" dirty="0">
                <a:latin typeface="Helvetica Neue" panose="02000503000000020004" pitchFamily="2" charset="0"/>
                <a:ea typeface="Helvetica Neue" panose="02000503000000020004" pitchFamily="2" charset="0"/>
                <a:cs typeface="Helvetica Neue" panose="02000503000000020004" pitchFamily="2" charset="0"/>
              </a:rPr>
              <a:t>And if Children and Youth do go into Out of Home Care, it should be best we can offer</a:t>
            </a:r>
          </a:p>
          <a:p>
            <a:r>
              <a:rPr lang="en-US" altLang="en-US" sz="3300" dirty="0">
                <a:solidFill>
                  <a:schemeClr val="bg1"/>
                </a:solidFill>
                <a:latin typeface="Arial" panose="020B0604020202020204" pitchFamily="34" charset="0"/>
                <a:cs typeface="Arial" panose="020B0604020202020204" pitchFamily="34" charset="0"/>
              </a:rPr>
              <a:t>Successfully living with </a:t>
            </a:r>
            <a:r>
              <a:rPr lang="en-US" altLang="en-US" dirty="0">
                <a:solidFill>
                  <a:schemeClr val="bg1"/>
                </a:solidFill>
                <a:latin typeface="Arial" panose="020B0604020202020204" pitchFamily="34" charset="0"/>
                <a:cs typeface="Arial" panose="020B0604020202020204" pitchFamily="34" charset="0"/>
              </a:rPr>
              <a:t>their families and reducing the need for out-of-home treatment settings</a:t>
            </a:r>
            <a:r>
              <a:rPr lang="en-US" altLang="en-US" dirty="0">
                <a:latin typeface="Arial" panose="020B0604020202020204" pitchFamily="34" charset="0"/>
                <a:cs typeface="Arial" panose="020B0604020202020204" pitchFamily="34" charset="0"/>
              </a:rPr>
              <a:t>.</a:t>
            </a:r>
          </a:p>
          <a:p>
            <a:endParaRPr lang="en-US" dirty="0"/>
          </a:p>
        </p:txBody>
      </p:sp>
    </p:spTree>
    <p:extLst>
      <p:ext uri="{BB962C8B-B14F-4D97-AF65-F5344CB8AC3E}">
        <p14:creationId xmlns:p14="http://schemas.microsoft.com/office/powerpoint/2010/main" val="999302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560E2-296D-9E2B-DBC4-956598552395}"/>
              </a:ext>
            </a:extLst>
          </p:cNvPr>
          <p:cNvSpPr>
            <a:spLocks noGrp="1"/>
          </p:cNvSpPr>
          <p:nvPr>
            <p:ph type="title"/>
          </p:nvPr>
        </p:nvSpPr>
        <p:spPr>
          <a:xfrm>
            <a:off x="1154289" y="870902"/>
            <a:ext cx="10515600" cy="1325563"/>
          </a:xfrm>
        </p:spPr>
        <p:txBody>
          <a:bodyPr>
            <a:noAutofit/>
          </a:bodyPr>
          <a:lstStyle/>
          <a:p>
            <a:br>
              <a:rPr lang="en-US" sz="5400" dirty="0">
                <a:latin typeface="Helvetica Neue" panose="02000503000000020004" pitchFamily="2" charset="0"/>
                <a:ea typeface="Helvetica Neue" panose="02000503000000020004" pitchFamily="2" charset="0"/>
                <a:cs typeface="Helvetica Neue" panose="02000503000000020004" pitchFamily="2" charset="0"/>
              </a:rPr>
            </a:br>
            <a:br>
              <a:rPr lang="en-US" sz="5400" dirty="0">
                <a:latin typeface="Helvetica Neue" panose="02000503000000020004" pitchFamily="2" charset="0"/>
                <a:ea typeface="Helvetica Neue" panose="02000503000000020004" pitchFamily="2" charset="0"/>
                <a:cs typeface="Helvetica Neue" panose="02000503000000020004" pitchFamily="2" charset="0"/>
              </a:rPr>
            </a:br>
            <a:br>
              <a:rPr lang="en-US" sz="5400" dirty="0">
                <a:latin typeface="Helvetica Neue" panose="02000503000000020004" pitchFamily="2" charset="0"/>
                <a:ea typeface="Helvetica Neue" panose="02000503000000020004" pitchFamily="2" charset="0"/>
                <a:cs typeface="Helvetica Neue" panose="02000503000000020004" pitchFamily="2" charset="0"/>
              </a:rPr>
            </a:br>
            <a:br>
              <a:rPr lang="en-US" sz="5400" dirty="0">
                <a:latin typeface="Helvetica Neue" panose="02000503000000020004" pitchFamily="2" charset="0"/>
                <a:ea typeface="Helvetica Neue" panose="02000503000000020004" pitchFamily="2" charset="0"/>
                <a:cs typeface="Helvetica Neue" panose="02000503000000020004" pitchFamily="2" charset="0"/>
              </a:rPr>
            </a:br>
            <a:br>
              <a:rPr lang="en-US" sz="5400" dirty="0">
                <a:latin typeface="Helvetica Neue" panose="02000503000000020004" pitchFamily="2" charset="0"/>
                <a:ea typeface="Helvetica Neue" panose="02000503000000020004" pitchFamily="2" charset="0"/>
                <a:cs typeface="Helvetica Neue" panose="02000503000000020004" pitchFamily="2" charset="0"/>
              </a:rPr>
            </a:br>
            <a:br>
              <a:rPr lang="en-US" sz="5400" dirty="0">
                <a:latin typeface="Helvetica Neue" panose="02000503000000020004" pitchFamily="2" charset="0"/>
                <a:ea typeface="Helvetica Neue" panose="02000503000000020004" pitchFamily="2" charset="0"/>
                <a:cs typeface="Helvetica Neue" panose="02000503000000020004" pitchFamily="2" charset="0"/>
              </a:rPr>
            </a:br>
            <a:br>
              <a:rPr lang="en-US" sz="5400" dirty="0">
                <a:latin typeface="Helvetica Neue" panose="02000503000000020004" pitchFamily="2" charset="0"/>
                <a:ea typeface="Helvetica Neue" panose="02000503000000020004" pitchFamily="2" charset="0"/>
                <a:cs typeface="Helvetica Neue" panose="02000503000000020004" pitchFamily="2" charset="0"/>
              </a:rPr>
            </a:br>
            <a:br>
              <a:rPr lang="en-US" sz="5400" dirty="0">
                <a:latin typeface="Helvetica Neue" panose="02000503000000020004" pitchFamily="2" charset="0"/>
                <a:ea typeface="Helvetica Neue" panose="02000503000000020004" pitchFamily="2" charset="0"/>
                <a:cs typeface="Helvetica Neue" panose="02000503000000020004" pitchFamily="2" charset="0"/>
              </a:rPr>
            </a:br>
            <a:br>
              <a:rPr lang="en-US" sz="5400" dirty="0">
                <a:latin typeface="Helvetica Neue" panose="02000503000000020004" pitchFamily="2" charset="0"/>
                <a:ea typeface="Helvetica Neue" panose="02000503000000020004" pitchFamily="2" charset="0"/>
                <a:cs typeface="Helvetica Neue" panose="02000503000000020004" pitchFamily="2" charset="0"/>
              </a:rPr>
            </a:br>
            <a:r>
              <a:rPr lang="en-US" sz="5400" b="1" dirty="0">
                <a:latin typeface="Helvetica Neue" panose="02000503000000020004" pitchFamily="2" charset="0"/>
                <a:ea typeface="Helvetica Neue" panose="02000503000000020004" pitchFamily="2" charset="0"/>
                <a:cs typeface="Helvetica Neue" panose="02000503000000020004" pitchFamily="2" charset="0"/>
              </a:rPr>
              <a:t>Where are Our Children?</a:t>
            </a:r>
            <a:br>
              <a:rPr lang="en-US" sz="5400" b="1" dirty="0">
                <a:latin typeface="Helvetica Neue" panose="02000503000000020004" pitchFamily="2" charset="0"/>
                <a:ea typeface="Helvetica Neue" panose="02000503000000020004" pitchFamily="2" charset="0"/>
                <a:cs typeface="Helvetica Neue" panose="02000503000000020004" pitchFamily="2" charset="0"/>
              </a:rPr>
            </a:br>
            <a:br>
              <a:rPr lang="en-US" sz="5400" dirty="0">
                <a:latin typeface="Helvetica Neue" panose="02000503000000020004" pitchFamily="2" charset="0"/>
                <a:ea typeface="Helvetica Neue" panose="02000503000000020004" pitchFamily="2" charset="0"/>
                <a:cs typeface="Helvetica Neue" panose="02000503000000020004" pitchFamily="2" charset="0"/>
              </a:rPr>
            </a:br>
            <a:r>
              <a:rPr lang="en-US" sz="3600" b="1" dirty="0">
                <a:latin typeface="Helvetica Neue" panose="02000503000000020004" pitchFamily="2" charset="0"/>
                <a:ea typeface="Helvetica Neue" panose="02000503000000020004" pitchFamily="2" charset="0"/>
                <a:cs typeface="Helvetica Neue" panose="02000503000000020004" pitchFamily="2" charset="0"/>
              </a:rPr>
              <a:t>A. Out of State</a:t>
            </a:r>
            <a:br>
              <a:rPr lang="en-US" sz="3600" b="1" dirty="0">
                <a:latin typeface="Helvetica Neue" panose="02000503000000020004" pitchFamily="2" charset="0"/>
                <a:ea typeface="Helvetica Neue" panose="02000503000000020004" pitchFamily="2" charset="0"/>
                <a:cs typeface="Helvetica Neue" panose="02000503000000020004" pitchFamily="2" charset="0"/>
              </a:rPr>
            </a:br>
            <a:r>
              <a:rPr lang="en-US" sz="3600" b="1" dirty="0">
                <a:latin typeface="Helvetica Neue" panose="02000503000000020004" pitchFamily="2" charset="0"/>
                <a:ea typeface="Helvetica Neue" panose="02000503000000020004" pitchFamily="2" charset="0"/>
                <a:cs typeface="Helvetica Neue" panose="02000503000000020004" pitchFamily="2" charset="0"/>
              </a:rPr>
              <a:t>B. Detention</a:t>
            </a:r>
            <a:br>
              <a:rPr lang="en-US" sz="3600" b="1" dirty="0">
                <a:latin typeface="Helvetica Neue" panose="02000503000000020004" pitchFamily="2" charset="0"/>
                <a:ea typeface="Helvetica Neue" panose="02000503000000020004" pitchFamily="2" charset="0"/>
                <a:cs typeface="Helvetica Neue" panose="02000503000000020004" pitchFamily="2" charset="0"/>
              </a:rPr>
            </a:br>
            <a:r>
              <a:rPr lang="en-US" sz="3600" b="1" dirty="0">
                <a:latin typeface="Helvetica Neue" panose="02000503000000020004" pitchFamily="2" charset="0"/>
                <a:ea typeface="Helvetica Neue" panose="02000503000000020004" pitchFamily="2" charset="0"/>
                <a:cs typeface="Helvetica Neue" panose="02000503000000020004" pitchFamily="2" charset="0"/>
              </a:rPr>
              <a:t>C. Shelters</a:t>
            </a:r>
            <a:br>
              <a:rPr lang="en-US" sz="3600" b="1" dirty="0">
                <a:latin typeface="Helvetica Neue" panose="02000503000000020004" pitchFamily="2" charset="0"/>
                <a:ea typeface="Helvetica Neue" panose="02000503000000020004" pitchFamily="2" charset="0"/>
                <a:cs typeface="Helvetica Neue" panose="02000503000000020004" pitchFamily="2" charset="0"/>
              </a:rPr>
            </a:br>
            <a:r>
              <a:rPr lang="en-US" sz="3600" b="1" dirty="0">
                <a:latin typeface="Helvetica Neue" panose="02000503000000020004" pitchFamily="2" charset="0"/>
                <a:ea typeface="Helvetica Neue" panose="02000503000000020004" pitchFamily="2" charset="0"/>
                <a:cs typeface="Helvetica Neue" panose="02000503000000020004" pitchFamily="2" charset="0"/>
              </a:rPr>
              <a:t>D. Offices</a:t>
            </a:r>
            <a:br>
              <a:rPr lang="en-US" sz="3600" b="1" dirty="0">
                <a:latin typeface="Helvetica Neue" panose="02000503000000020004" pitchFamily="2" charset="0"/>
                <a:ea typeface="Helvetica Neue" panose="02000503000000020004" pitchFamily="2" charset="0"/>
                <a:cs typeface="Helvetica Neue" panose="02000503000000020004" pitchFamily="2" charset="0"/>
              </a:rPr>
            </a:br>
            <a:r>
              <a:rPr lang="en-US" sz="3600" b="1" dirty="0">
                <a:latin typeface="Helvetica Neue" panose="02000503000000020004" pitchFamily="2" charset="0"/>
                <a:ea typeface="Helvetica Neue" panose="02000503000000020004" pitchFamily="2" charset="0"/>
                <a:cs typeface="Helvetica Neue" panose="02000503000000020004" pitchFamily="2" charset="0"/>
              </a:rPr>
              <a:t>E. Overstaying Out of Home Care</a:t>
            </a:r>
            <a:br>
              <a:rPr lang="en-US" sz="3600" b="1" dirty="0">
                <a:latin typeface="Helvetica Neue" panose="02000503000000020004" pitchFamily="2" charset="0"/>
                <a:ea typeface="Helvetica Neue" panose="02000503000000020004" pitchFamily="2" charset="0"/>
                <a:cs typeface="Helvetica Neue" panose="02000503000000020004" pitchFamily="2" charset="0"/>
              </a:rPr>
            </a:br>
            <a:r>
              <a:rPr lang="en-US" sz="3600" b="1" dirty="0">
                <a:latin typeface="Helvetica Neue" panose="02000503000000020004" pitchFamily="2" charset="0"/>
                <a:ea typeface="Helvetica Neue" panose="02000503000000020004" pitchFamily="2" charset="0"/>
                <a:cs typeface="Helvetica Neue" panose="02000503000000020004" pitchFamily="2" charset="0"/>
              </a:rPr>
              <a:t>F. Hospital Emergency Rooms</a:t>
            </a:r>
            <a:br>
              <a:rPr lang="en-US" sz="3600" b="1" dirty="0">
                <a:latin typeface="Helvetica Neue" panose="02000503000000020004" pitchFamily="2" charset="0"/>
                <a:ea typeface="Helvetica Neue" panose="02000503000000020004" pitchFamily="2" charset="0"/>
                <a:cs typeface="Helvetica Neue" panose="02000503000000020004" pitchFamily="2" charset="0"/>
              </a:rPr>
            </a:br>
            <a:r>
              <a:rPr lang="en-US" sz="3600" b="1" dirty="0">
                <a:latin typeface="Helvetica Neue" panose="02000503000000020004" pitchFamily="2" charset="0"/>
                <a:ea typeface="Helvetica Neue" panose="02000503000000020004" pitchFamily="2" charset="0"/>
                <a:cs typeface="Helvetica Neue" panose="02000503000000020004" pitchFamily="2" charset="0"/>
              </a:rPr>
              <a:t>G. On too Hard to “Place” Lists</a:t>
            </a:r>
            <a:br>
              <a:rPr lang="en-US" sz="3600" b="1" dirty="0">
                <a:latin typeface="Helvetica Neue" panose="02000503000000020004" pitchFamily="2" charset="0"/>
                <a:ea typeface="Helvetica Neue" panose="02000503000000020004" pitchFamily="2" charset="0"/>
                <a:cs typeface="Helvetica Neue" panose="02000503000000020004" pitchFamily="2" charset="0"/>
              </a:rPr>
            </a:br>
            <a:br>
              <a:rPr lang="en-US" sz="3600" b="1" dirty="0">
                <a:latin typeface="Helvetica Neue" panose="02000503000000020004" pitchFamily="2" charset="0"/>
                <a:ea typeface="Helvetica Neue" panose="02000503000000020004" pitchFamily="2" charset="0"/>
                <a:cs typeface="Helvetica Neue" panose="02000503000000020004" pitchFamily="2" charset="0"/>
              </a:rPr>
            </a:br>
            <a:br>
              <a:rPr lang="en-US" sz="3600" b="1" dirty="0">
                <a:latin typeface="Helvetica Neue" panose="02000503000000020004" pitchFamily="2" charset="0"/>
                <a:ea typeface="Helvetica Neue" panose="02000503000000020004" pitchFamily="2" charset="0"/>
                <a:cs typeface="Helvetica Neue" panose="02000503000000020004" pitchFamily="2" charset="0"/>
              </a:rPr>
            </a:br>
            <a:br>
              <a:rPr lang="en-US" sz="5400" b="1" dirty="0">
                <a:latin typeface="Helvetica Neue" panose="02000503000000020004" pitchFamily="2" charset="0"/>
                <a:ea typeface="Helvetica Neue" panose="02000503000000020004" pitchFamily="2" charset="0"/>
                <a:cs typeface="Helvetica Neue" panose="02000503000000020004" pitchFamily="2" charset="0"/>
              </a:rPr>
            </a:br>
            <a:endParaRPr lang="en-US" sz="5400" b="1" dirty="0"/>
          </a:p>
        </p:txBody>
      </p:sp>
      <p:graphicFrame>
        <p:nvGraphicFramePr>
          <p:cNvPr id="4" name="Table 4">
            <a:extLst>
              <a:ext uri="{FF2B5EF4-FFF2-40B4-BE49-F238E27FC236}">
                <a16:creationId xmlns:a16="http://schemas.microsoft.com/office/drawing/2014/main" id="{99B94E65-1847-C399-9735-4CA0D5DC86A1}"/>
              </a:ext>
            </a:extLst>
          </p:cNvPr>
          <p:cNvGraphicFramePr>
            <a:graphicFrameLocks noGrp="1"/>
          </p:cNvGraphicFramePr>
          <p:nvPr>
            <p:ph idx="1"/>
            <p:extLst>
              <p:ext uri="{D42A27DB-BD31-4B8C-83A1-F6EECF244321}">
                <p14:modId xmlns:p14="http://schemas.microsoft.com/office/powerpoint/2010/main" val="661569512"/>
              </p:ext>
            </p:extLst>
          </p:nvPr>
        </p:nvGraphicFramePr>
        <p:xfrm>
          <a:off x="838200" y="1825625"/>
          <a:ext cx="10515600" cy="37084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3543070320"/>
                    </a:ext>
                  </a:extLst>
                </a:gridCol>
              </a:tblGrid>
              <a:tr h="370840">
                <a:tc>
                  <a:txBody>
                    <a:bodyPr/>
                    <a:lstStyle/>
                    <a:p>
                      <a:endParaRPr lang="en-US" dirty="0"/>
                    </a:p>
                  </a:txBody>
                  <a:tcPr/>
                </a:tc>
                <a:extLst>
                  <a:ext uri="{0D108BD9-81ED-4DB2-BD59-A6C34878D82A}">
                    <a16:rowId xmlns:a16="http://schemas.microsoft.com/office/drawing/2014/main" val="3765109457"/>
                  </a:ext>
                </a:extLst>
              </a:tr>
            </a:tbl>
          </a:graphicData>
        </a:graphic>
      </p:graphicFrame>
    </p:spTree>
    <p:extLst>
      <p:ext uri="{BB962C8B-B14F-4D97-AF65-F5344CB8AC3E}">
        <p14:creationId xmlns:p14="http://schemas.microsoft.com/office/powerpoint/2010/main" val="2578186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67994-084B-05FF-BBA9-A9945EEC053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57D7F3D-C4D1-5971-2C1B-FF8214C26C3E}"/>
              </a:ext>
            </a:extLst>
          </p:cNvPr>
          <p:cNvSpPr>
            <a:spLocks noGrp="1"/>
          </p:cNvSpPr>
          <p:nvPr>
            <p:ph idx="1"/>
          </p:nvPr>
        </p:nvSpPr>
        <p:spPr/>
        <p:txBody>
          <a:bodyPr/>
          <a:lstStyle/>
          <a:p>
            <a:pPr marL="0" indent="0">
              <a:buNone/>
            </a:pPr>
            <a:endParaRPr lang="en-US" dirty="0"/>
          </a:p>
        </p:txBody>
      </p:sp>
      <p:sp>
        <p:nvSpPr>
          <p:cNvPr id="5" name="TextBox 4">
            <a:extLst>
              <a:ext uri="{FF2B5EF4-FFF2-40B4-BE49-F238E27FC236}">
                <a16:creationId xmlns:a16="http://schemas.microsoft.com/office/drawing/2014/main" id="{C897248D-AAD9-8E9E-35F6-C541BDBB2761}"/>
              </a:ext>
            </a:extLst>
          </p:cNvPr>
          <p:cNvSpPr txBox="1"/>
          <p:nvPr/>
        </p:nvSpPr>
        <p:spPr>
          <a:xfrm>
            <a:off x="838199" y="249384"/>
            <a:ext cx="10748963" cy="5539978"/>
          </a:xfrm>
          <a:prstGeom prst="rect">
            <a:avLst/>
          </a:prstGeom>
          <a:noFill/>
        </p:spPr>
        <p:txBody>
          <a:bodyPr wrap="square">
            <a:spAutoFit/>
          </a:bodyPr>
          <a:lstStyle/>
          <a:p>
            <a:pPr algn="ctr"/>
            <a:endParaRPr lang="en-US" sz="5400" b="1" dirty="0">
              <a:latin typeface="Helvetica Neue" panose="02000503000000020004" pitchFamily="2" charset="0"/>
              <a:ea typeface="Helvetica Neue" panose="02000503000000020004" pitchFamily="2" charset="0"/>
              <a:cs typeface="Helvetica Neue" panose="02000503000000020004" pitchFamily="2" charset="0"/>
            </a:endParaRPr>
          </a:p>
          <a:p>
            <a:pPr algn="ctr"/>
            <a:r>
              <a:rPr lang="en-US" sz="5400" b="1" dirty="0">
                <a:latin typeface="Helvetica Neue" panose="02000503000000020004" pitchFamily="2" charset="0"/>
                <a:ea typeface="Helvetica Neue" panose="02000503000000020004" pitchFamily="2" charset="0"/>
                <a:cs typeface="Helvetica Neue" panose="02000503000000020004" pitchFamily="2" charset="0"/>
              </a:rPr>
              <a:t>How do we Identify their Needs?</a:t>
            </a:r>
          </a:p>
          <a:p>
            <a:pPr algn="ctr"/>
            <a:endParaRPr lang="en-US" sz="3200" b="1" dirty="0">
              <a:latin typeface="Helvetica Neue" panose="02000503000000020004" pitchFamily="2" charset="0"/>
              <a:ea typeface="Helvetica Neue" panose="02000503000000020004" pitchFamily="2" charset="0"/>
              <a:cs typeface="Helvetica Neue" panose="02000503000000020004" pitchFamily="2" charset="0"/>
            </a:endParaRPr>
          </a:p>
          <a:p>
            <a:pPr algn="ctr"/>
            <a:r>
              <a:rPr lang="en-US" sz="3200" b="1" dirty="0">
                <a:latin typeface="Helvetica Neue" panose="02000503000000020004" pitchFamily="2" charset="0"/>
                <a:ea typeface="Helvetica Neue" panose="02000503000000020004" pitchFamily="2" charset="0"/>
                <a:cs typeface="Helvetica Neue" panose="02000503000000020004" pitchFamily="2" charset="0"/>
              </a:rPr>
              <a:t>We can use an analytical process</a:t>
            </a:r>
          </a:p>
          <a:p>
            <a:pPr algn="ctr"/>
            <a:endParaRPr lang="en-US" sz="3200" b="1" dirty="0">
              <a:latin typeface="Helvetica Neue" panose="02000503000000020004" pitchFamily="2" charset="0"/>
              <a:ea typeface="Helvetica Neue" panose="02000503000000020004" pitchFamily="2" charset="0"/>
              <a:cs typeface="Helvetica Neue" panose="02000503000000020004" pitchFamily="2" charset="0"/>
            </a:endParaRPr>
          </a:p>
          <a:p>
            <a:pPr algn="ctr"/>
            <a:r>
              <a:rPr lang="en-US" sz="3200" b="1" dirty="0">
                <a:latin typeface="Helvetica Neue" panose="02000503000000020004" pitchFamily="2" charset="0"/>
                <a:ea typeface="Helvetica Neue" panose="02000503000000020004" pitchFamily="2" charset="0"/>
                <a:cs typeface="Helvetica Neue" panose="02000503000000020004" pitchFamily="2" charset="0"/>
              </a:rPr>
              <a:t>CANS: Child and Adolescent Needs Assessment</a:t>
            </a:r>
          </a:p>
          <a:p>
            <a:pPr algn="ctr"/>
            <a:r>
              <a:rPr lang="en-US" sz="3200" b="1" dirty="0">
                <a:latin typeface="Helvetica Neue" panose="02000503000000020004" pitchFamily="2" charset="0"/>
                <a:ea typeface="Helvetica Neue" panose="02000503000000020004" pitchFamily="2" charset="0"/>
                <a:cs typeface="Helvetica Neue" panose="02000503000000020004" pitchFamily="2" charset="0"/>
              </a:rPr>
              <a:t>CASI: Comprehensive Adolescent Severity Index</a:t>
            </a:r>
          </a:p>
          <a:p>
            <a:pPr algn="ctr"/>
            <a:r>
              <a:rPr lang="en-US" sz="3200" b="1" dirty="0">
                <a:latin typeface="Helvetica Neue" panose="02000503000000020004" pitchFamily="2" charset="0"/>
                <a:ea typeface="Helvetica Neue" panose="02000503000000020004" pitchFamily="2" charset="0"/>
                <a:cs typeface="Helvetica Neue" panose="02000503000000020004" pitchFamily="2" charset="0"/>
              </a:rPr>
              <a:t>As well as other evaluative material</a:t>
            </a:r>
          </a:p>
        </p:txBody>
      </p:sp>
    </p:spTree>
    <p:extLst>
      <p:ext uri="{BB962C8B-B14F-4D97-AF65-F5344CB8AC3E}">
        <p14:creationId xmlns:p14="http://schemas.microsoft.com/office/powerpoint/2010/main" val="1962756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FA183-8EAA-0CE2-C612-D15C4C0BF2F3}"/>
              </a:ext>
            </a:extLst>
          </p:cNvPr>
          <p:cNvSpPr>
            <a:spLocks noGrp="1"/>
          </p:cNvSpPr>
          <p:nvPr>
            <p:ph type="title"/>
          </p:nvPr>
        </p:nvSpPr>
        <p:spPr/>
        <p:txBody>
          <a:bodyPr>
            <a:normAutofit fontScale="90000"/>
          </a:bodyPr>
          <a:lstStyle/>
          <a:p>
            <a:pPr algn="ctr"/>
            <a:br>
              <a:rPr lang="en-US" sz="5400" b="1" dirty="0">
                <a:latin typeface="Helvetica Neue" panose="02000503000000020004" pitchFamily="2" charset="0"/>
                <a:ea typeface="Helvetica Neue" panose="02000503000000020004" pitchFamily="2" charset="0"/>
                <a:cs typeface="Helvetica Neue" panose="02000503000000020004" pitchFamily="2" charset="0"/>
              </a:rPr>
            </a:br>
            <a:r>
              <a:rPr lang="en-US" sz="5400" b="1" dirty="0">
                <a:latin typeface="Helvetica Neue" panose="02000503000000020004" pitchFamily="2" charset="0"/>
                <a:ea typeface="Helvetica Neue" panose="02000503000000020004" pitchFamily="2" charset="0"/>
                <a:cs typeface="Helvetica Neue" panose="02000503000000020004" pitchFamily="2" charset="0"/>
              </a:rPr>
              <a:t>Analytics</a:t>
            </a:r>
          </a:p>
        </p:txBody>
      </p:sp>
      <p:sp>
        <p:nvSpPr>
          <p:cNvPr id="3" name="Content Placeholder 2">
            <a:extLst>
              <a:ext uri="{FF2B5EF4-FFF2-40B4-BE49-F238E27FC236}">
                <a16:creationId xmlns:a16="http://schemas.microsoft.com/office/drawing/2014/main" id="{9571AF11-0A3E-A517-F6FD-417C5087EC6E}"/>
              </a:ext>
            </a:extLst>
          </p:cNvPr>
          <p:cNvSpPr>
            <a:spLocks noGrp="1"/>
          </p:cNvSpPr>
          <p:nvPr>
            <p:ph idx="1"/>
          </p:nvPr>
        </p:nvSpPr>
        <p:spPr/>
        <p:txBody>
          <a:bodyPr>
            <a:normAutofit/>
          </a:bodyPr>
          <a:lstStyle/>
          <a:p>
            <a:pPr marL="0" indent="0" algn="ctr">
              <a:buNone/>
            </a:pPr>
            <a:endParaRPr lang="en-US" dirty="0"/>
          </a:p>
          <a:p>
            <a:pPr marL="0" indent="0" algn="ctr">
              <a:buNone/>
            </a:pPr>
            <a:r>
              <a:rPr lang="en-US" sz="3600" b="1" dirty="0"/>
              <a:t>We can develop something that we might call </a:t>
            </a:r>
          </a:p>
          <a:p>
            <a:pPr marL="0" indent="0" algn="ctr">
              <a:buNone/>
            </a:pPr>
            <a:r>
              <a:rPr lang="en-US" sz="3600" b="1" i="1" dirty="0"/>
              <a:t>“Clinical Constellations”</a:t>
            </a:r>
          </a:p>
          <a:p>
            <a:pPr marL="0" indent="0" algn="ctr">
              <a:buNone/>
            </a:pPr>
            <a:r>
              <a:rPr lang="en-US" sz="3600" b="1" dirty="0"/>
              <a:t>In order to do so, we must use an assessment tool such as the CANS or the CASII</a:t>
            </a:r>
          </a:p>
          <a:p>
            <a:pPr marL="0" indent="0" algn="ctr">
              <a:buNone/>
            </a:pPr>
            <a:r>
              <a:rPr lang="en-US" sz="3600" b="1" dirty="0"/>
              <a:t>We also need to use qualitative evaluative material</a:t>
            </a:r>
          </a:p>
          <a:p>
            <a:pPr marL="0" indent="0" algn="ctr">
              <a:buNone/>
            </a:pPr>
            <a:r>
              <a:rPr lang="en-US" sz="3600" b="1" dirty="0"/>
              <a:t>*</a:t>
            </a:r>
            <a:r>
              <a:rPr lang="en-US" b="1" dirty="0"/>
              <a:t>see an example of a Bio-Psychosocial Evaluation</a:t>
            </a:r>
          </a:p>
          <a:p>
            <a:pPr marL="0" indent="0" algn="ctr">
              <a:buNone/>
            </a:pPr>
            <a:endParaRPr lang="en-US" sz="4000" b="1" dirty="0"/>
          </a:p>
          <a:p>
            <a:pPr marL="0" indent="0" algn="ctr">
              <a:buNone/>
            </a:pPr>
            <a:endParaRPr lang="en-US" sz="4400" b="1" dirty="0"/>
          </a:p>
        </p:txBody>
      </p:sp>
    </p:spTree>
    <p:extLst>
      <p:ext uri="{BB962C8B-B14F-4D97-AF65-F5344CB8AC3E}">
        <p14:creationId xmlns:p14="http://schemas.microsoft.com/office/powerpoint/2010/main" val="654979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95D44-3666-79A1-F107-2BBFB875195C}"/>
              </a:ext>
            </a:extLst>
          </p:cNvPr>
          <p:cNvSpPr>
            <a:spLocks noGrp="1"/>
          </p:cNvSpPr>
          <p:nvPr>
            <p:ph type="title"/>
          </p:nvPr>
        </p:nvSpPr>
        <p:spPr/>
        <p:txBody>
          <a:bodyPr>
            <a:noAutofit/>
          </a:bodyPr>
          <a:lstStyle/>
          <a:p>
            <a:pPr algn="ctr"/>
            <a:br>
              <a:rPr lang="en-US" sz="5400" b="1" dirty="0">
                <a:latin typeface="Helvetica Neue" panose="02000503000000020004" pitchFamily="2" charset="0"/>
                <a:ea typeface="Helvetica Neue" panose="02000503000000020004" pitchFamily="2" charset="0"/>
                <a:cs typeface="Helvetica Neue" panose="02000503000000020004" pitchFamily="2" charset="0"/>
              </a:rPr>
            </a:br>
            <a:br>
              <a:rPr lang="en-US" sz="5400" b="1" dirty="0">
                <a:latin typeface="Helvetica Neue" panose="02000503000000020004" pitchFamily="2" charset="0"/>
                <a:ea typeface="Helvetica Neue" panose="02000503000000020004" pitchFamily="2" charset="0"/>
                <a:cs typeface="Helvetica Neue" panose="02000503000000020004" pitchFamily="2" charset="0"/>
              </a:rPr>
            </a:br>
            <a:br>
              <a:rPr lang="en-US" sz="5400" b="1" dirty="0">
                <a:latin typeface="Helvetica Neue" panose="02000503000000020004" pitchFamily="2" charset="0"/>
                <a:ea typeface="Helvetica Neue" panose="02000503000000020004" pitchFamily="2" charset="0"/>
                <a:cs typeface="Helvetica Neue" panose="02000503000000020004" pitchFamily="2" charset="0"/>
              </a:rPr>
            </a:br>
            <a:r>
              <a:rPr lang="en-US" sz="5400" b="1" dirty="0">
                <a:latin typeface="Helvetica Neue" panose="02000503000000020004" pitchFamily="2" charset="0"/>
                <a:ea typeface="Helvetica Neue" panose="02000503000000020004" pitchFamily="2" charset="0"/>
                <a:cs typeface="Helvetica Neue" panose="02000503000000020004" pitchFamily="2" charset="0"/>
              </a:rPr>
              <a:t>Sample Clusters or Clinical Constellations</a:t>
            </a:r>
          </a:p>
        </p:txBody>
      </p:sp>
      <p:sp>
        <p:nvSpPr>
          <p:cNvPr id="3" name="Content Placeholder 2">
            <a:extLst>
              <a:ext uri="{FF2B5EF4-FFF2-40B4-BE49-F238E27FC236}">
                <a16:creationId xmlns:a16="http://schemas.microsoft.com/office/drawing/2014/main" id="{F19ACF75-5942-FDFB-2C25-5892BB1A0763}"/>
              </a:ext>
            </a:extLst>
          </p:cNvPr>
          <p:cNvSpPr>
            <a:spLocks noGrp="1"/>
          </p:cNvSpPr>
          <p:nvPr>
            <p:ph idx="1"/>
          </p:nvPr>
        </p:nvSpPr>
        <p:spPr/>
        <p:txBody>
          <a:bodyPr>
            <a:normAutofit fontScale="92500" lnSpcReduction="10000"/>
          </a:bodyPr>
          <a:lstStyle/>
          <a:p>
            <a:pPr marL="0" indent="0">
              <a:buNone/>
            </a:pPr>
            <a:endParaRPr lang="en-US" dirty="0"/>
          </a:p>
          <a:p>
            <a:pPr marL="0" indent="0">
              <a:buNone/>
            </a:pPr>
            <a:endParaRPr lang="en-US" dirty="0"/>
          </a:p>
          <a:p>
            <a:pPr marL="0" indent="0" algn="ctr">
              <a:buNone/>
            </a:pPr>
            <a:endParaRPr lang="en-US" dirty="0"/>
          </a:p>
          <a:p>
            <a:pPr marL="0" indent="0" algn="ctr">
              <a:buNone/>
            </a:pPr>
            <a:r>
              <a:rPr lang="en-US" sz="3600" b="1" dirty="0">
                <a:latin typeface="Helvetica Neue" panose="02000503000000020004" pitchFamily="2" charset="0"/>
                <a:ea typeface="Helvetica Neue" panose="02000503000000020004" pitchFamily="2" charset="0"/>
                <a:cs typeface="Helvetica Neue" panose="02000503000000020004" pitchFamily="2" charset="0"/>
              </a:rPr>
              <a:t> The Analytics that I have, include</a:t>
            </a:r>
          </a:p>
          <a:p>
            <a:pPr marL="0" indent="0" algn="ctr">
              <a:buNone/>
            </a:pPr>
            <a:r>
              <a:rPr lang="en-US" sz="3600" b="1" dirty="0">
                <a:latin typeface="Helvetica Neue" panose="02000503000000020004" pitchFamily="2" charset="0"/>
                <a:ea typeface="Helvetica Neue" panose="02000503000000020004" pitchFamily="2" charset="0"/>
                <a:cs typeface="Helvetica Neue" panose="02000503000000020004" pitchFamily="2" charset="0"/>
              </a:rPr>
              <a:t>a Sample of Clinical Constellations of Need</a:t>
            </a:r>
          </a:p>
          <a:p>
            <a:pPr marL="0" indent="0" algn="ctr">
              <a:buNone/>
            </a:pPr>
            <a:r>
              <a:rPr lang="en-US" sz="3600" b="1" dirty="0">
                <a:latin typeface="Helvetica Neue" panose="02000503000000020004" pitchFamily="2" charset="0"/>
                <a:ea typeface="Helvetica Neue" panose="02000503000000020004" pitchFamily="2" charset="0"/>
                <a:cs typeface="Helvetica Neue" panose="02000503000000020004" pitchFamily="2" charset="0"/>
              </a:rPr>
              <a:t>Here are several examples based on CANS data collected in one state’s system of care.</a:t>
            </a:r>
          </a:p>
          <a:p>
            <a:pPr marL="0" indent="0" algn="ctr">
              <a:buNone/>
            </a:pPr>
            <a:r>
              <a:rPr lang="en-US" sz="3600" b="1" dirty="0">
                <a:latin typeface="Helvetica Neue" panose="02000503000000020004" pitchFamily="2" charset="0"/>
                <a:ea typeface="Helvetica Neue" panose="02000503000000020004" pitchFamily="2" charset="0"/>
                <a:cs typeface="Helvetica Neue" panose="02000503000000020004" pitchFamily="2" charset="0"/>
              </a:rPr>
              <a:t>It is from a sample of 1400+ youth in out of home care</a:t>
            </a:r>
          </a:p>
        </p:txBody>
      </p:sp>
    </p:spTree>
    <p:extLst>
      <p:ext uri="{BB962C8B-B14F-4D97-AF65-F5344CB8AC3E}">
        <p14:creationId xmlns:p14="http://schemas.microsoft.com/office/powerpoint/2010/main" val="32932956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43539</TotalTime>
  <Words>788</Words>
  <Application>Microsoft Macintosh PowerPoint</Application>
  <PresentationFormat>Widescreen</PresentationFormat>
  <Paragraphs>94</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Helvetica Neue</vt:lpstr>
      <vt:lpstr>Helvetica Neue Condensed</vt:lpstr>
      <vt:lpstr>Office Theme</vt:lpstr>
      <vt:lpstr>Fundamental Considerations in  Establishing Care for Children and Youth with Intensive Emotional and Behavioral Health Challenges</vt:lpstr>
      <vt:lpstr>Perspective</vt:lpstr>
      <vt:lpstr>                                   Vision</vt:lpstr>
      <vt:lpstr> Do We Know Who Are Our Children/Youth?</vt:lpstr>
      <vt:lpstr>Vision continued:                                                                                                     Values and Vision</vt:lpstr>
      <vt:lpstr>         Where are Our Children?  A. Out of State B. Detention C. Shelters D. Offices E. Overstaying Out of Home Care F. Hospital Emergency Rooms G. On too Hard to “Place” Lists    </vt:lpstr>
      <vt:lpstr>PowerPoint Presentation</vt:lpstr>
      <vt:lpstr> Analytics</vt:lpstr>
      <vt:lpstr>   Sample Clusters or Clinical Constellations</vt:lpstr>
      <vt:lpstr>Clusters/Constellations</vt:lpstr>
      <vt:lpstr>Next Step with Clinical Custers/Constellations</vt:lpstr>
      <vt:lpstr>   How do we Respond  to their needs? </vt:lpstr>
      <vt:lpstr>Provider Information File A Gestalt Approach</vt:lpstr>
      <vt:lpstr> Reflections Going Forward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Systemic and Pragmatic Approach to Developing a Framework to Understand and Provide Care for Chldren and Youth with Emotional and Behavioral Challenges</dc:title>
  <dc:creator>Alan Vietze</dc:creator>
  <cp:lastModifiedBy>Alan Vietze</cp:lastModifiedBy>
  <cp:revision>54</cp:revision>
  <dcterms:created xsi:type="dcterms:W3CDTF">2022-08-17T16:40:42Z</dcterms:created>
  <dcterms:modified xsi:type="dcterms:W3CDTF">2023-04-10T17:42:51Z</dcterms:modified>
</cp:coreProperties>
</file>