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60" r:id="rId5"/>
    <p:sldMasterId id="2147483674" r:id="rId6"/>
  </p:sldMasterIdLst>
  <p:notesMasterIdLst>
    <p:notesMasterId r:id="rId27"/>
  </p:notesMasterIdLst>
  <p:handoutMasterIdLst>
    <p:handoutMasterId r:id="rId28"/>
  </p:handoutMasterIdLst>
  <p:sldIdLst>
    <p:sldId id="256" r:id="rId7"/>
    <p:sldId id="263" r:id="rId8"/>
    <p:sldId id="267" r:id="rId9"/>
    <p:sldId id="259" r:id="rId10"/>
    <p:sldId id="294" r:id="rId11"/>
    <p:sldId id="258" r:id="rId12"/>
    <p:sldId id="284" r:id="rId13"/>
    <p:sldId id="269" r:id="rId14"/>
    <p:sldId id="271" r:id="rId15"/>
    <p:sldId id="272" r:id="rId16"/>
    <p:sldId id="265" r:id="rId17"/>
    <p:sldId id="288" r:id="rId18"/>
    <p:sldId id="295" r:id="rId19"/>
    <p:sldId id="297" r:id="rId20"/>
    <p:sldId id="298" r:id="rId21"/>
    <p:sldId id="299" r:id="rId22"/>
    <p:sldId id="274" r:id="rId23"/>
    <p:sldId id="282" r:id="rId24"/>
    <p:sldId id="285" r:id="rId25"/>
    <p:sldId id="296" r:id="rId26"/>
  </p:sldIdLst>
  <p:sldSz cx="9144000" cy="5143500" type="screen16x9"/>
  <p:notesSz cx="7010400" cy="92964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D73"/>
    <a:srgbClr val="008000"/>
    <a:srgbClr val="646569"/>
    <a:srgbClr val="553278"/>
    <a:srgbClr val="007681"/>
    <a:srgbClr val="1F3261"/>
    <a:srgbClr val="458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194" autoAdjust="0"/>
  </p:normalViewPr>
  <p:slideViewPr>
    <p:cSldViewPr>
      <p:cViewPr varScale="1">
        <p:scale>
          <a:sx n="93" d="100"/>
          <a:sy n="93" d="100"/>
        </p:scale>
        <p:origin x="84" y="27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9" d="100"/>
          <a:sy n="99" d="100"/>
        </p:scale>
        <p:origin x="-3540" y="-96"/>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B479E0CF-9DDE-4B88-8EC2-B94C9A4F5A42}" type="datetimeFigureOut">
              <a:rPr lang="en-US" smtClean="0"/>
              <a:t>9/1/2016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C1DE624F-0827-4BFE-ADC7-3416C788A00E}" type="slidenum">
              <a:rPr lang="en-US" smtClean="0"/>
              <a:t>‹#›</a:t>
            </a:fld>
            <a:endParaRPr lang="en-US"/>
          </a:p>
        </p:txBody>
      </p:sp>
    </p:spTree>
    <p:extLst>
      <p:ext uri="{BB962C8B-B14F-4D97-AF65-F5344CB8AC3E}">
        <p14:creationId xmlns:p14="http://schemas.microsoft.com/office/powerpoint/2010/main" val="1989642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37" tIns="46219" rIns="92437" bIns="4621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2437" tIns="46219" rIns="92437" bIns="46219" rtlCol="0"/>
          <a:lstStyle>
            <a:lvl1pPr algn="r">
              <a:defRPr sz="1200"/>
            </a:lvl1pPr>
          </a:lstStyle>
          <a:p>
            <a:fld id="{CF2C164A-7038-42D0-953C-2EB4816D4C81}" type="datetimeFigureOut">
              <a:rPr lang="en-US" smtClean="0"/>
              <a:t>9/1/2016</a:t>
            </a:fld>
            <a:endParaRPr lang="en-US"/>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lIns="92437" tIns="46219" rIns="92437" bIns="46219" rtlCol="0" anchor="ctr"/>
          <a:lstStyle/>
          <a:p>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37" tIns="46219" rIns="92437" bIns="4621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2437" tIns="46219" rIns="92437" bIns="46219" rtlCol="0" anchor="b"/>
          <a:lstStyle>
            <a:lvl1pPr algn="r">
              <a:defRPr sz="1200"/>
            </a:lvl1pPr>
          </a:lstStyle>
          <a:p>
            <a:fld id="{F6DA9C80-B631-4EC4-8253-F63CFD0157DF}" type="slidenum">
              <a:rPr lang="en-US" smtClean="0"/>
              <a:t>‹#›</a:t>
            </a:fld>
            <a:endParaRPr lang="en-US"/>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15790"/>
            <a:ext cx="5608320" cy="4183380"/>
          </a:xfrm>
          <a:prstGeom prst="rect">
            <a:avLst/>
          </a:prstGeom>
        </p:spPr>
        <p:txBody>
          <a:bodyPr lIns="92437" tIns="46219" rIns="92437" bIns="46219"/>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2</a:t>
            </a:fld>
            <a:endParaRPr lang="en-US"/>
          </a:p>
        </p:txBody>
      </p:sp>
    </p:spTree>
    <p:extLst>
      <p:ext uri="{BB962C8B-B14F-4D97-AF65-F5344CB8AC3E}">
        <p14:creationId xmlns:p14="http://schemas.microsoft.com/office/powerpoint/2010/main" val="2891182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15790"/>
            <a:ext cx="5608320" cy="4183380"/>
          </a:xfrm>
          <a:prstGeom prst="rect">
            <a:avLst/>
          </a:prstGeom>
        </p:spPr>
        <p:txBody>
          <a:bodyPr lIns="92437" tIns="46219" rIns="92437" bIns="46219"/>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3</a:t>
            </a:fld>
            <a:endParaRPr lang="en-US"/>
          </a:p>
        </p:txBody>
      </p:sp>
    </p:spTree>
    <p:extLst>
      <p:ext uri="{BB962C8B-B14F-4D97-AF65-F5344CB8AC3E}">
        <p14:creationId xmlns:p14="http://schemas.microsoft.com/office/powerpoint/2010/main" val="3426586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15790"/>
            <a:ext cx="5608320" cy="4183380"/>
          </a:xfrm>
          <a:prstGeom prst="rect">
            <a:avLst/>
          </a:prstGeom>
        </p:spPr>
        <p:txBody>
          <a:bodyPr lIns="92437" tIns="46219" rIns="92437" bIns="46219"/>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7</a:t>
            </a:fld>
            <a:endParaRPr lang="en-US"/>
          </a:p>
        </p:txBody>
      </p:sp>
    </p:spTree>
    <p:extLst>
      <p:ext uri="{BB962C8B-B14F-4D97-AF65-F5344CB8AC3E}">
        <p14:creationId xmlns:p14="http://schemas.microsoft.com/office/powerpoint/2010/main" val="648404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15790"/>
            <a:ext cx="5608320" cy="4183380"/>
          </a:xfrm>
          <a:prstGeom prst="rect">
            <a:avLst/>
          </a:prstGeom>
        </p:spPr>
        <p:txBody>
          <a:bodyPr lIns="92437" tIns="46219" rIns="92437" bIns="46219"/>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8</a:t>
            </a:fld>
            <a:endParaRPr lang="en-US"/>
          </a:p>
        </p:txBody>
      </p:sp>
    </p:spTree>
    <p:extLst>
      <p:ext uri="{BB962C8B-B14F-4D97-AF65-F5344CB8AC3E}">
        <p14:creationId xmlns:p14="http://schemas.microsoft.com/office/powerpoint/2010/main" val="898292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15790"/>
            <a:ext cx="5608320" cy="4183380"/>
          </a:xfrm>
          <a:prstGeom prst="rect">
            <a:avLst/>
          </a:prstGeom>
        </p:spPr>
        <p:txBody>
          <a:bodyPr lIns="92437" tIns="46219" rIns="92437" bIns="46219"/>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9</a:t>
            </a:fld>
            <a:endParaRPr lang="en-US"/>
          </a:p>
        </p:txBody>
      </p:sp>
    </p:spTree>
    <p:extLst>
      <p:ext uri="{BB962C8B-B14F-4D97-AF65-F5344CB8AC3E}">
        <p14:creationId xmlns:p14="http://schemas.microsoft.com/office/powerpoint/2010/main" val="2198615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15790"/>
            <a:ext cx="5608320" cy="4183380"/>
          </a:xfrm>
          <a:prstGeom prst="rect">
            <a:avLst/>
          </a:prstGeom>
        </p:spPr>
        <p:txBody>
          <a:bodyPr lIns="92437" tIns="46219" rIns="92437" bIns="46219"/>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10</a:t>
            </a:fld>
            <a:endParaRPr lang="en-US"/>
          </a:p>
        </p:txBody>
      </p:sp>
    </p:spTree>
    <p:extLst>
      <p:ext uri="{BB962C8B-B14F-4D97-AF65-F5344CB8AC3E}">
        <p14:creationId xmlns:p14="http://schemas.microsoft.com/office/powerpoint/2010/main" val="244055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15790"/>
            <a:ext cx="5608320" cy="4183380"/>
          </a:xfrm>
          <a:prstGeom prst="rect">
            <a:avLst/>
          </a:prstGeom>
        </p:spPr>
        <p:txBody>
          <a:bodyPr lIns="92437" tIns="46219" rIns="92437" bIns="46219"/>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11</a:t>
            </a:fld>
            <a:endParaRPr lang="en-US"/>
          </a:p>
        </p:txBody>
      </p:sp>
    </p:spTree>
    <p:extLst>
      <p:ext uri="{BB962C8B-B14F-4D97-AF65-F5344CB8AC3E}">
        <p14:creationId xmlns:p14="http://schemas.microsoft.com/office/powerpoint/2010/main" val="3313161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15790"/>
            <a:ext cx="5608320" cy="4183380"/>
          </a:xfrm>
          <a:prstGeom prst="rect">
            <a:avLst/>
          </a:prstGeom>
        </p:spPr>
        <p:txBody>
          <a:bodyPr lIns="92437" tIns="46219" rIns="92437" bIns="46219"/>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18</a:t>
            </a:fld>
            <a:endParaRPr lang="en-US"/>
          </a:p>
        </p:txBody>
      </p:sp>
    </p:spTree>
    <p:extLst>
      <p:ext uri="{BB962C8B-B14F-4D97-AF65-F5344CB8AC3E}">
        <p14:creationId xmlns:p14="http://schemas.microsoft.com/office/powerpoint/2010/main" val="4121971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
        <p:nvSpPr>
          <p:cNvPr id="7" name="Text Placeholder 2"/>
          <p:cNvSpPr>
            <a:spLocks noGrp="1"/>
          </p:cNvSpPr>
          <p:nvPr>
            <p:ph type="body" idx="1" hasCustomPrompt="1"/>
          </p:nvPr>
        </p:nvSpPr>
        <p:spPr>
          <a:xfrm>
            <a:off x="457200" y="2581275"/>
            <a:ext cx="8229600" cy="486237"/>
          </a:xfrm>
          <a:prstGeom prst="rect">
            <a:avLst/>
          </a:prstGeom>
        </p:spPr>
        <p:txBody>
          <a:bodyPr anchor="b"/>
          <a:lstStyle>
            <a:lvl1pPr marL="0" indent="0">
              <a:buNone/>
              <a:defRPr sz="2800" b="1">
                <a:solidFill>
                  <a:srgbClr val="646569"/>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Master subtitle style</a:t>
            </a:r>
          </a:p>
        </p:txBody>
      </p:sp>
      <p:sp>
        <p:nvSpPr>
          <p:cNvPr id="11" name="Title Placeholder 1"/>
          <p:cNvSpPr>
            <a:spLocks noGrp="1"/>
          </p:cNvSpPr>
          <p:nvPr>
            <p:ph type="title" hasCustomPrompt="1"/>
          </p:nvPr>
        </p:nvSpPr>
        <p:spPr>
          <a:xfrm>
            <a:off x="457200" y="1828800"/>
            <a:ext cx="8229600" cy="657225"/>
          </a:xfrm>
          <a:prstGeom prst="rect">
            <a:avLst/>
          </a:prstGeom>
        </p:spPr>
        <p:txBody>
          <a:bodyPr vert="horz" lIns="91440" tIns="45720" rIns="91440" bIns="45720" rtlCol="0" anchor="ctr">
            <a:normAutofit/>
          </a:bodyPr>
          <a:lstStyle>
            <a:lvl1pPr algn="l">
              <a:defRPr baseline="0"/>
            </a:lvl1pPr>
          </a:lstStyle>
          <a:p>
            <a:r>
              <a:rPr lang="en-US" dirty="0"/>
              <a:t>Master Title – Arial Bold</a:t>
            </a:r>
          </a:p>
        </p:txBody>
      </p:sp>
    </p:spTree>
    <p:extLst>
      <p:ext uri="{BB962C8B-B14F-4D97-AF65-F5344CB8AC3E}">
        <p14:creationId xmlns:p14="http://schemas.microsoft.com/office/powerpoint/2010/main" val="3976281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Master">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a:xfrm>
            <a:off x="457200" y="1665976"/>
            <a:ext cx="4038600" cy="1600200"/>
          </a:xfrm>
          <a:prstGeom prst="rect">
            <a:avLst/>
          </a:prstGeom>
        </p:spPr>
        <p:txBody>
          <a:bodyPr vert="horz" lIns="91440" tIns="45720" rIns="91440" bIns="45720" rtlCol="0" anchor="ctr">
            <a:normAutofit/>
          </a:bodyPr>
          <a:lstStyle>
            <a:lvl1pPr algn="l">
              <a:defRPr sz="4000" b="1" baseline="0">
                <a:solidFill>
                  <a:schemeClr val="bg1"/>
                </a:solidFill>
                <a:latin typeface="Arial" panose="020B0604020202020204" pitchFamily="34" charset="0"/>
                <a:cs typeface="Arial" panose="020B0604020202020204" pitchFamily="34" charset="0"/>
              </a:defRPr>
            </a:lvl1pPr>
          </a:lstStyle>
          <a:p>
            <a:r>
              <a:rPr lang="en-US" dirty="0"/>
              <a:t>Section Title – Arial Bold</a:t>
            </a:r>
          </a:p>
        </p:txBody>
      </p:sp>
    </p:spTree>
    <p:extLst>
      <p:ext uri="{BB962C8B-B14F-4D97-AF65-F5344CB8AC3E}">
        <p14:creationId xmlns:p14="http://schemas.microsoft.com/office/powerpoint/2010/main" val="2679627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ED0365-0D65-4032-85A6-BECCAB4E9A68}"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
        <p:nvSpPr>
          <p:cNvPr id="13" name="Text Placeholder 2"/>
          <p:cNvSpPr>
            <a:spLocks noGrp="1"/>
          </p:cNvSpPr>
          <p:nvPr>
            <p:ph type="body" idx="1" hasCustomPrompt="1"/>
          </p:nvPr>
        </p:nvSpPr>
        <p:spPr>
          <a:xfrm>
            <a:off x="152400" y="1323975"/>
            <a:ext cx="8686800" cy="3076575"/>
          </a:xfrm>
          <a:prstGeom prst="rect">
            <a:avLst/>
          </a:prstGeom>
        </p:spPr>
        <p:txBody>
          <a:bodyPr anchor="t" anchorCtr="0"/>
          <a:lstStyle>
            <a:lvl1pPr marL="0" indent="0">
              <a:buNone/>
              <a:defRPr sz="2400" b="0">
                <a:solidFill>
                  <a:srgbClr val="646569"/>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Copy (Arial Regular)</a:t>
            </a:r>
          </a:p>
        </p:txBody>
      </p:sp>
      <p:sp>
        <p:nvSpPr>
          <p:cNvPr id="14" name="Text Placeholder 2"/>
          <p:cNvSpPr>
            <a:spLocks noGrp="1"/>
          </p:cNvSpPr>
          <p:nvPr>
            <p:ph type="body" idx="13" hasCustomPrompt="1"/>
          </p:nvPr>
        </p:nvSpPr>
        <p:spPr>
          <a:xfrm>
            <a:off x="152400" y="438150"/>
            <a:ext cx="8686800" cy="638175"/>
          </a:xfrm>
          <a:prstGeom prst="rect">
            <a:avLst/>
          </a:prstGeom>
        </p:spPr>
        <p:txBody>
          <a:bodyPr anchor="t" anchorCtr="0"/>
          <a:lstStyle>
            <a:lvl1pPr marL="0" indent="0">
              <a:buNone/>
              <a:defRPr sz="3200" b="1" baseline="0">
                <a:solidFill>
                  <a:srgbClr val="002D73"/>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Slide Heading – Arial Bold</a:t>
            </a:r>
          </a:p>
        </p:txBody>
      </p:sp>
    </p:spTree>
    <p:extLst>
      <p:ext uri="{BB962C8B-B14F-4D97-AF65-F5344CB8AC3E}">
        <p14:creationId xmlns:p14="http://schemas.microsoft.com/office/powerpoint/2010/main" val="30430013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9AE51E1D-7280-49D6-A2E2-CE63FE17EF16}" type="datetimeFigureOut">
              <a:rPr lang="en-US" smtClean="0"/>
              <a:t>9/1/2016</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t>‹#›</a:t>
            </a:fld>
            <a:endParaRPr lang="en-US"/>
          </a:p>
        </p:txBody>
      </p:sp>
      <p:sp>
        <p:nvSpPr>
          <p:cNvPr id="7" name="Rectangle 6"/>
          <p:cNvSpPr/>
          <p:nvPr userDrawn="1"/>
        </p:nvSpPr>
        <p:spPr>
          <a:xfrm>
            <a:off x="0" y="3714750"/>
            <a:ext cx="9144000" cy="14859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3714750"/>
            <a:ext cx="9144000" cy="76200"/>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1"/>
          <p:cNvSpPr txBox="1">
            <a:spLocks/>
          </p:cNvSpPr>
          <p:nvPr userDrawn="1"/>
        </p:nvSpPr>
        <p:spPr>
          <a:xfrm>
            <a:off x="457200" y="3943350"/>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400" smtClean="0">
                <a:solidFill>
                  <a:schemeClr val="bg1"/>
                </a:solidFill>
              </a:rPr>
              <a:pPr/>
              <a:t>September 1, 2016</a:t>
            </a:fld>
            <a:endParaRPr lang="en-US" sz="1400" dirty="0">
              <a:solidFill>
                <a:schemeClr val="bg1"/>
              </a:solidFill>
            </a:endParaRP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3400" y="361950"/>
            <a:ext cx="3048000" cy="809505"/>
          </a:xfrm>
          <a:prstGeom prst="rect">
            <a:avLst/>
          </a:prstGeom>
        </p:spPr>
      </p:pic>
      <p:pic>
        <p:nvPicPr>
          <p:cNvPr id="11" name="Picture 2" descr="Logo for the Office of Children and Family Services" title="OCFS Logo"/>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04800" y="180029"/>
            <a:ext cx="5105400" cy="11733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txStyles>
    <p:titleStyle>
      <a:lvl1pPr algn="ctr" defTabSz="914400" rtl="0" eaLnBrk="1" latinLnBrk="0" hangingPunct="1">
        <a:spcBef>
          <a:spcPct val="0"/>
        </a:spcBef>
        <a:buNone/>
        <a:defRPr sz="4000" b="1" kern="1200">
          <a:solidFill>
            <a:srgbClr val="002D73"/>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1581150"/>
            <a:ext cx="5334000" cy="2743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1540453"/>
            <a:ext cx="533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200" smtClean="0">
                <a:solidFill>
                  <a:srgbClr val="002D73"/>
                </a:solidFill>
              </a:rPr>
              <a:pPr/>
              <a:t>September 1, 2016</a:t>
            </a:fld>
            <a:endParaRPr lang="en-US" sz="1200" dirty="0">
              <a:solidFill>
                <a:srgbClr val="002D73"/>
              </a:solidFill>
            </a:endParaRPr>
          </a:p>
        </p:txBody>
      </p:sp>
      <p:sp>
        <p:nvSpPr>
          <p:cNvPr id="13"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srgbClr val="002D73"/>
                </a:solidFill>
              </a:rPr>
              <a:pPr/>
              <a:t>‹#›</a:t>
            </a:fld>
            <a:endParaRPr lang="en-US" sz="1200" dirty="0">
              <a:solidFill>
                <a:srgbClr val="002D73"/>
              </a:solidFill>
            </a:endParaRPr>
          </a:p>
        </p:txBody>
      </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15200" y="4512475"/>
            <a:ext cx="1447800" cy="384514"/>
          </a:xfrm>
          <a:prstGeom prst="rect">
            <a:avLst/>
          </a:prstGeom>
        </p:spPr>
      </p:pic>
      <p:pic>
        <p:nvPicPr>
          <p:cNvPr id="7" name="Picture 2" descr="Logo for the Office of Children and Family Services" title="OCFS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6846484" y="4476750"/>
            <a:ext cx="2068916" cy="475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8" name="Picture 2" descr="Logo for the Office of Children and Family Services" title="OCFS Logo"/>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846484" y="4476750"/>
            <a:ext cx="2068916" cy="475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ACED0365-0D65-4032-85A6-BECCAB4E9A68}" type="datetimeFigureOut">
              <a:rPr lang="en-US" smtClean="0"/>
              <a:t>9/1/2016</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A7754AA7-8025-408E-B296-E2B43FE08638}" type="slidenum">
              <a:rPr lang="en-US" smtClean="0"/>
              <a:t>‹#›</a:t>
            </a:fld>
            <a:endParaRPr lang="en-US"/>
          </a:p>
        </p:txBody>
      </p:sp>
      <p:sp>
        <p:nvSpPr>
          <p:cNvPr id="7" name="Rectangle 6"/>
          <p:cNvSpPr/>
          <p:nvPr userDrawn="1"/>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200" smtClean="0"/>
              <a:pPr/>
              <a:t>September 1, 2016</a:t>
            </a:fld>
            <a:endParaRPr lang="en-US" sz="1200" dirty="0"/>
          </a:p>
        </p:txBody>
      </p:sp>
      <p:sp>
        <p:nvSpPr>
          <p:cNvPr id="9"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0" name="Rectangle 9"/>
          <p:cNvSpPr/>
          <p:nvPr userDrawn="1"/>
        </p:nvSpPr>
        <p:spPr>
          <a:xfrm>
            <a:off x="0" y="-19050"/>
            <a:ext cx="914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6" r:id="rId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mailto:Dee.Alexander@ocfs.ny.gov"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2809875"/>
            <a:ext cx="8229600" cy="828675"/>
          </a:xfrm>
        </p:spPr>
        <p:txBody>
          <a:bodyPr/>
          <a:lstStyle/>
          <a:p>
            <a:pPr algn="ctr"/>
            <a:endParaRPr lang="en-US" i="1" dirty="0"/>
          </a:p>
          <a:p>
            <a:pPr algn="ctr"/>
            <a:endParaRPr lang="en-US" i="1" dirty="0"/>
          </a:p>
          <a:p>
            <a:pPr algn="ctr"/>
            <a:r>
              <a:rPr lang="en-US" i="1" dirty="0"/>
              <a:t>Briefing for Child Welfare Stakeholders and County Government Officials </a:t>
            </a:r>
          </a:p>
        </p:txBody>
      </p:sp>
      <p:sp>
        <p:nvSpPr>
          <p:cNvPr id="3" name="Title 2"/>
          <p:cNvSpPr>
            <a:spLocks noGrp="1"/>
          </p:cNvSpPr>
          <p:nvPr>
            <p:ph type="title"/>
          </p:nvPr>
        </p:nvSpPr>
        <p:spPr>
          <a:xfrm>
            <a:off x="457200" y="1657350"/>
            <a:ext cx="8229600" cy="657225"/>
          </a:xfrm>
        </p:spPr>
        <p:txBody>
          <a:bodyPr>
            <a:normAutofit fontScale="90000"/>
          </a:bodyPr>
          <a:lstStyle/>
          <a:p>
            <a:pPr algn="ctr"/>
            <a:r>
              <a:rPr lang="en-US" dirty="0"/>
              <a:t>FAMILY FIRST PREVENTION SERVICES ACT OF 2016</a:t>
            </a:r>
          </a:p>
        </p:txBody>
      </p:sp>
    </p:spTree>
    <p:extLst>
      <p:ext uri="{BB962C8B-B14F-4D97-AF65-F5344CB8AC3E}">
        <p14:creationId xmlns:p14="http://schemas.microsoft.com/office/powerpoint/2010/main" val="1838215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52400" y="1200150"/>
            <a:ext cx="8686800" cy="3657600"/>
          </a:xfrm>
        </p:spPr>
        <p:txBody>
          <a:bodyPr/>
          <a:lstStyle/>
          <a:p>
            <a:pPr algn="ctr"/>
            <a:r>
              <a:rPr lang="en-US" sz="2000" u="sng" dirty="0">
                <a:solidFill>
                  <a:schemeClr val="tx1"/>
                </a:solidFill>
              </a:rPr>
              <a:t>Accreditation and licensing of QRTPs can only be done by specified accreditation entities:</a:t>
            </a:r>
          </a:p>
          <a:p>
            <a:endParaRPr lang="en-US" sz="1000" dirty="0">
              <a:solidFill>
                <a:schemeClr val="tx1"/>
              </a:solidFill>
            </a:endParaRPr>
          </a:p>
          <a:p>
            <a:pPr marL="342900" indent="-342900">
              <a:buFont typeface="Arial" panose="020B0604020202020204" pitchFamily="34" charset="0"/>
              <a:buChar char="•"/>
            </a:pPr>
            <a:r>
              <a:rPr lang="en-US" sz="2000" dirty="0">
                <a:solidFill>
                  <a:schemeClr val="tx1"/>
                </a:solidFill>
              </a:rPr>
              <a:t>The Commission on Accreditation of Rehabilitation Facilities (CARF) </a:t>
            </a:r>
          </a:p>
          <a:p>
            <a:endParaRPr lang="en-US" sz="400" dirty="0">
              <a:solidFill>
                <a:schemeClr val="tx1"/>
              </a:solidFill>
            </a:endParaRPr>
          </a:p>
          <a:p>
            <a:pPr marL="342900" indent="-342900">
              <a:buFont typeface="Arial" panose="020B0604020202020204" pitchFamily="34" charset="0"/>
              <a:buChar char="•"/>
            </a:pPr>
            <a:r>
              <a:rPr lang="en-US" sz="2000" dirty="0">
                <a:solidFill>
                  <a:schemeClr val="tx1"/>
                </a:solidFill>
              </a:rPr>
              <a:t>The Joint Commission on Accreditation of HealthCare Organizations (JCAHO)</a:t>
            </a:r>
          </a:p>
          <a:p>
            <a:endParaRPr lang="en-US" sz="400" dirty="0">
              <a:solidFill>
                <a:schemeClr val="tx1"/>
              </a:solidFill>
            </a:endParaRPr>
          </a:p>
          <a:p>
            <a:pPr marL="342900" indent="-342900">
              <a:buFont typeface="Arial" panose="020B0604020202020204" pitchFamily="34" charset="0"/>
              <a:buChar char="•"/>
            </a:pPr>
            <a:r>
              <a:rPr lang="en-US" sz="2000" dirty="0">
                <a:solidFill>
                  <a:schemeClr val="tx1"/>
                </a:solidFill>
              </a:rPr>
              <a:t>The Council on Accreditation (COA) </a:t>
            </a:r>
          </a:p>
          <a:p>
            <a:endParaRPr lang="en-US" sz="400" dirty="0">
              <a:solidFill>
                <a:schemeClr val="tx1"/>
              </a:solidFill>
            </a:endParaRPr>
          </a:p>
          <a:p>
            <a:pPr marL="342900" indent="-342900">
              <a:buFont typeface="Arial" panose="020B0604020202020204" pitchFamily="34" charset="0"/>
              <a:buChar char="•"/>
            </a:pPr>
            <a:r>
              <a:rPr lang="en-US" sz="2000" dirty="0">
                <a:solidFill>
                  <a:schemeClr val="tx1"/>
                </a:solidFill>
              </a:rPr>
              <a:t>Any other independent, not-for-profit accrediting organization approved by the Secretary of HHS </a:t>
            </a:r>
          </a:p>
          <a:p>
            <a:endParaRPr lang="en-US" sz="400" dirty="0">
              <a:solidFill>
                <a:schemeClr val="tx1"/>
              </a:solidFill>
            </a:endParaRPr>
          </a:p>
          <a:p>
            <a:pPr marL="342900" indent="-342900">
              <a:buFont typeface="Arial" panose="020B0604020202020204" pitchFamily="34" charset="0"/>
              <a:buChar char="•"/>
            </a:pPr>
            <a:r>
              <a:rPr lang="en-US" sz="2000" b="1" dirty="0">
                <a:solidFill>
                  <a:schemeClr val="tx1"/>
                </a:solidFill>
              </a:rPr>
              <a:t>No new federal funding to support this provision</a:t>
            </a:r>
          </a:p>
          <a:p>
            <a:endParaRPr lang="en-US" sz="2000" dirty="0">
              <a:solidFill>
                <a:schemeClr val="tx1"/>
              </a:solidFill>
            </a:endParaRPr>
          </a:p>
        </p:txBody>
      </p:sp>
      <p:sp>
        <p:nvSpPr>
          <p:cNvPr id="3" name="Text Placeholder 2"/>
          <p:cNvSpPr>
            <a:spLocks noGrp="1"/>
          </p:cNvSpPr>
          <p:nvPr>
            <p:ph type="body" idx="13"/>
          </p:nvPr>
        </p:nvSpPr>
        <p:spPr/>
        <p:txBody>
          <a:bodyPr/>
          <a:lstStyle/>
          <a:p>
            <a:pPr algn="ctr"/>
            <a:r>
              <a:rPr lang="en-US" dirty="0"/>
              <a:t>QRTP Requirements - Accreditation</a:t>
            </a:r>
          </a:p>
        </p:txBody>
      </p:sp>
    </p:spTree>
    <p:extLst>
      <p:ext uri="{BB962C8B-B14F-4D97-AF65-F5344CB8AC3E}">
        <p14:creationId xmlns:p14="http://schemas.microsoft.com/office/powerpoint/2010/main" val="1987833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0" y="514350"/>
            <a:ext cx="8991600" cy="3962400"/>
          </a:xfrm>
        </p:spPr>
        <p:txBody>
          <a:bodyPr/>
          <a:lstStyle/>
          <a:p>
            <a:r>
              <a:rPr lang="en-US" sz="1700" b="1" dirty="0">
                <a:solidFill>
                  <a:schemeClr val="tx1"/>
                </a:solidFill>
              </a:rPr>
              <a:t>Assessments:</a:t>
            </a:r>
            <a:r>
              <a:rPr lang="en-US" sz="1800" b="1" dirty="0">
                <a:solidFill>
                  <a:schemeClr val="tx1"/>
                </a:solidFill>
              </a:rPr>
              <a:t> </a:t>
            </a:r>
          </a:p>
          <a:p>
            <a:pPr marL="342900" indent="-342900">
              <a:buFont typeface="Arial" panose="020B0604020202020204" pitchFamily="34" charset="0"/>
              <a:buChar char="•"/>
            </a:pPr>
            <a:r>
              <a:rPr lang="en-US" sz="1700" dirty="0">
                <a:solidFill>
                  <a:schemeClr val="tx1"/>
                </a:solidFill>
              </a:rPr>
              <a:t>Each child must be assessed within 30 days of placement by an independent federally-defined qualified individual in conjunction with a federally-defined team of individuals; any changes in placement must be made within 30 days</a:t>
            </a:r>
          </a:p>
          <a:p>
            <a:endParaRPr lang="en-US" sz="200" dirty="0">
              <a:solidFill>
                <a:schemeClr val="tx1"/>
              </a:solidFill>
            </a:endParaRPr>
          </a:p>
          <a:p>
            <a:pPr marL="342900" indent="-342900">
              <a:buFont typeface="Arial" panose="020B0604020202020204" pitchFamily="34" charset="0"/>
              <a:buChar char="•"/>
            </a:pPr>
            <a:r>
              <a:rPr lang="en-US" sz="1700" dirty="0">
                <a:solidFill>
                  <a:schemeClr val="tx1"/>
                </a:solidFill>
              </a:rPr>
              <a:t>The courts must make an additional assessment within 60 days of placement and determine the placement is “appropriate”</a:t>
            </a:r>
          </a:p>
          <a:p>
            <a:endParaRPr lang="en-US" sz="200" dirty="0">
              <a:solidFill>
                <a:schemeClr val="tx1"/>
              </a:solidFill>
            </a:endParaRPr>
          </a:p>
          <a:p>
            <a:endParaRPr lang="en-US" sz="200" dirty="0">
              <a:solidFill>
                <a:schemeClr val="tx1"/>
              </a:solidFill>
            </a:endParaRPr>
          </a:p>
          <a:p>
            <a:pPr algn="ctr"/>
            <a:r>
              <a:rPr lang="en-US" sz="1700" b="1" dirty="0">
                <a:solidFill>
                  <a:schemeClr val="tx1"/>
                </a:solidFill>
              </a:rPr>
              <a:t>Failure to complete a timely 30-day assessment will result in the loss of federal financial support for the </a:t>
            </a:r>
            <a:r>
              <a:rPr lang="en-US" sz="1700" b="1" u="sng" dirty="0">
                <a:solidFill>
                  <a:schemeClr val="tx1"/>
                </a:solidFill>
              </a:rPr>
              <a:t>duration of the placement</a:t>
            </a:r>
          </a:p>
          <a:p>
            <a:endParaRPr lang="en-US" sz="200" b="1" u="sng" dirty="0">
              <a:solidFill>
                <a:schemeClr val="tx1"/>
              </a:solidFill>
            </a:endParaRPr>
          </a:p>
          <a:p>
            <a:pPr algn="just"/>
            <a:r>
              <a:rPr lang="en-US" sz="1700" b="1" dirty="0">
                <a:solidFill>
                  <a:schemeClr val="tx1"/>
                </a:solidFill>
              </a:rPr>
              <a:t>QRTPs Must: </a:t>
            </a:r>
            <a:endParaRPr lang="en-US" sz="1700" dirty="0">
              <a:solidFill>
                <a:schemeClr val="tx1"/>
              </a:solidFill>
            </a:endParaRPr>
          </a:p>
          <a:p>
            <a:pPr marL="342900" indent="-342900" algn="just">
              <a:buFont typeface="Arial" panose="020B0604020202020204" pitchFamily="34" charset="0"/>
              <a:buChar char="•"/>
            </a:pPr>
            <a:r>
              <a:rPr lang="en-US" sz="1700" dirty="0">
                <a:solidFill>
                  <a:schemeClr val="tx1"/>
                </a:solidFill>
              </a:rPr>
              <a:t>Provide a trauma-informed treatment model designed to meet clinical needs identified in assessment</a:t>
            </a:r>
          </a:p>
          <a:p>
            <a:pPr marL="342900" indent="-342900" algn="just">
              <a:buFont typeface="Arial" panose="020B0604020202020204" pitchFamily="34" charset="0"/>
              <a:buChar char="•"/>
            </a:pPr>
            <a:r>
              <a:rPr lang="en-US" sz="1700" dirty="0">
                <a:solidFill>
                  <a:schemeClr val="tx1"/>
                </a:solidFill>
              </a:rPr>
              <a:t>Have licensed nursing and clinical staff on site during business hours and on call during non-business hours</a:t>
            </a:r>
          </a:p>
          <a:p>
            <a:pPr marL="342900" indent="-342900" algn="just">
              <a:buFont typeface="Arial" panose="020B0604020202020204" pitchFamily="34" charset="0"/>
              <a:buChar char="•"/>
            </a:pPr>
            <a:r>
              <a:rPr lang="en-US" sz="1700" dirty="0">
                <a:solidFill>
                  <a:schemeClr val="tx1"/>
                </a:solidFill>
              </a:rPr>
              <a:t>Provide at least six months of post-placement family support services </a:t>
            </a:r>
          </a:p>
          <a:p>
            <a:endParaRPr lang="en-US" sz="2000" b="1" dirty="0">
              <a:solidFill>
                <a:schemeClr val="tx1"/>
              </a:solidFill>
            </a:endParaRPr>
          </a:p>
          <a:p>
            <a:endParaRPr lang="en-US" sz="2000" dirty="0">
              <a:solidFill>
                <a:schemeClr val="tx1"/>
              </a:solidFill>
            </a:endParaRPr>
          </a:p>
          <a:p>
            <a:endParaRPr lang="en-US" sz="2000" dirty="0">
              <a:solidFill>
                <a:schemeClr val="tx1"/>
              </a:solidFill>
            </a:endParaRPr>
          </a:p>
          <a:p>
            <a:pPr algn="ctr"/>
            <a:endParaRPr lang="en-US" dirty="0">
              <a:solidFill>
                <a:schemeClr val="tx1"/>
              </a:solidFill>
            </a:endParaRPr>
          </a:p>
        </p:txBody>
      </p:sp>
      <p:sp>
        <p:nvSpPr>
          <p:cNvPr id="3" name="Text Placeholder 2"/>
          <p:cNvSpPr>
            <a:spLocks noGrp="1"/>
          </p:cNvSpPr>
          <p:nvPr>
            <p:ph type="body" idx="13"/>
          </p:nvPr>
        </p:nvSpPr>
        <p:spPr>
          <a:xfrm>
            <a:off x="152400" y="285750"/>
            <a:ext cx="8686800" cy="533400"/>
          </a:xfrm>
        </p:spPr>
        <p:txBody>
          <a:bodyPr/>
          <a:lstStyle/>
          <a:p>
            <a:pPr algn="ctr"/>
            <a:r>
              <a:rPr lang="en-US" sz="2400" dirty="0"/>
              <a:t>QRTP Requirements</a:t>
            </a:r>
          </a:p>
        </p:txBody>
      </p:sp>
    </p:spTree>
    <p:extLst>
      <p:ext uri="{BB962C8B-B14F-4D97-AF65-F5344CB8AC3E}">
        <p14:creationId xmlns:p14="http://schemas.microsoft.com/office/powerpoint/2010/main" val="371116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52400" y="895350"/>
            <a:ext cx="8839200" cy="4114800"/>
          </a:xfrm>
        </p:spPr>
        <p:txBody>
          <a:bodyPr/>
          <a:lstStyle/>
          <a:p>
            <a:pPr algn="ctr"/>
            <a:endParaRPr lang="en-US" sz="1200" dirty="0">
              <a:solidFill>
                <a:schemeClr val="tx1"/>
              </a:solidFill>
            </a:endParaRPr>
          </a:p>
          <a:p>
            <a:pPr algn="ctr"/>
            <a:r>
              <a:rPr lang="en-US" sz="2200" dirty="0">
                <a:solidFill>
                  <a:schemeClr val="tx1"/>
                </a:solidFill>
              </a:rPr>
              <a:t>Any placements in non-eligible facilities and any delays in making required assessments for placements in federally eligible facilities within the prescribed timeframes will result in a loss of federal financial participation, in some cases, for the duration of the entire placement</a:t>
            </a:r>
          </a:p>
          <a:p>
            <a:pPr algn="ctr"/>
            <a:endParaRPr lang="en-US" sz="2000" dirty="0">
              <a:solidFill>
                <a:schemeClr val="tx1"/>
              </a:solidFill>
            </a:endParaRPr>
          </a:p>
          <a:p>
            <a:pPr algn="ctr"/>
            <a:r>
              <a:rPr lang="en-US" sz="2600" u="sng" dirty="0">
                <a:solidFill>
                  <a:schemeClr val="tx1"/>
                </a:solidFill>
              </a:rPr>
              <a:t>Under the current Foster Care Block Grant, the County must then financially support the entire placement</a:t>
            </a:r>
          </a:p>
        </p:txBody>
      </p:sp>
      <p:sp>
        <p:nvSpPr>
          <p:cNvPr id="3" name="Text Placeholder 2"/>
          <p:cNvSpPr>
            <a:spLocks noGrp="1"/>
          </p:cNvSpPr>
          <p:nvPr>
            <p:ph type="body" idx="13"/>
          </p:nvPr>
        </p:nvSpPr>
        <p:spPr>
          <a:xfrm>
            <a:off x="152400" y="361950"/>
            <a:ext cx="8686800" cy="533400"/>
          </a:xfrm>
        </p:spPr>
        <p:txBody>
          <a:bodyPr/>
          <a:lstStyle/>
          <a:p>
            <a:pPr algn="ctr"/>
            <a:r>
              <a:rPr lang="en-US" sz="2800" dirty="0"/>
              <a:t>Loss of Federal Funding</a:t>
            </a:r>
          </a:p>
        </p:txBody>
      </p:sp>
    </p:spTree>
    <p:extLst>
      <p:ext uri="{BB962C8B-B14F-4D97-AF65-F5344CB8AC3E}">
        <p14:creationId xmlns:p14="http://schemas.microsoft.com/office/powerpoint/2010/main" val="1328523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 y="1123950"/>
            <a:ext cx="8991600" cy="3305175"/>
          </a:xfrm>
        </p:spPr>
        <p:txBody>
          <a:bodyPr/>
          <a:lstStyle/>
          <a:p>
            <a:pPr marL="342900" indent="-342900">
              <a:buFont typeface="Arial" panose="020B0604020202020204" pitchFamily="34" charset="0"/>
              <a:buChar char="•"/>
            </a:pPr>
            <a:r>
              <a:rPr lang="en-US" sz="1900" dirty="0">
                <a:solidFill>
                  <a:schemeClr val="tx1"/>
                </a:solidFill>
              </a:rPr>
              <a:t>Conservative estimates indicate that the fiscal impact of the bill to New York State from additional costs and lost federal funding is $248 million annually just to compensate for the drastic changes to</a:t>
            </a:r>
            <a:r>
              <a:rPr lang="en-US" sz="1900" dirty="0">
                <a:solidFill>
                  <a:srgbClr val="FF0000"/>
                </a:solidFill>
              </a:rPr>
              <a:t> </a:t>
            </a:r>
            <a:r>
              <a:rPr lang="en-US" sz="1900" dirty="0">
                <a:solidFill>
                  <a:schemeClr val="tx1"/>
                </a:solidFill>
              </a:rPr>
              <a:t>the standards for federal funding of  congregate care placements</a:t>
            </a:r>
          </a:p>
          <a:p>
            <a:endParaRPr lang="en-US" sz="600" dirty="0">
              <a:solidFill>
                <a:schemeClr val="tx1"/>
              </a:solidFill>
            </a:endParaRPr>
          </a:p>
          <a:p>
            <a:endParaRPr lang="en-US" sz="200" dirty="0">
              <a:solidFill>
                <a:schemeClr val="tx1"/>
              </a:solidFill>
            </a:endParaRPr>
          </a:p>
          <a:p>
            <a:pPr marL="342900" indent="-342900">
              <a:buFont typeface="Arial" panose="020B0604020202020204" pitchFamily="34" charset="0"/>
              <a:buChar char="•"/>
            </a:pPr>
            <a:r>
              <a:rPr lang="en-US" sz="1900" dirty="0">
                <a:solidFill>
                  <a:schemeClr val="tx1"/>
                </a:solidFill>
              </a:rPr>
              <a:t>The state does not anticipate being in a position to increase its already significant investment in child welfare to offset this cost impact. Therefore, the cost of complying with this federal mandate will likely fall to counties and NYC</a:t>
            </a:r>
          </a:p>
          <a:p>
            <a:endParaRPr lang="en-US" sz="600" dirty="0">
              <a:solidFill>
                <a:schemeClr val="tx1"/>
              </a:solidFill>
            </a:endParaRPr>
          </a:p>
          <a:p>
            <a:endParaRPr lang="en-US" sz="200" dirty="0">
              <a:solidFill>
                <a:schemeClr val="tx1"/>
              </a:solidFill>
            </a:endParaRPr>
          </a:p>
          <a:p>
            <a:pPr marL="342900" indent="-342900">
              <a:buFont typeface="Arial" panose="020B0604020202020204" pitchFamily="34" charset="0"/>
              <a:buChar char="•"/>
            </a:pPr>
            <a:r>
              <a:rPr lang="en-US" sz="1900" dirty="0">
                <a:solidFill>
                  <a:schemeClr val="tx1"/>
                </a:solidFill>
              </a:rPr>
              <a:t>Coupled with the large unfunded mandates provided for in the Child Care Development Block Grant, the negative financial impact would balloon to more than $500 million for New York State and localities </a:t>
            </a:r>
          </a:p>
        </p:txBody>
      </p:sp>
      <p:sp>
        <p:nvSpPr>
          <p:cNvPr id="3" name="Text Placeholder 2"/>
          <p:cNvSpPr>
            <a:spLocks noGrp="1"/>
          </p:cNvSpPr>
          <p:nvPr>
            <p:ph type="body" idx="13"/>
          </p:nvPr>
        </p:nvSpPr>
        <p:spPr>
          <a:xfrm>
            <a:off x="152400" y="333375"/>
            <a:ext cx="8686800" cy="638175"/>
          </a:xfrm>
        </p:spPr>
        <p:txBody>
          <a:bodyPr/>
          <a:lstStyle/>
          <a:p>
            <a:pPr algn="ctr"/>
            <a:r>
              <a:rPr lang="en-US" sz="3000" dirty="0"/>
              <a:t>Financial Impact</a:t>
            </a:r>
          </a:p>
        </p:txBody>
      </p:sp>
    </p:spTree>
    <p:extLst>
      <p:ext uri="{BB962C8B-B14F-4D97-AF65-F5344CB8AC3E}">
        <p14:creationId xmlns:p14="http://schemas.microsoft.com/office/powerpoint/2010/main" val="2453813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52400" y="895350"/>
            <a:ext cx="8915400" cy="3228975"/>
          </a:xfrm>
        </p:spPr>
        <p:txBody>
          <a:bodyPr/>
          <a:lstStyle/>
          <a:p>
            <a:r>
              <a:rPr lang="en-US" sz="2000" dirty="0">
                <a:solidFill>
                  <a:schemeClr val="tx1"/>
                </a:solidFill>
              </a:rPr>
              <a:t>If the FFPSA is implemented as currently written, the following costs would impact NYS and its counties:</a:t>
            </a:r>
          </a:p>
          <a:p>
            <a:endParaRPr lang="en-US" sz="800" dirty="0">
              <a:solidFill>
                <a:schemeClr val="tx1"/>
              </a:solidFill>
            </a:endParaRPr>
          </a:p>
          <a:p>
            <a:pPr marL="342900" indent="-342900">
              <a:buFont typeface="Arial" panose="020B0604020202020204" pitchFamily="34" charset="0"/>
              <a:buChar char="•"/>
            </a:pPr>
            <a:r>
              <a:rPr lang="en-US" sz="2000" dirty="0">
                <a:solidFill>
                  <a:schemeClr val="tx1"/>
                </a:solidFill>
              </a:rPr>
              <a:t>($195M) Increased service costs for youth shifted to QRTPs and lost federal financial support for youth remaining in current congregate care facilities</a:t>
            </a:r>
          </a:p>
          <a:p>
            <a:endParaRPr lang="en-US" sz="200" dirty="0">
              <a:solidFill>
                <a:schemeClr val="tx1"/>
              </a:solidFill>
            </a:endParaRPr>
          </a:p>
          <a:p>
            <a:pPr marL="342900" lvl="0" indent="-342900">
              <a:buFont typeface="Arial" panose="020B0604020202020204" pitchFamily="34" charset="0"/>
              <a:buChar char="•"/>
            </a:pPr>
            <a:r>
              <a:rPr lang="en-US" sz="2000" dirty="0">
                <a:solidFill>
                  <a:schemeClr val="tx1"/>
                </a:solidFill>
              </a:rPr>
              <a:t>($20M) to support administrative costs including hiring costs associated with providing oversight for licensing and technical assistance to and training for not-for-profits, and compliance with system changes</a:t>
            </a:r>
          </a:p>
          <a:p>
            <a:pPr lvl="0"/>
            <a:endParaRPr lang="en-US" sz="200" dirty="0">
              <a:solidFill>
                <a:schemeClr val="tx1"/>
              </a:solidFill>
            </a:endParaRPr>
          </a:p>
          <a:p>
            <a:pPr marL="342900" lvl="0" indent="-342900">
              <a:buFont typeface="Arial" panose="020B0604020202020204" pitchFamily="34" charset="0"/>
              <a:buChar char="•"/>
            </a:pPr>
            <a:r>
              <a:rPr lang="en-US" sz="2000" dirty="0">
                <a:solidFill>
                  <a:schemeClr val="tx1"/>
                </a:solidFill>
              </a:rPr>
              <a:t>($3M) to comply with placement assessments, assuming all youth in congregate care settings require assessment to determine who transitions into QRTPs, as this is not currently performed</a:t>
            </a:r>
          </a:p>
        </p:txBody>
      </p:sp>
      <p:sp>
        <p:nvSpPr>
          <p:cNvPr id="3" name="Text Placeholder 2"/>
          <p:cNvSpPr>
            <a:spLocks noGrp="1"/>
          </p:cNvSpPr>
          <p:nvPr>
            <p:ph type="body" idx="13"/>
          </p:nvPr>
        </p:nvSpPr>
        <p:spPr>
          <a:xfrm>
            <a:off x="152400" y="361950"/>
            <a:ext cx="8686800" cy="638175"/>
          </a:xfrm>
        </p:spPr>
        <p:txBody>
          <a:bodyPr/>
          <a:lstStyle/>
          <a:p>
            <a:pPr algn="ctr"/>
            <a:r>
              <a:rPr lang="en-US" dirty="0"/>
              <a:t>$248 Million Impact</a:t>
            </a:r>
          </a:p>
          <a:p>
            <a:endParaRPr lang="en-US" dirty="0"/>
          </a:p>
        </p:txBody>
      </p:sp>
    </p:spTree>
    <p:extLst>
      <p:ext uri="{BB962C8B-B14F-4D97-AF65-F5344CB8AC3E}">
        <p14:creationId xmlns:p14="http://schemas.microsoft.com/office/powerpoint/2010/main" val="3281549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52400" y="1123950"/>
            <a:ext cx="8686800" cy="3076575"/>
          </a:xfrm>
        </p:spPr>
        <p:txBody>
          <a:bodyPr/>
          <a:lstStyle/>
          <a:p>
            <a:pPr marL="342900" lvl="0" indent="-342900">
              <a:buFont typeface="Arial" panose="020B0604020202020204" pitchFamily="34" charset="0"/>
              <a:buChar char="•"/>
            </a:pPr>
            <a:r>
              <a:rPr lang="en-US" sz="2200" dirty="0">
                <a:solidFill>
                  <a:schemeClr val="tx1"/>
                </a:solidFill>
              </a:rPr>
              <a:t>($2M) for Adoption Incentive Delinking annual loss of federal funding due to delayed delinking of adoption incentive eligibility criteria in the years prior to the effective date</a:t>
            </a:r>
          </a:p>
          <a:p>
            <a:pPr lvl="0"/>
            <a:endParaRPr lang="en-US" sz="400" dirty="0">
              <a:solidFill>
                <a:schemeClr val="tx1"/>
              </a:solidFill>
            </a:endParaRPr>
          </a:p>
          <a:p>
            <a:pPr lvl="0"/>
            <a:endParaRPr lang="en-US" sz="200" dirty="0">
              <a:solidFill>
                <a:schemeClr val="tx1"/>
              </a:solidFill>
            </a:endParaRPr>
          </a:p>
          <a:p>
            <a:pPr marL="342900" lvl="0" indent="-342900">
              <a:buFont typeface="Arial" panose="020B0604020202020204" pitchFamily="34" charset="0"/>
              <a:buChar char="•"/>
            </a:pPr>
            <a:r>
              <a:rPr lang="en-US" sz="2200" dirty="0">
                <a:solidFill>
                  <a:schemeClr val="tx1"/>
                </a:solidFill>
              </a:rPr>
              <a:t>($28M) to comply with six-month post-placement mandates</a:t>
            </a:r>
          </a:p>
          <a:p>
            <a:pPr lvl="0"/>
            <a:endParaRPr lang="en-US" sz="400" dirty="0">
              <a:solidFill>
                <a:schemeClr val="tx1"/>
              </a:solidFill>
            </a:endParaRPr>
          </a:p>
          <a:p>
            <a:pPr lvl="0"/>
            <a:endParaRPr lang="en-US" sz="200" dirty="0">
              <a:solidFill>
                <a:schemeClr val="tx1"/>
              </a:solidFill>
            </a:endParaRPr>
          </a:p>
          <a:p>
            <a:pPr marL="342900" lvl="0" indent="-342900">
              <a:buFont typeface="Arial" panose="020B0604020202020204" pitchFamily="34" charset="0"/>
              <a:buChar char="•"/>
            </a:pPr>
            <a:r>
              <a:rPr lang="en-US" sz="2200" dirty="0">
                <a:solidFill>
                  <a:schemeClr val="tx1"/>
                </a:solidFill>
              </a:rPr>
              <a:t>Fiscal impact for the New York State Unified Court System to comply with the 60-day requirement for a court assessment after a youth is placed in a congregate care placement is not yet final; however, this mandate would drive approximately 5,500 additional hearings in the first year</a:t>
            </a:r>
          </a:p>
          <a:p>
            <a:pPr marL="342900" indent="-342900">
              <a:buFont typeface="Arial" panose="020B0604020202020204" pitchFamily="34" charset="0"/>
              <a:buChar char="•"/>
            </a:pPr>
            <a:endParaRPr lang="en-US" dirty="0">
              <a:solidFill>
                <a:schemeClr val="tx1"/>
              </a:solidFill>
            </a:endParaRPr>
          </a:p>
          <a:p>
            <a:endParaRPr lang="en-US" dirty="0"/>
          </a:p>
        </p:txBody>
      </p:sp>
      <p:sp>
        <p:nvSpPr>
          <p:cNvPr id="3" name="Text Placeholder 2"/>
          <p:cNvSpPr>
            <a:spLocks noGrp="1"/>
          </p:cNvSpPr>
          <p:nvPr>
            <p:ph type="body" idx="13"/>
          </p:nvPr>
        </p:nvSpPr>
        <p:spPr/>
        <p:txBody>
          <a:bodyPr/>
          <a:lstStyle/>
          <a:p>
            <a:pPr algn="ctr"/>
            <a:r>
              <a:rPr lang="en-US" dirty="0"/>
              <a:t>$248 Million Impact</a:t>
            </a:r>
          </a:p>
          <a:p>
            <a:endParaRPr lang="en-US" dirty="0"/>
          </a:p>
        </p:txBody>
      </p:sp>
    </p:spTree>
    <p:extLst>
      <p:ext uri="{BB962C8B-B14F-4D97-AF65-F5344CB8AC3E}">
        <p14:creationId xmlns:p14="http://schemas.microsoft.com/office/powerpoint/2010/main" val="1249547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3"/>
          </p:nvPr>
        </p:nvSpPr>
        <p:spPr/>
        <p:txBody>
          <a:bodyPr/>
          <a:lstStyle/>
          <a:p>
            <a:pPr algn="ctr"/>
            <a:r>
              <a:rPr lang="en-US" dirty="0"/>
              <a:t>$248 Million Impact, cont’d.</a:t>
            </a:r>
          </a:p>
          <a:p>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876033098"/>
              </p:ext>
            </p:extLst>
          </p:nvPr>
        </p:nvGraphicFramePr>
        <p:xfrm>
          <a:off x="990600" y="1123950"/>
          <a:ext cx="7234238" cy="3581400"/>
        </p:xfrm>
        <a:graphic>
          <a:graphicData uri="http://schemas.openxmlformats.org/presentationml/2006/ole">
            <mc:AlternateContent xmlns:mc="http://schemas.openxmlformats.org/markup-compatibility/2006">
              <mc:Choice xmlns:v="urn:schemas-microsoft-com:vml" Requires="v">
                <p:oleObj spid="_x0000_s1030" name="Document" r:id="rId3" imgW="6066794" imgH="2971958" progId="Word.Document.12">
                  <p:embed/>
                </p:oleObj>
              </mc:Choice>
              <mc:Fallback>
                <p:oleObj name="Document" r:id="rId3" imgW="6066794" imgH="2971958" progId="Word.Document.12">
                  <p:embed/>
                  <p:pic>
                    <p:nvPicPr>
                      <p:cNvPr id="0" name=""/>
                      <p:cNvPicPr/>
                      <p:nvPr/>
                    </p:nvPicPr>
                    <p:blipFill>
                      <a:blip r:embed="rId4"/>
                      <a:stretch>
                        <a:fillRect/>
                      </a:stretch>
                    </p:blipFill>
                    <p:spPr>
                      <a:xfrm>
                        <a:off x="990600" y="1123950"/>
                        <a:ext cx="7234238" cy="3581400"/>
                      </a:xfrm>
                      <a:prstGeom prst="rect">
                        <a:avLst/>
                      </a:prstGeom>
                    </p:spPr>
                  </p:pic>
                </p:oleObj>
              </mc:Fallback>
            </mc:AlternateContent>
          </a:graphicData>
        </a:graphic>
      </p:graphicFrame>
    </p:spTree>
    <p:extLst>
      <p:ext uri="{BB962C8B-B14F-4D97-AF65-F5344CB8AC3E}">
        <p14:creationId xmlns:p14="http://schemas.microsoft.com/office/powerpoint/2010/main" val="3990560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ctr"/>
            <a:r>
              <a:rPr lang="en-US" dirty="0">
                <a:solidFill>
                  <a:schemeClr val="tx1"/>
                </a:solidFill>
              </a:rPr>
              <a:t>The Senate reconvenes on </a:t>
            </a:r>
            <a:r>
              <a:rPr lang="en-US" b="1" dirty="0">
                <a:solidFill>
                  <a:schemeClr val="tx1"/>
                </a:solidFill>
              </a:rPr>
              <a:t>September 6</a:t>
            </a:r>
            <a:r>
              <a:rPr lang="en-US" b="1" baseline="30000" dirty="0">
                <a:solidFill>
                  <a:schemeClr val="tx1"/>
                </a:solidFill>
              </a:rPr>
              <a:t>th</a:t>
            </a:r>
            <a:r>
              <a:rPr lang="en-US" b="1" dirty="0">
                <a:solidFill>
                  <a:schemeClr val="tx1"/>
                </a:solidFill>
              </a:rPr>
              <a:t> </a:t>
            </a:r>
            <a:r>
              <a:rPr lang="en-US" dirty="0">
                <a:solidFill>
                  <a:schemeClr val="tx1"/>
                </a:solidFill>
              </a:rPr>
              <a:t>and will be in session briefly</a:t>
            </a:r>
          </a:p>
          <a:p>
            <a:pPr algn="ctr"/>
            <a:endParaRPr lang="en-US" sz="1000" dirty="0">
              <a:solidFill>
                <a:schemeClr val="tx1"/>
              </a:solidFill>
            </a:endParaRPr>
          </a:p>
          <a:p>
            <a:pPr algn="ctr"/>
            <a:r>
              <a:rPr lang="en-US" dirty="0">
                <a:solidFill>
                  <a:schemeClr val="tx1"/>
                </a:solidFill>
              </a:rPr>
              <a:t>New York State will continue efforts to slow the progress of the bill so that carefully crafted, equitable legislation can be substituted</a:t>
            </a:r>
          </a:p>
        </p:txBody>
      </p:sp>
      <p:sp>
        <p:nvSpPr>
          <p:cNvPr id="3" name="Text Placeholder 2"/>
          <p:cNvSpPr>
            <a:spLocks noGrp="1"/>
          </p:cNvSpPr>
          <p:nvPr>
            <p:ph type="body" idx="13"/>
          </p:nvPr>
        </p:nvSpPr>
        <p:spPr/>
        <p:txBody>
          <a:bodyPr/>
          <a:lstStyle/>
          <a:p>
            <a:pPr algn="ctr"/>
            <a:r>
              <a:rPr lang="en-US" dirty="0"/>
              <a:t>What’s Next</a:t>
            </a:r>
          </a:p>
        </p:txBody>
      </p:sp>
    </p:spTree>
    <p:extLst>
      <p:ext uri="{BB962C8B-B14F-4D97-AF65-F5344CB8AC3E}">
        <p14:creationId xmlns:p14="http://schemas.microsoft.com/office/powerpoint/2010/main" val="959043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 y="1200150"/>
            <a:ext cx="8839200" cy="2695575"/>
          </a:xfrm>
        </p:spPr>
        <p:txBody>
          <a:bodyPr/>
          <a:lstStyle/>
          <a:p>
            <a:pPr algn="ctr"/>
            <a:endParaRPr lang="en-US" dirty="0">
              <a:solidFill>
                <a:schemeClr val="tx1"/>
              </a:solidFill>
              <a:latin typeface="Arial Rounded MT Bold" panose="020F0704030504030204" pitchFamily="34" charset="0"/>
            </a:endParaRPr>
          </a:p>
          <a:p>
            <a:pPr algn="ctr"/>
            <a:r>
              <a:rPr lang="en-US" sz="2800" dirty="0">
                <a:solidFill>
                  <a:schemeClr val="tx1"/>
                </a:solidFill>
              </a:rPr>
              <a:t>Contact New York’s two U.S. Senators and ask them to hold the bill until meaningful and fruitful debate can occur on how to best serve </a:t>
            </a:r>
            <a:r>
              <a:rPr lang="en-US" sz="2800" i="1" dirty="0">
                <a:solidFill>
                  <a:schemeClr val="tx1"/>
                </a:solidFill>
              </a:rPr>
              <a:t>ALL</a:t>
            </a:r>
            <a:r>
              <a:rPr lang="en-US" sz="2800" dirty="0">
                <a:solidFill>
                  <a:schemeClr val="tx1"/>
                </a:solidFill>
              </a:rPr>
              <a:t> of the most vulnerable children in our care.</a:t>
            </a:r>
          </a:p>
        </p:txBody>
      </p:sp>
      <p:sp>
        <p:nvSpPr>
          <p:cNvPr id="3" name="Text Placeholder 2"/>
          <p:cNvSpPr>
            <a:spLocks noGrp="1"/>
          </p:cNvSpPr>
          <p:nvPr>
            <p:ph type="body" idx="13"/>
          </p:nvPr>
        </p:nvSpPr>
        <p:spPr/>
        <p:txBody>
          <a:bodyPr/>
          <a:lstStyle/>
          <a:p>
            <a:pPr algn="ctr"/>
            <a:r>
              <a:rPr lang="en-US" dirty="0"/>
              <a:t>What can you do?</a:t>
            </a:r>
          </a:p>
        </p:txBody>
      </p:sp>
    </p:spTree>
    <p:extLst>
      <p:ext uri="{BB962C8B-B14F-4D97-AF65-F5344CB8AC3E}">
        <p14:creationId xmlns:p14="http://schemas.microsoft.com/office/powerpoint/2010/main" val="18541850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52400" y="1276350"/>
            <a:ext cx="4343400" cy="3124200"/>
          </a:xfrm>
          <a:ln>
            <a:solidFill>
              <a:schemeClr val="tx1"/>
            </a:solidFill>
          </a:ln>
        </p:spPr>
        <p:txBody>
          <a:bodyPr/>
          <a:lstStyle/>
          <a:p>
            <a:pPr algn="ctr"/>
            <a:r>
              <a:rPr lang="en-US" b="1" dirty="0">
                <a:solidFill>
                  <a:srgbClr val="002060"/>
                </a:solidFill>
              </a:rPr>
              <a:t>Senator Kirsten E. Gillibrand</a:t>
            </a:r>
          </a:p>
          <a:p>
            <a:pPr algn="ctr"/>
            <a:r>
              <a:rPr lang="en-US" b="1" dirty="0">
                <a:solidFill>
                  <a:schemeClr val="tx1"/>
                </a:solidFill>
                <a:latin typeface="arial"/>
              </a:rPr>
              <a:t>Washington DC Office</a:t>
            </a:r>
            <a:br>
              <a:rPr lang="en-US" dirty="0">
                <a:solidFill>
                  <a:schemeClr val="tx1"/>
                </a:solidFill>
              </a:rPr>
            </a:br>
            <a:r>
              <a:rPr lang="en-US" dirty="0">
                <a:solidFill>
                  <a:schemeClr val="tx1"/>
                </a:solidFill>
                <a:latin typeface="arial"/>
              </a:rPr>
              <a:t>478 Russell Senate Office Building</a:t>
            </a:r>
            <a:br>
              <a:rPr lang="en-US" dirty="0">
                <a:solidFill>
                  <a:schemeClr val="tx1"/>
                </a:solidFill>
              </a:rPr>
            </a:br>
            <a:r>
              <a:rPr lang="en-US" dirty="0">
                <a:solidFill>
                  <a:schemeClr val="tx1"/>
                </a:solidFill>
                <a:latin typeface="arial"/>
              </a:rPr>
              <a:t>Washington, DC 20510 </a:t>
            </a:r>
            <a:br>
              <a:rPr lang="en-US" dirty="0">
                <a:solidFill>
                  <a:schemeClr val="tx1"/>
                </a:solidFill>
              </a:rPr>
            </a:br>
            <a:r>
              <a:rPr lang="en-US" dirty="0">
                <a:solidFill>
                  <a:schemeClr val="tx1"/>
                </a:solidFill>
                <a:latin typeface="arial"/>
              </a:rPr>
              <a:t>Tel. (202) 224-4451</a:t>
            </a:r>
            <a:br>
              <a:rPr lang="en-US" dirty="0">
                <a:solidFill>
                  <a:schemeClr val="tx1"/>
                </a:solidFill>
              </a:rPr>
            </a:br>
            <a:r>
              <a:rPr lang="en-US" dirty="0">
                <a:solidFill>
                  <a:schemeClr val="tx1"/>
                </a:solidFill>
                <a:latin typeface="arial"/>
              </a:rPr>
              <a:t>Fax (202) 228-0282</a:t>
            </a:r>
            <a:endParaRPr lang="en-US" dirty="0">
              <a:solidFill>
                <a:schemeClr val="tx1"/>
              </a:solidFill>
            </a:endParaRPr>
          </a:p>
        </p:txBody>
      </p:sp>
      <p:sp>
        <p:nvSpPr>
          <p:cNvPr id="5" name="Text Placeholder 1"/>
          <p:cNvSpPr>
            <a:spLocks noGrp="1"/>
          </p:cNvSpPr>
          <p:nvPr>
            <p:ph type="body" idx="1"/>
          </p:nvPr>
        </p:nvSpPr>
        <p:spPr>
          <a:xfrm>
            <a:off x="4572000" y="1276350"/>
            <a:ext cx="4419600" cy="3124200"/>
          </a:xfrm>
          <a:ln>
            <a:solidFill>
              <a:schemeClr val="tx1"/>
            </a:solidFill>
          </a:ln>
        </p:spPr>
        <p:txBody>
          <a:bodyPr/>
          <a:lstStyle/>
          <a:p>
            <a:pPr algn="ctr"/>
            <a:r>
              <a:rPr lang="en-US" b="1" dirty="0">
                <a:solidFill>
                  <a:srgbClr val="002060"/>
                </a:solidFill>
              </a:rPr>
              <a:t>Senator Charles E. Schumer</a:t>
            </a:r>
          </a:p>
          <a:p>
            <a:pPr algn="ctr"/>
            <a:r>
              <a:rPr lang="en-US" b="1" dirty="0">
                <a:solidFill>
                  <a:schemeClr val="tx1"/>
                </a:solidFill>
              </a:rPr>
              <a:t>Washington DC Office</a:t>
            </a:r>
          </a:p>
          <a:p>
            <a:pPr algn="ctr"/>
            <a:r>
              <a:rPr lang="en-US" dirty="0">
                <a:solidFill>
                  <a:schemeClr val="tx1"/>
                </a:solidFill>
              </a:rPr>
              <a:t>322 Hart Senate Office Building</a:t>
            </a:r>
            <a:br>
              <a:rPr lang="en-US" dirty="0">
                <a:solidFill>
                  <a:schemeClr val="tx1"/>
                </a:solidFill>
              </a:rPr>
            </a:br>
            <a:r>
              <a:rPr lang="en-US" dirty="0">
                <a:solidFill>
                  <a:schemeClr val="tx1"/>
                </a:solidFill>
              </a:rPr>
              <a:t>Washington, D.C. 20510</a:t>
            </a:r>
            <a:br>
              <a:rPr lang="en-US" dirty="0">
                <a:solidFill>
                  <a:schemeClr val="tx1"/>
                </a:solidFill>
              </a:rPr>
            </a:br>
            <a:r>
              <a:rPr lang="en-US" dirty="0">
                <a:solidFill>
                  <a:schemeClr val="tx1"/>
                </a:solidFill>
              </a:rPr>
              <a:t>Phone: (202) 224-6542</a:t>
            </a:r>
            <a:br>
              <a:rPr lang="en-US" dirty="0">
                <a:solidFill>
                  <a:schemeClr val="tx1"/>
                </a:solidFill>
              </a:rPr>
            </a:br>
            <a:r>
              <a:rPr lang="en-US" dirty="0">
                <a:solidFill>
                  <a:schemeClr val="tx1"/>
                </a:solidFill>
              </a:rPr>
              <a:t>Fax:  (202) 228-3027</a:t>
            </a:r>
            <a:br>
              <a:rPr lang="en-US" dirty="0">
                <a:solidFill>
                  <a:schemeClr val="tx1"/>
                </a:solidFill>
              </a:rPr>
            </a:br>
            <a:r>
              <a:rPr lang="en-US" dirty="0">
                <a:solidFill>
                  <a:schemeClr val="tx1"/>
                </a:solidFill>
              </a:rPr>
              <a:t>TDD:  (202) 224-0420</a:t>
            </a:r>
          </a:p>
        </p:txBody>
      </p:sp>
    </p:spTree>
    <p:extLst>
      <p:ext uri="{BB962C8B-B14F-4D97-AF65-F5344CB8AC3E}">
        <p14:creationId xmlns:p14="http://schemas.microsoft.com/office/powerpoint/2010/main" val="1790858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52400" y="1276350"/>
            <a:ext cx="5486400" cy="3276600"/>
          </a:xfrm>
        </p:spPr>
        <p:txBody>
          <a:bodyPr/>
          <a:lstStyle/>
          <a:p>
            <a:r>
              <a:rPr lang="en-US" sz="2000" dirty="0">
                <a:solidFill>
                  <a:schemeClr val="tx1"/>
                </a:solidFill>
              </a:rPr>
              <a:t>The Family First Prevention Services Act (H.R. 5456) was formally introduced in the US House of Representatives in June and quickly passed the House</a:t>
            </a:r>
          </a:p>
          <a:p>
            <a:endParaRPr lang="en-US" sz="800" dirty="0">
              <a:solidFill>
                <a:schemeClr val="tx1"/>
              </a:solidFill>
            </a:endParaRPr>
          </a:p>
          <a:p>
            <a:r>
              <a:rPr lang="en-US" sz="2000" dirty="0">
                <a:solidFill>
                  <a:schemeClr val="tx1"/>
                </a:solidFill>
              </a:rPr>
              <a:t>The bill’s stated intention is to increase prevention services and move children in foster care out of residential settings like group homes and congregate care </a:t>
            </a:r>
          </a:p>
          <a:p>
            <a:endParaRPr lang="en-US" sz="800" dirty="0">
              <a:solidFill>
                <a:schemeClr val="tx1"/>
              </a:solidFill>
            </a:endParaRPr>
          </a:p>
          <a:p>
            <a:r>
              <a:rPr lang="en-US" sz="2000" dirty="0">
                <a:solidFill>
                  <a:schemeClr val="tx1"/>
                </a:solidFill>
              </a:rPr>
              <a:t>The bill is expected to be taken up again when the Senate reconvenes on September 6th</a:t>
            </a:r>
          </a:p>
        </p:txBody>
      </p:sp>
      <p:sp>
        <p:nvSpPr>
          <p:cNvPr id="3" name="Text Placeholder 2"/>
          <p:cNvSpPr>
            <a:spLocks noGrp="1"/>
          </p:cNvSpPr>
          <p:nvPr>
            <p:ph type="body" idx="13"/>
          </p:nvPr>
        </p:nvSpPr>
        <p:spPr>
          <a:xfrm>
            <a:off x="0" y="438150"/>
            <a:ext cx="9144000" cy="609600"/>
          </a:xfrm>
        </p:spPr>
        <p:txBody>
          <a:bodyPr/>
          <a:lstStyle/>
          <a:p>
            <a:pPr lvl="0" algn="ctr"/>
            <a:r>
              <a:rPr lang="en-US" dirty="0"/>
              <a:t>The Family First Prevention Services Act</a:t>
            </a:r>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8800" y="1276350"/>
            <a:ext cx="3315037" cy="1987701"/>
          </a:xfrm>
          <a:prstGeom prst="rect">
            <a:avLst/>
          </a:prstGeom>
        </p:spPr>
      </p:pic>
    </p:spTree>
    <p:extLst>
      <p:ext uri="{BB962C8B-B14F-4D97-AF65-F5344CB8AC3E}">
        <p14:creationId xmlns:p14="http://schemas.microsoft.com/office/powerpoint/2010/main" val="13666961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a:solidFill>
                  <a:schemeClr val="tx1"/>
                </a:solidFill>
              </a:rPr>
              <a:t>Dee Alexander</a:t>
            </a:r>
          </a:p>
          <a:p>
            <a:r>
              <a:rPr lang="en-US" dirty="0">
                <a:solidFill>
                  <a:schemeClr val="tx1"/>
                </a:solidFill>
              </a:rPr>
              <a:t>Federal Liaison | General Counsel’s Office</a:t>
            </a:r>
          </a:p>
          <a:p>
            <a:r>
              <a:rPr lang="en-US" b="1" dirty="0">
                <a:solidFill>
                  <a:schemeClr val="tx1"/>
                </a:solidFill>
              </a:rPr>
              <a:t>NYS Office of Children &amp; Family Services</a:t>
            </a:r>
            <a:endParaRPr lang="en-US" dirty="0">
              <a:solidFill>
                <a:schemeClr val="tx1"/>
              </a:solidFill>
            </a:endParaRPr>
          </a:p>
          <a:p>
            <a:r>
              <a:rPr lang="en-US" dirty="0">
                <a:solidFill>
                  <a:schemeClr val="tx1"/>
                </a:solidFill>
              </a:rPr>
              <a:t>52 Washington Street</a:t>
            </a:r>
          </a:p>
          <a:p>
            <a:r>
              <a:rPr lang="en-US" dirty="0">
                <a:solidFill>
                  <a:schemeClr val="tx1"/>
                </a:solidFill>
              </a:rPr>
              <a:t>Rensselaer, New York 12144</a:t>
            </a:r>
          </a:p>
          <a:p>
            <a:r>
              <a:rPr lang="en-US" u="sng" dirty="0">
                <a:solidFill>
                  <a:schemeClr val="tx1"/>
                </a:solidFill>
              </a:rPr>
              <a:t>Office</a:t>
            </a:r>
            <a:r>
              <a:rPr lang="en-US" dirty="0">
                <a:solidFill>
                  <a:schemeClr val="tx1"/>
                </a:solidFill>
              </a:rPr>
              <a:t>: 518-473-1682 | </a:t>
            </a:r>
            <a:r>
              <a:rPr lang="en-US" u="sng" dirty="0">
                <a:hlinkClick r:id="rId2"/>
              </a:rPr>
              <a:t>Dee.Alexander@ocfs.ny.gov</a:t>
            </a:r>
            <a:endParaRPr lang="en-US" dirty="0"/>
          </a:p>
          <a:p>
            <a:endParaRPr lang="en-US" dirty="0"/>
          </a:p>
        </p:txBody>
      </p:sp>
      <p:sp>
        <p:nvSpPr>
          <p:cNvPr id="3" name="Text Placeholder 2"/>
          <p:cNvSpPr>
            <a:spLocks noGrp="1"/>
          </p:cNvSpPr>
          <p:nvPr>
            <p:ph type="body" idx="13"/>
          </p:nvPr>
        </p:nvSpPr>
        <p:spPr/>
        <p:txBody>
          <a:bodyPr/>
          <a:lstStyle/>
          <a:p>
            <a:r>
              <a:rPr lang="en-US" dirty="0"/>
              <a:t>OCFS Contact Information</a:t>
            </a:r>
          </a:p>
        </p:txBody>
      </p:sp>
    </p:spTree>
    <p:extLst>
      <p:ext uri="{BB962C8B-B14F-4D97-AF65-F5344CB8AC3E}">
        <p14:creationId xmlns:p14="http://schemas.microsoft.com/office/powerpoint/2010/main" val="561851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 y="971550"/>
            <a:ext cx="8839200" cy="3505200"/>
          </a:xfrm>
        </p:spPr>
        <p:txBody>
          <a:bodyPr/>
          <a:lstStyle/>
          <a:p>
            <a:pPr marL="342900" indent="-342900">
              <a:buFont typeface="Arial" panose="020B0604020202020204" pitchFamily="34" charset="0"/>
              <a:buChar char="•"/>
            </a:pPr>
            <a:r>
              <a:rPr lang="en-US" sz="2000" dirty="0">
                <a:solidFill>
                  <a:schemeClr val="tx1"/>
                </a:solidFill>
              </a:rPr>
              <a:t>The proposed bill allows for Title IV-E funds to pay for</a:t>
            </a:r>
            <a:r>
              <a:rPr lang="en-US" sz="2000" dirty="0">
                <a:solidFill>
                  <a:srgbClr val="FF0000"/>
                </a:solidFill>
              </a:rPr>
              <a:t> </a:t>
            </a:r>
            <a:r>
              <a:rPr lang="en-US" sz="2000" u="sng" dirty="0">
                <a:solidFill>
                  <a:schemeClr val="tx1"/>
                </a:solidFill>
              </a:rPr>
              <a:t>preventive services</a:t>
            </a:r>
            <a:r>
              <a:rPr lang="en-US" sz="2000" dirty="0">
                <a:solidFill>
                  <a:schemeClr val="tx1"/>
                </a:solidFill>
              </a:rPr>
              <a:t> (that come with significant limitations and MOE impacts)</a:t>
            </a:r>
          </a:p>
          <a:p>
            <a:endParaRPr lang="en-US" sz="600" dirty="0">
              <a:solidFill>
                <a:schemeClr val="tx1"/>
              </a:solidFill>
            </a:endParaRPr>
          </a:p>
          <a:p>
            <a:pPr marL="342900" indent="-342900">
              <a:buFont typeface="Arial" panose="020B0604020202020204" pitchFamily="34" charset="0"/>
              <a:buChar char="•"/>
            </a:pPr>
            <a:r>
              <a:rPr lang="en-US" sz="2000" dirty="0">
                <a:solidFill>
                  <a:schemeClr val="tx1"/>
                </a:solidFill>
              </a:rPr>
              <a:t>The bill would all but eliminate Title IV-E foster care payments for children in congregate foster care except in limited federally allowable programs</a:t>
            </a:r>
          </a:p>
          <a:p>
            <a:endParaRPr lang="en-US" sz="600" dirty="0">
              <a:solidFill>
                <a:schemeClr val="tx1"/>
              </a:solidFill>
            </a:endParaRPr>
          </a:p>
          <a:p>
            <a:pPr marL="342900" indent="-342900">
              <a:buFont typeface="Arial" panose="020B0604020202020204" pitchFamily="34" charset="0"/>
              <a:buChar char="•"/>
            </a:pPr>
            <a:r>
              <a:rPr lang="en-US" sz="2000" dirty="0">
                <a:solidFill>
                  <a:schemeClr val="tx1"/>
                </a:solidFill>
              </a:rPr>
              <a:t>The proposed legislation would require validation of each placement in an allowable congregate care program for which there is no federal funding</a:t>
            </a:r>
          </a:p>
          <a:p>
            <a:endParaRPr lang="en-US" sz="600" dirty="0">
              <a:solidFill>
                <a:schemeClr val="tx1"/>
              </a:solidFill>
            </a:endParaRPr>
          </a:p>
          <a:p>
            <a:pPr marL="342900" indent="-342900">
              <a:buFont typeface="Arial" panose="020B0604020202020204" pitchFamily="34" charset="0"/>
              <a:buChar char="•"/>
            </a:pPr>
            <a:r>
              <a:rPr lang="en-US" sz="2000" dirty="0">
                <a:solidFill>
                  <a:schemeClr val="tx1"/>
                </a:solidFill>
              </a:rPr>
              <a:t>The proposed bill adds additional </a:t>
            </a:r>
            <a:r>
              <a:rPr lang="en-US" sz="2000" u="sng" dirty="0">
                <a:solidFill>
                  <a:schemeClr val="tx1"/>
                </a:solidFill>
              </a:rPr>
              <a:t>unfunded</a:t>
            </a:r>
            <a:r>
              <a:rPr lang="en-US" sz="2000" dirty="0">
                <a:solidFill>
                  <a:schemeClr val="tx1"/>
                </a:solidFill>
              </a:rPr>
              <a:t> costs to support provisions of the bill </a:t>
            </a:r>
          </a:p>
          <a:p>
            <a:pPr algn="ctr"/>
            <a:r>
              <a:rPr lang="en-US" sz="2200" b="1" dirty="0">
                <a:solidFill>
                  <a:srgbClr val="002060"/>
                </a:solidFill>
              </a:rPr>
              <a:t>$248 Million Cost to NYS and Counties</a:t>
            </a:r>
          </a:p>
        </p:txBody>
      </p:sp>
      <p:sp>
        <p:nvSpPr>
          <p:cNvPr id="3" name="Text Placeholder 2"/>
          <p:cNvSpPr>
            <a:spLocks noGrp="1"/>
          </p:cNvSpPr>
          <p:nvPr>
            <p:ph type="body" idx="13"/>
          </p:nvPr>
        </p:nvSpPr>
        <p:spPr>
          <a:xfrm>
            <a:off x="152400" y="285750"/>
            <a:ext cx="8686800" cy="457200"/>
          </a:xfrm>
        </p:spPr>
        <p:txBody>
          <a:bodyPr/>
          <a:lstStyle/>
          <a:p>
            <a:pPr lvl="0" algn="ctr"/>
            <a:r>
              <a:rPr lang="en-US" sz="3000" dirty="0"/>
              <a:t>What is FFPSA?</a:t>
            </a:r>
          </a:p>
          <a:p>
            <a:endParaRPr lang="en-US" dirty="0"/>
          </a:p>
        </p:txBody>
      </p:sp>
    </p:spTree>
    <p:extLst>
      <p:ext uri="{BB962C8B-B14F-4D97-AF65-F5344CB8AC3E}">
        <p14:creationId xmlns:p14="http://schemas.microsoft.com/office/powerpoint/2010/main" val="1683828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200150"/>
            <a:ext cx="8153400" cy="3505200"/>
          </a:xfrm>
        </p:spPr>
        <p:txBody>
          <a:bodyPr/>
          <a:lstStyle/>
          <a:p>
            <a:pPr algn="ctr"/>
            <a:r>
              <a:rPr lang="en-US" sz="2200" dirty="0">
                <a:solidFill>
                  <a:schemeClr val="tx1"/>
                </a:solidFill>
              </a:rPr>
              <a:t>The FFPSA, like the Fostering Connections to Success and Increasing Adoptions Act and the Child Care Development Block Grant (CCDBG) enacted in 2014 are </a:t>
            </a:r>
            <a:r>
              <a:rPr lang="en-US" sz="2200" u="sng" dirty="0">
                <a:solidFill>
                  <a:schemeClr val="tx1"/>
                </a:solidFill>
              </a:rPr>
              <a:t>well intended but largely unfunded</a:t>
            </a:r>
            <a:endParaRPr lang="en-US" sz="2200" dirty="0">
              <a:solidFill>
                <a:schemeClr val="tx1"/>
              </a:solidFill>
            </a:endParaRPr>
          </a:p>
          <a:p>
            <a:pPr marL="342900" indent="-342900">
              <a:buFont typeface="Arial" panose="020B0604020202020204" pitchFamily="34" charset="0"/>
              <a:buChar char="•"/>
            </a:pPr>
            <a:endParaRPr lang="en-US" sz="2200" dirty="0">
              <a:solidFill>
                <a:schemeClr val="tx1"/>
              </a:solidFill>
            </a:endParaRPr>
          </a:p>
          <a:p>
            <a:pPr algn="ctr"/>
            <a:r>
              <a:rPr lang="en-US" sz="2200" b="1" dirty="0">
                <a:solidFill>
                  <a:srgbClr val="002060"/>
                </a:solidFill>
              </a:rPr>
              <a:t>NYS and local governments simply cannot afford to implement such sweeping legislation without accompanying federal support</a:t>
            </a:r>
          </a:p>
          <a:p>
            <a:r>
              <a:rPr lang="en-US" sz="2200" dirty="0">
                <a:solidFill>
                  <a:schemeClr val="tx1"/>
                </a:solidFill>
              </a:rPr>
              <a:t> </a:t>
            </a:r>
          </a:p>
        </p:txBody>
      </p:sp>
      <p:sp>
        <p:nvSpPr>
          <p:cNvPr id="3" name="Text Placeholder 2"/>
          <p:cNvSpPr>
            <a:spLocks noGrp="1"/>
          </p:cNvSpPr>
          <p:nvPr>
            <p:ph type="body" idx="13"/>
          </p:nvPr>
        </p:nvSpPr>
        <p:spPr/>
        <p:txBody>
          <a:bodyPr/>
          <a:lstStyle/>
          <a:p>
            <a:pPr lvl="0" algn="ctr"/>
            <a:r>
              <a:rPr lang="en-US" dirty="0"/>
              <a:t>What is FFPSA?</a:t>
            </a:r>
          </a:p>
        </p:txBody>
      </p:sp>
    </p:spTree>
    <p:extLst>
      <p:ext uri="{BB962C8B-B14F-4D97-AF65-F5344CB8AC3E}">
        <p14:creationId xmlns:p14="http://schemas.microsoft.com/office/powerpoint/2010/main" val="2351965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3"/>
          </p:nvPr>
        </p:nvSpPr>
        <p:spPr>
          <a:xfrm>
            <a:off x="152400" y="361950"/>
            <a:ext cx="8686800" cy="638175"/>
          </a:xfrm>
        </p:spPr>
        <p:txBody>
          <a:bodyPr/>
          <a:lstStyle/>
          <a:p>
            <a:pPr algn="ctr"/>
            <a:r>
              <a:rPr lang="en-US" dirty="0"/>
              <a:t>New York State’s Story</a:t>
            </a:r>
          </a:p>
        </p:txBody>
      </p:sp>
      <p:grpSp>
        <p:nvGrpSpPr>
          <p:cNvPr id="6" name="Group 5"/>
          <p:cNvGrpSpPr/>
          <p:nvPr/>
        </p:nvGrpSpPr>
        <p:grpSpPr>
          <a:xfrm>
            <a:off x="3581400" y="1047750"/>
            <a:ext cx="1676400" cy="2743199"/>
            <a:chOff x="685800" y="1352550"/>
            <a:chExt cx="1524000" cy="2501152"/>
          </a:xfrm>
        </p:grpSpPr>
        <p:sp>
          <p:nvSpPr>
            <p:cNvPr id="4" name="Down Arrow 3"/>
            <p:cNvSpPr/>
            <p:nvPr/>
          </p:nvSpPr>
          <p:spPr>
            <a:xfrm>
              <a:off x="1032164" y="2177302"/>
              <a:ext cx="838200" cy="1676400"/>
            </a:xfrm>
            <a:prstGeom prst="downArrow">
              <a:avLst/>
            </a:prstGeom>
            <a:solidFill>
              <a:srgbClr val="008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85800" y="1352550"/>
              <a:ext cx="1524000" cy="645425"/>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Foster</a:t>
              </a:r>
            </a:p>
            <a:p>
              <a:pPr algn="ctr"/>
              <a:r>
                <a:rPr lang="en-US" sz="2000" b="1" dirty="0">
                  <a:latin typeface="Arial" panose="020B0604020202020204" pitchFamily="34" charset="0"/>
                  <a:cs typeface="Arial" panose="020B0604020202020204" pitchFamily="34" charset="0"/>
                </a:rPr>
                <a:t>Care</a:t>
              </a:r>
            </a:p>
          </p:txBody>
        </p:sp>
      </p:grpSp>
      <p:grpSp>
        <p:nvGrpSpPr>
          <p:cNvPr id="7" name="Group 6"/>
          <p:cNvGrpSpPr/>
          <p:nvPr/>
        </p:nvGrpSpPr>
        <p:grpSpPr>
          <a:xfrm>
            <a:off x="685800" y="971550"/>
            <a:ext cx="1676400" cy="2819400"/>
            <a:chOff x="685800" y="1352550"/>
            <a:chExt cx="1524000" cy="2497182"/>
          </a:xfrm>
        </p:grpSpPr>
        <p:sp>
          <p:nvSpPr>
            <p:cNvPr id="8" name="Down Arrow 7"/>
            <p:cNvSpPr/>
            <p:nvPr/>
          </p:nvSpPr>
          <p:spPr>
            <a:xfrm rot="10800000">
              <a:off x="1032164" y="2173332"/>
              <a:ext cx="838200" cy="1676400"/>
            </a:xfrm>
            <a:prstGeom prst="downArrow">
              <a:avLst/>
            </a:prstGeom>
            <a:solidFill>
              <a:srgbClr val="008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5800" y="1352550"/>
              <a:ext cx="1524000" cy="646331"/>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Preventive Services</a:t>
              </a:r>
            </a:p>
          </p:txBody>
        </p:sp>
      </p:grpSp>
      <p:grpSp>
        <p:nvGrpSpPr>
          <p:cNvPr id="10" name="Group 9"/>
          <p:cNvGrpSpPr/>
          <p:nvPr/>
        </p:nvGrpSpPr>
        <p:grpSpPr>
          <a:xfrm>
            <a:off x="6096000" y="895350"/>
            <a:ext cx="2438400" cy="2895601"/>
            <a:chOff x="339436" y="1285059"/>
            <a:chExt cx="2216728" cy="2564674"/>
          </a:xfrm>
        </p:grpSpPr>
        <p:sp>
          <p:nvSpPr>
            <p:cNvPr id="11" name="Down Arrow 10"/>
            <p:cNvSpPr/>
            <p:nvPr/>
          </p:nvSpPr>
          <p:spPr>
            <a:xfrm>
              <a:off x="1032164" y="2173333"/>
              <a:ext cx="838200" cy="1676400"/>
            </a:xfrm>
            <a:prstGeom prst="downArrow">
              <a:avLst/>
            </a:prstGeom>
            <a:solidFill>
              <a:srgbClr val="008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39436" y="1285059"/>
              <a:ext cx="2216728" cy="899587"/>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Foster Care Children in Congregate Care</a:t>
              </a:r>
            </a:p>
          </p:txBody>
        </p:sp>
      </p:grpSp>
      <p:sp>
        <p:nvSpPr>
          <p:cNvPr id="13" name="TextBox 12"/>
          <p:cNvSpPr txBox="1"/>
          <p:nvPr/>
        </p:nvSpPr>
        <p:spPr>
          <a:xfrm>
            <a:off x="3124200" y="3733621"/>
            <a:ext cx="2667000" cy="923330"/>
          </a:xfrm>
          <a:prstGeom prst="rect">
            <a:avLst/>
          </a:prstGeom>
          <a:noFill/>
        </p:spPr>
        <p:txBody>
          <a:bodyPr wrap="square" rtlCol="0">
            <a:spAutoFit/>
          </a:bodyPr>
          <a:lstStyle/>
          <a:p>
            <a:pPr algn="ctr"/>
            <a:r>
              <a:rPr lang="en-US" b="1" dirty="0">
                <a:latin typeface="Arial" panose="020B0604020202020204" pitchFamily="34" charset="0"/>
                <a:cs typeface="Arial" panose="020B0604020202020204" pitchFamily="34" charset="0"/>
              </a:rPr>
              <a:t>Reduced the number of children in care by 66%</a:t>
            </a:r>
          </a:p>
        </p:txBody>
      </p:sp>
      <p:sp>
        <p:nvSpPr>
          <p:cNvPr id="15" name="TextBox 14"/>
          <p:cNvSpPr txBox="1"/>
          <p:nvPr/>
        </p:nvSpPr>
        <p:spPr>
          <a:xfrm>
            <a:off x="6019800" y="3714750"/>
            <a:ext cx="2667000" cy="646331"/>
          </a:xfrm>
          <a:prstGeom prst="rect">
            <a:avLst/>
          </a:prstGeom>
          <a:noFill/>
        </p:spPr>
        <p:txBody>
          <a:bodyPr wrap="square" rtlCol="0">
            <a:spAutoFit/>
          </a:bodyPr>
          <a:lstStyle/>
          <a:p>
            <a:pPr algn="ctr"/>
            <a:r>
              <a:rPr lang="en-US" dirty="0">
                <a:latin typeface="Arial" panose="020B0604020202020204" pitchFamily="34" charset="0"/>
                <a:cs typeface="Arial" panose="020B0604020202020204" pitchFamily="34" charset="0"/>
              </a:rPr>
              <a:t>Reduced licensed bed capacity by 2,500</a:t>
            </a:r>
          </a:p>
        </p:txBody>
      </p:sp>
      <p:sp>
        <p:nvSpPr>
          <p:cNvPr id="17" name="TextBox 16"/>
          <p:cNvSpPr txBox="1"/>
          <p:nvPr/>
        </p:nvSpPr>
        <p:spPr>
          <a:xfrm>
            <a:off x="0" y="3714750"/>
            <a:ext cx="3200400" cy="1477328"/>
          </a:xfrm>
          <a:prstGeom prst="rect">
            <a:avLst/>
          </a:prstGeom>
          <a:noFill/>
        </p:spPr>
        <p:txBody>
          <a:bodyPr wrap="square" rtlCol="0">
            <a:spAutoFit/>
          </a:bodyPr>
          <a:lstStyle/>
          <a:p>
            <a:pPr algn="ctr"/>
            <a:r>
              <a:rPr lang="en-US" dirty="0">
                <a:latin typeface="Arial" panose="020B0604020202020204" pitchFamily="34" charset="0"/>
                <a:cs typeface="Arial" panose="020B0604020202020204" pitchFamily="34" charset="0"/>
              </a:rPr>
              <a:t>62/38 reimbursement: among the most robust in the U.S. </a:t>
            </a:r>
          </a:p>
          <a:p>
            <a:pPr algn="ctr"/>
            <a:r>
              <a:rPr lang="en-US" dirty="0">
                <a:latin typeface="Arial" panose="020B0604020202020204" pitchFamily="34" charset="0"/>
                <a:cs typeface="Arial" panose="020B0604020202020204" pitchFamily="34" charset="0"/>
              </a:rPr>
              <a:t>Nearly 53,000 families and children served in preventive services</a:t>
            </a:r>
            <a:r>
              <a:rPr lang="en-US" dirty="0">
                <a:solidFill>
                  <a:srgbClr val="FF000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cases</a:t>
            </a:r>
          </a:p>
        </p:txBody>
      </p:sp>
      <p:sp>
        <p:nvSpPr>
          <p:cNvPr id="18" name="TextBox 17"/>
          <p:cNvSpPr txBox="1"/>
          <p:nvPr/>
        </p:nvSpPr>
        <p:spPr>
          <a:xfrm>
            <a:off x="3429000" y="1962150"/>
            <a:ext cx="762000" cy="369332"/>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1995</a:t>
            </a:r>
          </a:p>
        </p:txBody>
      </p:sp>
      <p:sp>
        <p:nvSpPr>
          <p:cNvPr id="19" name="TextBox 18"/>
          <p:cNvSpPr txBox="1"/>
          <p:nvPr/>
        </p:nvSpPr>
        <p:spPr>
          <a:xfrm>
            <a:off x="4800600" y="1962150"/>
            <a:ext cx="1447800" cy="646331"/>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54,000 children</a:t>
            </a:r>
          </a:p>
        </p:txBody>
      </p:sp>
      <p:sp>
        <p:nvSpPr>
          <p:cNvPr id="21" name="TextBox 20"/>
          <p:cNvSpPr txBox="1"/>
          <p:nvPr/>
        </p:nvSpPr>
        <p:spPr>
          <a:xfrm>
            <a:off x="3429000" y="2812018"/>
            <a:ext cx="762000" cy="369332"/>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2015</a:t>
            </a:r>
          </a:p>
        </p:txBody>
      </p:sp>
      <p:sp>
        <p:nvSpPr>
          <p:cNvPr id="22" name="TextBox 21"/>
          <p:cNvSpPr txBox="1"/>
          <p:nvPr/>
        </p:nvSpPr>
        <p:spPr>
          <a:xfrm>
            <a:off x="4800600" y="2687419"/>
            <a:ext cx="1828800" cy="646331"/>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Fewer than 18,000 children</a:t>
            </a:r>
          </a:p>
        </p:txBody>
      </p:sp>
      <p:sp>
        <p:nvSpPr>
          <p:cNvPr id="2" name="TextBox 1"/>
          <p:cNvSpPr txBox="1"/>
          <p:nvPr/>
        </p:nvSpPr>
        <p:spPr>
          <a:xfrm>
            <a:off x="7696200" y="2285315"/>
            <a:ext cx="1526380" cy="369332"/>
          </a:xfrm>
          <a:prstGeom prst="rect">
            <a:avLst/>
          </a:prstGeom>
          <a:noFill/>
        </p:spPr>
        <p:txBody>
          <a:bodyPr wrap="none" rtlCol="0">
            <a:spAutoFit/>
          </a:bodyPr>
          <a:lstStyle/>
          <a:p>
            <a:r>
              <a:rPr lang="en-US" dirty="0"/>
              <a:t>17.5 % (2015) </a:t>
            </a:r>
          </a:p>
        </p:txBody>
      </p:sp>
    </p:spTree>
    <p:extLst>
      <p:ext uri="{BB962C8B-B14F-4D97-AF65-F5344CB8AC3E}">
        <p14:creationId xmlns:p14="http://schemas.microsoft.com/office/powerpoint/2010/main" val="2890895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 y="590550"/>
            <a:ext cx="8915400" cy="3886200"/>
          </a:xfrm>
        </p:spPr>
        <p:txBody>
          <a:bodyPr/>
          <a:lstStyle/>
          <a:p>
            <a:pPr algn="ctr"/>
            <a:endParaRPr lang="en-US" sz="600" b="1" dirty="0">
              <a:solidFill>
                <a:schemeClr val="tx1">
                  <a:lumMod val="95000"/>
                  <a:lumOff val="5000"/>
                </a:schemeClr>
              </a:solidFill>
            </a:endParaRPr>
          </a:p>
          <a:p>
            <a:pPr algn="ctr"/>
            <a:r>
              <a:rPr lang="en-US" sz="1800" b="1" dirty="0">
                <a:solidFill>
                  <a:schemeClr val="tx1">
                    <a:lumMod val="95000"/>
                    <a:lumOff val="5000"/>
                  </a:schemeClr>
                </a:solidFill>
              </a:rPr>
              <a:t>Title I allows states to claim Title IV-E funding for certain preventive services </a:t>
            </a:r>
          </a:p>
          <a:p>
            <a:pPr algn="ctr"/>
            <a:r>
              <a:rPr lang="en-US" sz="2000" b="1" dirty="0">
                <a:solidFill>
                  <a:srgbClr val="002D73"/>
                </a:solidFill>
              </a:rPr>
              <a:t>This is optional </a:t>
            </a:r>
          </a:p>
          <a:p>
            <a:pPr algn="ctr"/>
            <a:endParaRPr lang="en-US" sz="400" b="1" dirty="0">
              <a:solidFill>
                <a:schemeClr val="tx1">
                  <a:lumMod val="95000"/>
                  <a:lumOff val="5000"/>
                </a:schemeClr>
              </a:solidFill>
            </a:endParaRPr>
          </a:p>
          <a:p>
            <a:pPr marL="342900" indent="-342900">
              <a:buFont typeface="Arial" panose="020B0604020202020204" pitchFamily="34" charset="0"/>
              <a:buChar char="•"/>
            </a:pPr>
            <a:r>
              <a:rPr lang="en-US" sz="1800" u="sng" dirty="0">
                <a:solidFill>
                  <a:schemeClr val="tx1">
                    <a:lumMod val="95000"/>
                    <a:lumOff val="5000"/>
                  </a:schemeClr>
                </a:solidFill>
              </a:rPr>
              <a:t>Effective Dates</a:t>
            </a:r>
            <a:r>
              <a:rPr lang="en-US" sz="1800" dirty="0">
                <a:solidFill>
                  <a:schemeClr val="tx1">
                    <a:lumMod val="95000"/>
                    <a:lumOff val="5000"/>
                  </a:schemeClr>
                </a:solidFill>
              </a:rPr>
              <a:t>: October 1, 2016 and October 1, 2019</a:t>
            </a:r>
          </a:p>
          <a:p>
            <a:pPr marL="342900" indent="-342900">
              <a:buFont typeface="Arial" panose="020B0604020202020204" pitchFamily="34" charset="0"/>
              <a:buChar char="•"/>
            </a:pPr>
            <a:r>
              <a:rPr lang="en-US" sz="1800" dirty="0">
                <a:solidFill>
                  <a:schemeClr val="tx1">
                    <a:lumMod val="95000"/>
                    <a:lumOff val="5000"/>
                  </a:schemeClr>
                </a:solidFill>
              </a:rPr>
              <a:t>Federal Title IV-E reimbursement is allowed for some preventive services, </a:t>
            </a:r>
            <a:r>
              <a:rPr lang="en-US" sz="1800" u="sng" dirty="0">
                <a:solidFill>
                  <a:schemeClr val="tx1">
                    <a:lumMod val="95000"/>
                    <a:lumOff val="5000"/>
                  </a:schemeClr>
                </a:solidFill>
              </a:rPr>
              <a:t>limited to 12 months per child</a:t>
            </a:r>
          </a:p>
          <a:p>
            <a:pPr marL="342900" indent="-342900">
              <a:buFont typeface="Arial" panose="020B0604020202020204" pitchFamily="34" charset="0"/>
              <a:buChar char="•"/>
            </a:pPr>
            <a:r>
              <a:rPr lang="en-US" sz="1800" dirty="0">
                <a:solidFill>
                  <a:schemeClr val="tx1">
                    <a:lumMod val="95000"/>
                    <a:lumOff val="5000"/>
                  </a:schemeClr>
                </a:solidFill>
              </a:rPr>
              <a:t>Services available only for children at imminent risk of foster care and pregnant or parenting foster children; allowable services for children limited to mental health and substance abuse services</a:t>
            </a:r>
          </a:p>
          <a:p>
            <a:pPr marL="342900" indent="-342900">
              <a:buFont typeface="Arial" panose="020B0604020202020204" pitchFamily="34" charset="0"/>
              <a:buChar char="•"/>
            </a:pPr>
            <a:r>
              <a:rPr lang="en-US" sz="1800" dirty="0">
                <a:solidFill>
                  <a:schemeClr val="tx1">
                    <a:lumMod val="95000"/>
                    <a:lumOff val="5000"/>
                  </a:schemeClr>
                </a:solidFill>
              </a:rPr>
              <a:t>Preventive services must have rigorous evaluations and be promising, supported or well-supported with at least 50% being well-supported</a:t>
            </a:r>
          </a:p>
          <a:p>
            <a:pPr marL="342900" indent="-342900">
              <a:buFont typeface="Arial" panose="020B0604020202020204" pitchFamily="34" charset="0"/>
              <a:buChar char="•"/>
            </a:pPr>
            <a:r>
              <a:rPr lang="en-US" sz="1800" dirty="0">
                <a:solidFill>
                  <a:schemeClr val="tx1">
                    <a:lumMod val="95000"/>
                    <a:lumOff val="5000"/>
                  </a:schemeClr>
                </a:solidFill>
              </a:rPr>
              <a:t>Funding must be provided for and reported on an individual child basis </a:t>
            </a:r>
          </a:p>
          <a:p>
            <a:pPr marL="342900" indent="-342900">
              <a:buFont typeface="Arial" panose="020B0604020202020204" pitchFamily="34" charset="0"/>
              <a:buChar char="•"/>
            </a:pPr>
            <a:r>
              <a:rPr lang="en-US" sz="1800" dirty="0">
                <a:solidFill>
                  <a:schemeClr val="tx1">
                    <a:lumMod val="95000"/>
                    <a:lumOff val="5000"/>
                  </a:schemeClr>
                </a:solidFill>
              </a:rPr>
              <a:t>Additional case management reporting requirements are                           mandated </a:t>
            </a:r>
          </a:p>
        </p:txBody>
      </p:sp>
      <p:sp>
        <p:nvSpPr>
          <p:cNvPr id="3" name="Text Placeholder 2"/>
          <p:cNvSpPr>
            <a:spLocks noGrp="1"/>
          </p:cNvSpPr>
          <p:nvPr>
            <p:ph type="body" idx="13"/>
          </p:nvPr>
        </p:nvSpPr>
        <p:spPr>
          <a:xfrm>
            <a:off x="6178" y="285750"/>
            <a:ext cx="9144000" cy="638175"/>
          </a:xfrm>
        </p:spPr>
        <p:txBody>
          <a:bodyPr/>
          <a:lstStyle/>
          <a:p>
            <a:pPr algn="ctr"/>
            <a:r>
              <a:rPr lang="en-US" sz="2800" dirty="0"/>
              <a:t>Bill Provisions: Title I</a:t>
            </a:r>
          </a:p>
        </p:txBody>
      </p:sp>
    </p:spTree>
    <p:extLst>
      <p:ext uri="{BB962C8B-B14F-4D97-AF65-F5344CB8AC3E}">
        <p14:creationId xmlns:p14="http://schemas.microsoft.com/office/powerpoint/2010/main" val="4039788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 y="971550"/>
            <a:ext cx="8839200" cy="4114800"/>
          </a:xfrm>
        </p:spPr>
        <p:txBody>
          <a:bodyPr/>
          <a:lstStyle/>
          <a:p>
            <a:pPr marL="342900" indent="-342900">
              <a:buFont typeface="Arial" panose="020B0604020202020204" pitchFamily="34" charset="0"/>
              <a:buChar char="•"/>
            </a:pPr>
            <a:r>
              <a:rPr lang="en-US" sz="2200" dirty="0">
                <a:solidFill>
                  <a:schemeClr val="tx1"/>
                </a:solidFill>
              </a:rPr>
              <a:t>Establishes a new State/Local MOE – spending shall be no less on “foster care prevention services and activities” than what was expended for foster care prevention in FFY 2014 under:</a:t>
            </a:r>
          </a:p>
          <a:p>
            <a:endParaRPr lang="en-US" sz="400" dirty="0">
              <a:solidFill>
                <a:schemeClr val="tx1"/>
              </a:solidFill>
            </a:endParaRPr>
          </a:p>
          <a:p>
            <a:pPr marL="800100" lvl="1" indent="-342900">
              <a:buFont typeface="Arial" panose="020B0604020202020204" pitchFamily="34" charset="0"/>
              <a:buChar char="•"/>
            </a:pPr>
            <a:r>
              <a:rPr lang="en-US" sz="2000" dirty="0">
                <a:solidFill>
                  <a:schemeClr val="tx1"/>
                </a:solidFill>
              </a:rPr>
              <a:t>TANF</a:t>
            </a:r>
          </a:p>
          <a:p>
            <a:pPr marL="800100" lvl="1" indent="-342900">
              <a:buFont typeface="Arial" panose="020B0604020202020204" pitchFamily="34" charset="0"/>
              <a:buChar char="•"/>
            </a:pPr>
            <a:r>
              <a:rPr lang="en-US" sz="2000" dirty="0">
                <a:solidFill>
                  <a:schemeClr val="tx1"/>
                </a:solidFill>
              </a:rPr>
              <a:t>Title IV-B child welfare services programs</a:t>
            </a:r>
          </a:p>
          <a:p>
            <a:pPr marL="800100" lvl="1" indent="-342900">
              <a:buFont typeface="Arial" panose="020B0604020202020204" pitchFamily="34" charset="0"/>
              <a:buChar char="•"/>
            </a:pPr>
            <a:r>
              <a:rPr lang="en-US" sz="2000" dirty="0">
                <a:solidFill>
                  <a:schemeClr val="tx1"/>
                </a:solidFill>
              </a:rPr>
              <a:t>SSBG </a:t>
            </a:r>
          </a:p>
          <a:p>
            <a:pPr marL="800100" lvl="1" indent="-342900">
              <a:buFont typeface="Arial" panose="020B0604020202020204" pitchFamily="34" charset="0"/>
              <a:buChar char="•"/>
            </a:pPr>
            <a:r>
              <a:rPr lang="en-US" sz="2000" dirty="0">
                <a:solidFill>
                  <a:schemeClr val="tx1"/>
                </a:solidFill>
              </a:rPr>
              <a:t>State/local expenditures for any other state foster care prevention services and activities </a:t>
            </a:r>
          </a:p>
          <a:p>
            <a:pPr lvl="1"/>
            <a:endParaRPr lang="en-US" sz="400" dirty="0">
              <a:solidFill>
                <a:schemeClr val="tx1"/>
              </a:solidFill>
            </a:endParaRPr>
          </a:p>
          <a:p>
            <a:pPr algn="ctr"/>
            <a:r>
              <a:rPr lang="en-US" b="1" dirty="0">
                <a:solidFill>
                  <a:srgbClr val="002060"/>
                </a:solidFill>
              </a:rPr>
              <a:t>The MOE impact on NYS is estimated at $300 million</a:t>
            </a:r>
          </a:p>
          <a:p>
            <a:endParaRPr lang="en-US" sz="600" b="1" dirty="0">
              <a:solidFill>
                <a:srgbClr val="002060"/>
              </a:solidFill>
            </a:endParaRPr>
          </a:p>
          <a:p>
            <a:r>
              <a:rPr lang="en-US" sz="1800" dirty="0">
                <a:solidFill>
                  <a:schemeClr val="tx1"/>
                </a:solidFill>
              </a:rPr>
              <a:t>*Section 111 FFPSA</a:t>
            </a:r>
          </a:p>
          <a:p>
            <a:endParaRPr lang="en-US" sz="800" dirty="0">
              <a:solidFill>
                <a:schemeClr val="tx1"/>
              </a:solidFill>
            </a:endParaRPr>
          </a:p>
          <a:p>
            <a:endParaRPr lang="en-US" sz="800" dirty="0">
              <a:solidFill>
                <a:schemeClr val="tx1"/>
              </a:solidFill>
            </a:endParaRPr>
          </a:p>
        </p:txBody>
      </p:sp>
      <p:sp>
        <p:nvSpPr>
          <p:cNvPr id="3" name="Text Placeholder 2"/>
          <p:cNvSpPr>
            <a:spLocks noGrp="1"/>
          </p:cNvSpPr>
          <p:nvPr>
            <p:ph type="body" idx="13"/>
          </p:nvPr>
        </p:nvSpPr>
        <p:spPr>
          <a:xfrm>
            <a:off x="152400" y="285750"/>
            <a:ext cx="8686800" cy="638175"/>
          </a:xfrm>
        </p:spPr>
        <p:txBody>
          <a:bodyPr/>
          <a:lstStyle/>
          <a:p>
            <a:pPr algn="ctr"/>
            <a:r>
              <a:rPr lang="en-US" dirty="0"/>
              <a:t>Maintenance of Effort (MOE)</a:t>
            </a:r>
          </a:p>
        </p:txBody>
      </p:sp>
    </p:spTree>
    <p:extLst>
      <p:ext uri="{BB962C8B-B14F-4D97-AF65-F5344CB8AC3E}">
        <p14:creationId xmlns:p14="http://schemas.microsoft.com/office/powerpoint/2010/main" val="3401095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52400" y="1247775"/>
            <a:ext cx="8839200" cy="3609975"/>
          </a:xfrm>
        </p:spPr>
        <p:txBody>
          <a:bodyPr/>
          <a:lstStyle/>
          <a:p>
            <a:pPr algn="ctr"/>
            <a:r>
              <a:rPr lang="en-US" dirty="0">
                <a:solidFill>
                  <a:schemeClr val="tx1"/>
                </a:solidFill>
              </a:rPr>
              <a:t>Title II of the bill severely limits federal funding for children and youth in congregate care placements</a:t>
            </a:r>
          </a:p>
          <a:p>
            <a:pPr algn="ctr"/>
            <a:endParaRPr lang="en-US" sz="600" dirty="0">
              <a:solidFill>
                <a:schemeClr val="tx1"/>
              </a:solidFill>
            </a:endParaRPr>
          </a:p>
          <a:p>
            <a:pPr algn="ctr"/>
            <a:r>
              <a:rPr lang="en-US" sz="2800" b="1" dirty="0">
                <a:solidFill>
                  <a:srgbClr val="002060"/>
                </a:solidFill>
              </a:rPr>
              <a:t>This is mandatory</a:t>
            </a:r>
          </a:p>
          <a:p>
            <a:pPr algn="ctr"/>
            <a:endParaRPr lang="en-US" sz="600" b="1" dirty="0">
              <a:solidFill>
                <a:srgbClr val="002060"/>
              </a:solidFill>
            </a:endParaRPr>
          </a:p>
          <a:p>
            <a:pPr marL="342900" indent="-342900">
              <a:buFont typeface="Arial" panose="020B0604020202020204" pitchFamily="34" charset="0"/>
              <a:buChar char="•"/>
            </a:pPr>
            <a:r>
              <a:rPr lang="en-US" u="sng" dirty="0">
                <a:solidFill>
                  <a:schemeClr val="tx1"/>
                </a:solidFill>
              </a:rPr>
              <a:t>Effective Date</a:t>
            </a:r>
            <a:r>
              <a:rPr lang="en-US" dirty="0">
                <a:solidFill>
                  <a:schemeClr val="tx1"/>
                </a:solidFill>
              </a:rPr>
              <a:t>: October 1, 2019</a:t>
            </a:r>
          </a:p>
          <a:p>
            <a:pPr marL="342900" indent="-342900">
              <a:buFont typeface="Arial" panose="020B0604020202020204" pitchFamily="34" charset="0"/>
              <a:buChar char="•"/>
            </a:pPr>
            <a:r>
              <a:rPr lang="en-US" dirty="0">
                <a:solidFill>
                  <a:schemeClr val="tx1"/>
                </a:solidFill>
              </a:rPr>
              <a:t>Federal reimbursement for congregate care is restricted to the first 14 days of placement unless certain criteria are met in federally-defined placements</a:t>
            </a:r>
          </a:p>
        </p:txBody>
      </p:sp>
      <p:sp>
        <p:nvSpPr>
          <p:cNvPr id="3" name="Text Placeholder 2"/>
          <p:cNvSpPr>
            <a:spLocks noGrp="1"/>
          </p:cNvSpPr>
          <p:nvPr>
            <p:ph type="body" idx="13"/>
          </p:nvPr>
        </p:nvSpPr>
        <p:spPr>
          <a:xfrm>
            <a:off x="152400" y="361950"/>
            <a:ext cx="8686800" cy="638175"/>
          </a:xfrm>
        </p:spPr>
        <p:txBody>
          <a:bodyPr/>
          <a:lstStyle/>
          <a:p>
            <a:pPr algn="ctr"/>
            <a:r>
              <a:rPr lang="en-US" dirty="0"/>
              <a:t>Title II</a:t>
            </a:r>
          </a:p>
        </p:txBody>
      </p:sp>
    </p:spTree>
    <p:extLst>
      <p:ext uri="{BB962C8B-B14F-4D97-AF65-F5344CB8AC3E}">
        <p14:creationId xmlns:p14="http://schemas.microsoft.com/office/powerpoint/2010/main" val="1836798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 y="1200150"/>
            <a:ext cx="9067800" cy="3276600"/>
          </a:xfrm>
        </p:spPr>
        <p:txBody>
          <a:bodyPr/>
          <a:lstStyle/>
          <a:p>
            <a:r>
              <a:rPr lang="en-US" dirty="0">
                <a:solidFill>
                  <a:schemeClr val="tx1"/>
                </a:solidFill>
              </a:rPr>
              <a:t>The </a:t>
            </a:r>
            <a:r>
              <a:rPr lang="en-US" u="sng" dirty="0">
                <a:solidFill>
                  <a:schemeClr val="tx1"/>
                </a:solidFill>
              </a:rPr>
              <a:t>only</a:t>
            </a:r>
            <a:r>
              <a:rPr lang="en-US" dirty="0">
                <a:solidFill>
                  <a:schemeClr val="tx1"/>
                </a:solidFill>
              </a:rPr>
              <a:t> congregate care settings that will receive federal financial support after 14 days are: </a:t>
            </a:r>
          </a:p>
          <a:p>
            <a:endParaRPr lang="en-US" sz="400" dirty="0">
              <a:solidFill>
                <a:schemeClr val="tx1"/>
              </a:solidFill>
            </a:endParaRPr>
          </a:p>
          <a:p>
            <a:pPr marL="342900" indent="-342900">
              <a:buFont typeface="Arial" panose="020B0604020202020204" pitchFamily="34" charset="0"/>
              <a:buChar char="•"/>
            </a:pPr>
            <a:r>
              <a:rPr lang="en-US" sz="2200" dirty="0">
                <a:solidFill>
                  <a:schemeClr val="tx1"/>
                </a:solidFill>
              </a:rPr>
              <a:t>Newly federally-defined Qualified Residential Treatment Programs (QRTPs)</a:t>
            </a:r>
          </a:p>
          <a:p>
            <a:pPr marL="342900" indent="-342900">
              <a:buFont typeface="Arial" panose="020B0604020202020204" pitchFamily="34" charset="0"/>
              <a:buChar char="•"/>
            </a:pPr>
            <a:r>
              <a:rPr lang="en-US" sz="2200" dirty="0">
                <a:solidFill>
                  <a:schemeClr val="tx1"/>
                </a:solidFill>
              </a:rPr>
              <a:t>Independent living arrangements for youth 18 years and older</a:t>
            </a:r>
          </a:p>
          <a:p>
            <a:pPr marL="342900" indent="-342900">
              <a:buFont typeface="Arial" panose="020B0604020202020204" pitchFamily="34" charset="0"/>
              <a:buChar char="•"/>
            </a:pPr>
            <a:r>
              <a:rPr lang="en-US" sz="2200" dirty="0">
                <a:solidFill>
                  <a:schemeClr val="tx1"/>
                </a:solidFill>
              </a:rPr>
              <a:t>Homes for pregnant/parenting teens</a:t>
            </a:r>
          </a:p>
          <a:p>
            <a:endParaRPr lang="en-US" sz="400" dirty="0">
              <a:solidFill>
                <a:schemeClr val="tx1"/>
              </a:solidFill>
            </a:endParaRPr>
          </a:p>
        </p:txBody>
      </p:sp>
      <p:sp>
        <p:nvSpPr>
          <p:cNvPr id="3" name="Text Placeholder 2"/>
          <p:cNvSpPr>
            <a:spLocks noGrp="1"/>
          </p:cNvSpPr>
          <p:nvPr>
            <p:ph type="body" idx="13"/>
          </p:nvPr>
        </p:nvSpPr>
        <p:spPr>
          <a:xfrm>
            <a:off x="152400" y="361950"/>
            <a:ext cx="8686800" cy="638175"/>
          </a:xfrm>
        </p:spPr>
        <p:txBody>
          <a:bodyPr/>
          <a:lstStyle/>
          <a:p>
            <a:pPr algn="ctr"/>
            <a:r>
              <a:rPr lang="en-US" dirty="0"/>
              <a:t>Title II</a:t>
            </a:r>
          </a:p>
        </p:txBody>
      </p:sp>
    </p:spTree>
    <p:extLst>
      <p:ext uri="{BB962C8B-B14F-4D97-AF65-F5344CB8AC3E}">
        <p14:creationId xmlns:p14="http://schemas.microsoft.com/office/powerpoint/2010/main" val="19558487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onte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7DE4E1FF2852C4AB94E009ECD2CE37F" ma:contentTypeVersion="0" ma:contentTypeDescription="Create a new document." ma:contentTypeScope="" ma:versionID="4af84c6e1c35c0f4028136cbe42903f6">
  <xsd:schema xmlns:xsd="http://www.w3.org/2001/XMLSchema" xmlns:xs="http://www.w3.org/2001/XMLSchema" xmlns:p="http://schemas.microsoft.com/office/2006/metadata/properties" targetNamespace="http://schemas.microsoft.com/office/2006/metadata/properties" ma:root="true" ma:fieldsID="d15787acf22db4e4c0ac8b858fca640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3F86441-E60D-4495-9820-50FFC7B27329}">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www.w3.org/XML/1998/namespace"/>
  </ds:schemaRefs>
</ds:datastoreItem>
</file>

<file path=customXml/itemProps2.xml><?xml version="1.0" encoding="utf-8"?>
<ds:datastoreItem xmlns:ds="http://schemas.openxmlformats.org/officeDocument/2006/customXml" ds:itemID="{445018E3-C880-4E70-BD57-3E1DE7AFD1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373712F-8FAF-4E78-8CC0-FB8B33919E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6110</TotalTime>
  <Words>1303</Words>
  <Application>Microsoft Office PowerPoint</Application>
  <PresentationFormat>On-screen Show (16:9)</PresentationFormat>
  <Paragraphs>157</Paragraphs>
  <Slides>20</Slides>
  <Notes>8</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20</vt:i4>
      </vt:variant>
    </vt:vector>
  </HeadingPairs>
  <TitlesOfParts>
    <vt:vector size="28" baseType="lpstr">
      <vt:lpstr>Arial</vt:lpstr>
      <vt:lpstr>Arial</vt:lpstr>
      <vt:lpstr>Arial Rounded MT Bold</vt:lpstr>
      <vt:lpstr>Calibri</vt:lpstr>
      <vt:lpstr>Cover Master</vt:lpstr>
      <vt:lpstr>Section Master</vt:lpstr>
      <vt:lpstr>Content Master</vt:lpstr>
      <vt:lpstr>Document</vt:lpstr>
      <vt:lpstr>FAMILY FIRST PREVENTION SERVICES ACT OF 2016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New York State - Office of General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Warner, Jennifer</dc:creator>
  <cp:lastModifiedBy>JOHN M SCIAMANNA</cp:lastModifiedBy>
  <cp:revision>284</cp:revision>
  <cp:lastPrinted>2016-08-29T13:44:11Z</cp:lastPrinted>
  <dcterms:created xsi:type="dcterms:W3CDTF">2014-12-09T18:34:34Z</dcterms:created>
  <dcterms:modified xsi:type="dcterms:W3CDTF">2016-09-01T14:02:58Z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0x01010007DE4E1FF2852C4AB94E009ECD2CE37F</vt:lpwstr>
  </property>
</Properties>
</file>