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ppt/notesSlides/notesSlide3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4.xml" ContentType="application/vnd.openxmlformats-officedocument.drawingml.chartshapes+xml"/>
  <Override PartName="/ppt/notesSlides/notesSlide3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5.xml" ContentType="application/vnd.openxmlformats-officedocument.drawingml.chartshapes+xml"/>
  <Override PartName="/ppt/notesSlides/notesSlide3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49"/>
  </p:notesMasterIdLst>
  <p:handoutMasterIdLst>
    <p:handoutMasterId r:id="rId50"/>
  </p:handoutMasterIdLst>
  <p:sldIdLst>
    <p:sldId id="258" r:id="rId4"/>
    <p:sldId id="257" r:id="rId5"/>
    <p:sldId id="310" r:id="rId6"/>
    <p:sldId id="322" r:id="rId7"/>
    <p:sldId id="299" r:id="rId8"/>
    <p:sldId id="309" r:id="rId9"/>
    <p:sldId id="354" r:id="rId10"/>
    <p:sldId id="355" r:id="rId11"/>
    <p:sldId id="356" r:id="rId12"/>
    <p:sldId id="320" r:id="rId13"/>
    <p:sldId id="300" r:id="rId14"/>
    <p:sldId id="337" r:id="rId15"/>
    <p:sldId id="338" r:id="rId16"/>
    <p:sldId id="339" r:id="rId17"/>
    <p:sldId id="340" r:id="rId18"/>
    <p:sldId id="343" r:id="rId19"/>
    <p:sldId id="353" r:id="rId20"/>
    <p:sldId id="271" r:id="rId21"/>
    <p:sldId id="278" r:id="rId22"/>
    <p:sldId id="357" r:id="rId23"/>
    <p:sldId id="323" r:id="rId24"/>
    <p:sldId id="324" r:id="rId25"/>
    <p:sldId id="260" r:id="rId26"/>
    <p:sldId id="329" r:id="rId27"/>
    <p:sldId id="279" r:id="rId28"/>
    <p:sldId id="289" r:id="rId29"/>
    <p:sldId id="311" r:id="rId30"/>
    <p:sldId id="321" r:id="rId31"/>
    <p:sldId id="280" r:id="rId32"/>
    <p:sldId id="265" r:id="rId33"/>
    <p:sldId id="282" r:id="rId34"/>
    <p:sldId id="287" r:id="rId35"/>
    <p:sldId id="330" r:id="rId36"/>
    <p:sldId id="346" r:id="rId37"/>
    <p:sldId id="345" r:id="rId38"/>
    <p:sldId id="347" r:id="rId39"/>
    <p:sldId id="348" r:id="rId40"/>
    <p:sldId id="349" r:id="rId41"/>
    <p:sldId id="261" r:id="rId42"/>
    <p:sldId id="350" r:id="rId43"/>
    <p:sldId id="290" r:id="rId44"/>
    <p:sldId id="328" r:id="rId45"/>
    <p:sldId id="327" r:id="rId46"/>
    <p:sldId id="314" r:id="rId47"/>
    <p:sldId id="351" r:id="rId4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ncy young" initials="ny" lastIdx="13" clrIdx="0">
    <p:extLst>
      <p:ext uri="{19B8F6BF-5375-455C-9EA6-DF929625EA0E}">
        <p15:presenceInfo xmlns:p15="http://schemas.microsoft.com/office/powerpoint/2012/main" userId="243f5d6992badfe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4F6228"/>
    <a:srgbClr val="FFC000"/>
    <a:srgbClr val="B74919"/>
    <a:srgbClr val="ECBA02"/>
    <a:srgbClr val="E9B805"/>
    <a:srgbClr val="595959"/>
    <a:srgbClr val="CC6600"/>
    <a:srgbClr val="FFFFFF"/>
    <a:srgbClr val="1D6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60" autoAdjust="0"/>
    <p:restoredTop sz="72497" autoAdjust="0"/>
  </p:normalViewPr>
  <p:slideViewPr>
    <p:cSldViewPr snapToGrid="0">
      <p:cViewPr varScale="1">
        <p:scale>
          <a:sx n="61" d="100"/>
          <a:sy n="61" d="100"/>
        </p:scale>
        <p:origin x="7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5.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281323387208182E-2"/>
          <c:y val="7.1159678318112263E-2"/>
          <c:w val="0.90571867661279182"/>
          <c:h val="0.86706072458133931"/>
        </c:manualLayout>
      </c:layout>
      <c:barChart>
        <c:barDir val="col"/>
        <c:grouping val="clustered"/>
        <c:varyColors val="1"/>
        <c:ser>
          <c:idx val="0"/>
          <c:order val="0"/>
          <c:invertIfNegative val="0"/>
          <c:dPt>
            <c:idx val="0"/>
            <c:invertIfNegative val="0"/>
            <c:bubble3D val="0"/>
            <c:spPr>
              <a:solidFill>
                <a:srgbClr val="B74919"/>
              </a:solidFill>
              <a:ln>
                <a:noFill/>
              </a:ln>
              <a:effectLst/>
            </c:spPr>
            <c:extLst>
              <c:ext xmlns:c16="http://schemas.microsoft.com/office/drawing/2014/chart" uri="{C3380CC4-5D6E-409C-BE32-E72D297353CC}">
                <c16:uniqueId val="{00000001-3806-4D5D-8FA5-0CFCA6362B54}"/>
              </c:ext>
            </c:extLst>
          </c:dPt>
          <c:dPt>
            <c:idx val="1"/>
            <c:invertIfNegative val="0"/>
            <c:bubble3D val="0"/>
            <c:spPr>
              <a:solidFill>
                <a:schemeClr val="accent5">
                  <a:lumMod val="50000"/>
                </a:schemeClr>
              </a:solidFill>
              <a:ln>
                <a:noFill/>
              </a:ln>
              <a:effectLst/>
            </c:spPr>
            <c:extLst>
              <c:ext xmlns:c16="http://schemas.microsoft.com/office/drawing/2014/chart" uri="{C3380CC4-5D6E-409C-BE32-E72D297353CC}">
                <c16:uniqueId val="{00000003-3806-4D5D-8FA5-0CFCA6362B54}"/>
              </c:ext>
            </c:extLst>
          </c:dPt>
          <c:dPt>
            <c:idx val="2"/>
            <c:invertIfNegative val="0"/>
            <c:bubble3D val="0"/>
            <c:spPr>
              <a:solidFill>
                <a:schemeClr val="accent2">
                  <a:lumMod val="50000"/>
                </a:schemeClr>
              </a:solidFill>
              <a:ln>
                <a:noFill/>
              </a:ln>
              <a:effectLst/>
            </c:spPr>
            <c:extLst>
              <c:ext xmlns:c16="http://schemas.microsoft.com/office/drawing/2014/chart" uri="{C3380CC4-5D6E-409C-BE32-E72D297353CC}">
                <c16:uniqueId val="{00000005-3806-4D5D-8FA5-0CFCA6362B54}"/>
              </c:ext>
            </c:extLst>
          </c:dPt>
          <c:dPt>
            <c:idx val="3"/>
            <c:invertIfNegative val="0"/>
            <c:bubble3D val="0"/>
            <c:spPr>
              <a:solidFill>
                <a:schemeClr val="accent6">
                  <a:lumMod val="50000"/>
                </a:schemeClr>
              </a:solidFill>
              <a:ln>
                <a:noFill/>
              </a:ln>
              <a:effectLst/>
            </c:spPr>
            <c:extLst>
              <c:ext xmlns:c16="http://schemas.microsoft.com/office/drawing/2014/chart" uri="{C3380CC4-5D6E-409C-BE32-E72D297353CC}">
                <c16:uniqueId val="{00000007-3806-4D5D-8FA5-0CFCA6362B54}"/>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3806-4D5D-8FA5-0CFCA6362B54}"/>
              </c:ext>
            </c:extLst>
          </c:dPt>
          <c:dPt>
            <c:idx val="5"/>
            <c:invertIfNegative val="0"/>
            <c:bubble3D val="0"/>
            <c:spPr>
              <a:solidFill>
                <a:schemeClr val="accent4">
                  <a:lumMod val="75000"/>
                </a:schemeClr>
              </a:solidFill>
              <a:ln>
                <a:noFill/>
              </a:ln>
              <a:effectLst/>
            </c:spPr>
            <c:extLst>
              <c:ext xmlns:c16="http://schemas.microsoft.com/office/drawing/2014/chart" uri="{C3380CC4-5D6E-409C-BE32-E72D297353CC}">
                <c16:uniqueId val="{0000000B-3806-4D5D-8FA5-0CFCA6362B54}"/>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3806-4D5D-8FA5-0CFCA6362B54}"/>
              </c:ext>
            </c:extLst>
          </c:dPt>
          <c:dLbls>
            <c:dLbl>
              <c:idx val="0"/>
              <c:tx>
                <c:rich>
                  <a:bodyPr/>
                  <a:lstStyle/>
                  <a:p>
                    <a:endParaRPr lang="en-US" dirty="0">
                      <a:solidFill>
                        <a:schemeClr val="tx1"/>
                      </a:solidFill>
                    </a:endParaRPr>
                  </a:p>
                  <a:p>
                    <a:fld id="{10E9E12D-D4F2-46B5-8CA9-9362B5B4449D}" type="VALUE">
                      <a:rPr lang="en-US" smtClean="0">
                        <a:solidFill>
                          <a:schemeClr val="tx1"/>
                        </a:solidFill>
                      </a:rPr>
                      <a:pPr/>
                      <a:t>[VALUE]</a:t>
                    </a:fld>
                    <a:endParaRPr lang="en-US" dirty="0">
                      <a:solidFill>
                        <a:schemeClr val="tx1"/>
                      </a:solidFill>
                    </a:endParaRPr>
                  </a:p>
                  <a:p>
                    <a:r>
                      <a:rPr lang="en-US" sz="1100" i="1" dirty="0">
                        <a:solidFill>
                          <a:schemeClr val="tx1"/>
                        </a:solidFill>
                      </a:rPr>
                      <a:t>15.9%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806-4D5D-8FA5-0CFCA6362B54}"/>
                </c:ext>
              </c:extLst>
            </c:dLbl>
            <c:dLbl>
              <c:idx val="1"/>
              <c:tx>
                <c:rich>
                  <a:bodyPr/>
                  <a:lstStyle/>
                  <a:p>
                    <a:fld id="{8595BB99-985B-448E-8FE2-D46ABD31C0E2}" type="VALUE">
                      <a:rPr lang="en-US" smtClean="0">
                        <a:solidFill>
                          <a:schemeClr val="tx1"/>
                        </a:solidFill>
                      </a:rPr>
                      <a:pPr/>
                      <a:t>[VALUE]</a:t>
                    </a:fld>
                    <a:endParaRPr lang="en-US" dirty="0">
                      <a:solidFill>
                        <a:schemeClr val="tx1"/>
                      </a:solidFill>
                    </a:endParaRPr>
                  </a:p>
                  <a:p>
                    <a:r>
                      <a:rPr lang="en-US" sz="1100" i="1" dirty="0">
                        <a:solidFill>
                          <a:schemeClr val="tx1"/>
                        </a:solidFill>
                      </a:rPr>
                      <a:t>8.5%</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806-4D5D-8FA5-0CFCA6362B54}"/>
                </c:ext>
              </c:extLst>
            </c:dLbl>
            <c:dLbl>
              <c:idx val="2"/>
              <c:tx>
                <c:rich>
                  <a:bodyPr/>
                  <a:lstStyle/>
                  <a:p>
                    <a:endParaRPr lang="en-US" dirty="0">
                      <a:solidFill>
                        <a:schemeClr val="tx1"/>
                      </a:solidFill>
                    </a:endParaRPr>
                  </a:p>
                  <a:p>
                    <a:fld id="{491C51A9-59FB-422B-A7F3-EE5E6B70C413}" type="VALUE">
                      <a:rPr lang="en-US" smtClean="0">
                        <a:solidFill>
                          <a:schemeClr val="tx1"/>
                        </a:solidFill>
                      </a:rPr>
                      <a:pPr/>
                      <a:t>[VALUE]</a:t>
                    </a:fld>
                    <a:endParaRPr lang="en-US" dirty="0">
                      <a:solidFill>
                        <a:schemeClr val="tx1"/>
                      </a:solidFill>
                    </a:endParaRPr>
                  </a:p>
                  <a:p>
                    <a:r>
                      <a:rPr lang="en-US" sz="1100" i="1" dirty="0">
                        <a:solidFill>
                          <a:schemeClr val="tx1"/>
                        </a:solidFill>
                      </a:rPr>
                      <a:t>5.9%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806-4D5D-8FA5-0CFCA6362B54}"/>
                </c:ext>
              </c:extLst>
            </c:dLbl>
            <c:dLbl>
              <c:idx val="3"/>
              <c:tx>
                <c:rich>
                  <a:bodyPr/>
                  <a:lstStyle/>
                  <a:p>
                    <a:fld id="{FAE8C00F-B57E-43AE-8F20-659617F96E35}" type="VALUE">
                      <a:rPr lang="en-US" smtClean="0">
                        <a:solidFill>
                          <a:schemeClr val="tx1"/>
                        </a:solidFill>
                      </a:rPr>
                      <a:pPr/>
                      <a:t>[VALUE]</a:t>
                    </a:fld>
                    <a:endParaRPr lang="en-US" dirty="0">
                      <a:solidFill>
                        <a:schemeClr val="tx1"/>
                      </a:solidFill>
                    </a:endParaRPr>
                  </a:p>
                  <a:p>
                    <a:r>
                      <a:rPr lang="en-US" sz="1100" i="1" dirty="0">
                        <a:solidFill>
                          <a:schemeClr val="tx1"/>
                        </a:solidFill>
                      </a:rPr>
                      <a:t>2.7%</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806-4D5D-8FA5-0CFCA6362B54}"/>
                </c:ext>
              </c:extLst>
            </c:dLbl>
            <c:dLbl>
              <c:idx val="4"/>
              <c:tx>
                <c:rich>
                  <a:bodyPr/>
                  <a:lstStyle/>
                  <a:p>
                    <a:fld id="{6FB1E978-3ADC-4EAC-86F6-5C5912B87DB9}" type="VALUE">
                      <a:rPr lang="en-US" smtClean="0">
                        <a:solidFill>
                          <a:schemeClr val="tx1"/>
                        </a:solidFill>
                      </a:rPr>
                      <a:pPr/>
                      <a:t>[VALUE]</a:t>
                    </a:fld>
                    <a:endParaRPr lang="en-US" dirty="0">
                      <a:solidFill>
                        <a:schemeClr val="tx1"/>
                      </a:solidFill>
                    </a:endParaRPr>
                  </a:p>
                  <a:p>
                    <a:r>
                      <a:rPr lang="en-US" sz="1100" i="1" dirty="0">
                        <a:solidFill>
                          <a:schemeClr val="tx1"/>
                        </a:solidFill>
                      </a:rPr>
                      <a:t>0.3%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806-4D5D-8FA5-0CFCA6362B54}"/>
                </c:ext>
              </c:extLst>
            </c:dLbl>
            <c:dLbl>
              <c:idx val="5"/>
              <c:layout>
                <c:manualLayout>
                  <c:x val="4.3859649122805948E-3"/>
                  <c:y val="1.4030166404401981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Arial" panose="020B0604020202020204" pitchFamily="34" charset="0"/>
                      </a:defRPr>
                    </a:pPr>
                    <a:fld id="{1CEFD147-F8F3-4917-9506-6893E20AD29D}" type="VALUE">
                      <a:rPr lang="en-US" smtClean="0">
                        <a:solidFill>
                          <a:schemeClr val="tx1"/>
                        </a:solidFill>
                        <a:latin typeface="+mn-lt"/>
                      </a:rPr>
                      <a:pPr>
                        <a:defRPr sz="1400" b="1">
                          <a:solidFill>
                            <a:schemeClr val="tx1"/>
                          </a:solidFill>
                          <a:cs typeface="Arial" panose="020B0604020202020204" pitchFamily="34" charset="0"/>
                        </a:defRPr>
                      </a:pPr>
                      <a:t>[VALUE]</a:t>
                    </a:fld>
                    <a:endParaRPr lang="en-US" dirty="0">
                      <a:solidFill>
                        <a:schemeClr val="tx1"/>
                      </a:solidFill>
                      <a:latin typeface="+mn-lt"/>
                    </a:endParaRPr>
                  </a:p>
                  <a:p>
                    <a:pPr>
                      <a:defRPr sz="1400" b="1">
                        <a:solidFill>
                          <a:schemeClr val="tx1"/>
                        </a:solidFill>
                        <a:cs typeface="Arial" panose="020B0604020202020204" pitchFamily="34" charset="0"/>
                      </a:defRPr>
                    </a:pPr>
                    <a:r>
                      <a:rPr lang="en-US" sz="1100" i="1" dirty="0">
                        <a:solidFill>
                          <a:schemeClr val="tx1"/>
                        </a:solidFill>
                        <a:latin typeface="+mn-lt"/>
                      </a:rPr>
                      <a:t>(0.5-7 per 1,000 births)</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320175438596492"/>
                      <c:h val="0.1508242888473213"/>
                    </c:manualLayout>
                  </c15:layout>
                  <c15:dlblFieldTable/>
                  <c15:showDataLabelsRange val="0"/>
                </c:ext>
                <c:ext xmlns:c16="http://schemas.microsoft.com/office/drawing/2014/chart" uri="{C3380CC4-5D6E-409C-BE32-E72D297353CC}">
                  <c16:uniqueId val="{0000000B-3806-4D5D-8FA5-0CFCA6362B54}"/>
                </c:ext>
              </c:extLst>
            </c:dLbl>
            <c:dLbl>
              <c:idx val="6"/>
              <c:layout>
                <c:manualLayout>
                  <c:x val="8.4557407509060004E-3"/>
                  <c:y val="3.8554280778673629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Arial" panose="020B0604020202020204" pitchFamily="34" charset="0"/>
                      </a:defRPr>
                    </a:pPr>
                    <a:r>
                      <a:rPr lang="en-US" dirty="0">
                        <a:solidFill>
                          <a:schemeClr val="tx1"/>
                        </a:solidFill>
                        <a:latin typeface="+mn-lt"/>
                      </a:rPr>
                      <a:t>22,000</a:t>
                    </a:r>
                  </a:p>
                  <a:p>
                    <a:pPr>
                      <a:defRPr sz="1400" b="1">
                        <a:solidFill>
                          <a:schemeClr val="tx1"/>
                        </a:solidFill>
                        <a:cs typeface="Arial" panose="020B0604020202020204" pitchFamily="34" charset="0"/>
                      </a:defRPr>
                    </a:pPr>
                    <a:r>
                      <a:rPr lang="en-US" sz="1100" i="1" dirty="0">
                        <a:solidFill>
                          <a:schemeClr val="tx1"/>
                        </a:solidFill>
                        <a:latin typeface="+mn-lt"/>
                      </a:rPr>
                      <a:t>(5.8 per 1,000 births)*</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063602247087534"/>
                      <c:h val="0.17327255509436446"/>
                    </c:manualLayout>
                  </c15:layout>
                </c:ext>
                <c:ext xmlns:c16="http://schemas.microsoft.com/office/drawing/2014/chart" uri="{C3380CC4-5D6E-409C-BE32-E72D297353CC}">
                  <c16:uniqueId val="{0000000D-3806-4D5D-8FA5-0CFCA6362B5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Tobacco</c:v>
                </c:pt>
                <c:pt idx="1">
                  <c:v>Alcohol</c:v>
                </c:pt>
                <c:pt idx="2">
                  <c:v>Illicit Drugs</c:v>
                </c:pt>
                <c:pt idx="3">
                  <c:v>Binge Drinking</c:v>
                </c:pt>
                <c:pt idx="4">
                  <c:v>Heavy Drinking</c:v>
                </c:pt>
                <c:pt idx="5">
                  <c:v>FAS/ARND/ARBD</c:v>
                </c:pt>
                <c:pt idx="6">
                  <c:v>NAS</c:v>
                </c:pt>
              </c:strCache>
            </c:strRef>
          </c:cat>
          <c:val>
            <c:numRef>
              <c:f>Sheet1!$B$2:$B$8</c:f>
              <c:numCache>
                <c:formatCode>#,##0</c:formatCode>
                <c:ptCount val="7"/>
                <c:pt idx="0">
                  <c:v>640000</c:v>
                </c:pt>
                <c:pt idx="1">
                  <c:v>340000</c:v>
                </c:pt>
                <c:pt idx="2">
                  <c:v>240000</c:v>
                </c:pt>
                <c:pt idx="3">
                  <c:v>108000</c:v>
                </c:pt>
                <c:pt idx="4">
                  <c:v>12000</c:v>
                </c:pt>
                <c:pt idx="5">
                  <c:v>30000</c:v>
                </c:pt>
                <c:pt idx="6">
                  <c:v>13000</c:v>
                </c:pt>
              </c:numCache>
            </c:numRef>
          </c:val>
          <c:extLst>
            <c:ext xmlns:c16="http://schemas.microsoft.com/office/drawing/2014/chart" uri="{C3380CC4-5D6E-409C-BE32-E72D297353CC}">
              <c16:uniqueId val="{0000000E-3806-4D5D-8FA5-0CFCA6362B54}"/>
            </c:ext>
          </c:extLst>
        </c:ser>
        <c:dLbls>
          <c:showLegendKey val="0"/>
          <c:showVal val="0"/>
          <c:showCatName val="0"/>
          <c:showSerName val="0"/>
          <c:showPercent val="0"/>
          <c:showBubbleSize val="0"/>
        </c:dLbls>
        <c:gapWidth val="219"/>
        <c:overlap val="-27"/>
        <c:axId val="223778112"/>
        <c:axId val="172393792"/>
      </c:barChart>
      <c:catAx>
        <c:axId val="22377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Arial" panose="020B0604020202020204" pitchFamily="34" charset="0"/>
              </a:defRPr>
            </a:pPr>
            <a:endParaRPr lang="en-US"/>
          </a:p>
        </c:txPr>
        <c:crossAx val="172393792"/>
        <c:crosses val="autoZero"/>
        <c:auto val="1"/>
        <c:lblAlgn val="ctr"/>
        <c:lblOffset val="100"/>
        <c:noMultiLvlLbl val="0"/>
      </c:catAx>
      <c:valAx>
        <c:axId val="172393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95000"/>
                    <a:lumOff val="5000"/>
                  </a:schemeClr>
                </a:solidFill>
                <a:latin typeface="+mn-lt"/>
                <a:ea typeface="+mn-ea"/>
                <a:cs typeface="Arial" panose="020B0604020202020204" pitchFamily="34" charset="0"/>
              </a:defRPr>
            </a:pPr>
            <a:endParaRPr lang="en-US"/>
          </a:p>
        </c:txPr>
        <c:crossAx val="223778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46354590789044E-2"/>
          <c:y val="0.17129083868065373"/>
          <c:w val="0.94353645409210951"/>
          <c:h val="0.7261095304027480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B74919">
                  <a:alpha val="72000"/>
                </a:srgbClr>
              </a:solidFill>
              <a:ln>
                <a:noFill/>
              </a:ln>
              <a:effectLst/>
            </c:spPr>
            <c:extLst>
              <c:ext xmlns:c16="http://schemas.microsoft.com/office/drawing/2014/chart" uri="{C3380CC4-5D6E-409C-BE32-E72D297353CC}">
                <c16:uniqueId val="{00000001-AC4A-4F79-9FBC-59D113B6DB54}"/>
              </c:ext>
            </c:extLst>
          </c:dPt>
          <c:dPt>
            <c:idx val="1"/>
            <c:invertIfNegative val="0"/>
            <c:bubble3D val="0"/>
            <c:spPr>
              <a:solidFill>
                <a:srgbClr val="4472C4">
                  <a:alpha val="72000"/>
                </a:srgbClr>
              </a:solidFill>
              <a:ln>
                <a:noFill/>
              </a:ln>
              <a:effectLst/>
            </c:spPr>
            <c:extLst>
              <c:ext xmlns:c16="http://schemas.microsoft.com/office/drawing/2014/chart" uri="{C3380CC4-5D6E-409C-BE32-E72D297353CC}">
                <c16:uniqueId val="{00000003-AC4A-4F79-9FBC-59D113B6DB54}"/>
              </c:ext>
            </c:extLst>
          </c:dPt>
          <c:dPt>
            <c:idx val="2"/>
            <c:invertIfNegative val="0"/>
            <c:bubble3D val="0"/>
            <c:spPr>
              <a:solidFill>
                <a:srgbClr val="4F6228">
                  <a:alpha val="72000"/>
                </a:srgbClr>
              </a:solidFill>
              <a:ln>
                <a:noFill/>
              </a:ln>
              <a:effectLst/>
            </c:spPr>
            <c:extLst>
              <c:ext xmlns:c16="http://schemas.microsoft.com/office/drawing/2014/chart" uri="{C3380CC4-5D6E-409C-BE32-E72D297353CC}">
                <c16:uniqueId val="{00000005-AC4A-4F79-9FBC-59D113B6DB54}"/>
              </c:ext>
            </c:extLst>
          </c:dPt>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CAM </c:v>
                </c:pt>
                <c:pt idx="1">
                  <c:v>RPG FDC</c:v>
                </c:pt>
                <c:pt idx="2">
                  <c:v>RPG Comparison</c:v>
                </c:pt>
              </c:strCache>
            </c:strRef>
          </c:cat>
          <c:val>
            <c:numRef>
              <c:f>Sheet1!$B$2:$B$4</c:f>
              <c:numCache>
                <c:formatCode>General</c:formatCode>
                <c:ptCount val="3"/>
                <c:pt idx="0">
                  <c:v>310</c:v>
                </c:pt>
                <c:pt idx="1">
                  <c:v>356</c:v>
                </c:pt>
                <c:pt idx="2">
                  <c:v>422</c:v>
                </c:pt>
              </c:numCache>
            </c:numRef>
          </c:val>
          <c:extLst>
            <c:ext xmlns:c16="http://schemas.microsoft.com/office/drawing/2014/chart" uri="{C3380CC4-5D6E-409C-BE32-E72D297353CC}">
              <c16:uniqueId val="{00000006-AC4A-4F79-9FBC-59D113B6DB54}"/>
            </c:ext>
          </c:extLst>
        </c:ser>
        <c:dLbls>
          <c:showLegendKey val="0"/>
          <c:showVal val="0"/>
          <c:showCatName val="0"/>
          <c:showSerName val="0"/>
          <c:showPercent val="0"/>
          <c:showBubbleSize val="0"/>
        </c:dLbls>
        <c:gapWidth val="28"/>
        <c:overlap val="-86"/>
        <c:axId val="232204064"/>
        <c:axId val="232204624"/>
      </c:barChart>
      <c:catAx>
        <c:axId val="23220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rgbClr val="595959"/>
                </a:solidFill>
                <a:latin typeface="Tw Cen MT Condensed Extra Bold" panose="020B0803020202020204" pitchFamily="34" charset="0"/>
                <a:ea typeface="+mn-ea"/>
                <a:cs typeface="+mn-cs"/>
              </a:defRPr>
            </a:pPr>
            <a:endParaRPr lang="en-US"/>
          </a:p>
        </c:txPr>
        <c:crossAx val="232204624"/>
        <c:crosses val="autoZero"/>
        <c:auto val="1"/>
        <c:lblAlgn val="ctr"/>
        <c:lblOffset val="100"/>
        <c:noMultiLvlLbl val="0"/>
      </c:catAx>
      <c:valAx>
        <c:axId val="232204624"/>
        <c:scaling>
          <c:orientation val="minMax"/>
          <c:max val="47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2204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329268547457276"/>
          <c:y val="0.20761635719964736"/>
          <c:w val="0.86074024221403955"/>
          <c:h val="0.5772665982006322"/>
        </c:manualLayout>
      </c:layout>
      <c:barChart>
        <c:barDir val="col"/>
        <c:grouping val="clustered"/>
        <c:varyColors val="0"/>
        <c:ser>
          <c:idx val="1"/>
          <c:order val="0"/>
          <c:tx>
            <c:strRef>
              <c:f>Sheet1!$B$1</c:f>
              <c:strCache>
                <c:ptCount val="1"/>
                <c:pt idx="0">
                  <c:v>Column1</c:v>
                </c:pt>
              </c:strCache>
            </c:strRef>
          </c:tx>
          <c:spPr>
            <a:solidFill>
              <a:srgbClr val="B74919"/>
            </a:solidFill>
            <a:ln>
              <a:noFill/>
            </a:ln>
            <a:effectLst/>
          </c:spPr>
          <c:invertIfNegative val="0"/>
          <c:dPt>
            <c:idx val="0"/>
            <c:invertIfNegative val="0"/>
            <c:bubble3D val="0"/>
            <c:spPr>
              <a:solidFill>
                <a:srgbClr val="B74919">
                  <a:alpha val="72000"/>
                </a:srgbClr>
              </a:solidFill>
              <a:ln>
                <a:noFill/>
              </a:ln>
              <a:effectLst/>
            </c:spPr>
            <c:extLst>
              <c:ext xmlns:c16="http://schemas.microsoft.com/office/drawing/2014/chart" uri="{C3380CC4-5D6E-409C-BE32-E72D297353CC}">
                <c16:uniqueId val="{00000001-82DF-45E3-9D74-470B72B74180}"/>
              </c:ext>
            </c:extLst>
          </c:dPt>
          <c:dPt>
            <c:idx val="1"/>
            <c:invertIfNegative val="0"/>
            <c:bubble3D val="0"/>
            <c:spPr>
              <a:solidFill>
                <a:srgbClr val="4472C4">
                  <a:alpha val="72000"/>
                </a:srgbClr>
              </a:solidFill>
              <a:ln>
                <a:noFill/>
              </a:ln>
              <a:effectLst/>
            </c:spPr>
            <c:extLst>
              <c:ext xmlns:c16="http://schemas.microsoft.com/office/drawing/2014/chart" uri="{C3380CC4-5D6E-409C-BE32-E72D297353CC}">
                <c16:uniqueId val="{00000003-82DF-45E3-9D74-470B72B74180}"/>
              </c:ext>
            </c:extLst>
          </c:dPt>
          <c:dPt>
            <c:idx val="2"/>
            <c:invertIfNegative val="0"/>
            <c:bubble3D val="0"/>
            <c:spPr>
              <a:solidFill>
                <a:srgbClr val="4F6228">
                  <a:alpha val="72000"/>
                </a:srgbClr>
              </a:solidFill>
              <a:ln>
                <a:noFill/>
              </a:ln>
              <a:effectLst/>
            </c:spPr>
            <c:extLst>
              <c:ext xmlns:c16="http://schemas.microsoft.com/office/drawing/2014/chart" uri="{C3380CC4-5D6E-409C-BE32-E72D297353CC}">
                <c16:uniqueId val="{00000005-82DF-45E3-9D74-470B72B74180}"/>
              </c:ext>
            </c:extLst>
          </c:dPt>
          <c:dLbls>
            <c:dLbl>
              <c:idx val="0"/>
              <c:tx>
                <c:rich>
                  <a:bodyPr rot="0" spcFirstLastPara="1" vertOverflow="ellipsis" vert="horz" wrap="square" lIns="38100" tIns="19050" rIns="38100" bIns="19050" anchor="ctr" anchorCtr="1">
                    <a:spAutoFit/>
                  </a:bodyPr>
                  <a:lstStyle/>
                  <a:p>
                    <a:pPr>
                      <a:defRPr sz="3200" b="1" i="0" u="none" strike="noStrike" kern="1200" baseline="0">
                        <a:solidFill>
                          <a:schemeClr val="tx1">
                            <a:lumMod val="65000"/>
                            <a:lumOff val="35000"/>
                          </a:schemeClr>
                        </a:solidFill>
                        <a:latin typeface="+mn-lt"/>
                        <a:ea typeface="+mn-ea"/>
                        <a:cs typeface="+mn-cs"/>
                      </a:defRPr>
                    </a:pPr>
                    <a:fld id="{1470CE11-6273-44C5-A672-EB55D40B118B}" type="VALUE">
                      <a:rPr lang="en-US" sz="3200" b="1">
                        <a:solidFill>
                          <a:schemeClr val="tx1">
                            <a:lumMod val="65000"/>
                            <a:lumOff val="35000"/>
                          </a:schemeClr>
                        </a:solidFill>
                      </a:rPr>
                      <a:pPr>
                        <a:defRPr sz="3200" b="1">
                          <a:solidFill>
                            <a:schemeClr val="tx1">
                              <a:lumMod val="65000"/>
                              <a:lumOff val="35000"/>
                            </a:schemeClr>
                          </a:solidFill>
                        </a:defRPr>
                      </a:pPr>
                      <a:t>[VALUE]</a:t>
                    </a:fld>
                    <a:r>
                      <a:rPr lang="en-US" sz="3200" b="1" dirty="0">
                        <a:solidFill>
                          <a:schemeClr val="tx1">
                            <a:lumMod val="65000"/>
                            <a:lumOff val="35000"/>
                          </a:schemeClr>
                        </a:solidFill>
                      </a:rPr>
                      <a:t>%</a:t>
                    </a:r>
                  </a:p>
                </c:rich>
              </c:tx>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2DF-45E3-9D74-470B72B74180}"/>
                </c:ext>
              </c:extLst>
            </c:dLbl>
            <c:dLbl>
              <c:idx val="1"/>
              <c:tx>
                <c:rich>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fld id="{C477B6F9-8A1C-4B6C-B6F3-7EF49DA477C1}" type="VALUE">
                      <a:rPr lang="en-US" sz="3200" b="1"/>
                      <a:pPr>
                        <a:defRPr sz="3200" b="1"/>
                      </a:pPr>
                      <a:t>[VALUE]</a:t>
                    </a:fld>
                    <a:r>
                      <a:rPr lang="en-US" sz="3200" b="1"/>
                      <a:t>%</a:t>
                    </a:r>
                  </a:p>
                </c:rich>
              </c:tx>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2DF-45E3-9D74-470B72B74180}"/>
                </c:ext>
              </c:extLst>
            </c:dLbl>
            <c:dLbl>
              <c:idx val="2"/>
              <c:tx>
                <c:rich>
                  <a:bodyPr rot="0" spcFirstLastPara="1" vertOverflow="ellipsis" vert="horz" wrap="square" lIns="38100" tIns="19050" rIns="38100" bIns="19050" anchor="ctr" anchorCtr="1">
                    <a:spAutoFit/>
                  </a:bodyPr>
                  <a:lstStyle/>
                  <a:p>
                    <a:pPr>
                      <a:defRPr sz="3200" b="1" i="0" u="none" strike="noStrike" kern="1200" baseline="0">
                        <a:solidFill>
                          <a:schemeClr val="tx1">
                            <a:lumMod val="65000"/>
                            <a:lumOff val="35000"/>
                          </a:schemeClr>
                        </a:solidFill>
                        <a:latin typeface="+mn-lt"/>
                        <a:ea typeface="+mn-ea"/>
                        <a:cs typeface="+mn-cs"/>
                      </a:defRPr>
                    </a:pPr>
                    <a:r>
                      <a:rPr lang="en-US" sz="3200" b="1">
                        <a:solidFill>
                          <a:schemeClr val="tx1">
                            <a:lumMod val="65000"/>
                            <a:lumOff val="35000"/>
                          </a:schemeClr>
                        </a:solidFill>
                      </a:rPr>
                      <a:t>54.4%</a:t>
                    </a:r>
                  </a:p>
                </c:rich>
              </c:tx>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2DF-45E3-9D74-470B72B7418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CAM</c:v>
                </c:pt>
                <c:pt idx="1">
                  <c:v>RPG FDC</c:v>
                </c:pt>
                <c:pt idx="2">
                  <c:v>RPG Comparison</c:v>
                </c:pt>
              </c:strCache>
            </c:strRef>
          </c:cat>
          <c:val>
            <c:numRef>
              <c:f>Sheet1!$B$2:$B$4</c:f>
              <c:numCache>
                <c:formatCode>General</c:formatCode>
                <c:ptCount val="3"/>
                <c:pt idx="0">
                  <c:v>84.9</c:v>
                </c:pt>
                <c:pt idx="1">
                  <c:v>73.099999999999994</c:v>
                </c:pt>
                <c:pt idx="2">
                  <c:v>54.4</c:v>
                </c:pt>
              </c:numCache>
            </c:numRef>
          </c:val>
          <c:extLst>
            <c:ext xmlns:c16="http://schemas.microsoft.com/office/drawing/2014/chart" uri="{C3380CC4-5D6E-409C-BE32-E72D297353CC}">
              <c16:uniqueId val="{00000006-82DF-45E3-9D74-470B72B74180}"/>
            </c:ext>
          </c:extLst>
        </c:ser>
        <c:dLbls>
          <c:showLegendKey val="0"/>
          <c:showVal val="0"/>
          <c:showCatName val="0"/>
          <c:showSerName val="0"/>
          <c:showPercent val="0"/>
          <c:showBubbleSize val="0"/>
        </c:dLbls>
        <c:gapWidth val="28"/>
        <c:overlap val="-35"/>
        <c:axId val="232206864"/>
        <c:axId val="232207424"/>
      </c:barChart>
      <c:catAx>
        <c:axId val="23220686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Tw Cen MT" panose="020B0602020104020603" pitchFamily="34" charset="0"/>
                <a:ea typeface="+mn-ea"/>
                <a:cs typeface="+mn-cs"/>
              </a:defRPr>
            </a:pPr>
            <a:endParaRPr lang="en-US"/>
          </a:p>
        </c:txPr>
        <c:crossAx val="232207424"/>
        <c:crosses val="autoZero"/>
        <c:auto val="1"/>
        <c:lblAlgn val="ctr"/>
        <c:lblOffset val="100"/>
        <c:noMultiLvlLbl val="0"/>
      </c:catAx>
      <c:valAx>
        <c:axId val="232207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2206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610692464464682E-2"/>
          <c:y val="4.5088690385822666E-2"/>
          <c:w val="0.96172466384148281"/>
          <c:h val="0.80780344093257228"/>
        </c:manualLayout>
      </c:layout>
      <c:barChart>
        <c:barDir val="col"/>
        <c:grouping val="clustered"/>
        <c:varyColors val="0"/>
        <c:ser>
          <c:idx val="0"/>
          <c:order val="0"/>
          <c:tx>
            <c:strRef>
              <c:f>Sheet1!$B$1</c:f>
              <c:strCache>
                <c:ptCount val="1"/>
                <c:pt idx="0">
                  <c:v>Recurrence of Child Maltreatment</c:v>
                </c:pt>
              </c:strCache>
            </c:strRef>
          </c:tx>
          <c:spPr>
            <a:solidFill>
              <a:schemeClr val="accent2"/>
            </a:solidFill>
            <a:ln>
              <a:noFill/>
            </a:ln>
            <a:effectLst/>
          </c:spPr>
          <c:invertIfNegative val="0"/>
          <c:dPt>
            <c:idx val="0"/>
            <c:invertIfNegative val="0"/>
            <c:bubble3D val="0"/>
            <c:spPr>
              <a:solidFill>
                <a:srgbClr val="B74919">
                  <a:alpha val="72000"/>
                </a:srgbClr>
              </a:solidFill>
              <a:ln>
                <a:noFill/>
              </a:ln>
              <a:effectLst/>
            </c:spPr>
            <c:extLst>
              <c:ext xmlns:c16="http://schemas.microsoft.com/office/drawing/2014/chart" uri="{C3380CC4-5D6E-409C-BE32-E72D297353CC}">
                <c16:uniqueId val="{00000001-C8FC-45D6-BB1A-C8F20B09F2E7}"/>
              </c:ext>
            </c:extLst>
          </c:dPt>
          <c:dPt>
            <c:idx val="1"/>
            <c:invertIfNegative val="0"/>
            <c:bubble3D val="0"/>
            <c:spPr>
              <a:solidFill>
                <a:srgbClr val="4472C4">
                  <a:alpha val="72000"/>
                </a:srgbClr>
              </a:solidFill>
              <a:ln>
                <a:noFill/>
              </a:ln>
              <a:effectLst/>
            </c:spPr>
            <c:extLst>
              <c:ext xmlns:c16="http://schemas.microsoft.com/office/drawing/2014/chart" uri="{C3380CC4-5D6E-409C-BE32-E72D297353CC}">
                <c16:uniqueId val="{00000003-C8FC-45D6-BB1A-C8F20B09F2E7}"/>
              </c:ext>
            </c:extLst>
          </c:dPt>
          <c:dPt>
            <c:idx val="2"/>
            <c:invertIfNegative val="0"/>
            <c:bubble3D val="0"/>
            <c:spPr>
              <a:solidFill>
                <a:srgbClr val="4F6228">
                  <a:alpha val="72000"/>
                </a:srgbClr>
              </a:solidFill>
              <a:ln>
                <a:noFill/>
              </a:ln>
              <a:effectLst/>
            </c:spPr>
            <c:extLst>
              <c:ext xmlns:c16="http://schemas.microsoft.com/office/drawing/2014/chart" uri="{C3380CC4-5D6E-409C-BE32-E72D297353CC}">
                <c16:uniqueId val="{00000005-C8FC-45D6-BB1A-C8F20B09F2E7}"/>
              </c:ext>
            </c:extLst>
          </c:dPt>
          <c:dPt>
            <c:idx val="3"/>
            <c:invertIfNegative val="0"/>
            <c:bubble3D val="0"/>
            <c:spPr>
              <a:solidFill>
                <a:srgbClr val="FFC000">
                  <a:alpha val="72000"/>
                </a:srgbClr>
              </a:solidFill>
              <a:ln>
                <a:noFill/>
              </a:ln>
              <a:effectLst/>
            </c:spPr>
            <c:extLst>
              <c:ext xmlns:c16="http://schemas.microsoft.com/office/drawing/2014/chart" uri="{C3380CC4-5D6E-409C-BE32-E72D297353CC}">
                <c16:uniqueId val="{00000007-C8FC-45D6-BB1A-C8F20B09F2E7}"/>
              </c:ext>
            </c:extLst>
          </c:dPt>
          <c:dLbls>
            <c:dLbl>
              <c:idx val="0"/>
              <c:tx>
                <c:rich>
                  <a:bodyPr/>
                  <a:lstStyle/>
                  <a:p>
                    <a:fld id="{67D174AF-4761-48D9-B3BF-17DD0484019F}"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8FC-45D6-BB1A-C8F20B09F2E7}"/>
                </c:ext>
              </c:extLst>
            </c:dLbl>
            <c:dLbl>
              <c:idx val="1"/>
              <c:tx>
                <c:rich>
                  <a:bodyPr/>
                  <a:lstStyle/>
                  <a:p>
                    <a:r>
                      <a:rPr lang="en-US" dirty="0"/>
                      <a:t>3.4%</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8FC-45D6-BB1A-C8F20B09F2E7}"/>
                </c:ext>
              </c:extLst>
            </c:dLbl>
            <c:dLbl>
              <c:idx val="2"/>
              <c:tx>
                <c:rich>
                  <a:bodyPr/>
                  <a:lstStyle/>
                  <a:p>
                    <a:fld id="{EC46C388-0E4C-496C-B7FD-D076F69786F0}"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8FC-45D6-BB1A-C8F20B09F2E7}"/>
                </c:ext>
              </c:extLst>
            </c:dLbl>
            <c:dLbl>
              <c:idx val="3"/>
              <c:tx>
                <c:rich>
                  <a:bodyPr/>
                  <a:lstStyle/>
                  <a:p>
                    <a:fld id="{828A578A-42FC-4254-8ED8-7E045F441D77}"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8FC-45D6-BB1A-C8F20B09F2E7}"/>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CAM Children</c:v>
                </c:pt>
                <c:pt idx="1">
                  <c:v>RPG Children - FDC</c:v>
                </c:pt>
                <c:pt idx="2">
                  <c:v>RPG Children - No FDC</c:v>
                </c:pt>
                <c:pt idx="3">
                  <c:v>RPG - 25 State Contextual Subgroup</c:v>
                </c:pt>
              </c:strCache>
            </c:strRef>
          </c:cat>
          <c:val>
            <c:numRef>
              <c:f>Sheet1!$B$2:$B$5</c:f>
              <c:numCache>
                <c:formatCode>General</c:formatCode>
                <c:ptCount val="4"/>
                <c:pt idx="0">
                  <c:v>2.2999999999999998</c:v>
                </c:pt>
                <c:pt idx="1">
                  <c:v>3.4</c:v>
                </c:pt>
                <c:pt idx="2">
                  <c:v>4.9000000000000004</c:v>
                </c:pt>
                <c:pt idx="3">
                  <c:v>5.8</c:v>
                </c:pt>
              </c:numCache>
            </c:numRef>
          </c:val>
          <c:extLst>
            <c:ext xmlns:c16="http://schemas.microsoft.com/office/drawing/2014/chart" uri="{C3380CC4-5D6E-409C-BE32-E72D297353CC}">
              <c16:uniqueId val="{00000008-C8FC-45D6-BB1A-C8F20B09F2E7}"/>
            </c:ext>
          </c:extLst>
        </c:ser>
        <c:dLbls>
          <c:showLegendKey val="0"/>
          <c:showVal val="0"/>
          <c:showCatName val="0"/>
          <c:showSerName val="0"/>
          <c:showPercent val="0"/>
          <c:showBubbleSize val="0"/>
        </c:dLbls>
        <c:gapWidth val="16"/>
        <c:overlap val="-23"/>
        <c:axId val="231882560"/>
        <c:axId val="231883120"/>
      </c:barChart>
      <c:catAx>
        <c:axId val="23188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w Cen MT Condensed Extra Bold" panose="020B0803020202020204" pitchFamily="34" charset="0"/>
                <a:ea typeface="+mn-ea"/>
                <a:cs typeface="+mn-cs"/>
              </a:defRPr>
            </a:pPr>
            <a:endParaRPr lang="en-US"/>
          </a:p>
        </c:txPr>
        <c:crossAx val="231883120"/>
        <c:crosses val="autoZero"/>
        <c:auto val="1"/>
        <c:lblAlgn val="ctr"/>
        <c:lblOffset val="100"/>
        <c:noMultiLvlLbl val="0"/>
      </c:catAx>
      <c:valAx>
        <c:axId val="231883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1882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Recurrence of Child Maltreatment</c:v>
                </c:pt>
              </c:strCache>
            </c:strRef>
          </c:tx>
          <c:spPr>
            <a:solidFill>
              <a:srgbClr val="FFC000"/>
            </a:solidFill>
            <a:ln>
              <a:noFill/>
            </a:ln>
            <a:effectLst/>
          </c:spPr>
          <c:invertIfNegative val="0"/>
          <c:dPt>
            <c:idx val="0"/>
            <c:invertIfNegative val="0"/>
            <c:bubble3D val="0"/>
            <c:spPr>
              <a:solidFill>
                <a:srgbClr val="B74919">
                  <a:alpha val="72000"/>
                </a:srgbClr>
              </a:solidFill>
              <a:ln>
                <a:noFill/>
              </a:ln>
              <a:effectLst/>
            </c:spPr>
            <c:extLst>
              <c:ext xmlns:c16="http://schemas.microsoft.com/office/drawing/2014/chart" uri="{C3380CC4-5D6E-409C-BE32-E72D297353CC}">
                <c16:uniqueId val="{00000001-4C56-4710-90A5-012E47AD22CD}"/>
              </c:ext>
            </c:extLst>
          </c:dPt>
          <c:dPt>
            <c:idx val="1"/>
            <c:invertIfNegative val="0"/>
            <c:bubble3D val="0"/>
            <c:spPr>
              <a:solidFill>
                <a:srgbClr val="4472C4">
                  <a:alpha val="72000"/>
                </a:srgbClr>
              </a:solidFill>
              <a:ln>
                <a:noFill/>
              </a:ln>
              <a:effectLst/>
            </c:spPr>
            <c:extLst>
              <c:ext xmlns:c16="http://schemas.microsoft.com/office/drawing/2014/chart" uri="{C3380CC4-5D6E-409C-BE32-E72D297353CC}">
                <c16:uniqueId val="{00000003-4C56-4710-90A5-012E47AD22CD}"/>
              </c:ext>
            </c:extLst>
          </c:dPt>
          <c:dPt>
            <c:idx val="2"/>
            <c:invertIfNegative val="0"/>
            <c:bubble3D val="0"/>
            <c:spPr>
              <a:solidFill>
                <a:srgbClr val="4F6228">
                  <a:alpha val="72000"/>
                </a:srgbClr>
              </a:solidFill>
              <a:ln>
                <a:noFill/>
              </a:ln>
              <a:effectLst/>
            </c:spPr>
            <c:extLst>
              <c:ext xmlns:c16="http://schemas.microsoft.com/office/drawing/2014/chart" uri="{C3380CC4-5D6E-409C-BE32-E72D297353CC}">
                <c16:uniqueId val="{00000005-4C56-4710-90A5-012E47AD22CD}"/>
              </c:ext>
            </c:extLst>
          </c:dPt>
          <c:dLbls>
            <c:dLbl>
              <c:idx val="0"/>
              <c:tx>
                <c:rich>
                  <a:bodyPr/>
                  <a:lstStyle/>
                  <a:p>
                    <a:fld id="{AE69EEDF-FE29-46B2-AD74-3115469A646F}"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C56-4710-90A5-012E47AD22CD}"/>
                </c:ext>
              </c:extLst>
            </c:dLbl>
            <c:dLbl>
              <c:idx val="1"/>
              <c:tx>
                <c:rich>
                  <a:bodyPr/>
                  <a:lstStyle/>
                  <a:p>
                    <a:fld id="{B41E802A-5C32-41A0-AF7E-5E091AC32622}"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C56-4710-90A5-012E47AD22CD}"/>
                </c:ext>
              </c:extLst>
            </c:dLbl>
            <c:dLbl>
              <c:idx val="2"/>
              <c:tx>
                <c:rich>
                  <a:bodyPr/>
                  <a:lstStyle/>
                  <a:p>
                    <a:fld id="{335B083B-529A-440A-8740-7113285B0C8D}"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C56-4710-90A5-012E47AD22CD}"/>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CAM Children</c:v>
                </c:pt>
                <c:pt idx="1">
                  <c:v>RPG - Children</c:v>
                </c:pt>
                <c:pt idx="2">
                  <c:v>RPG - 25 State Contextual Subgroup</c:v>
                </c:pt>
              </c:strCache>
            </c:strRef>
          </c:cat>
          <c:val>
            <c:numRef>
              <c:f>Sheet1!$B$2:$B$4</c:f>
              <c:numCache>
                <c:formatCode>General</c:formatCode>
                <c:ptCount val="3"/>
                <c:pt idx="0" formatCode="0.0">
                  <c:v>5</c:v>
                </c:pt>
                <c:pt idx="1">
                  <c:v>5.0999999999999996</c:v>
                </c:pt>
                <c:pt idx="2">
                  <c:v>13.1</c:v>
                </c:pt>
              </c:numCache>
            </c:numRef>
          </c:val>
          <c:extLst>
            <c:ext xmlns:c16="http://schemas.microsoft.com/office/drawing/2014/chart" uri="{C3380CC4-5D6E-409C-BE32-E72D297353CC}">
              <c16:uniqueId val="{00000006-4C56-4710-90A5-012E47AD22CD}"/>
            </c:ext>
          </c:extLst>
        </c:ser>
        <c:dLbls>
          <c:showLegendKey val="0"/>
          <c:showVal val="0"/>
          <c:showCatName val="0"/>
          <c:showSerName val="0"/>
          <c:showPercent val="0"/>
          <c:showBubbleSize val="0"/>
        </c:dLbls>
        <c:gapWidth val="16"/>
        <c:overlap val="-23"/>
        <c:axId val="231885920"/>
        <c:axId val="231886480"/>
      </c:barChart>
      <c:catAx>
        <c:axId val="231885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Tw Cen MT Condensed Extra Bold" panose="020B0803020202020204" pitchFamily="34" charset="0"/>
                <a:ea typeface="+mn-ea"/>
                <a:cs typeface="+mn-cs"/>
              </a:defRPr>
            </a:pPr>
            <a:endParaRPr lang="en-US"/>
          </a:p>
        </c:txPr>
        <c:crossAx val="231886480"/>
        <c:crosses val="autoZero"/>
        <c:auto val="1"/>
        <c:lblAlgn val="ctr"/>
        <c:lblOffset val="100"/>
        <c:noMultiLvlLbl val="0"/>
      </c:catAx>
      <c:valAx>
        <c:axId val="2318864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1885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3000" b="1" i="0" u="none" strike="noStrike" kern="1200" cap="none" spc="-120" baseline="0" dirty="0" smtClean="0">
                <a:solidFill>
                  <a:schemeClr val="accent2">
                    <a:lumMod val="50000"/>
                  </a:schemeClr>
                </a:solidFill>
                <a:latin typeface="Tw Cen MT" panose="020B0602020104020603" pitchFamily="34" charset="0"/>
                <a:ea typeface="+mj-ea"/>
                <a:cs typeface="+mj-cs"/>
              </a:defRPr>
            </a:pPr>
            <a:r>
              <a:rPr lang="en-US" sz="3000" b="1" i="0" u="none" strike="noStrike" kern="1200" cap="none" spc="-120" baseline="0" dirty="0">
                <a:solidFill>
                  <a:schemeClr val="accent2">
                    <a:lumMod val="50000"/>
                  </a:schemeClr>
                </a:solidFill>
                <a:latin typeface="Tw Cen MT" panose="020B0602020104020603" pitchFamily="34" charset="0"/>
                <a:ea typeface="+mj-ea"/>
                <a:cs typeface="+mj-cs"/>
              </a:rPr>
              <a:t>Number of Children in Out-of-Home </a:t>
            </a:r>
          </a:p>
          <a:p>
            <a:pPr algn="ctr" rtl="0">
              <a:defRPr lang="en-US" sz="3000" b="1" cap="none" spc="-120" dirty="0" smtClean="0">
                <a:solidFill>
                  <a:schemeClr val="accent2">
                    <a:lumMod val="50000"/>
                  </a:schemeClr>
                </a:solidFill>
                <a:latin typeface="Tw Cen MT" panose="020B0602020104020603" pitchFamily="34" charset="0"/>
                <a:ea typeface="+mj-ea"/>
                <a:cs typeface="+mj-cs"/>
              </a:defRPr>
            </a:pPr>
            <a:r>
              <a:rPr lang="en-US" sz="3000" b="1" i="0" u="none" strike="noStrike" kern="1200" cap="none" spc="-120" baseline="0" dirty="0">
                <a:solidFill>
                  <a:schemeClr val="accent2">
                    <a:lumMod val="50000"/>
                  </a:schemeClr>
                </a:solidFill>
                <a:latin typeface="Tw Cen MT" panose="020B0602020104020603" pitchFamily="34" charset="0"/>
                <a:ea typeface="+mj-ea"/>
                <a:cs typeface="+mj-cs"/>
              </a:rPr>
              <a:t>Care,  2010-2014</a:t>
            </a:r>
          </a:p>
        </c:rich>
      </c:tx>
      <c:overlay val="0"/>
      <c:spPr>
        <a:noFill/>
        <a:ln>
          <a:noFill/>
        </a:ln>
        <a:effectLst/>
      </c:spPr>
      <c:txPr>
        <a:bodyPr rot="0" spcFirstLastPara="1" vertOverflow="ellipsis" vert="horz" wrap="square" anchor="ctr" anchorCtr="1"/>
        <a:lstStyle/>
        <a:p>
          <a:pPr algn="ctr" rtl="0">
            <a:defRPr lang="en-US" sz="3000" b="1" i="0" u="none" strike="noStrike" kern="1200" cap="none" spc="-120" baseline="0" dirty="0" smtClean="0">
              <a:solidFill>
                <a:schemeClr val="accent2">
                  <a:lumMod val="50000"/>
                </a:schemeClr>
              </a:solidFill>
              <a:latin typeface="Tw Cen MT" panose="020B0602020104020603" pitchFamily="34" charset="0"/>
              <a:ea typeface="+mj-ea"/>
              <a:cs typeface="+mj-cs"/>
            </a:defRPr>
          </a:pPr>
          <a:endParaRPr lang="en-US"/>
        </a:p>
      </c:txPr>
    </c:title>
    <c:autoTitleDeleted val="0"/>
    <c:plotArea>
      <c:layout>
        <c:manualLayout>
          <c:layoutTarget val="inner"/>
          <c:xMode val="edge"/>
          <c:yMode val="edge"/>
          <c:x val="0.11915349440103698"/>
          <c:y val="0.18637434652749554"/>
          <c:w val="0.86810065946727433"/>
          <c:h val="0.62993597708820392"/>
        </c:manualLayout>
      </c:layout>
      <c:lineChart>
        <c:grouping val="standard"/>
        <c:varyColors val="0"/>
        <c:ser>
          <c:idx val="0"/>
          <c:order val="0"/>
          <c:tx>
            <c:strRef>
              <c:f>Sheet1!$B$1</c:f>
              <c:strCache>
                <c:ptCount val="1"/>
                <c:pt idx="0">
                  <c:v>Series 1</c:v>
                </c:pt>
              </c:strCache>
            </c:strRef>
          </c:tx>
          <c:spPr>
            <a:ln w="66675" cap="rnd">
              <a:solidFill>
                <a:schemeClr val="accent2">
                  <a:lumMod val="50000"/>
                </a:schemeClr>
              </a:solidFill>
              <a:round/>
            </a:ln>
            <a:effectLst/>
          </c:spPr>
          <c:marker>
            <c:symbol val="circle"/>
            <c:size val="5"/>
            <c:spPr>
              <a:solidFill>
                <a:schemeClr val="accent2"/>
              </a:solidFill>
              <a:ln w="107950">
                <a:solidFill>
                  <a:schemeClr val="accent2"/>
                </a:solidFill>
              </a:ln>
              <a:effectLst/>
            </c:spPr>
          </c:marker>
          <c:dPt>
            <c:idx val="2"/>
            <c:marker>
              <c:symbol val="circle"/>
              <c:size val="5"/>
              <c:spPr>
                <a:solidFill>
                  <a:srgbClr val="1D6FA9"/>
                </a:solidFill>
                <a:ln w="107950">
                  <a:solidFill>
                    <a:schemeClr val="accent2"/>
                  </a:solidFill>
                </a:ln>
                <a:effectLst/>
              </c:spPr>
            </c:marker>
            <c:bubble3D val="0"/>
            <c:extLst>
              <c:ext xmlns:c16="http://schemas.microsoft.com/office/drawing/2014/chart" uri="{C3380CC4-5D6E-409C-BE32-E72D297353CC}">
                <c16:uniqueId val="{00000000-C74B-4E54-9720-7E3C0940C54C}"/>
              </c:ext>
            </c:extLst>
          </c:dPt>
          <c:dLbls>
            <c:dLbl>
              <c:idx val="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1D6FA9"/>
                      </a:solidFill>
                      <a:latin typeface="Tw Cen MT Condensed Extra Bold" panose="020B0803020202020204" pitchFamily="34"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C74B-4E54-9720-7E3C0940C54C}"/>
                </c:ext>
              </c:extLst>
            </c:dLbl>
            <c:dLbl>
              <c:idx val="1"/>
              <c:layout>
                <c:manualLayout>
                  <c:x val="-3.9357205569593844E-2"/>
                  <c:y val="-8.1564505772256518E-2"/>
                </c:manualLayout>
              </c:layout>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1D6FA9"/>
                      </a:solidFill>
                      <a:latin typeface="Tw Cen MT Condensed Extra Bold" panose="020B0803020202020204" pitchFamily="34" charset="0"/>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B-4E54-9720-7E3C0940C54C}"/>
                </c:ext>
              </c:extLst>
            </c:dLbl>
            <c:dLbl>
              <c:idx val="2"/>
              <c:layout>
                <c:manualLayout>
                  <c:x val="-5.438452872002713E-2"/>
                  <c:y val="-6.5250576968746865E-2"/>
                </c:manualLayout>
              </c:layout>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1D6FA9"/>
                      </a:solidFill>
                      <a:latin typeface="Tw Cen MT Condensed Extra Bold" panose="020B0803020202020204" pitchFamily="34" charset="0"/>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4B-4E54-9720-7E3C0940C54C}"/>
                </c:ext>
              </c:extLst>
            </c:dLbl>
            <c:dLbl>
              <c:idx val="3"/>
              <c:layout>
                <c:manualLayout>
                  <c:x val="-8.9992026705516426E-2"/>
                  <c:y val="-7.9413528209452133E-2"/>
                </c:manualLayout>
              </c:layout>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1D6FA9"/>
                      </a:solidFill>
                      <a:latin typeface="Tw Cen MT Condensed Extra Bold" panose="020B0803020202020204" pitchFamily="34" charset="0"/>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B-4E54-9720-7E3C0940C54C}"/>
                </c:ext>
              </c:extLst>
            </c:dLbl>
            <c:dLbl>
              <c:idx val="4"/>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1D6FA9"/>
                      </a:solidFill>
                      <a:latin typeface="Tw Cen MT Condensed Extra Bold" panose="020B0803020202020204" pitchFamily="34"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C74B-4E54-9720-7E3C0940C54C}"/>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accent6">
                        <a:lumMod val="75000"/>
                      </a:schemeClr>
                    </a:solidFill>
                    <a:latin typeface="Tw Cen MT Condensed Extra Bold" panose="020B0803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2010</c:v>
                </c:pt>
                <c:pt idx="1">
                  <c:v>2011</c:v>
                </c:pt>
                <c:pt idx="2">
                  <c:v>2012</c:v>
                </c:pt>
                <c:pt idx="3">
                  <c:v>2013</c:v>
                </c:pt>
                <c:pt idx="4">
                  <c:v>2014</c:v>
                </c:pt>
              </c:numCache>
            </c:numRef>
          </c:cat>
          <c:val>
            <c:numRef>
              <c:f>Sheet1!$B$2:$B$6</c:f>
              <c:numCache>
                <c:formatCode>#,##0</c:formatCode>
                <c:ptCount val="5"/>
                <c:pt idx="0">
                  <c:v>404878</c:v>
                </c:pt>
                <c:pt idx="1">
                  <c:v>398057</c:v>
                </c:pt>
                <c:pt idx="2">
                  <c:v>397153</c:v>
                </c:pt>
                <c:pt idx="3">
                  <c:v>400989</c:v>
                </c:pt>
                <c:pt idx="4">
                  <c:v>415129</c:v>
                </c:pt>
              </c:numCache>
            </c:numRef>
          </c:val>
          <c:smooth val="0"/>
          <c:extLst>
            <c:ext xmlns:c16="http://schemas.microsoft.com/office/drawing/2014/chart" uri="{C3380CC4-5D6E-409C-BE32-E72D297353CC}">
              <c16:uniqueId val="{00000005-C74B-4E54-9720-7E3C0940C54C}"/>
            </c:ext>
          </c:extLst>
        </c:ser>
        <c:dLbls>
          <c:showLegendKey val="0"/>
          <c:showVal val="0"/>
          <c:showCatName val="0"/>
          <c:showSerName val="0"/>
          <c:showPercent val="0"/>
          <c:showBubbleSize val="0"/>
        </c:dLbls>
        <c:marker val="1"/>
        <c:smooth val="0"/>
        <c:axId val="176508896"/>
        <c:axId val="176509456"/>
      </c:lineChart>
      <c:catAx>
        <c:axId val="1765088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2800" b="0" i="0" u="none" strike="noStrike" kern="1200" baseline="0">
                <a:solidFill>
                  <a:schemeClr val="accent2">
                    <a:lumMod val="50000"/>
                  </a:schemeClr>
                </a:solidFill>
                <a:latin typeface="Tw Cen MT Condensed Extra Bold" panose="020B0803020202020204" pitchFamily="34" charset="0"/>
                <a:ea typeface="+mn-ea"/>
                <a:cs typeface="+mn-cs"/>
              </a:defRPr>
            </a:pPr>
            <a:endParaRPr lang="en-US"/>
          </a:p>
        </c:txPr>
        <c:crossAx val="176509456"/>
        <c:crosses val="autoZero"/>
        <c:auto val="1"/>
        <c:lblAlgn val="ctr"/>
        <c:lblOffset val="100"/>
        <c:noMultiLvlLbl val="0"/>
      </c:catAx>
      <c:valAx>
        <c:axId val="176509456"/>
        <c:scaling>
          <c:orientation val="minMax"/>
          <c:min val="39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lang="en-US" sz="2000" b="0" i="0" u="none" strike="noStrike" kern="1200" baseline="0" dirty="0" smtClean="0">
                    <a:solidFill>
                      <a:prstClr val="black">
                        <a:lumMod val="65000"/>
                        <a:lumOff val="35000"/>
                      </a:prstClr>
                    </a:solidFill>
                    <a:latin typeface="+mn-lt"/>
                    <a:ea typeface="+mn-ea"/>
                    <a:cs typeface="+mn-cs"/>
                  </a:defRPr>
                </a:pPr>
                <a:r>
                  <a:rPr lang="en-US" sz="2000" b="0" i="0" u="none" strike="noStrike" kern="1200" baseline="0" dirty="0">
                    <a:solidFill>
                      <a:prstClr val="black">
                        <a:lumMod val="65000"/>
                        <a:lumOff val="35000"/>
                      </a:prstClr>
                    </a:solidFill>
                    <a:latin typeface="+mn-lt"/>
                    <a:ea typeface="+mn-ea"/>
                    <a:cs typeface="+mn-cs"/>
                  </a:rPr>
                  <a:t>Number of Children</a:t>
                </a:r>
              </a:p>
            </c:rich>
          </c:tx>
          <c:layout>
            <c:manualLayout>
              <c:xMode val="edge"/>
              <c:yMode val="edge"/>
              <c:x val="6.800669715191012E-3"/>
              <c:y val="0.36779821427609893"/>
            </c:manualLayout>
          </c:layout>
          <c:overlay val="0"/>
          <c:spPr>
            <a:noFill/>
            <a:ln>
              <a:noFill/>
            </a:ln>
            <a:effectLst/>
          </c:spPr>
          <c:txPr>
            <a:bodyPr rot="-5400000" spcFirstLastPara="1" vertOverflow="ellipsis" vert="horz" wrap="square" anchor="ctr" anchorCtr="1"/>
            <a:lstStyle/>
            <a:p>
              <a:pPr algn="ctr" rtl="0">
                <a:defRPr lang="en-US" sz="2000" b="0" i="0" u="none" strike="noStrike" kern="1200" baseline="0" dirty="0" smtClean="0">
                  <a:solidFill>
                    <a:prstClr val="black">
                      <a:lumMod val="65000"/>
                      <a:lumOff val="35000"/>
                    </a:prst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6508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000" b="1" i="0" u="none" strike="noStrike" kern="1200" spc="0" baseline="0">
                <a:solidFill>
                  <a:schemeClr val="accent2">
                    <a:lumMod val="50000"/>
                  </a:schemeClr>
                </a:solidFill>
                <a:latin typeface="Tw Cen MT" panose="020B0602020104020603" pitchFamily="34" charset="0"/>
                <a:ea typeface="+mn-ea"/>
                <a:cs typeface="+mn-cs"/>
              </a:defRPr>
            </a:pPr>
            <a:r>
              <a:rPr lang="en-US" sz="3000" b="1" dirty="0">
                <a:solidFill>
                  <a:schemeClr val="accent2">
                    <a:lumMod val="50000"/>
                  </a:schemeClr>
                </a:solidFill>
                <a:latin typeface="Tw Cen MT" panose="020B0602020104020603" pitchFamily="34" charset="0"/>
              </a:rPr>
              <a:t>Percent of Children with Parental Alcohol or Drug Use as a Factor in Out-of-Home</a:t>
            </a:r>
            <a:r>
              <a:rPr lang="en-US" sz="3000" b="1" baseline="0" dirty="0">
                <a:solidFill>
                  <a:schemeClr val="accent2">
                    <a:lumMod val="50000"/>
                  </a:schemeClr>
                </a:solidFill>
                <a:latin typeface="Tw Cen MT" panose="020B0602020104020603" pitchFamily="34" charset="0"/>
              </a:rPr>
              <a:t> Placement, 2009-2014</a:t>
            </a:r>
            <a:endParaRPr lang="en-US" sz="3000" b="1" dirty="0">
              <a:solidFill>
                <a:schemeClr val="accent2">
                  <a:lumMod val="50000"/>
                </a:schemeClr>
              </a:solidFill>
              <a:latin typeface="Tw Cen MT" panose="020B0602020104020603" pitchFamily="34" charset="0"/>
            </a:endParaRPr>
          </a:p>
        </c:rich>
      </c:tx>
      <c:overlay val="0"/>
      <c:spPr>
        <a:noFill/>
        <a:ln>
          <a:noFill/>
        </a:ln>
        <a:effectLst/>
      </c:spPr>
      <c:txPr>
        <a:bodyPr rot="0" spcFirstLastPara="1" vertOverflow="ellipsis" vert="horz" wrap="square" anchor="ctr" anchorCtr="1"/>
        <a:lstStyle/>
        <a:p>
          <a:pPr>
            <a:defRPr sz="3000" b="1" i="0" u="none" strike="noStrike" kern="1200" spc="0" baseline="0">
              <a:solidFill>
                <a:schemeClr val="accent2">
                  <a:lumMod val="50000"/>
                </a:schemeClr>
              </a:solidFill>
              <a:latin typeface="Tw Cen MT" panose="020B0602020104020603" pitchFamily="34" charset="0"/>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57150" cap="rnd">
              <a:solidFill>
                <a:schemeClr val="accent1"/>
              </a:solidFill>
              <a:round/>
            </a:ln>
            <a:effectLst/>
          </c:spPr>
          <c:marker>
            <c:symbol val="none"/>
          </c:marker>
          <c:dLbls>
            <c:dLbl>
              <c:idx val="0"/>
              <c:layout>
                <c:manualLayout>
                  <c:x val="-5.1859075311550165E-2"/>
                  <c:y val="-4.9539932546978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E3A-4010-8144-AEE77671CF6A}"/>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2009</c:v>
                </c:pt>
                <c:pt idx="1">
                  <c:v>2010</c:v>
                </c:pt>
                <c:pt idx="2">
                  <c:v>2011</c:v>
                </c:pt>
                <c:pt idx="3">
                  <c:v>2012</c:v>
                </c:pt>
                <c:pt idx="4">
                  <c:v>2013</c:v>
                </c:pt>
                <c:pt idx="5">
                  <c:v>2014</c:v>
                </c:pt>
              </c:numCache>
            </c:numRef>
          </c:cat>
          <c:val>
            <c:numRef>
              <c:f>Sheet1!$B$2:$B$7</c:f>
              <c:numCache>
                <c:formatCode>General</c:formatCode>
                <c:ptCount val="6"/>
                <c:pt idx="0">
                  <c:v>29.4</c:v>
                </c:pt>
                <c:pt idx="1">
                  <c:v>33.700000000000003</c:v>
                </c:pt>
                <c:pt idx="2">
                  <c:v>32.700000000000003</c:v>
                </c:pt>
                <c:pt idx="3">
                  <c:v>34.700000000000003</c:v>
                </c:pt>
                <c:pt idx="4">
                  <c:v>33.9</c:v>
                </c:pt>
                <c:pt idx="5">
                  <c:v>35.1</c:v>
                </c:pt>
              </c:numCache>
            </c:numRef>
          </c:val>
          <c:smooth val="0"/>
          <c:extLst>
            <c:ext xmlns:c16="http://schemas.microsoft.com/office/drawing/2014/chart" uri="{C3380CC4-5D6E-409C-BE32-E72D297353CC}">
              <c16:uniqueId val="{00000001-CE3A-4010-8144-AEE77671CF6A}"/>
            </c:ext>
          </c:extLst>
        </c:ser>
        <c:dLbls>
          <c:showLegendKey val="0"/>
          <c:showVal val="0"/>
          <c:showCatName val="0"/>
          <c:showSerName val="0"/>
          <c:showPercent val="0"/>
          <c:showBubbleSize val="0"/>
        </c:dLbls>
        <c:smooth val="0"/>
        <c:axId val="176558512"/>
        <c:axId val="176559072"/>
      </c:lineChart>
      <c:catAx>
        <c:axId val="17655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559072"/>
        <c:crosses val="autoZero"/>
        <c:auto val="1"/>
        <c:lblAlgn val="ctr"/>
        <c:lblOffset val="100"/>
        <c:noMultiLvlLbl val="0"/>
      </c:catAx>
      <c:valAx>
        <c:axId val="176559072"/>
        <c:scaling>
          <c:orientation val="minMax"/>
          <c:min val="2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Percent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6558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401444005545817E-2"/>
          <c:y val="2.3834517343465894E-2"/>
          <c:w val="0.94541693916167457"/>
          <c:h val="0.76518955574851977"/>
        </c:manualLayout>
      </c:layout>
      <c:barChart>
        <c:barDir val="col"/>
        <c:grouping val="clustered"/>
        <c:varyColors val="0"/>
        <c:ser>
          <c:idx val="0"/>
          <c:order val="0"/>
          <c:tx>
            <c:strRef>
              <c:f>Sheet1!$B$1</c:f>
              <c:strCache>
                <c:ptCount val="1"/>
                <c:pt idx="0">
                  <c:v>Reason for Removal: Parents Alcohol or Drug Abuse</c:v>
                </c:pt>
              </c:strCache>
            </c:strRef>
          </c:tx>
          <c:spPr>
            <a:solidFill>
              <a:schemeClr val="accent1">
                <a:lumMod val="75000"/>
              </a:schemeClr>
            </a:solidFill>
            <a:ln>
              <a:solidFill>
                <a:schemeClr val="accent1">
                  <a:lumMod val="75000"/>
                </a:schemeClr>
              </a:solidFill>
            </a:ln>
            <a:effectLst/>
          </c:spPr>
          <c:invertIfNegative val="0"/>
          <c:dPt>
            <c:idx val="17"/>
            <c:invertIfNegative val="0"/>
            <c:bubble3D val="0"/>
            <c:spPr>
              <a:solidFill>
                <a:schemeClr val="accent1">
                  <a:lumMod val="75000"/>
                </a:schemeClr>
              </a:solidFill>
              <a:ln>
                <a:solidFill>
                  <a:schemeClr val="accent1">
                    <a:lumMod val="75000"/>
                  </a:schemeClr>
                </a:solidFill>
              </a:ln>
              <a:effectLst/>
            </c:spPr>
            <c:extLst>
              <c:ext xmlns:c16="http://schemas.microsoft.com/office/drawing/2014/chart" uri="{C3380CC4-5D6E-409C-BE32-E72D297353CC}">
                <c16:uniqueId val="{00000001-735A-4D61-8C63-8D13BE8466FD}"/>
              </c:ext>
            </c:extLst>
          </c:dPt>
          <c:dPt>
            <c:idx val="23"/>
            <c:invertIfNegative val="0"/>
            <c:bubble3D val="0"/>
            <c:spPr>
              <a:solidFill>
                <a:schemeClr val="accent1">
                  <a:lumMod val="75000"/>
                </a:schemeClr>
              </a:solidFill>
              <a:ln>
                <a:solidFill>
                  <a:schemeClr val="accent1">
                    <a:lumMod val="75000"/>
                  </a:schemeClr>
                </a:solidFill>
              </a:ln>
              <a:effectLst/>
            </c:spPr>
            <c:extLst>
              <c:ext xmlns:c16="http://schemas.microsoft.com/office/drawing/2014/chart" uri="{C3380CC4-5D6E-409C-BE32-E72D297353CC}">
                <c16:uniqueId val="{00000003-735A-4D61-8C63-8D13BE8466FD}"/>
              </c:ext>
            </c:extLst>
          </c:dPt>
          <c:dPt>
            <c:idx val="40"/>
            <c:invertIfNegative val="0"/>
            <c:bubble3D val="0"/>
            <c:spPr>
              <a:solidFill>
                <a:schemeClr val="accent1">
                  <a:lumMod val="75000"/>
                </a:schemeClr>
              </a:solidFill>
              <a:ln>
                <a:solidFill>
                  <a:schemeClr val="accent1">
                    <a:lumMod val="75000"/>
                  </a:schemeClr>
                </a:solidFill>
              </a:ln>
              <a:effectLst/>
            </c:spPr>
            <c:extLst>
              <c:ext xmlns:c16="http://schemas.microsoft.com/office/drawing/2014/chart" uri="{C3380CC4-5D6E-409C-BE32-E72D297353CC}">
                <c16:uniqueId val="{00000005-735A-4D61-8C63-8D13BE8466FD}"/>
              </c:ext>
            </c:extLst>
          </c:dPt>
          <c:cat>
            <c:strRef>
              <c:f>Sheet1!$A$3:$A$53</c:f>
              <c:strCache>
                <c:ptCount val="51"/>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strCache>
            </c:strRef>
          </c:cat>
          <c:val>
            <c:numRef>
              <c:f>Sheet1!$B$3:$B$53</c:f>
              <c:numCache>
                <c:formatCode>0.00%</c:formatCode>
                <c:ptCount val="51"/>
                <c:pt idx="0">
                  <c:v>0.34899999999999998</c:v>
                </c:pt>
                <c:pt idx="1">
                  <c:v>0.66200000000000003</c:v>
                </c:pt>
                <c:pt idx="2">
                  <c:v>0.16700000000000001</c:v>
                </c:pt>
                <c:pt idx="3">
                  <c:v>0.441</c:v>
                </c:pt>
                <c:pt idx="4">
                  <c:v>0.115</c:v>
                </c:pt>
                <c:pt idx="5">
                  <c:v>0.34</c:v>
                </c:pt>
                <c:pt idx="6">
                  <c:v>0.34399999999999997</c:v>
                </c:pt>
                <c:pt idx="7">
                  <c:v>6.8000000000000005E-2</c:v>
                </c:pt>
                <c:pt idx="8">
                  <c:v>0.14899999999999999</c:v>
                </c:pt>
                <c:pt idx="9">
                  <c:v>0.435</c:v>
                </c:pt>
                <c:pt idx="10">
                  <c:v>0.28999999999999998</c:v>
                </c:pt>
                <c:pt idx="11">
                  <c:v>0.26700000000000002</c:v>
                </c:pt>
                <c:pt idx="12">
                  <c:v>0.38700000000000001</c:v>
                </c:pt>
                <c:pt idx="13">
                  <c:v>2.4E-2</c:v>
                </c:pt>
                <c:pt idx="14">
                  <c:v>0.45600000000000002</c:v>
                </c:pt>
                <c:pt idx="15">
                  <c:v>0.43099999999999999</c:v>
                </c:pt>
                <c:pt idx="16">
                  <c:v>0.39300000000000002</c:v>
                </c:pt>
                <c:pt idx="17">
                  <c:v>0.255</c:v>
                </c:pt>
                <c:pt idx="18">
                  <c:v>6.2E-2</c:v>
                </c:pt>
                <c:pt idx="19">
                  <c:v>0.52</c:v>
                </c:pt>
                <c:pt idx="20">
                  <c:v>0.28399999999999997</c:v>
                </c:pt>
                <c:pt idx="21">
                  <c:v>0.27100000000000002</c:v>
                </c:pt>
                <c:pt idx="22">
                  <c:v>0.30199999999999999</c:v>
                </c:pt>
                <c:pt idx="23">
                  <c:v>0.32300000000000001</c:v>
                </c:pt>
                <c:pt idx="24">
                  <c:v>0.35099999999999998</c:v>
                </c:pt>
                <c:pt idx="25">
                  <c:v>0.435</c:v>
                </c:pt>
                <c:pt idx="26">
                  <c:v>0.372</c:v>
                </c:pt>
                <c:pt idx="27">
                  <c:v>0.24199999999999999</c:v>
                </c:pt>
                <c:pt idx="28">
                  <c:v>0.21299999999999999</c:v>
                </c:pt>
                <c:pt idx="29">
                  <c:v>4.3999999999999997E-2</c:v>
                </c:pt>
                <c:pt idx="30">
                  <c:v>0.376</c:v>
                </c:pt>
                <c:pt idx="31">
                  <c:v>0.48299999999999998</c:v>
                </c:pt>
                <c:pt idx="32">
                  <c:v>0.22500000000000001</c:v>
                </c:pt>
                <c:pt idx="33">
                  <c:v>0.35299999999999998</c:v>
                </c:pt>
                <c:pt idx="34">
                  <c:v>0.34</c:v>
                </c:pt>
                <c:pt idx="35">
                  <c:v>0.26500000000000001</c:v>
                </c:pt>
                <c:pt idx="36">
                  <c:v>0.42499999999999999</c:v>
                </c:pt>
                <c:pt idx="37">
                  <c:v>0.48299999999999998</c:v>
                </c:pt>
                <c:pt idx="38">
                  <c:v>0.502</c:v>
                </c:pt>
                <c:pt idx="39">
                  <c:v>0.27800000000000002</c:v>
                </c:pt>
                <c:pt idx="40">
                  <c:v>0.187</c:v>
                </c:pt>
                <c:pt idx="41">
                  <c:v>0.39800000000000002</c:v>
                </c:pt>
                <c:pt idx="42">
                  <c:v>0.33500000000000002</c:v>
                </c:pt>
                <c:pt idx="43">
                  <c:v>0.621</c:v>
                </c:pt>
                <c:pt idx="44">
                  <c:v>0.52400000000000002</c:v>
                </c:pt>
                <c:pt idx="45">
                  <c:v>0.19700000000000001</c:v>
                </c:pt>
                <c:pt idx="46">
                  <c:v>0.23699999999999999</c:v>
                </c:pt>
                <c:pt idx="47">
                  <c:v>0.40300000000000002</c:v>
                </c:pt>
                <c:pt idx="48">
                  <c:v>0.36799999999999999</c:v>
                </c:pt>
                <c:pt idx="49">
                  <c:v>0.19</c:v>
                </c:pt>
                <c:pt idx="50">
                  <c:v>0.36599999999999999</c:v>
                </c:pt>
              </c:numCache>
            </c:numRef>
          </c:val>
          <c:extLst>
            <c:ext xmlns:c16="http://schemas.microsoft.com/office/drawing/2014/chart" uri="{C3380CC4-5D6E-409C-BE32-E72D297353CC}">
              <c16:uniqueId val="{00000006-735A-4D61-8C63-8D13BE8466FD}"/>
            </c:ext>
          </c:extLst>
        </c:ser>
        <c:dLbls>
          <c:showLegendKey val="0"/>
          <c:showVal val="0"/>
          <c:showCatName val="0"/>
          <c:showSerName val="0"/>
          <c:showPercent val="0"/>
          <c:showBubbleSize val="0"/>
        </c:dLbls>
        <c:gapWidth val="219"/>
        <c:overlap val="-27"/>
        <c:axId val="229090720"/>
        <c:axId val="229091280"/>
      </c:barChart>
      <c:catAx>
        <c:axId val="22909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9091280"/>
        <c:crosses val="autoZero"/>
        <c:auto val="1"/>
        <c:lblAlgn val="ctr"/>
        <c:lblOffset val="100"/>
        <c:noMultiLvlLbl val="0"/>
      </c:catAx>
      <c:valAx>
        <c:axId val="2290912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9090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000" b="1" i="0" u="none" strike="noStrike" kern="1200" spc="0" baseline="0">
                <a:solidFill>
                  <a:schemeClr val="accent2">
                    <a:lumMod val="50000"/>
                  </a:schemeClr>
                </a:solidFill>
                <a:latin typeface="Tw Cen MT" panose="020B0602020104020603" pitchFamily="34" charset="0"/>
                <a:ea typeface="+mn-ea"/>
                <a:cs typeface="+mn-cs"/>
              </a:defRPr>
            </a:pPr>
            <a:r>
              <a:rPr lang="en-US" sz="3000" b="1" dirty="0">
                <a:solidFill>
                  <a:schemeClr val="accent2">
                    <a:lumMod val="50000"/>
                  </a:schemeClr>
                </a:solidFill>
                <a:latin typeface="Tw Cen MT" panose="020B0602020104020603" pitchFamily="34" charset="0"/>
              </a:rPr>
              <a:t>Age of Children who Entered Foster Care by Age </a:t>
            </a:r>
          </a:p>
          <a:p>
            <a:pPr>
              <a:defRPr sz="3000" b="1">
                <a:solidFill>
                  <a:schemeClr val="accent2">
                    <a:lumMod val="50000"/>
                  </a:schemeClr>
                </a:solidFill>
                <a:latin typeface="Tw Cen MT" panose="020B0602020104020603" pitchFamily="34" charset="0"/>
              </a:defRPr>
            </a:pPr>
            <a:r>
              <a:rPr lang="en-US" sz="3000" b="1" dirty="0">
                <a:solidFill>
                  <a:schemeClr val="accent2">
                    <a:lumMod val="50000"/>
                  </a:schemeClr>
                </a:solidFill>
                <a:latin typeface="Tw Cen MT" panose="020B0602020104020603" pitchFamily="34" charset="0"/>
              </a:rPr>
              <a:t>2013/2014 (N=264,746)</a:t>
            </a:r>
          </a:p>
        </c:rich>
      </c:tx>
      <c:overlay val="0"/>
      <c:spPr>
        <a:noFill/>
        <a:ln>
          <a:noFill/>
        </a:ln>
        <a:effectLst/>
      </c:spPr>
      <c:txPr>
        <a:bodyPr rot="0" spcFirstLastPara="1" vertOverflow="ellipsis" vert="horz" wrap="square" anchor="ctr" anchorCtr="1"/>
        <a:lstStyle/>
        <a:p>
          <a:pPr>
            <a:defRPr sz="3000" b="1" i="0" u="none" strike="noStrike" kern="1200" spc="0" baseline="0">
              <a:solidFill>
                <a:schemeClr val="accent2">
                  <a:lumMod val="50000"/>
                </a:schemeClr>
              </a:solidFill>
              <a:latin typeface="Tw Cen MT" panose="020B0602020104020603" pitchFamily="34" charset="0"/>
              <a:ea typeface="+mn-ea"/>
              <a:cs typeface="+mn-cs"/>
            </a:defRPr>
          </a:pPr>
          <a:endParaRPr lang="en-US"/>
        </a:p>
      </c:txPr>
    </c:title>
    <c:autoTitleDeleted val="0"/>
    <c:plotArea>
      <c:layout/>
      <c:barChart>
        <c:barDir val="col"/>
        <c:grouping val="clustered"/>
        <c:varyColors val="0"/>
        <c:ser>
          <c:idx val="1"/>
          <c:order val="1"/>
          <c:tx>
            <c:strRef>
              <c:f>Sheet1!$C$1</c:f>
              <c:strCache>
                <c:ptCount val="1"/>
                <c:pt idx="0">
                  <c:v>Number</c:v>
                </c:pt>
              </c:strCache>
            </c:strRef>
          </c:tx>
          <c:spPr>
            <a:solidFill>
              <a:srgbClr val="1D6FA9"/>
            </a:solidFill>
            <a:ln>
              <a:noFill/>
            </a:ln>
            <a:effectLst/>
          </c:spPr>
          <c:invertIfNegative val="0"/>
          <c:dPt>
            <c:idx val="0"/>
            <c:invertIfNegative val="0"/>
            <c:bubble3D val="0"/>
            <c:spPr>
              <a:solidFill>
                <a:srgbClr val="B74919"/>
              </a:solidFill>
              <a:ln>
                <a:noFill/>
              </a:ln>
              <a:effectLst/>
            </c:spPr>
            <c:extLst>
              <c:ext xmlns:c16="http://schemas.microsoft.com/office/drawing/2014/chart" uri="{C3380CC4-5D6E-409C-BE32-E72D297353CC}">
                <c16:uniqueId val="{00000001-DAAB-4FB7-8F25-062BA83CA31D}"/>
              </c:ext>
            </c:extLst>
          </c:dPt>
          <c:cat>
            <c:strRef>
              <c:f>Sheet1!$A$2:$A$22</c:f>
              <c:strCache>
                <c:ptCount val="21"/>
                <c:pt idx="0">
                  <c:v>Under 1</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strCache>
            </c:strRef>
          </c:cat>
          <c:val>
            <c:numRef>
              <c:f>Sheet1!$C$2:$C$22</c:f>
              <c:numCache>
                <c:formatCode>#,##0</c:formatCode>
                <c:ptCount val="21"/>
                <c:pt idx="0">
                  <c:v>45535</c:v>
                </c:pt>
                <c:pt idx="1">
                  <c:v>19442</c:v>
                </c:pt>
                <c:pt idx="2">
                  <c:v>17061</c:v>
                </c:pt>
                <c:pt idx="3">
                  <c:v>15461</c:v>
                </c:pt>
                <c:pt idx="4">
                  <c:v>14500</c:v>
                </c:pt>
                <c:pt idx="5">
                  <c:v>14092</c:v>
                </c:pt>
                <c:pt idx="6">
                  <c:v>13338</c:v>
                </c:pt>
                <c:pt idx="7">
                  <c:v>12355</c:v>
                </c:pt>
                <c:pt idx="8">
                  <c:v>10933</c:v>
                </c:pt>
                <c:pt idx="9">
                  <c:v>9925</c:v>
                </c:pt>
                <c:pt idx="10">
                  <c:v>9139</c:v>
                </c:pt>
                <c:pt idx="11">
                  <c:v>8863</c:v>
                </c:pt>
                <c:pt idx="12">
                  <c:v>9217</c:v>
                </c:pt>
                <c:pt idx="13">
                  <c:v>10904</c:v>
                </c:pt>
                <c:pt idx="14">
                  <c:v>12600</c:v>
                </c:pt>
                <c:pt idx="15">
                  <c:v>14672</c:v>
                </c:pt>
                <c:pt idx="16">
                  <c:v>14795</c:v>
                </c:pt>
                <c:pt idx="17">
                  <c:v>10403</c:v>
                </c:pt>
                <c:pt idx="18">
                  <c:v>1020</c:v>
                </c:pt>
                <c:pt idx="19" formatCode="General">
                  <c:v>345</c:v>
                </c:pt>
                <c:pt idx="20" formatCode="General">
                  <c:v>137</c:v>
                </c:pt>
              </c:numCache>
            </c:numRef>
          </c:val>
          <c:extLst>
            <c:ext xmlns:c16="http://schemas.microsoft.com/office/drawing/2014/chart" uri="{C3380CC4-5D6E-409C-BE32-E72D297353CC}">
              <c16:uniqueId val="{00000002-DAAB-4FB7-8F25-062BA83CA31D}"/>
            </c:ext>
          </c:extLst>
        </c:ser>
        <c:dLbls>
          <c:showLegendKey val="0"/>
          <c:showVal val="0"/>
          <c:showCatName val="0"/>
          <c:showSerName val="0"/>
          <c:showPercent val="0"/>
          <c:showBubbleSize val="0"/>
        </c:dLbls>
        <c:gapWidth val="117"/>
        <c:overlap val="-27"/>
        <c:axId val="224196912"/>
        <c:axId val="22419747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Percent</c:v>
                      </c:pt>
                    </c:strCache>
                  </c:strRef>
                </c:tx>
                <c:spPr>
                  <a:solidFill>
                    <a:schemeClr val="accent1"/>
                  </a:solidFill>
                  <a:ln>
                    <a:noFill/>
                  </a:ln>
                  <a:effectLst/>
                </c:spPr>
                <c:invertIfNegative val="0"/>
                <c:cat>
                  <c:strRef>
                    <c:extLst>
                      <c:ext uri="{02D57815-91ED-43cb-92C2-25804820EDAC}">
                        <c15:formulaRef>
                          <c15:sqref>Sheet1!$A$2:$A$22</c15:sqref>
                        </c15:formulaRef>
                      </c:ext>
                    </c:extLst>
                    <c:strCache>
                      <c:ptCount val="21"/>
                      <c:pt idx="0">
                        <c:v>Under 1</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strCache>
                  </c:strRef>
                </c:cat>
                <c:val>
                  <c:numRef>
                    <c:extLst>
                      <c:ext uri="{02D57815-91ED-43cb-92C2-25804820EDAC}">
                        <c15:formulaRef>
                          <c15:sqref>Sheet1!$B$2:$B$22</c15:sqref>
                        </c15:formulaRef>
                      </c:ext>
                    </c:extLst>
                    <c:numCache>
                      <c:formatCode>0%</c:formatCode>
                      <c:ptCount val="21"/>
                      <c:pt idx="0">
                        <c:v>0.17</c:v>
                      </c:pt>
                      <c:pt idx="1">
                        <c:v>7.0000000000000007E-2</c:v>
                      </c:pt>
                      <c:pt idx="2">
                        <c:v>0.06</c:v>
                      </c:pt>
                      <c:pt idx="3">
                        <c:v>0.06</c:v>
                      </c:pt>
                      <c:pt idx="4">
                        <c:v>0.05</c:v>
                      </c:pt>
                      <c:pt idx="5">
                        <c:v>0.05</c:v>
                      </c:pt>
                      <c:pt idx="6">
                        <c:v>0.05</c:v>
                      </c:pt>
                      <c:pt idx="7">
                        <c:v>0.05</c:v>
                      </c:pt>
                      <c:pt idx="8">
                        <c:v>0.04</c:v>
                      </c:pt>
                      <c:pt idx="9">
                        <c:v>0.04</c:v>
                      </c:pt>
                      <c:pt idx="10">
                        <c:v>0.03</c:v>
                      </c:pt>
                      <c:pt idx="11">
                        <c:v>0.03</c:v>
                      </c:pt>
                      <c:pt idx="12">
                        <c:v>0.03</c:v>
                      </c:pt>
                      <c:pt idx="13">
                        <c:v>0.04</c:v>
                      </c:pt>
                      <c:pt idx="14">
                        <c:v>0.05</c:v>
                      </c:pt>
                      <c:pt idx="15">
                        <c:v>0.06</c:v>
                      </c:pt>
                      <c:pt idx="16">
                        <c:v>0.06</c:v>
                      </c:pt>
                      <c:pt idx="17">
                        <c:v>0.04</c:v>
                      </c:pt>
                      <c:pt idx="18">
                        <c:v>0</c:v>
                      </c:pt>
                      <c:pt idx="19">
                        <c:v>0</c:v>
                      </c:pt>
                      <c:pt idx="20">
                        <c:v>0</c:v>
                      </c:pt>
                    </c:numCache>
                  </c:numRef>
                </c:val>
                <c:extLst>
                  <c:ext xmlns:c16="http://schemas.microsoft.com/office/drawing/2014/chart" uri="{C3380CC4-5D6E-409C-BE32-E72D297353CC}">
                    <c16:uniqueId val="{00000003-DAAB-4FB7-8F25-062BA83CA31D}"/>
                  </c:ext>
                </c:extLst>
              </c15:ser>
            </c15:filteredBarSeries>
          </c:ext>
        </c:extLst>
      </c:barChart>
      <c:catAx>
        <c:axId val="22419691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Age</a:t>
                </a:r>
              </a:p>
            </c:rich>
          </c:tx>
          <c:layout>
            <c:manualLayout>
              <c:xMode val="edge"/>
              <c:yMode val="edge"/>
              <c:x val="0.51040973598838446"/>
              <c:y val="0.9340432844672710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24197472"/>
        <c:crosses val="autoZero"/>
        <c:auto val="1"/>
        <c:lblAlgn val="ctr"/>
        <c:lblOffset val="100"/>
        <c:noMultiLvlLbl val="0"/>
      </c:catAx>
      <c:valAx>
        <c:axId val="224197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Number of Children</a:t>
                </a:r>
              </a:p>
            </c:rich>
          </c:tx>
          <c:layout>
            <c:manualLayout>
              <c:xMode val="edge"/>
              <c:yMode val="edge"/>
              <c:x val="0"/>
              <c:y val="0.3537624940382390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24196912"/>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264619371398709E-2"/>
          <c:y val="6.4009807283544398E-2"/>
          <c:w val="0.92120804625984254"/>
          <c:h val="0.68853111112105669"/>
        </c:manualLayout>
      </c:layout>
      <c:barChart>
        <c:barDir val="col"/>
        <c:grouping val="clustered"/>
        <c:varyColors val="0"/>
        <c:ser>
          <c:idx val="0"/>
          <c:order val="0"/>
          <c:tx>
            <c:strRef>
              <c:f>Sheet1!$B$1</c:f>
              <c:strCache>
                <c:ptCount val="1"/>
                <c:pt idx="0">
                  <c:v>Under Age 1</c:v>
                </c:pt>
              </c:strCache>
            </c:strRef>
          </c:tx>
          <c:spPr>
            <a:solidFill>
              <a:srgbClr val="B74919"/>
            </a:solidFill>
            <a:ln>
              <a:noFill/>
            </a:ln>
            <a:effectLst/>
          </c:spPr>
          <c:invertIfNegative val="0"/>
          <c:cat>
            <c:strRef>
              <c:f>Sheet1!$A$2:$A$53</c:f>
              <c:strCache>
                <c:ptCount val="52"/>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pt idx="51">
                  <c:v>PR</c:v>
                </c:pt>
              </c:strCache>
            </c:strRef>
          </c:cat>
          <c:val>
            <c:numRef>
              <c:f>Sheet1!$B$2:$B$53</c:f>
              <c:numCache>
                <c:formatCode>General</c:formatCode>
                <c:ptCount val="52"/>
                <c:pt idx="0" formatCode="0.00">
                  <c:v>46.7</c:v>
                </c:pt>
                <c:pt idx="1">
                  <c:v>71.599999999999994</c:v>
                </c:pt>
                <c:pt idx="2">
                  <c:v>22.1</c:v>
                </c:pt>
                <c:pt idx="3">
                  <c:v>53.7</c:v>
                </c:pt>
                <c:pt idx="4">
                  <c:v>16.5</c:v>
                </c:pt>
                <c:pt idx="5">
                  <c:v>59</c:v>
                </c:pt>
                <c:pt idx="6">
                  <c:v>49.5</c:v>
                </c:pt>
                <c:pt idx="7">
                  <c:v>16</c:v>
                </c:pt>
                <c:pt idx="8">
                  <c:v>21.5</c:v>
                </c:pt>
                <c:pt idx="9">
                  <c:v>55</c:v>
                </c:pt>
                <c:pt idx="10">
                  <c:v>42.5</c:v>
                </c:pt>
                <c:pt idx="11">
                  <c:v>38.6</c:v>
                </c:pt>
                <c:pt idx="12">
                  <c:v>53.5</c:v>
                </c:pt>
                <c:pt idx="13">
                  <c:v>3.3</c:v>
                </c:pt>
                <c:pt idx="14">
                  <c:v>55.9</c:v>
                </c:pt>
                <c:pt idx="15">
                  <c:v>56.9</c:v>
                </c:pt>
                <c:pt idx="16">
                  <c:v>55</c:v>
                </c:pt>
                <c:pt idx="17">
                  <c:v>39.799999999999997</c:v>
                </c:pt>
                <c:pt idx="18">
                  <c:v>8.6999999999999993</c:v>
                </c:pt>
                <c:pt idx="19">
                  <c:v>51.3</c:v>
                </c:pt>
                <c:pt idx="20">
                  <c:v>48.5</c:v>
                </c:pt>
                <c:pt idx="21">
                  <c:v>47.3</c:v>
                </c:pt>
                <c:pt idx="22">
                  <c:v>43.8</c:v>
                </c:pt>
                <c:pt idx="23">
                  <c:v>51.2</c:v>
                </c:pt>
                <c:pt idx="24">
                  <c:v>49.3</c:v>
                </c:pt>
                <c:pt idx="25">
                  <c:v>58.9</c:v>
                </c:pt>
                <c:pt idx="26">
                  <c:v>41.1</c:v>
                </c:pt>
                <c:pt idx="27">
                  <c:v>38.1</c:v>
                </c:pt>
                <c:pt idx="28">
                  <c:v>28.3</c:v>
                </c:pt>
                <c:pt idx="29">
                  <c:v>15.6</c:v>
                </c:pt>
                <c:pt idx="30">
                  <c:v>45.6</c:v>
                </c:pt>
                <c:pt idx="31">
                  <c:v>59.2</c:v>
                </c:pt>
                <c:pt idx="32">
                  <c:v>34.4</c:v>
                </c:pt>
                <c:pt idx="33">
                  <c:v>43.7</c:v>
                </c:pt>
                <c:pt idx="34">
                  <c:v>56.3</c:v>
                </c:pt>
                <c:pt idx="35">
                  <c:v>41.7</c:v>
                </c:pt>
                <c:pt idx="36">
                  <c:v>51</c:v>
                </c:pt>
                <c:pt idx="37">
                  <c:v>52.3</c:v>
                </c:pt>
                <c:pt idx="38">
                  <c:v>58.5</c:v>
                </c:pt>
                <c:pt idx="39">
                  <c:v>43.9</c:v>
                </c:pt>
                <c:pt idx="40">
                  <c:v>29.9</c:v>
                </c:pt>
                <c:pt idx="41">
                  <c:v>45</c:v>
                </c:pt>
                <c:pt idx="42">
                  <c:v>59.5</c:v>
                </c:pt>
                <c:pt idx="43">
                  <c:v>69.5</c:v>
                </c:pt>
                <c:pt idx="44">
                  <c:v>78.5</c:v>
                </c:pt>
                <c:pt idx="45">
                  <c:v>31.9</c:v>
                </c:pt>
                <c:pt idx="46">
                  <c:v>36.299999999999997</c:v>
                </c:pt>
                <c:pt idx="47">
                  <c:v>55.6</c:v>
                </c:pt>
                <c:pt idx="48">
                  <c:v>58.3</c:v>
                </c:pt>
                <c:pt idx="49">
                  <c:v>26.9</c:v>
                </c:pt>
                <c:pt idx="50">
                  <c:v>53.4</c:v>
                </c:pt>
                <c:pt idx="51">
                  <c:v>59.8</c:v>
                </c:pt>
              </c:numCache>
            </c:numRef>
          </c:val>
          <c:extLst>
            <c:ext xmlns:c16="http://schemas.microsoft.com/office/drawing/2014/chart" uri="{C3380CC4-5D6E-409C-BE32-E72D297353CC}">
              <c16:uniqueId val="{00000000-58AD-469A-AC58-75F1A5E37346}"/>
            </c:ext>
          </c:extLst>
        </c:ser>
        <c:ser>
          <c:idx val="1"/>
          <c:order val="1"/>
          <c:tx>
            <c:strRef>
              <c:f>Sheet1!$C$1</c:f>
              <c:strCache>
                <c:ptCount val="1"/>
                <c:pt idx="0">
                  <c:v>Age 1 and Older</c:v>
                </c:pt>
              </c:strCache>
            </c:strRef>
          </c:tx>
          <c:spPr>
            <a:solidFill>
              <a:schemeClr val="tx2">
                <a:lumMod val="60000"/>
                <a:lumOff val="40000"/>
              </a:schemeClr>
            </a:solidFill>
            <a:ln>
              <a:noFill/>
            </a:ln>
            <a:effectLst/>
          </c:spPr>
          <c:invertIfNegative val="0"/>
          <c:cat>
            <c:strRef>
              <c:f>Sheet1!$A$2:$A$53</c:f>
              <c:strCache>
                <c:ptCount val="52"/>
                <c:pt idx="0">
                  <c:v>AL</c:v>
                </c:pt>
                <c:pt idx="1">
                  <c:v>AK</c:v>
                </c:pt>
                <c:pt idx="2">
                  <c:v>AZ</c:v>
                </c:pt>
                <c:pt idx="3">
                  <c:v>AR</c:v>
                </c:pt>
                <c:pt idx="4">
                  <c:v>CA</c:v>
                </c:pt>
                <c:pt idx="5">
                  <c:v>CO</c:v>
                </c:pt>
                <c:pt idx="6">
                  <c:v>CT</c:v>
                </c:pt>
                <c:pt idx="7">
                  <c:v>DE</c:v>
                </c:pt>
                <c:pt idx="8">
                  <c:v>DC</c:v>
                </c:pt>
                <c:pt idx="9">
                  <c:v>FL</c:v>
                </c:pt>
                <c:pt idx="10">
                  <c:v>GA</c:v>
                </c:pt>
                <c:pt idx="11">
                  <c:v>HI</c:v>
                </c:pt>
                <c:pt idx="12">
                  <c:v>ID</c:v>
                </c:pt>
                <c:pt idx="13">
                  <c:v>IL</c:v>
                </c:pt>
                <c:pt idx="14">
                  <c:v>IN</c:v>
                </c:pt>
                <c:pt idx="15">
                  <c:v>IA</c:v>
                </c:pt>
                <c:pt idx="16">
                  <c:v>KS</c:v>
                </c:pt>
                <c:pt idx="17">
                  <c:v>KY</c:v>
                </c:pt>
                <c:pt idx="18">
                  <c:v>LA</c:v>
                </c:pt>
                <c:pt idx="19">
                  <c:v>ME</c:v>
                </c:pt>
                <c:pt idx="20">
                  <c:v>MD</c:v>
                </c:pt>
                <c:pt idx="21">
                  <c:v>MA</c:v>
                </c:pt>
                <c:pt idx="22">
                  <c:v>MI</c:v>
                </c:pt>
                <c:pt idx="23">
                  <c:v>MN</c:v>
                </c:pt>
                <c:pt idx="24">
                  <c:v>MS</c:v>
                </c:pt>
                <c:pt idx="25">
                  <c:v>MO</c:v>
                </c:pt>
                <c:pt idx="26">
                  <c:v>MT</c:v>
                </c:pt>
                <c:pt idx="27">
                  <c:v>NE</c:v>
                </c:pt>
                <c:pt idx="28">
                  <c:v>NV</c:v>
                </c:pt>
                <c:pt idx="29">
                  <c:v>NH</c:v>
                </c:pt>
                <c:pt idx="30">
                  <c:v>NJ</c:v>
                </c:pt>
                <c:pt idx="31">
                  <c:v>NM</c:v>
                </c:pt>
                <c:pt idx="32">
                  <c:v>NY</c:v>
                </c:pt>
                <c:pt idx="33">
                  <c:v>NC</c:v>
                </c:pt>
                <c:pt idx="34">
                  <c:v>ND</c:v>
                </c:pt>
                <c:pt idx="35">
                  <c:v>OH</c:v>
                </c:pt>
                <c:pt idx="36">
                  <c:v>OK</c:v>
                </c:pt>
                <c:pt idx="37">
                  <c:v>OR</c:v>
                </c:pt>
                <c:pt idx="38">
                  <c:v>PA</c:v>
                </c:pt>
                <c:pt idx="39">
                  <c:v>RI</c:v>
                </c:pt>
                <c:pt idx="40">
                  <c:v>SC</c:v>
                </c:pt>
                <c:pt idx="41">
                  <c:v>SD</c:v>
                </c:pt>
                <c:pt idx="42">
                  <c:v>TN</c:v>
                </c:pt>
                <c:pt idx="43">
                  <c:v>TX</c:v>
                </c:pt>
                <c:pt idx="44">
                  <c:v>UT</c:v>
                </c:pt>
                <c:pt idx="45">
                  <c:v>VT</c:v>
                </c:pt>
                <c:pt idx="46">
                  <c:v>VA</c:v>
                </c:pt>
                <c:pt idx="47">
                  <c:v>WA</c:v>
                </c:pt>
                <c:pt idx="48">
                  <c:v>WV</c:v>
                </c:pt>
                <c:pt idx="49">
                  <c:v>WI</c:v>
                </c:pt>
                <c:pt idx="50">
                  <c:v>WY</c:v>
                </c:pt>
                <c:pt idx="51">
                  <c:v>PR</c:v>
                </c:pt>
              </c:strCache>
            </c:strRef>
          </c:cat>
          <c:val>
            <c:numRef>
              <c:f>Sheet1!$C$2:$C$53</c:f>
              <c:numCache>
                <c:formatCode>General</c:formatCode>
                <c:ptCount val="52"/>
                <c:pt idx="0" formatCode="0.00">
                  <c:v>32.6</c:v>
                </c:pt>
                <c:pt idx="1">
                  <c:v>65.099999999999994</c:v>
                </c:pt>
                <c:pt idx="2">
                  <c:v>15.5</c:v>
                </c:pt>
                <c:pt idx="3">
                  <c:v>42.1</c:v>
                </c:pt>
                <c:pt idx="4">
                  <c:v>10.4</c:v>
                </c:pt>
                <c:pt idx="5">
                  <c:v>30.4</c:v>
                </c:pt>
                <c:pt idx="6">
                  <c:v>31.1</c:v>
                </c:pt>
                <c:pt idx="7">
                  <c:v>5</c:v>
                </c:pt>
                <c:pt idx="8">
                  <c:v>13.8</c:v>
                </c:pt>
                <c:pt idx="9">
                  <c:v>40.700000000000003</c:v>
                </c:pt>
                <c:pt idx="10">
                  <c:v>26.3</c:v>
                </c:pt>
                <c:pt idx="11">
                  <c:v>23.7</c:v>
                </c:pt>
                <c:pt idx="12">
                  <c:v>36.200000000000003</c:v>
                </c:pt>
                <c:pt idx="13">
                  <c:v>2.1</c:v>
                </c:pt>
                <c:pt idx="14">
                  <c:v>43.6</c:v>
                </c:pt>
                <c:pt idx="15">
                  <c:v>41.2</c:v>
                </c:pt>
                <c:pt idx="16">
                  <c:v>36.700000000000003</c:v>
                </c:pt>
                <c:pt idx="17">
                  <c:v>22.9</c:v>
                </c:pt>
                <c:pt idx="18">
                  <c:v>5.7</c:v>
                </c:pt>
                <c:pt idx="19">
                  <c:v>52.3</c:v>
                </c:pt>
                <c:pt idx="20">
                  <c:v>24.2</c:v>
                </c:pt>
                <c:pt idx="21">
                  <c:v>23.2</c:v>
                </c:pt>
                <c:pt idx="22">
                  <c:v>27.3</c:v>
                </c:pt>
                <c:pt idx="23">
                  <c:v>29.3</c:v>
                </c:pt>
                <c:pt idx="24">
                  <c:v>32.6</c:v>
                </c:pt>
                <c:pt idx="25">
                  <c:v>40.5</c:v>
                </c:pt>
                <c:pt idx="26">
                  <c:v>36.299999999999997</c:v>
                </c:pt>
                <c:pt idx="27">
                  <c:v>0.221</c:v>
                </c:pt>
                <c:pt idx="28">
                  <c:v>0.19500000000000001</c:v>
                </c:pt>
                <c:pt idx="29">
                  <c:v>0.03</c:v>
                </c:pt>
                <c:pt idx="30">
                  <c:v>35.1</c:v>
                </c:pt>
                <c:pt idx="31">
                  <c:v>46.4</c:v>
                </c:pt>
                <c:pt idx="32">
                  <c:v>19.7</c:v>
                </c:pt>
                <c:pt idx="33">
                  <c:v>33.700000000000003</c:v>
                </c:pt>
                <c:pt idx="34">
                  <c:v>30.9</c:v>
                </c:pt>
                <c:pt idx="35">
                  <c:v>23.2</c:v>
                </c:pt>
                <c:pt idx="36">
                  <c:v>40.200000000000003</c:v>
                </c:pt>
                <c:pt idx="37">
                  <c:v>47.4</c:v>
                </c:pt>
                <c:pt idx="38">
                  <c:v>48.8</c:v>
                </c:pt>
                <c:pt idx="39">
                  <c:v>24.3</c:v>
                </c:pt>
                <c:pt idx="40">
                  <c:v>16.899999999999999</c:v>
                </c:pt>
                <c:pt idx="41">
                  <c:v>38.9</c:v>
                </c:pt>
                <c:pt idx="42">
                  <c:v>29.4</c:v>
                </c:pt>
                <c:pt idx="43">
                  <c:v>60.4</c:v>
                </c:pt>
                <c:pt idx="44">
                  <c:v>48.9</c:v>
                </c:pt>
                <c:pt idx="45">
                  <c:v>17.5</c:v>
                </c:pt>
                <c:pt idx="46">
                  <c:v>21.8</c:v>
                </c:pt>
                <c:pt idx="47">
                  <c:v>35.799999999999997</c:v>
                </c:pt>
                <c:pt idx="48">
                  <c:v>33.1</c:v>
                </c:pt>
                <c:pt idx="49">
                  <c:v>17.5</c:v>
                </c:pt>
                <c:pt idx="50">
                  <c:v>34.799999999999997</c:v>
                </c:pt>
                <c:pt idx="51">
                  <c:v>34.200000000000003</c:v>
                </c:pt>
              </c:numCache>
            </c:numRef>
          </c:val>
          <c:extLst>
            <c:ext xmlns:c16="http://schemas.microsoft.com/office/drawing/2014/chart" uri="{C3380CC4-5D6E-409C-BE32-E72D297353CC}">
              <c16:uniqueId val="{00000001-58AD-469A-AC58-75F1A5E37346}"/>
            </c:ext>
          </c:extLst>
        </c:ser>
        <c:dLbls>
          <c:showLegendKey val="0"/>
          <c:showVal val="0"/>
          <c:showCatName val="0"/>
          <c:showSerName val="0"/>
          <c:showPercent val="0"/>
          <c:showBubbleSize val="0"/>
        </c:dLbls>
        <c:gapWidth val="150"/>
        <c:axId val="173552624"/>
        <c:axId val="173526720"/>
      </c:barChart>
      <c:catAx>
        <c:axId val="1735526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3526720"/>
        <c:crosses val="autoZero"/>
        <c:auto val="1"/>
        <c:lblAlgn val="ctr"/>
        <c:lblOffset val="100"/>
        <c:noMultiLvlLbl val="0"/>
      </c:catAx>
      <c:valAx>
        <c:axId val="173526720"/>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552624"/>
        <c:crosses val="autoZero"/>
        <c:crossBetween val="between"/>
      </c:valAx>
      <c:spPr>
        <a:noFill/>
        <a:ln>
          <a:noFill/>
        </a:ln>
        <a:effectLst/>
      </c:spPr>
    </c:plotArea>
    <c:legend>
      <c:legendPos val="b"/>
      <c:layout>
        <c:manualLayout>
          <c:xMode val="edge"/>
          <c:yMode val="edge"/>
          <c:x val="0.39120591418006301"/>
          <c:y val="0.88234321546086203"/>
          <c:w val="0.21758808499385376"/>
          <c:h val="4.420761993408286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3000" b="1" i="0" u="none" strike="noStrike" kern="1200" spc="0" baseline="0">
                <a:solidFill>
                  <a:schemeClr val="accent2">
                    <a:lumMod val="50000"/>
                  </a:schemeClr>
                </a:solidFill>
                <a:latin typeface="Tw Cen MT" panose="020B0602020104020603" pitchFamily="34" charset="0"/>
                <a:ea typeface="+mn-ea"/>
                <a:cs typeface="+mn-cs"/>
              </a:defRPr>
            </a:pPr>
            <a:r>
              <a:rPr lang="en-US" sz="3000" b="1" dirty="0">
                <a:solidFill>
                  <a:schemeClr val="accent2">
                    <a:lumMod val="50000"/>
                  </a:schemeClr>
                </a:solidFill>
                <a:latin typeface="Tw Cen MT" panose="020B0602020104020603" pitchFamily="34" charset="0"/>
              </a:rPr>
              <a:t>Percent Change from 2009 to 2014 in Drug Abuse as a Reason for</a:t>
            </a:r>
            <a:r>
              <a:rPr lang="en-US" sz="3000" b="1" baseline="0" dirty="0">
                <a:solidFill>
                  <a:schemeClr val="accent2">
                    <a:lumMod val="50000"/>
                  </a:schemeClr>
                </a:solidFill>
                <a:latin typeface="Tw Cen MT" panose="020B0602020104020603" pitchFamily="34" charset="0"/>
              </a:rPr>
              <a:t> </a:t>
            </a:r>
            <a:r>
              <a:rPr lang="en-US" sz="3000" b="1" dirty="0">
                <a:solidFill>
                  <a:schemeClr val="accent2">
                    <a:lumMod val="50000"/>
                  </a:schemeClr>
                </a:solidFill>
                <a:latin typeface="Tw Cen MT" panose="020B0602020104020603" pitchFamily="34" charset="0"/>
              </a:rPr>
              <a:t>Removal </a:t>
            </a:r>
          </a:p>
        </c:rich>
      </c:tx>
      <c:layout>
        <c:manualLayout>
          <c:xMode val="edge"/>
          <c:yMode val="edge"/>
          <c:x val="0.12362348363127777"/>
          <c:y val="2.1645269819056699E-2"/>
        </c:manualLayout>
      </c:layout>
      <c:overlay val="0"/>
      <c:spPr>
        <a:noFill/>
        <a:ln>
          <a:noFill/>
        </a:ln>
        <a:effectLst/>
      </c:spPr>
      <c:txPr>
        <a:bodyPr rot="0" spcFirstLastPara="1" vertOverflow="ellipsis" vert="horz" wrap="square" anchor="ctr" anchorCtr="1"/>
        <a:lstStyle/>
        <a:p>
          <a:pPr algn="ctr">
            <a:defRPr sz="3000" b="1" i="0" u="none" strike="noStrike" kern="1200" spc="0" baseline="0">
              <a:solidFill>
                <a:schemeClr val="accent2">
                  <a:lumMod val="50000"/>
                </a:schemeClr>
              </a:solidFill>
              <a:latin typeface="Tw Cen MT" panose="020B0602020104020603" pitchFamily="34" charset="0"/>
              <a:ea typeface="+mn-ea"/>
              <a:cs typeface="+mn-cs"/>
            </a:defRPr>
          </a:pPr>
          <a:endParaRPr lang="en-US"/>
        </a:p>
      </c:txPr>
    </c:title>
    <c:autoTitleDeleted val="0"/>
    <c:plotArea>
      <c:layout>
        <c:manualLayout>
          <c:layoutTarget val="inner"/>
          <c:xMode val="edge"/>
          <c:yMode val="edge"/>
          <c:x val="0.25202978349423588"/>
          <c:y val="0.1546339935166452"/>
          <c:w val="0.68921343187650896"/>
          <c:h val="0.78298610519322243"/>
        </c:manualLayout>
      </c:layout>
      <c:barChart>
        <c:barDir val="bar"/>
        <c:grouping val="clustered"/>
        <c:varyColors val="0"/>
        <c:ser>
          <c:idx val="0"/>
          <c:order val="0"/>
          <c:spPr>
            <a:solidFill>
              <a:schemeClr val="accent5"/>
            </a:solidFill>
            <a:ln>
              <a:noFill/>
            </a:ln>
            <a:effectLst/>
          </c:spPr>
          <c:invertIfNegative val="0"/>
          <c:dPt>
            <c:idx val="14"/>
            <c:invertIfNegative val="0"/>
            <c:bubble3D val="0"/>
            <c:spPr>
              <a:solidFill>
                <a:srgbClr val="B74919"/>
              </a:solidFill>
              <a:ln>
                <a:noFill/>
              </a:ln>
              <a:effectLst/>
            </c:spPr>
            <c:extLst>
              <c:ext xmlns:c16="http://schemas.microsoft.com/office/drawing/2014/chart" uri="{C3380CC4-5D6E-409C-BE32-E72D297353CC}">
                <c16:uniqueId val="{00000001-4017-4DD9-AAC4-E189256627AA}"/>
              </c:ext>
            </c:extLst>
          </c:dPt>
          <c:cat>
            <c:strRef>
              <c:f>Sheet2!$A$2:$A$16</c:f>
              <c:strCache>
                <c:ptCount val="15"/>
                <c:pt idx="0">
                  <c:v>Child Behavior Problem</c:v>
                </c:pt>
                <c:pt idx="1">
                  <c:v>Caretaker Inability Cope</c:v>
                </c:pt>
                <c:pt idx="2">
                  <c:v>Physical Abuse</c:v>
                </c:pt>
                <c:pt idx="3">
                  <c:v>Alcohol Abuse Parent</c:v>
                </c:pt>
                <c:pt idx="4">
                  <c:v>Child Disability</c:v>
                </c:pt>
                <c:pt idx="5">
                  <c:v>Sexual Abuse</c:v>
                </c:pt>
                <c:pt idx="6">
                  <c:v>Alcohol Abuse Child</c:v>
                </c:pt>
                <c:pt idx="7">
                  <c:v>Drug Abuse Child</c:v>
                </c:pt>
                <c:pt idx="8">
                  <c:v>Relinquishment</c:v>
                </c:pt>
                <c:pt idx="9">
                  <c:v>Abandonment</c:v>
                </c:pt>
                <c:pt idx="10">
                  <c:v>Inadequate Housing</c:v>
                </c:pt>
                <c:pt idx="11">
                  <c:v>Parent Death</c:v>
                </c:pt>
                <c:pt idx="12">
                  <c:v>Parent Incarceration</c:v>
                </c:pt>
                <c:pt idx="13">
                  <c:v>Neglect</c:v>
                </c:pt>
                <c:pt idx="14">
                  <c:v>Drug Abuse Parent</c:v>
                </c:pt>
              </c:strCache>
            </c:strRef>
          </c:cat>
          <c:val>
            <c:numRef>
              <c:f>Sheet2!$B$2:$B$16</c:f>
              <c:numCache>
                <c:formatCode>0.0%</c:formatCode>
                <c:ptCount val="15"/>
                <c:pt idx="0">
                  <c:v>-5.4000000000000006E-2</c:v>
                </c:pt>
                <c:pt idx="1">
                  <c:v>-2.7000000000000003E-2</c:v>
                </c:pt>
                <c:pt idx="2">
                  <c:v>-2.5000000000000001E-2</c:v>
                </c:pt>
                <c:pt idx="3">
                  <c:v>-1.8000000000000002E-2</c:v>
                </c:pt>
                <c:pt idx="4">
                  <c:v>-9.0000000000000011E-3</c:v>
                </c:pt>
                <c:pt idx="5">
                  <c:v>-6.9999999999999993E-3</c:v>
                </c:pt>
                <c:pt idx="6">
                  <c:v>-6.0000000000000001E-3</c:v>
                </c:pt>
                <c:pt idx="7">
                  <c:v>-2E-3</c:v>
                </c:pt>
                <c:pt idx="8">
                  <c:v>-2E-3</c:v>
                </c:pt>
                <c:pt idx="9">
                  <c:v>0</c:v>
                </c:pt>
                <c:pt idx="10">
                  <c:v>0</c:v>
                </c:pt>
                <c:pt idx="11">
                  <c:v>3.0000000000000001E-3</c:v>
                </c:pt>
                <c:pt idx="12">
                  <c:v>8.0000000000000002E-3</c:v>
                </c:pt>
                <c:pt idx="13">
                  <c:v>7.0000000000000007E-2</c:v>
                </c:pt>
                <c:pt idx="14">
                  <c:v>7.5999999999999998E-2</c:v>
                </c:pt>
              </c:numCache>
            </c:numRef>
          </c:val>
          <c:extLst>
            <c:ext xmlns:c16="http://schemas.microsoft.com/office/drawing/2014/chart" uri="{C3380CC4-5D6E-409C-BE32-E72D297353CC}">
              <c16:uniqueId val="{00000002-4017-4DD9-AAC4-E189256627AA}"/>
            </c:ext>
          </c:extLst>
        </c:ser>
        <c:dLbls>
          <c:showLegendKey val="0"/>
          <c:showVal val="0"/>
          <c:showCatName val="0"/>
          <c:showSerName val="0"/>
          <c:showPercent val="0"/>
          <c:showBubbleSize val="0"/>
        </c:dLbls>
        <c:gapWidth val="72"/>
        <c:overlap val="10"/>
        <c:axId val="224199712"/>
        <c:axId val="224200272"/>
      </c:barChart>
      <c:catAx>
        <c:axId val="224199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Baskerville Old Face" panose="02020602080505020303" pitchFamily="18" charset="0"/>
                <a:ea typeface="+mn-ea"/>
                <a:cs typeface="+mn-cs"/>
              </a:defRPr>
            </a:pPr>
            <a:endParaRPr lang="en-US"/>
          </a:p>
        </c:txPr>
        <c:crossAx val="224200272"/>
        <c:crosses val="autoZero"/>
        <c:auto val="1"/>
        <c:lblAlgn val="ctr"/>
        <c:lblOffset val="100"/>
        <c:noMultiLvlLbl val="0"/>
      </c:catAx>
      <c:valAx>
        <c:axId val="224200272"/>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Baskerville Old Face" panose="02020602080505020303" pitchFamily="18" charset="0"/>
                <a:ea typeface="+mn-ea"/>
                <a:cs typeface="+mn-cs"/>
              </a:defRPr>
            </a:pPr>
            <a:endParaRPr lang="en-US"/>
          </a:p>
        </c:txPr>
        <c:crossAx val="22419971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0529727819037912"/>
          <c:y val="0.15370848923879502"/>
          <c:w val="0.8947027218096143"/>
          <c:h val="0.62028585235308276"/>
        </c:manualLayout>
      </c:layout>
      <c:barChart>
        <c:barDir val="col"/>
        <c:grouping val="clustered"/>
        <c:varyColors val="0"/>
        <c:ser>
          <c:idx val="0"/>
          <c:order val="0"/>
          <c:tx>
            <c:strRef>
              <c:f>Sheet1!$B$1</c:f>
              <c:strCache>
                <c:ptCount val="1"/>
                <c:pt idx="0">
                  <c:v>RPG FDC</c:v>
                </c:pt>
              </c:strCache>
            </c:strRef>
          </c:tx>
          <c:spPr>
            <a:solidFill>
              <a:schemeClr val="accent5"/>
            </a:solidFill>
            <a:ln>
              <a:noFill/>
            </a:ln>
            <a:effectLst/>
          </c:spPr>
          <c:invertIfNegative val="0"/>
          <c:dPt>
            <c:idx val="0"/>
            <c:invertIfNegative val="0"/>
            <c:bubble3D val="0"/>
            <c:extLst>
              <c:ext xmlns:c16="http://schemas.microsoft.com/office/drawing/2014/chart" uri="{C3380CC4-5D6E-409C-BE32-E72D297353CC}">
                <c16:uniqueId val="{00000000-524C-401A-A0E2-779E27CDAEFD}"/>
              </c:ext>
            </c:extLst>
          </c:dPt>
          <c:dPt>
            <c:idx val="1"/>
            <c:invertIfNegative val="0"/>
            <c:bubble3D val="0"/>
            <c:spPr>
              <a:solidFill>
                <a:srgbClr val="4472C4">
                  <a:alpha val="72000"/>
                </a:srgbClr>
              </a:solidFill>
              <a:ln>
                <a:noFill/>
              </a:ln>
              <a:effectLst/>
            </c:spPr>
            <c:extLst>
              <c:ext xmlns:c16="http://schemas.microsoft.com/office/drawing/2014/chart" uri="{C3380CC4-5D6E-409C-BE32-E72D297353CC}">
                <c16:uniqueId val="{00000002-524C-401A-A0E2-779E27CDAEFD}"/>
              </c:ext>
            </c:extLst>
          </c:dPt>
          <c:dPt>
            <c:idx val="2"/>
            <c:invertIfNegative val="0"/>
            <c:bubble3D val="0"/>
            <c:spPr>
              <a:solidFill>
                <a:srgbClr val="4F6228">
                  <a:alpha val="72000"/>
                </a:srgbClr>
              </a:solidFill>
              <a:ln>
                <a:noFill/>
              </a:ln>
              <a:effectLst/>
            </c:spPr>
            <c:extLst>
              <c:ext xmlns:c16="http://schemas.microsoft.com/office/drawing/2014/chart" uri="{C3380CC4-5D6E-409C-BE32-E72D297353CC}">
                <c16:uniqueId val="{00000004-524C-401A-A0E2-779E27CDAEFD}"/>
              </c:ext>
            </c:extLst>
          </c:dPt>
          <c:dLbls>
            <c:dLbl>
              <c:idx val="1"/>
              <c:tx>
                <c:rich>
                  <a:bodyPr/>
                  <a:lstStyle/>
                  <a:p>
                    <a:r>
                      <a:rPr lang="en-US" dirty="0"/>
                      <a:t>22.0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24C-401A-A0E2-779E27CDAEFD}"/>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CAM </c:v>
                </c:pt>
                <c:pt idx="1">
                  <c:v>RPG FDC</c:v>
                </c:pt>
                <c:pt idx="2">
                  <c:v>RPG Comparison</c:v>
                </c:pt>
              </c:strCache>
            </c:strRef>
          </c:cat>
          <c:val>
            <c:numRef>
              <c:f>Sheet1!$B$2:$B$4</c:f>
              <c:numCache>
                <c:formatCode>General</c:formatCode>
                <c:ptCount val="3"/>
                <c:pt idx="0">
                  <c:v>0</c:v>
                </c:pt>
                <c:pt idx="1">
                  <c:v>22</c:v>
                </c:pt>
                <c:pt idx="2">
                  <c:v>45.5</c:v>
                </c:pt>
              </c:numCache>
            </c:numRef>
          </c:val>
          <c:extLst>
            <c:ext xmlns:c16="http://schemas.microsoft.com/office/drawing/2014/chart" uri="{C3380CC4-5D6E-409C-BE32-E72D297353CC}">
              <c16:uniqueId val="{00000005-524C-401A-A0E2-779E27CDAEFD}"/>
            </c:ext>
          </c:extLst>
        </c:ser>
        <c:dLbls>
          <c:showLegendKey val="0"/>
          <c:showVal val="0"/>
          <c:showCatName val="0"/>
          <c:showSerName val="0"/>
          <c:showPercent val="0"/>
          <c:showBubbleSize val="0"/>
        </c:dLbls>
        <c:gapWidth val="25"/>
        <c:overlap val="-27"/>
        <c:axId val="176621680"/>
        <c:axId val="176622240"/>
      </c:barChart>
      <c:catAx>
        <c:axId val="17662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Tw Cen MT" panose="020B0602020104020603" pitchFamily="34" charset="0"/>
                <a:ea typeface="+mn-ea"/>
                <a:cs typeface="+mn-cs"/>
              </a:defRPr>
            </a:pPr>
            <a:endParaRPr lang="en-US"/>
          </a:p>
        </c:txPr>
        <c:crossAx val="176622240"/>
        <c:crosses val="autoZero"/>
        <c:auto val="1"/>
        <c:lblAlgn val="ctr"/>
        <c:lblOffset val="100"/>
        <c:noMultiLvlLbl val="0"/>
      </c:catAx>
      <c:valAx>
        <c:axId val="176622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21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B74919">
                  <a:alpha val="72000"/>
                </a:srgbClr>
              </a:solidFill>
              <a:ln>
                <a:noFill/>
              </a:ln>
              <a:effectLst/>
            </c:spPr>
            <c:extLst>
              <c:ext xmlns:c16="http://schemas.microsoft.com/office/drawing/2014/chart" uri="{C3380CC4-5D6E-409C-BE32-E72D297353CC}">
                <c16:uniqueId val="{00000001-A7F0-4425-9047-F6C2806B1EE8}"/>
              </c:ext>
            </c:extLst>
          </c:dPt>
          <c:dPt>
            <c:idx val="1"/>
            <c:invertIfNegative val="0"/>
            <c:bubble3D val="0"/>
            <c:spPr>
              <a:solidFill>
                <a:srgbClr val="4472C4">
                  <a:alpha val="72000"/>
                </a:srgbClr>
              </a:solidFill>
              <a:ln>
                <a:noFill/>
              </a:ln>
              <a:effectLst/>
            </c:spPr>
            <c:extLst>
              <c:ext xmlns:c16="http://schemas.microsoft.com/office/drawing/2014/chart" uri="{C3380CC4-5D6E-409C-BE32-E72D297353CC}">
                <c16:uniqueId val="{00000003-A7F0-4425-9047-F6C2806B1EE8}"/>
              </c:ext>
            </c:extLst>
          </c:dPt>
          <c:dPt>
            <c:idx val="2"/>
            <c:invertIfNegative val="0"/>
            <c:bubble3D val="0"/>
            <c:spPr>
              <a:solidFill>
                <a:srgbClr val="4F6228">
                  <a:alpha val="72000"/>
                </a:srgbClr>
              </a:solidFill>
              <a:ln>
                <a:noFill/>
              </a:ln>
              <a:effectLst/>
            </c:spPr>
            <c:extLst>
              <c:ext xmlns:c16="http://schemas.microsoft.com/office/drawing/2014/chart" uri="{C3380CC4-5D6E-409C-BE32-E72D297353CC}">
                <c16:uniqueId val="{00000005-A7F0-4425-9047-F6C2806B1EE8}"/>
              </c:ext>
            </c:extLst>
          </c:dPt>
          <c:dLbls>
            <c:dLbl>
              <c:idx val="0"/>
              <c:tx>
                <c:rich>
                  <a:bodyPr/>
                  <a:lstStyle/>
                  <a:p>
                    <a:fld id="{77971C76-78E2-478E-9790-F3C25E83484B}"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7F0-4425-9047-F6C2806B1EE8}"/>
                </c:ext>
              </c:extLst>
            </c:dLbl>
            <c:dLbl>
              <c:idx val="1"/>
              <c:tx>
                <c:rich>
                  <a:bodyPr/>
                  <a:lstStyle/>
                  <a:p>
                    <a:fld id="{00E16B72-F702-4041-BA97-72FBC2873A40}"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7F0-4425-9047-F6C2806B1EE8}"/>
                </c:ext>
              </c:extLst>
            </c:dLbl>
            <c:dLbl>
              <c:idx val="2"/>
              <c:tx>
                <c:rich>
                  <a:bodyPr/>
                  <a:lstStyle/>
                  <a:p>
                    <a:fld id="{243C64E2-075A-4856-8C9C-075FBF997B51}"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7F0-4425-9047-F6C2806B1EE8}"/>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CAM </c:v>
                </c:pt>
                <c:pt idx="1">
                  <c:v>RPG FDC*</c:v>
                </c:pt>
                <c:pt idx="2">
                  <c:v>RPG Comparison*</c:v>
                </c:pt>
              </c:strCache>
            </c:strRef>
          </c:cat>
          <c:val>
            <c:numRef>
              <c:f>Sheet1!$B$2:$B$4</c:f>
              <c:numCache>
                <c:formatCode>General</c:formatCode>
                <c:ptCount val="3"/>
                <c:pt idx="0">
                  <c:v>91.5</c:v>
                </c:pt>
                <c:pt idx="1">
                  <c:v>85.1</c:v>
                </c:pt>
                <c:pt idx="2">
                  <c:v>71.099999999999994</c:v>
                </c:pt>
              </c:numCache>
            </c:numRef>
          </c:val>
          <c:extLst>
            <c:ext xmlns:c16="http://schemas.microsoft.com/office/drawing/2014/chart" uri="{C3380CC4-5D6E-409C-BE32-E72D297353CC}">
              <c16:uniqueId val="{00000006-A7F0-4425-9047-F6C2806B1EE8}"/>
            </c:ext>
          </c:extLst>
        </c:ser>
        <c:dLbls>
          <c:showLegendKey val="0"/>
          <c:showVal val="0"/>
          <c:showCatName val="0"/>
          <c:showSerName val="0"/>
          <c:showPercent val="0"/>
          <c:showBubbleSize val="0"/>
        </c:dLbls>
        <c:gapWidth val="25"/>
        <c:overlap val="-43"/>
        <c:axId val="176646352"/>
        <c:axId val="232201824"/>
      </c:barChart>
      <c:catAx>
        <c:axId val="17664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Tw Cen MT Condensed Extra Bold" panose="020B0803020202020204" pitchFamily="34" charset="0"/>
                <a:ea typeface="+mn-ea"/>
                <a:cs typeface="+mn-cs"/>
              </a:defRPr>
            </a:pPr>
            <a:endParaRPr lang="en-US"/>
          </a:p>
        </c:txPr>
        <c:crossAx val="232201824"/>
        <c:crosses val="autoZero"/>
        <c:auto val="1"/>
        <c:lblAlgn val="ctr"/>
        <c:lblOffset val="100"/>
        <c:noMultiLvlLbl val="0"/>
      </c:catAx>
      <c:valAx>
        <c:axId val="232201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46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8">
  <a:schemeClr val="accent5"/>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6-04-16T22:49:16.953" idx="12">
    <p:pos x="10" y="10"/>
    <p:text>So the point of this one is that it adds another city of about 360,000 people each year till we have the population of nebraska of 0 to 5 year olds with prenatal substance exposure</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04-16T22:50:38.138" idx="13">
    <p:pos x="10" y="10"/>
    <p:text>So you can focus on the NAS or you can be ready for the next epidemic</p:text>
    <p:extLst>
      <p:ext uri="{C676402C-5697-4E1C-873F-D02D1690AC5C}">
        <p15:threadingInfo xmlns:p15="http://schemas.microsoft.com/office/powerpoint/2012/main" timeZoneBias="420"/>
      </p:ext>
    </p:extLst>
  </p:cm>
</p:cmLst>
</file>

<file path=ppt/drawings/drawing1.xml><?xml version="1.0" encoding="utf-8"?>
<c:userShapes xmlns:c="http://schemas.openxmlformats.org/drawingml/2006/chart">
  <cdr:relSizeAnchor xmlns:cdr="http://schemas.openxmlformats.org/drawingml/2006/chartDrawing">
    <cdr:from>
      <cdr:x>0.02427</cdr:x>
      <cdr:y>0.9181</cdr:y>
    </cdr:from>
    <cdr:to>
      <cdr:x>0.30621</cdr:x>
      <cdr:y>0.97358</cdr:y>
    </cdr:to>
    <cdr:sp macro="" textlink="">
      <cdr:nvSpPr>
        <cdr:cNvPr id="3" name="TextBox 2"/>
        <cdr:cNvSpPr txBox="1"/>
      </cdr:nvSpPr>
      <cdr:spPr>
        <a:xfrm xmlns:a="http://schemas.openxmlformats.org/drawingml/2006/main">
          <a:off x="280087" y="5725297"/>
          <a:ext cx="3253945" cy="3459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0.61336</cdr:x>
      <cdr:y>0.38018</cdr:y>
    </cdr:from>
    <cdr:to>
      <cdr:x>0.98119</cdr:x>
      <cdr:y>0.69491</cdr:y>
    </cdr:to>
    <cdr:sp macro="" textlink="">
      <cdr:nvSpPr>
        <cdr:cNvPr id="2" name="Rectangle 1"/>
        <cdr:cNvSpPr/>
      </cdr:nvSpPr>
      <cdr:spPr>
        <a:xfrm xmlns:a="http://schemas.openxmlformats.org/drawingml/2006/main">
          <a:off x="6852745" y="2453689"/>
          <a:ext cx="4109545" cy="2031325"/>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effectLst/>
              <a:latin typeface="Baskerville Old Face" panose="02020602080505020303" pitchFamily="18" charset="0"/>
              <a:ea typeface="Times New Roman" panose="02020603050405020304" pitchFamily="18" charset="0"/>
              <a:cs typeface="Times New Roman" panose="02020603050405020304" pitchFamily="18" charset="0"/>
            </a:rPr>
            <a:t>The percentage of children entering care that had parent drug abuse reported as a reason for removal increased from 22.1% in 2009 to 29.7% in 2014. </a:t>
          </a:r>
          <a:r>
            <a:rPr lang="en-US" sz="2400" b="1" dirty="0">
              <a:solidFill>
                <a:srgbClr val="B74919"/>
              </a:solidFill>
              <a:effectLst/>
              <a:latin typeface="Baskerville Old Face" panose="02020602080505020303" pitchFamily="18" charset="0"/>
              <a:ea typeface="Times New Roman" panose="02020603050405020304" pitchFamily="18" charset="0"/>
              <a:cs typeface="Times New Roman" panose="02020603050405020304" pitchFamily="18" charset="0"/>
            </a:rPr>
            <a:t>This is the largest increase of any reason for removal. </a:t>
          </a:r>
          <a:endParaRPr lang="en-US" sz="2400" b="1" dirty="0">
            <a:solidFill>
              <a:srgbClr val="B74919"/>
            </a:solidFill>
            <a:latin typeface="Baskerville Old Face" panose="02020602080505020303"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0.30505</cdr:x>
      <cdr:y>0.06686</cdr:y>
    </cdr:from>
    <cdr:to>
      <cdr:x>0.79041</cdr:x>
      <cdr:y>0.14066</cdr:y>
    </cdr:to>
    <cdr:sp macro="" textlink="">
      <cdr:nvSpPr>
        <cdr:cNvPr id="2" name="Rectangle 1"/>
        <cdr:cNvSpPr/>
      </cdr:nvSpPr>
      <cdr:spPr>
        <a:xfrm xmlns:a="http://schemas.openxmlformats.org/drawingml/2006/main">
          <a:off x="3104817" y="334366"/>
          <a:ext cx="4940123" cy="369012"/>
        </a:xfrm>
        <a:prstGeom xmlns:a="http://schemas.openxmlformats.org/drawingml/2006/main" prst="rect">
          <a:avLst/>
        </a:prstGeom>
        <a:solidFill xmlns:a="http://schemas.openxmlformats.org/drawingml/2006/main">
          <a:schemeClr val="bg1">
            <a:alpha val="72000"/>
          </a:schemeClr>
        </a:solidFill>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fontAlgn="base">
            <a:spcBef>
              <a:spcPct val="0"/>
            </a:spcBef>
            <a:spcAft>
              <a:spcPct val="0"/>
            </a:spcAft>
          </a:pPr>
          <a:r>
            <a:rPr lang="en-US" sz="1798" dirty="0">
              <a:solidFill>
                <a:prstClr val="black"/>
              </a:solidFill>
              <a:ea typeface="Verdana" panose="020B0604030504040204" pitchFamily="34" charset="0"/>
              <a:cs typeface="Arial" panose="020B0604020202020204" pitchFamily="34" charset="0"/>
            </a:rPr>
            <a:t>Median Length of Stay (days) in Out-of-Home Care </a:t>
          </a:r>
          <a:endParaRPr lang="en-US" sz="1798" dirty="0">
            <a:solidFill>
              <a:prstClr val="black"/>
            </a:solidFill>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0.05921</cdr:x>
      <cdr:y>0</cdr:y>
    </cdr:from>
    <cdr:to>
      <cdr:x>0.09232</cdr:x>
      <cdr:y>1</cdr:y>
    </cdr:to>
    <cdr:sp macro="" textlink="">
      <cdr:nvSpPr>
        <cdr:cNvPr id="2" name="Rectangle 1"/>
        <cdr:cNvSpPr/>
      </cdr:nvSpPr>
      <cdr:spPr>
        <a:xfrm xmlns:a="http://schemas.openxmlformats.org/drawingml/2006/main" rot="16200000">
          <a:off x="-1561423" y="3263859"/>
          <a:ext cx="4812884" cy="369236"/>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799" dirty="0">
              <a:solidFill>
                <a:prstClr val="black">
                  <a:lumMod val="75000"/>
                  <a:lumOff val="25000"/>
                </a:prstClr>
              </a:solidFill>
            </a:rPr>
            <a:t>Percentage of Reunification within 12 months</a:t>
          </a:r>
        </a:p>
      </cdr:txBody>
    </cdr:sp>
  </cdr:relSizeAnchor>
</c:userShapes>
</file>

<file path=ppt/drawings/drawing5.xml><?xml version="1.0" encoding="utf-8"?>
<c:userShapes xmlns:c="http://schemas.openxmlformats.org/drawingml/2006/chart">
  <cdr:relSizeAnchor xmlns:cdr="http://schemas.openxmlformats.org/drawingml/2006/chartDrawing">
    <cdr:from>
      <cdr:x>0.07165</cdr:x>
      <cdr:y>0.12467</cdr:y>
    </cdr:from>
    <cdr:to>
      <cdr:x>0.33801</cdr:x>
      <cdr:y>0.3139</cdr:y>
    </cdr:to>
    <cdr:sp macro="" textlink="">
      <cdr:nvSpPr>
        <cdr:cNvPr id="2" name="Rectangle 1"/>
        <cdr:cNvSpPr/>
      </cdr:nvSpPr>
      <cdr:spPr>
        <a:xfrm xmlns:a="http://schemas.openxmlformats.org/drawingml/2006/main">
          <a:off x="824230" y="607661"/>
          <a:ext cx="3063957" cy="922368"/>
        </a:xfrm>
        <a:prstGeom xmlns:a="http://schemas.openxmlformats.org/drawingml/2006/main" prst="rect">
          <a:avLst/>
        </a:prstGeom>
        <a:solidFill xmlns:a="http://schemas.openxmlformats.org/drawingml/2006/main">
          <a:schemeClr val="bg1">
            <a:alpha val="72000"/>
          </a:schemeClr>
        </a:solidFill>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fontAlgn="base">
            <a:spcBef>
              <a:spcPct val="0"/>
            </a:spcBef>
            <a:spcAft>
              <a:spcPct val="0"/>
            </a:spcAft>
          </a:pPr>
          <a:r>
            <a:rPr lang="en-US" sz="1798" dirty="0">
              <a:solidFill>
                <a:prstClr val="black">
                  <a:lumMod val="75000"/>
                  <a:lumOff val="25000"/>
                </a:prstClr>
              </a:solidFill>
              <a:ea typeface="Verdana" panose="020B0604030504040204" pitchFamily="34" charset="0"/>
              <a:cs typeface="Arial" panose="020B0604020202020204" pitchFamily="34" charset="0"/>
            </a:rPr>
            <a:t>Percentage of children who had substantiated/indicated maltreatment within 6 months </a:t>
          </a:r>
          <a:endParaRPr lang="en-US" sz="1798" dirty="0">
            <a:solidFill>
              <a:prstClr val="black">
                <a:lumMod val="75000"/>
                <a:lumOff val="25000"/>
              </a:prstClr>
            </a:solidFill>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64651798-E184-4E4F-8D04-46BEA71CFCB2}" type="datetimeFigureOut">
              <a:rPr lang="en-US" smtClean="0"/>
              <a:t>4/21/2016</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ED95849C-D2E3-4671-9916-E18DCCBB57C9}" type="slidenum">
              <a:rPr lang="en-US" smtClean="0"/>
              <a:t>‹#›</a:t>
            </a:fld>
            <a:endParaRPr lang="en-US"/>
          </a:p>
        </p:txBody>
      </p:sp>
    </p:spTree>
    <p:extLst>
      <p:ext uri="{BB962C8B-B14F-4D97-AF65-F5344CB8AC3E}">
        <p14:creationId xmlns:p14="http://schemas.microsoft.com/office/powerpoint/2010/main" val="3343243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DD38A67-AB10-4E7D-8AD0-02256ADDE252}" type="datetimeFigureOut">
              <a:rPr lang="en-US" smtClean="0"/>
              <a:t>4/21/2016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A999859-A9A8-4BCA-978E-978525EEB67D}" type="slidenum">
              <a:rPr lang="en-US" smtClean="0"/>
              <a:t>‹#›</a:t>
            </a:fld>
            <a:endParaRPr lang="en-US"/>
          </a:p>
        </p:txBody>
      </p:sp>
    </p:spTree>
    <p:extLst>
      <p:ext uri="{BB962C8B-B14F-4D97-AF65-F5344CB8AC3E}">
        <p14:creationId xmlns:p14="http://schemas.microsoft.com/office/powerpoint/2010/main" val="1879309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99859-A9A8-4BCA-978E-978525EEB67D}" type="slidenum">
              <a:rPr lang="en-US" smtClean="0"/>
              <a:t>1</a:t>
            </a:fld>
            <a:endParaRPr lang="en-US"/>
          </a:p>
        </p:txBody>
      </p:sp>
    </p:spTree>
    <p:extLst>
      <p:ext uri="{BB962C8B-B14F-4D97-AF65-F5344CB8AC3E}">
        <p14:creationId xmlns:p14="http://schemas.microsoft.com/office/powerpoint/2010/main" val="138010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Neonatal abstinence syndrome (NAS) occurs in about half of babies with exposure to opioids during pregnancy. At this time, there are not clear data as to why babies do or do not experience the withdrawal syndrome. In a national study on the use of methadone and buprenorphine during pregnancy, researchers found that NAS did not appear to be related to the dose of these medications that are used to treat opioid dependence. But there were data suggesting that experiencing NAS was related to mothers who also smoked during pregnancy (Jones, 2015). </a:t>
            </a:r>
          </a:p>
          <a:p>
            <a:endParaRPr lang="en-US" dirty="0"/>
          </a:p>
        </p:txBody>
      </p:sp>
      <p:sp>
        <p:nvSpPr>
          <p:cNvPr id="4" name="Slide Number Placeholder 3"/>
          <p:cNvSpPr>
            <a:spLocks noGrp="1"/>
          </p:cNvSpPr>
          <p:nvPr>
            <p:ph type="sldNum" sz="quarter" idx="10"/>
          </p:nvPr>
        </p:nvSpPr>
        <p:spPr/>
        <p:txBody>
          <a:bodyPr/>
          <a:lstStyle/>
          <a:p>
            <a:fld id="{BA999859-A9A8-4BCA-978E-978525EEB67D}" type="slidenum">
              <a:rPr lang="en-US" smtClean="0"/>
              <a:t>10</a:t>
            </a:fld>
            <a:endParaRPr lang="en-US"/>
          </a:p>
        </p:txBody>
      </p:sp>
    </p:spTree>
    <p:extLst>
      <p:ext uri="{BB962C8B-B14F-4D97-AF65-F5344CB8AC3E}">
        <p14:creationId xmlns:p14="http://schemas.microsoft.com/office/powerpoint/2010/main" val="1112871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Stephen Patrick and colleagues (2016) have analyzed Medicaid claims data to monitor the trend of infants who are diagnosed with Neonatal Abstinence Syndrome. There is variation across regions in rates of NAS with the north-east and mid-south central regions experiencing the highest rates of diagnosed cases in Medicaid claims data.</a:t>
            </a:r>
          </a:p>
          <a:p>
            <a:r>
              <a:rPr lang="en-US" dirty="0"/>
              <a:t> </a:t>
            </a:r>
          </a:p>
          <a:p>
            <a:endParaRPr lang="en-US" dirty="0"/>
          </a:p>
        </p:txBody>
      </p:sp>
      <p:sp>
        <p:nvSpPr>
          <p:cNvPr id="4" name="Slide Number Placeholder 3"/>
          <p:cNvSpPr>
            <a:spLocks noGrp="1"/>
          </p:cNvSpPr>
          <p:nvPr>
            <p:ph type="sldNum" sz="quarter" idx="10"/>
          </p:nvPr>
        </p:nvSpPr>
        <p:spPr/>
        <p:txBody>
          <a:bodyPr/>
          <a:lstStyle/>
          <a:p>
            <a:fld id="{BA999859-A9A8-4BCA-978E-978525EEB67D}" type="slidenum">
              <a:rPr lang="en-US" smtClean="0"/>
              <a:t>11</a:t>
            </a:fld>
            <a:endParaRPr lang="en-US"/>
          </a:p>
        </p:txBody>
      </p:sp>
    </p:spTree>
    <p:extLst>
      <p:ext uri="{BB962C8B-B14F-4D97-AF65-F5344CB8AC3E}">
        <p14:creationId xmlns:p14="http://schemas.microsoft.com/office/powerpoint/2010/main" val="2887849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9C20F-123F-4B34-90D5-3D3C7E2B2E0D}" type="slidenum">
              <a:rPr lang="en-US" smtClean="0"/>
              <a:pPr/>
              <a:t>12</a:t>
            </a:fld>
            <a:endParaRPr lang="en-US" dirty="0"/>
          </a:p>
        </p:txBody>
      </p:sp>
    </p:spTree>
    <p:extLst>
      <p:ext uri="{BB962C8B-B14F-4D97-AF65-F5344CB8AC3E}">
        <p14:creationId xmlns:p14="http://schemas.microsoft.com/office/powerpoint/2010/main" val="1194047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9C20F-123F-4B34-90D5-3D3C7E2B2E0D}" type="slidenum">
              <a:rPr lang="en-US" smtClean="0"/>
              <a:pPr/>
              <a:t>13</a:t>
            </a:fld>
            <a:endParaRPr lang="en-US" dirty="0"/>
          </a:p>
        </p:txBody>
      </p:sp>
    </p:spTree>
    <p:extLst>
      <p:ext uri="{BB962C8B-B14F-4D97-AF65-F5344CB8AC3E}">
        <p14:creationId xmlns:p14="http://schemas.microsoft.com/office/powerpoint/2010/main" val="2305759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89C20F-123F-4B34-90D5-3D3C7E2B2E0D}" type="slidenum">
              <a:rPr lang="en-US" smtClean="0"/>
              <a:pPr/>
              <a:t>14</a:t>
            </a:fld>
            <a:endParaRPr lang="en-US" dirty="0"/>
          </a:p>
        </p:txBody>
      </p:sp>
    </p:spTree>
    <p:extLst>
      <p:ext uri="{BB962C8B-B14F-4D97-AF65-F5344CB8AC3E}">
        <p14:creationId xmlns:p14="http://schemas.microsoft.com/office/powerpoint/2010/main" val="794015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Reuters says no more than 9 states were in compliance</a:t>
            </a:r>
          </a:p>
        </p:txBody>
      </p:sp>
      <p:sp>
        <p:nvSpPr>
          <p:cNvPr id="4" name="Slide Number Placeholder 3"/>
          <p:cNvSpPr>
            <a:spLocks noGrp="1"/>
          </p:cNvSpPr>
          <p:nvPr>
            <p:ph type="sldNum" sz="quarter" idx="10"/>
          </p:nvPr>
        </p:nvSpPr>
        <p:spPr/>
        <p:txBody>
          <a:bodyPr/>
          <a:lstStyle/>
          <a:p>
            <a:fld id="{BA999859-A9A8-4BCA-978E-978525EEB67D}" type="slidenum">
              <a:rPr lang="en-US" smtClean="0"/>
              <a:t>16</a:t>
            </a:fld>
            <a:endParaRPr lang="en-US"/>
          </a:p>
        </p:txBody>
      </p:sp>
    </p:spTree>
    <p:extLst>
      <p:ext uri="{BB962C8B-B14F-4D97-AF65-F5344CB8AC3E}">
        <p14:creationId xmlns:p14="http://schemas.microsoft.com/office/powerpoint/2010/main" val="2915088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Reuters says no more than 9 states were in compliance</a:t>
            </a:r>
          </a:p>
        </p:txBody>
      </p:sp>
      <p:sp>
        <p:nvSpPr>
          <p:cNvPr id="4" name="Slide Number Placeholder 3"/>
          <p:cNvSpPr>
            <a:spLocks noGrp="1"/>
          </p:cNvSpPr>
          <p:nvPr>
            <p:ph type="sldNum" sz="quarter" idx="10"/>
          </p:nvPr>
        </p:nvSpPr>
        <p:spPr/>
        <p:txBody>
          <a:bodyPr/>
          <a:lstStyle/>
          <a:p>
            <a:fld id="{BA999859-A9A8-4BCA-978E-978525EEB67D}" type="slidenum">
              <a:rPr lang="en-US" smtClean="0"/>
              <a:t>17</a:t>
            </a:fld>
            <a:endParaRPr lang="en-US"/>
          </a:p>
        </p:txBody>
      </p:sp>
    </p:spTree>
    <p:extLst>
      <p:ext uri="{BB962C8B-B14F-4D97-AF65-F5344CB8AC3E}">
        <p14:creationId xmlns:p14="http://schemas.microsoft.com/office/powerpoint/2010/main" val="2898445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While there is not a clear relationship of rates of NAS and the dramatic increase of infants being placed in protective custody, the trend of younger children in care and particularly the number of infants is alarming. After a decade of decreasing the number of children in out-of-home care, that trend began to reverse in 2012-2013. The total number of children in care are both new intakes as well as children who are remaining longer in care.</a:t>
            </a:r>
          </a:p>
          <a:p>
            <a:endParaRPr lang="en-US" dirty="0"/>
          </a:p>
        </p:txBody>
      </p:sp>
      <p:sp>
        <p:nvSpPr>
          <p:cNvPr id="4" name="Slide Number Placeholder 3"/>
          <p:cNvSpPr>
            <a:spLocks noGrp="1"/>
          </p:cNvSpPr>
          <p:nvPr>
            <p:ph type="sldNum" sz="quarter" idx="10"/>
          </p:nvPr>
        </p:nvSpPr>
        <p:spPr/>
        <p:txBody>
          <a:bodyPr/>
          <a:lstStyle/>
          <a:p>
            <a:fld id="{BA999859-A9A8-4BCA-978E-978525EEB67D}" type="slidenum">
              <a:rPr lang="en-US" smtClean="0"/>
              <a:t>18</a:t>
            </a:fld>
            <a:endParaRPr lang="en-US"/>
          </a:p>
        </p:txBody>
      </p:sp>
    </p:spTree>
    <p:extLst>
      <p:ext uri="{BB962C8B-B14F-4D97-AF65-F5344CB8AC3E}">
        <p14:creationId xmlns:p14="http://schemas.microsoft.com/office/powerpoint/2010/main" val="1704838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Unfortunately, I cannot report reliable data that would indicate to what extent parental opioid or other substance use disorders are associated with the number of children in out-of-home care. The nation’s data system to monitor these factors does not require collection of parental substance use as factors in child removal, since those are voluntary collection items in the data system. However, our agency has been monitoring the available data for 15 years, and there has been a steady increase in reports of removals due to substance use by parents. Since 2009, states report a 19.4 rate of increase in parental alcohol or drug use as factors in the child’s removal. </a:t>
            </a:r>
          </a:p>
          <a:p>
            <a:pPr defTabSz="933237">
              <a:defRPr/>
            </a:pPr>
            <a:endParaRPr lang="en-US" dirty="0"/>
          </a:p>
          <a:p>
            <a:pPr defTabSz="933237">
              <a:defRPr/>
            </a:pPr>
            <a:r>
              <a:rPr lang="en-US" dirty="0"/>
              <a:t>However, we have been to all but one state in the country and asked child welfare professionals if they believe these data represent the prevalence of parental substance use in their cases. Not a single state believes these data accurately reflect their experience and tell us that these numbers greatly understate that the vast majority of cases in which a child is placed in protective custody are related to parental substance use disorders.</a:t>
            </a:r>
          </a:p>
          <a:p>
            <a:pPr defTabSz="933237">
              <a:defRPr/>
            </a:pPr>
            <a:endParaRPr lang="en-US" dirty="0"/>
          </a:p>
          <a:p>
            <a:endParaRPr lang="en-US" dirty="0"/>
          </a:p>
        </p:txBody>
      </p:sp>
      <p:sp>
        <p:nvSpPr>
          <p:cNvPr id="4" name="Slide Number Placeholder 3"/>
          <p:cNvSpPr>
            <a:spLocks noGrp="1"/>
          </p:cNvSpPr>
          <p:nvPr>
            <p:ph type="sldNum" sz="quarter" idx="10"/>
          </p:nvPr>
        </p:nvSpPr>
        <p:spPr/>
        <p:txBody>
          <a:bodyPr/>
          <a:lstStyle/>
          <a:p>
            <a:fld id="{BA999859-A9A8-4BCA-978E-978525EEB67D}" type="slidenum">
              <a:rPr lang="en-US" smtClean="0"/>
              <a:t>19</a:t>
            </a:fld>
            <a:endParaRPr lang="en-US"/>
          </a:p>
        </p:txBody>
      </p:sp>
    </p:spTree>
    <p:extLst>
      <p:ext uri="{BB962C8B-B14F-4D97-AF65-F5344CB8AC3E}">
        <p14:creationId xmlns:p14="http://schemas.microsoft.com/office/powerpoint/2010/main" val="1049824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Denominator = total removal reason</a:t>
            </a:r>
          </a:p>
          <a:p>
            <a:r>
              <a:rPr lang="pt-BR" sz="1200" b="0" i="0" u="none" strike="noStrike" kern="1200" dirty="0">
                <a:solidFill>
                  <a:schemeClr val="tx1"/>
                </a:solidFill>
                <a:effectLst/>
                <a:latin typeface="+mn-lt"/>
                <a:ea typeface="+mn-ea"/>
                <a:cs typeface="+mn-cs"/>
              </a:rPr>
              <a:t>AK (N=2,059)</a:t>
            </a:r>
            <a:r>
              <a:rPr lang="pt-BR" dirty="0"/>
              <a:t> </a:t>
            </a:r>
          </a:p>
          <a:p>
            <a:r>
              <a:rPr lang="pt-BR" sz="1200" b="0" i="0" u="none" strike="noStrike" kern="1200" dirty="0">
                <a:solidFill>
                  <a:schemeClr val="tx1"/>
                </a:solidFill>
                <a:effectLst/>
                <a:latin typeface="+mn-lt"/>
                <a:ea typeface="+mn-ea"/>
                <a:cs typeface="+mn-cs"/>
              </a:rPr>
              <a:t>AL (N=2,653)</a:t>
            </a:r>
            <a:r>
              <a:rPr lang="pt-BR" dirty="0"/>
              <a:t> </a:t>
            </a:r>
          </a:p>
          <a:p>
            <a:r>
              <a:rPr lang="pt-BR" sz="1200" b="0" i="0" u="none" strike="noStrike" kern="1200" dirty="0">
                <a:solidFill>
                  <a:schemeClr val="tx1"/>
                </a:solidFill>
                <a:effectLst/>
                <a:latin typeface="+mn-lt"/>
                <a:ea typeface="+mn-ea"/>
                <a:cs typeface="+mn-cs"/>
              </a:rPr>
              <a:t>AR (N=3,181)</a:t>
            </a:r>
            <a:r>
              <a:rPr lang="pt-BR" dirty="0"/>
              <a:t> </a:t>
            </a:r>
          </a:p>
          <a:p>
            <a:r>
              <a:rPr lang="pt-BR" sz="1200" b="0" i="0" u="none" strike="noStrike" kern="1200" dirty="0">
                <a:solidFill>
                  <a:schemeClr val="tx1"/>
                </a:solidFill>
                <a:effectLst/>
                <a:latin typeface="+mn-lt"/>
                <a:ea typeface="+mn-ea"/>
                <a:cs typeface="+mn-cs"/>
              </a:rPr>
              <a:t>AZ (N=4,379)</a:t>
            </a:r>
            <a:r>
              <a:rPr lang="pt-BR" dirty="0"/>
              <a:t> </a:t>
            </a:r>
          </a:p>
          <a:p>
            <a:r>
              <a:rPr lang="pt-BR" sz="1200" b="0" i="0" u="none" strike="noStrike" kern="1200" dirty="0">
                <a:solidFill>
                  <a:schemeClr val="tx1"/>
                </a:solidFill>
                <a:effectLst/>
                <a:latin typeface="+mn-lt"/>
                <a:ea typeface="+mn-ea"/>
                <a:cs typeface="+mn-cs"/>
              </a:rPr>
              <a:t>CA (N=9,963)</a:t>
            </a:r>
            <a:r>
              <a:rPr lang="pt-BR" dirty="0"/>
              <a:t> </a:t>
            </a:r>
          </a:p>
          <a:p>
            <a:r>
              <a:rPr lang="pt-BR" sz="1200" b="0" i="0" u="none" strike="noStrike" kern="1200" dirty="0">
                <a:solidFill>
                  <a:schemeClr val="tx1"/>
                </a:solidFill>
                <a:effectLst/>
                <a:latin typeface="+mn-lt"/>
                <a:ea typeface="+mn-ea"/>
                <a:cs typeface="+mn-cs"/>
              </a:rPr>
              <a:t>CO (N=3,506)</a:t>
            </a:r>
            <a:r>
              <a:rPr lang="pt-BR" dirty="0"/>
              <a:t> </a:t>
            </a:r>
          </a:p>
          <a:p>
            <a:r>
              <a:rPr lang="pt-BR" sz="1200" b="0" i="0" u="none" strike="noStrike" kern="1200" dirty="0">
                <a:solidFill>
                  <a:schemeClr val="tx1"/>
                </a:solidFill>
                <a:effectLst/>
                <a:latin typeface="+mn-lt"/>
                <a:ea typeface="+mn-ea"/>
                <a:cs typeface="+mn-cs"/>
              </a:rPr>
              <a:t>CT (N=1,902)</a:t>
            </a:r>
            <a:r>
              <a:rPr lang="pt-BR" dirty="0"/>
              <a:t> </a:t>
            </a:r>
          </a:p>
          <a:p>
            <a:r>
              <a:rPr lang="pt-BR" sz="1200" b="0" i="0" u="none" strike="noStrike" kern="1200" dirty="0">
                <a:solidFill>
                  <a:schemeClr val="tx1"/>
                </a:solidFill>
                <a:effectLst/>
                <a:latin typeface="+mn-lt"/>
                <a:ea typeface="+mn-ea"/>
                <a:cs typeface="+mn-cs"/>
              </a:rPr>
              <a:t>DC (N=227)</a:t>
            </a:r>
            <a:r>
              <a:rPr lang="pt-BR" dirty="0"/>
              <a:t> </a:t>
            </a:r>
          </a:p>
          <a:p>
            <a:r>
              <a:rPr lang="pt-BR" sz="1200" b="0" i="0" u="none" strike="noStrike" kern="1200" dirty="0">
                <a:solidFill>
                  <a:schemeClr val="tx1"/>
                </a:solidFill>
                <a:effectLst/>
                <a:latin typeface="+mn-lt"/>
                <a:ea typeface="+mn-ea"/>
                <a:cs typeface="+mn-cs"/>
              </a:rPr>
              <a:t>DE (N=67)</a:t>
            </a:r>
            <a:r>
              <a:rPr lang="pt-BR" dirty="0"/>
              <a:t> </a:t>
            </a:r>
          </a:p>
          <a:p>
            <a:r>
              <a:rPr lang="pt-BR" sz="1200" b="0" i="0" u="none" strike="noStrike" kern="1200" dirty="0">
                <a:solidFill>
                  <a:schemeClr val="tx1"/>
                </a:solidFill>
                <a:effectLst/>
                <a:latin typeface="+mn-lt"/>
                <a:ea typeface="+mn-ea"/>
                <a:cs typeface="+mn-cs"/>
              </a:rPr>
              <a:t>FL (N=14,446)</a:t>
            </a:r>
            <a:r>
              <a:rPr lang="pt-BR" dirty="0"/>
              <a:t> </a:t>
            </a:r>
          </a:p>
          <a:p>
            <a:r>
              <a:rPr lang="pt-BR" sz="1200" b="0" i="0" u="none" strike="noStrike" kern="1200" dirty="0">
                <a:solidFill>
                  <a:schemeClr val="tx1"/>
                </a:solidFill>
                <a:effectLst/>
                <a:latin typeface="+mn-lt"/>
                <a:ea typeface="+mn-ea"/>
                <a:cs typeface="+mn-cs"/>
              </a:rPr>
              <a:t>GA (N=4,341)</a:t>
            </a:r>
            <a:r>
              <a:rPr lang="pt-BR" dirty="0"/>
              <a:t> </a:t>
            </a:r>
          </a:p>
          <a:p>
            <a:r>
              <a:rPr lang="pt-BR" sz="1200" b="0" i="0" u="none" strike="noStrike" kern="1200" dirty="0">
                <a:solidFill>
                  <a:schemeClr val="tx1"/>
                </a:solidFill>
                <a:effectLst/>
                <a:latin typeface="+mn-lt"/>
                <a:ea typeface="+mn-ea"/>
                <a:cs typeface="+mn-cs"/>
              </a:rPr>
              <a:t>HI (N=568)</a:t>
            </a:r>
            <a:r>
              <a:rPr lang="pt-BR" dirty="0"/>
              <a:t> </a:t>
            </a:r>
          </a:p>
          <a:p>
            <a:r>
              <a:rPr lang="pt-BR" sz="1200" b="0" i="0" u="none" strike="noStrike" kern="1200" dirty="0">
                <a:solidFill>
                  <a:schemeClr val="tx1"/>
                </a:solidFill>
                <a:effectLst/>
                <a:latin typeface="+mn-lt"/>
                <a:ea typeface="+mn-ea"/>
                <a:cs typeface="+mn-cs"/>
              </a:rPr>
              <a:t>IA (N=4,323)</a:t>
            </a:r>
            <a:r>
              <a:rPr lang="pt-BR" dirty="0"/>
              <a:t> </a:t>
            </a:r>
          </a:p>
          <a:p>
            <a:r>
              <a:rPr lang="pt-BR" sz="1200" b="0" i="0" u="none" strike="noStrike" kern="1200" dirty="0">
                <a:solidFill>
                  <a:schemeClr val="tx1"/>
                </a:solidFill>
                <a:effectLst/>
                <a:latin typeface="+mn-lt"/>
                <a:ea typeface="+mn-ea"/>
                <a:cs typeface="+mn-cs"/>
              </a:rPr>
              <a:t>ID (N=943)</a:t>
            </a:r>
            <a:r>
              <a:rPr lang="pt-BR" dirty="0"/>
              <a:t> </a:t>
            </a:r>
          </a:p>
          <a:p>
            <a:r>
              <a:rPr lang="pt-BR" sz="1200" b="0" i="0" u="none" strike="noStrike" kern="1200" dirty="0">
                <a:solidFill>
                  <a:schemeClr val="tx1"/>
                </a:solidFill>
                <a:effectLst/>
                <a:latin typeface="+mn-lt"/>
                <a:ea typeface="+mn-ea"/>
                <a:cs typeface="+mn-cs"/>
              </a:rPr>
              <a:t>IL (N=531)</a:t>
            </a:r>
            <a:r>
              <a:rPr lang="pt-BR" dirty="0"/>
              <a:t> </a:t>
            </a:r>
          </a:p>
          <a:p>
            <a:r>
              <a:rPr lang="pt-BR" sz="1200" b="0" i="0" u="none" strike="noStrike" kern="1200" dirty="0">
                <a:solidFill>
                  <a:schemeClr val="tx1"/>
                </a:solidFill>
                <a:effectLst/>
                <a:latin typeface="+mn-lt"/>
                <a:ea typeface="+mn-ea"/>
                <a:cs typeface="+mn-cs"/>
              </a:rPr>
              <a:t>IN (N=9,553)</a:t>
            </a:r>
            <a:r>
              <a:rPr lang="pt-BR" dirty="0"/>
              <a:t> </a:t>
            </a:r>
          </a:p>
          <a:p>
            <a:r>
              <a:rPr lang="pt-BR" sz="1200" b="0" i="0" u="none" strike="noStrike" kern="1200" dirty="0">
                <a:solidFill>
                  <a:schemeClr val="tx1"/>
                </a:solidFill>
                <a:effectLst/>
                <a:latin typeface="+mn-lt"/>
                <a:ea typeface="+mn-ea"/>
                <a:cs typeface="+mn-cs"/>
              </a:rPr>
              <a:t>KS (N=3,969)</a:t>
            </a:r>
            <a:r>
              <a:rPr lang="pt-BR" dirty="0"/>
              <a:t> </a:t>
            </a:r>
          </a:p>
          <a:p>
            <a:r>
              <a:rPr lang="pt-BR" sz="1200" b="0" i="0" u="none" strike="noStrike" kern="1200" dirty="0">
                <a:solidFill>
                  <a:schemeClr val="tx1"/>
                </a:solidFill>
                <a:effectLst/>
                <a:latin typeface="+mn-lt"/>
                <a:ea typeface="+mn-ea"/>
                <a:cs typeface="+mn-cs"/>
              </a:rPr>
              <a:t>KY (N=3,223)</a:t>
            </a:r>
            <a:r>
              <a:rPr lang="pt-BR" dirty="0"/>
              <a:t> </a:t>
            </a:r>
          </a:p>
          <a:p>
            <a:r>
              <a:rPr lang="pt-BR" sz="1200" b="0" i="0" u="none" strike="noStrike" kern="1200" dirty="0">
                <a:solidFill>
                  <a:schemeClr val="tx1"/>
                </a:solidFill>
                <a:effectLst/>
                <a:latin typeface="+mn-lt"/>
                <a:ea typeface="+mn-ea"/>
                <a:cs typeface="+mn-cs"/>
              </a:rPr>
              <a:t>LA (N=492)</a:t>
            </a:r>
            <a:r>
              <a:rPr lang="pt-BR" dirty="0"/>
              <a:t> </a:t>
            </a:r>
          </a:p>
          <a:p>
            <a:r>
              <a:rPr lang="pt-BR" sz="1200" b="0" i="0" u="none" strike="noStrike" kern="1200" dirty="0">
                <a:solidFill>
                  <a:schemeClr val="tx1"/>
                </a:solidFill>
                <a:effectLst/>
                <a:latin typeface="+mn-lt"/>
                <a:ea typeface="+mn-ea"/>
                <a:cs typeface="+mn-cs"/>
              </a:rPr>
              <a:t>MA (N=4,069)</a:t>
            </a:r>
            <a:r>
              <a:rPr lang="pt-BR" dirty="0"/>
              <a:t> </a:t>
            </a:r>
          </a:p>
          <a:p>
            <a:r>
              <a:rPr lang="pt-BR" sz="1200" b="0" i="0" u="none" strike="noStrike" kern="1200" dirty="0">
                <a:solidFill>
                  <a:schemeClr val="tx1"/>
                </a:solidFill>
                <a:effectLst/>
                <a:latin typeface="+mn-lt"/>
                <a:ea typeface="+mn-ea"/>
                <a:cs typeface="+mn-cs"/>
              </a:rPr>
              <a:t>MD (N=1,827)</a:t>
            </a:r>
            <a:r>
              <a:rPr lang="pt-BR" dirty="0"/>
              <a:t> </a:t>
            </a:r>
          </a:p>
          <a:p>
            <a:r>
              <a:rPr lang="pt-BR" sz="1200" b="0" i="0" u="none" strike="noStrike" kern="1200" dirty="0">
                <a:solidFill>
                  <a:schemeClr val="tx1"/>
                </a:solidFill>
                <a:effectLst/>
                <a:latin typeface="+mn-lt"/>
                <a:ea typeface="+mn-ea"/>
                <a:cs typeface="+mn-cs"/>
              </a:rPr>
              <a:t>ME (N=1,376)</a:t>
            </a:r>
            <a:r>
              <a:rPr lang="pt-BR" dirty="0"/>
              <a:t> </a:t>
            </a:r>
          </a:p>
          <a:p>
            <a:r>
              <a:rPr lang="pt-BR" sz="1200" b="0" i="0" u="none" strike="noStrike" kern="1200" dirty="0">
                <a:solidFill>
                  <a:schemeClr val="tx1"/>
                </a:solidFill>
                <a:effectLst/>
                <a:latin typeface="+mn-lt"/>
                <a:ea typeface="+mn-ea"/>
                <a:cs typeface="+mn-cs"/>
              </a:rPr>
              <a:t>MI (N=6,316)</a:t>
            </a:r>
            <a:r>
              <a:rPr lang="pt-BR" dirty="0"/>
              <a:t> </a:t>
            </a:r>
          </a:p>
          <a:p>
            <a:r>
              <a:rPr lang="pt-BR" sz="1200" b="0" i="0" u="none" strike="noStrike" kern="1200" dirty="0">
                <a:solidFill>
                  <a:schemeClr val="tx1"/>
                </a:solidFill>
                <a:effectLst/>
                <a:latin typeface="+mn-lt"/>
                <a:ea typeface="+mn-ea"/>
                <a:cs typeface="+mn-cs"/>
              </a:rPr>
              <a:t>MN (N=3,737)</a:t>
            </a:r>
            <a:r>
              <a:rPr lang="pt-BR" dirty="0"/>
              <a:t> </a:t>
            </a:r>
          </a:p>
          <a:p>
            <a:r>
              <a:rPr lang="pt-BR" sz="1200" b="0" i="0" u="none" strike="noStrike" kern="1200" dirty="0">
                <a:solidFill>
                  <a:schemeClr val="tx1"/>
                </a:solidFill>
                <a:effectLst/>
                <a:latin typeface="+mn-lt"/>
                <a:ea typeface="+mn-ea"/>
                <a:cs typeface="+mn-cs"/>
              </a:rPr>
              <a:t>MO (N=7,714)</a:t>
            </a:r>
            <a:r>
              <a:rPr lang="pt-BR" dirty="0"/>
              <a:t> </a:t>
            </a:r>
          </a:p>
          <a:p>
            <a:r>
              <a:rPr lang="pt-BR" sz="1200" b="0" i="0" u="none" strike="noStrike" kern="1200" dirty="0">
                <a:solidFill>
                  <a:schemeClr val="tx1"/>
                </a:solidFill>
                <a:effectLst/>
                <a:latin typeface="+mn-lt"/>
                <a:ea typeface="+mn-ea"/>
                <a:cs typeface="+mn-cs"/>
              </a:rPr>
              <a:t>MS (N=6,072)</a:t>
            </a:r>
            <a:r>
              <a:rPr lang="pt-BR" dirty="0"/>
              <a:t> </a:t>
            </a:r>
          </a:p>
          <a:p>
            <a:r>
              <a:rPr lang="pt-BR" sz="1200" b="0" i="0" u="none" strike="noStrike" kern="1200" dirty="0">
                <a:solidFill>
                  <a:schemeClr val="tx1"/>
                </a:solidFill>
                <a:effectLst/>
                <a:latin typeface="+mn-lt"/>
                <a:ea typeface="+mn-ea"/>
                <a:cs typeface="+mn-cs"/>
              </a:rPr>
              <a:t>MT (N=1,341)</a:t>
            </a:r>
            <a:r>
              <a:rPr lang="pt-BR" dirty="0"/>
              <a:t> </a:t>
            </a:r>
          </a:p>
          <a:p>
            <a:r>
              <a:rPr lang="pt-BR" sz="1200" b="0" i="0" u="none" strike="noStrike" kern="1200" dirty="0">
                <a:solidFill>
                  <a:schemeClr val="tx1"/>
                </a:solidFill>
                <a:effectLst/>
                <a:latin typeface="+mn-lt"/>
                <a:ea typeface="+mn-ea"/>
                <a:cs typeface="+mn-cs"/>
              </a:rPr>
              <a:t>NC (N=5,067)</a:t>
            </a:r>
            <a:r>
              <a:rPr lang="pt-BR" dirty="0"/>
              <a:t> </a:t>
            </a:r>
          </a:p>
          <a:p>
            <a:r>
              <a:rPr lang="pt-BR" sz="1200" b="0" i="0" u="none" strike="noStrike" kern="1200" dirty="0">
                <a:solidFill>
                  <a:schemeClr val="tx1"/>
                </a:solidFill>
                <a:effectLst/>
                <a:latin typeface="+mn-lt"/>
                <a:ea typeface="+mn-ea"/>
                <a:cs typeface="+mn-cs"/>
              </a:rPr>
              <a:t>ND (N=718)</a:t>
            </a:r>
            <a:r>
              <a:rPr lang="pt-BR" dirty="0"/>
              <a:t> </a:t>
            </a:r>
          </a:p>
          <a:p>
            <a:r>
              <a:rPr lang="pt-BR" sz="1200" b="0" i="0" u="none" strike="noStrike" kern="1200" dirty="0">
                <a:solidFill>
                  <a:schemeClr val="tx1"/>
                </a:solidFill>
                <a:effectLst/>
                <a:latin typeface="+mn-lt"/>
                <a:ea typeface="+mn-ea"/>
                <a:cs typeface="+mn-cs"/>
              </a:rPr>
              <a:t>NE (N=1,651)</a:t>
            </a:r>
            <a:r>
              <a:rPr lang="pt-BR" dirty="0"/>
              <a:t> </a:t>
            </a:r>
          </a:p>
          <a:p>
            <a:r>
              <a:rPr lang="pt-BR" sz="1200" b="0" i="0" u="none" strike="noStrike" kern="1200" dirty="0">
                <a:solidFill>
                  <a:schemeClr val="tx1"/>
                </a:solidFill>
                <a:effectLst/>
                <a:latin typeface="+mn-lt"/>
                <a:ea typeface="+mn-ea"/>
                <a:cs typeface="+mn-cs"/>
              </a:rPr>
              <a:t>NH (N=65)</a:t>
            </a:r>
            <a:r>
              <a:rPr lang="pt-BR" dirty="0"/>
              <a:t> </a:t>
            </a:r>
          </a:p>
          <a:p>
            <a:r>
              <a:rPr lang="pt-BR" sz="1200" b="0" i="0" u="none" strike="noStrike" kern="1200" dirty="0">
                <a:solidFill>
                  <a:schemeClr val="tx1"/>
                </a:solidFill>
                <a:effectLst/>
                <a:latin typeface="+mn-lt"/>
                <a:ea typeface="+mn-ea"/>
                <a:cs typeface="+mn-cs"/>
              </a:rPr>
              <a:t>NJ (N=4,461)</a:t>
            </a:r>
            <a:r>
              <a:rPr lang="pt-BR" dirty="0"/>
              <a:t> </a:t>
            </a:r>
          </a:p>
          <a:p>
            <a:r>
              <a:rPr lang="pt-BR" sz="1200" b="0" i="0" u="none" strike="noStrike" kern="1200" dirty="0">
                <a:solidFill>
                  <a:schemeClr val="tx1"/>
                </a:solidFill>
                <a:effectLst/>
                <a:latin typeface="+mn-lt"/>
                <a:ea typeface="+mn-ea"/>
                <a:cs typeface="+mn-cs"/>
              </a:rPr>
              <a:t>NM (N=2,014)</a:t>
            </a:r>
            <a:r>
              <a:rPr lang="pt-BR" dirty="0"/>
              <a:t> </a:t>
            </a:r>
          </a:p>
          <a:p>
            <a:r>
              <a:rPr lang="pt-BR" sz="1200" b="0" i="0" u="none" strike="noStrike" kern="1200" dirty="0">
                <a:solidFill>
                  <a:schemeClr val="tx1"/>
                </a:solidFill>
                <a:effectLst/>
                <a:latin typeface="+mn-lt"/>
                <a:ea typeface="+mn-ea"/>
                <a:cs typeface="+mn-cs"/>
              </a:rPr>
              <a:t>NV (N=1,658)</a:t>
            </a:r>
            <a:r>
              <a:rPr lang="pt-BR" dirty="0"/>
              <a:t> </a:t>
            </a:r>
          </a:p>
          <a:p>
            <a:r>
              <a:rPr lang="pt-BR" sz="1200" b="0" i="0" u="none" strike="noStrike" kern="1200" dirty="0">
                <a:solidFill>
                  <a:schemeClr val="tx1"/>
                </a:solidFill>
                <a:effectLst/>
                <a:latin typeface="+mn-lt"/>
                <a:ea typeface="+mn-ea"/>
                <a:cs typeface="+mn-cs"/>
              </a:rPr>
              <a:t>NY (N=6,498)</a:t>
            </a:r>
            <a:r>
              <a:rPr lang="pt-BR" dirty="0"/>
              <a:t> </a:t>
            </a:r>
          </a:p>
          <a:p>
            <a:r>
              <a:rPr lang="pt-BR" sz="1200" b="0" i="0" u="none" strike="noStrike" kern="1200" dirty="0">
                <a:solidFill>
                  <a:schemeClr val="tx1"/>
                </a:solidFill>
                <a:effectLst/>
                <a:latin typeface="+mn-lt"/>
                <a:ea typeface="+mn-ea"/>
                <a:cs typeface="+mn-cs"/>
              </a:rPr>
              <a:t>OH (N=5,800)</a:t>
            </a:r>
            <a:r>
              <a:rPr lang="pt-BR" dirty="0"/>
              <a:t> </a:t>
            </a:r>
          </a:p>
          <a:p>
            <a:r>
              <a:rPr lang="pt-BR" sz="1200" b="0" i="0" u="none" strike="noStrike" kern="1200" dirty="0">
                <a:solidFill>
                  <a:schemeClr val="tx1"/>
                </a:solidFill>
                <a:effectLst/>
                <a:latin typeface="+mn-lt"/>
                <a:ea typeface="+mn-ea"/>
                <a:cs typeface="+mn-cs"/>
              </a:rPr>
              <a:t>OK (N=6,956)</a:t>
            </a:r>
            <a:r>
              <a:rPr lang="pt-BR" dirty="0"/>
              <a:t> </a:t>
            </a:r>
          </a:p>
          <a:p>
            <a:r>
              <a:rPr lang="pt-BR" sz="1200" b="0" i="0" u="none" strike="noStrike" kern="1200" dirty="0">
                <a:solidFill>
                  <a:schemeClr val="tx1"/>
                </a:solidFill>
                <a:effectLst/>
                <a:latin typeface="+mn-lt"/>
                <a:ea typeface="+mn-ea"/>
                <a:cs typeface="+mn-cs"/>
              </a:rPr>
              <a:t>OR (N=5,477)</a:t>
            </a:r>
            <a:r>
              <a:rPr lang="pt-BR" dirty="0"/>
              <a:t> </a:t>
            </a:r>
          </a:p>
          <a:p>
            <a:r>
              <a:rPr lang="pt-BR" sz="1200" b="0" i="0" u="none" strike="noStrike" kern="1200" dirty="0">
                <a:solidFill>
                  <a:schemeClr val="tx1"/>
                </a:solidFill>
                <a:effectLst/>
                <a:latin typeface="+mn-lt"/>
                <a:ea typeface="+mn-ea"/>
                <a:cs typeface="+mn-cs"/>
              </a:rPr>
              <a:t>PA (N=12,204)</a:t>
            </a:r>
            <a:r>
              <a:rPr lang="pt-BR" dirty="0"/>
              <a:t> </a:t>
            </a:r>
          </a:p>
          <a:p>
            <a:r>
              <a:rPr lang="pt-BR" sz="1200" b="0" i="0" u="none" strike="noStrike" kern="1200" dirty="0">
                <a:solidFill>
                  <a:schemeClr val="tx1"/>
                </a:solidFill>
                <a:effectLst/>
                <a:latin typeface="+mn-lt"/>
                <a:ea typeface="+mn-ea"/>
                <a:cs typeface="+mn-cs"/>
              </a:rPr>
              <a:t>PR (N=1,554)</a:t>
            </a:r>
            <a:r>
              <a:rPr lang="pt-BR" dirty="0"/>
              <a:t> </a:t>
            </a:r>
          </a:p>
          <a:p>
            <a:r>
              <a:rPr lang="pt-BR" sz="1200" b="0" i="0" u="none" strike="noStrike" kern="1200" dirty="0">
                <a:solidFill>
                  <a:schemeClr val="tx1"/>
                </a:solidFill>
                <a:effectLst/>
                <a:latin typeface="+mn-lt"/>
                <a:ea typeface="+mn-ea"/>
                <a:cs typeface="+mn-cs"/>
              </a:rPr>
              <a:t>RI (N=815)</a:t>
            </a:r>
            <a:r>
              <a:rPr lang="pt-BR" dirty="0"/>
              <a:t> </a:t>
            </a:r>
          </a:p>
          <a:p>
            <a:r>
              <a:rPr lang="pt-BR" sz="1200" b="0" i="0" u="none" strike="noStrike" kern="1200" dirty="0">
                <a:solidFill>
                  <a:schemeClr val="tx1"/>
                </a:solidFill>
                <a:effectLst/>
                <a:latin typeface="+mn-lt"/>
                <a:ea typeface="+mn-ea"/>
                <a:cs typeface="+mn-cs"/>
              </a:rPr>
              <a:t>SC (N=1,221)</a:t>
            </a:r>
            <a:r>
              <a:rPr lang="pt-BR" dirty="0"/>
              <a:t> </a:t>
            </a:r>
          </a:p>
          <a:p>
            <a:r>
              <a:rPr lang="pt-BR" sz="1200" b="0" i="0" u="none" strike="noStrike" kern="1200" dirty="0">
                <a:solidFill>
                  <a:schemeClr val="tx1"/>
                </a:solidFill>
                <a:effectLst/>
                <a:latin typeface="+mn-lt"/>
                <a:ea typeface="+mn-ea"/>
                <a:cs typeface="+mn-cs"/>
              </a:rPr>
              <a:t>SD (N=870)</a:t>
            </a:r>
            <a:r>
              <a:rPr lang="pt-BR" dirty="0"/>
              <a:t> </a:t>
            </a:r>
          </a:p>
          <a:p>
            <a:r>
              <a:rPr lang="pt-BR" sz="1200" b="0" i="0" u="none" strike="noStrike" kern="1200" dirty="0">
                <a:solidFill>
                  <a:schemeClr val="tx1"/>
                </a:solidFill>
                <a:effectLst/>
                <a:latin typeface="+mn-lt"/>
                <a:ea typeface="+mn-ea"/>
                <a:cs typeface="+mn-cs"/>
              </a:rPr>
              <a:t>TN (N=4,455)</a:t>
            </a:r>
            <a:r>
              <a:rPr lang="pt-BR" dirty="0"/>
              <a:t> </a:t>
            </a:r>
          </a:p>
          <a:p>
            <a:r>
              <a:rPr lang="pt-BR" sz="1200" b="0" i="0" u="none" strike="noStrike" kern="1200" dirty="0">
                <a:solidFill>
                  <a:schemeClr val="tx1"/>
                </a:solidFill>
                <a:effectLst/>
                <a:latin typeface="+mn-lt"/>
                <a:ea typeface="+mn-ea"/>
                <a:cs typeface="+mn-cs"/>
              </a:rPr>
              <a:t>TX (N=29,046)</a:t>
            </a:r>
            <a:r>
              <a:rPr lang="pt-BR" dirty="0"/>
              <a:t> </a:t>
            </a:r>
          </a:p>
          <a:p>
            <a:r>
              <a:rPr lang="pt-BR" sz="1200" b="0" i="0" u="none" strike="noStrike" kern="1200" dirty="0">
                <a:solidFill>
                  <a:schemeClr val="tx1"/>
                </a:solidFill>
                <a:effectLst/>
                <a:latin typeface="+mn-lt"/>
                <a:ea typeface="+mn-ea"/>
                <a:cs typeface="+mn-cs"/>
              </a:rPr>
              <a:t>UT (N=2,637)</a:t>
            </a:r>
            <a:r>
              <a:rPr lang="pt-BR" dirty="0"/>
              <a:t> </a:t>
            </a:r>
          </a:p>
          <a:p>
            <a:r>
              <a:rPr lang="pt-BR" sz="1200" b="0" i="0" u="none" strike="noStrike" kern="1200" dirty="0">
                <a:solidFill>
                  <a:schemeClr val="tx1"/>
                </a:solidFill>
                <a:effectLst/>
                <a:latin typeface="+mn-lt"/>
                <a:ea typeface="+mn-ea"/>
                <a:cs typeface="+mn-cs"/>
              </a:rPr>
              <a:t>VA (N=1,752)</a:t>
            </a:r>
            <a:r>
              <a:rPr lang="pt-BR" dirty="0"/>
              <a:t> </a:t>
            </a:r>
          </a:p>
          <a:p>
            <a:r>
              <a:rPr lang="pt-BR" sz="1200" b="0" i="0" u="none" strike="noStrike" kern="1200" dirty="0">
                <a:solidFill>
                  <a:schemeClr val="tx1"/>
                </a:solidFill>
                <a:effectLst/>
                <a:latin typeface="+mn-lt"/>
                <a:ea typeface="+mn-ea"/>
                <a:cs typeface="+mn-cs"/>
              </a:rPr>
              <a:t>VT (N=339)</a:t>
            </a:r>
            <a:r>
              <a:rPr lang="pt-BR" dirty="0"/>
              <a:t> </a:t>
            </a:r>
          </a:p>
          <a:p>
            <a:r>
              <a:rPr lang="pt-BR" sz="1200" b="0" i="0" u="none" strike="noStrike" kern="1200" dirty="0">
                <a:solidFill>
                  <a:schemeClr val="tx1"/>
                </a:solidFill>
                <a:effectLst/>
                <a:latin typeface="+mn-lt"/>
                <a:ea typeface="+mn-ea"/>
                <a:cs typeface="+mn-cs"/>
              </a:rPr>
              <a:t>WA (N=6,514)</a:t>
            </a:r>
            <a:r>
              <a:rPr lang="pt-BR" dirty="0"/>
              <a:t> </a:t>
            </a:r>
          </a:p>
          <a:p>
            <a:r>
              <a:rPr lang="pt-BR" sz="1200" b="0" i="0" u="none" strike="noStrike" kern="1200" dirty="0">
                <a:solidFill>
                  <a:schemeClr val="tx1"/>
                </a:solidFill>
                <a:effectLst/>
                <a:latin typeface="+mn-lt"/>
                <a:ea typeface="+mn-ea"/>
                <a:cs typeface="+mn-cs"/>
              </a:rPr>
              <a:t>WI (N =2,123)</a:t>
            </a:r>
            <a:r>
              <a:rPr lang="pt-BR" dirty="0"/>
              <a:t> </a:t>
            </a:r>
          </a:p>
          <a:p>
            <a:r>
              <a:rPr lang="pt-BR" sz="1200" b="0" i="0" u="none" strike="noStrike" kern="1200" dirty="0">
                <a:solidFill>
                  <a:schemeClr val="tx1"/>
                </a:solidFill>
                <a:effectLst/>
                <a:latin typeface="+mn-lt"/>
                <a:ea typeface="+mn-ea"/>
                <a:cs typeface="+mn-cs"/>
              </a:rPr>
              <a:t>WV (N=2,968)</a:t>
            </a:r>
            <a:r>
              <a:rPr lang="pt-BR" dirty="0"/>
              <a:t> </a:t>
            </a:r>
          </a:p>
          <a:p>
            <a:r>
              <a:rPr lang="pt-BR" sz="1200" b="0" i="0" u="none" strike="noStrike" kern="1200" dirty="0">
                <a:solidFill>
                  <a:schemeClr val="tx1"/>
                </a:solidFill>
                <a:effectLst/>
                <a:latin typeface="+mn-lt"/>
                <a:ea typeface="+mn-ea"/>
                <a:cs typeface="+mn-cs"/>
              </a:rPr>
              <a:t>WY (N=687)</a:t>
            </a:r>
            <a:r>
              <a:rPr lang="pt-BR" dirty="0"/>
              <a:t> </a:t>
            </a:r>
            <a:endParaRPr lang="en-US" dirty="0"/>
          </a:p>
        </p:txBody>
      </p:sp>
      <p:sp>
        <p:nvSpPr>
          <p:cNvPr id="4" name="Slide Number Placeholder 3"/>
          <p:cNvSpPr>
            <a:spLocks noGrp="1"/>
          </p:cNvSpPr>
          <p:nvPr>
            <p:ph type="sldNum" sz="quarter" idx="10"/>
          </p:nvPr>
        </p:nvSpPr>
        <p:spPr/>
        <p:txBody>
          <a:bodyPr/>
          <a:lstStyle/>
          <a:p>
            <a:fld id="{235C9E78-2159-421B-A531-7047694C3782}" type="slidenum">
              <a:rPr lang="en-US" smtClean="0"/>
              <a:t>20</a:t>
            </a:fld>
            <a:endParaRPr lang="en-US"/>
          </a:p>
        </p:txBody>
      </p:sp>
    </p:spTree>
    <p:extLst>
      <p:ext uri="{BB962C8B-B14F-4D97-AF65-F5344CB8AC3E}">
        <p14:creationId xmlns:p14="http://schemas.microsoft.com/office/powerpoint/2010/main" val="1741963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http://www.samhsa.gov/data/2K13/CBHSQ128/sr128-typical-day-adolescents-2013.htm</a:t>
            </a:r>
          </a:p>
        </p:txBody>
      </p:sp>
      <p:sp>
        <p:nvSpPr>
          <p:cNvPr id="5" name="Date Placeholder 4"/>
          <p:cNvSpPr>
            <a:spLocks noGrp="1"/>
          </p:cNvSpPr>
          <p:nvPr>
            <p:ph type="dt" idx="11"/>
          </p:nvPr>
        </p:nvSpPr>
        <p:spPr/>
        <p:txBody>
          <a:bodyPr/>
          <a:lstStyle/>
          <a:p>
            <a:endParaRPr lang="en-US">
              <a:solidFill>
                <a:prstClr val="black"/>
              </a:solidFill>
            </a:endParaRPr>
          </a:p>
        </p:txBody>
      </p:sp>
    </p:spTree>
    <p:extLst>
      <p:ext uri="{BB962C8B-B14F-4D97-AF65-F5344CB8AC3E}">
        <p14:creationId xmlns:p14="http://schemas.microsoft.com/office/powerpoint/2010/main" val="137580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Of the nearly 265,000 children who entered care in 2014, the largest group were infants. The data are not available on the percentage of those infants who also experienced prenatal substance exposure, since they are not collected at the federal level nor by the majority of states. One might suggest however, that there are few underlying factors other than a parent’s substance use disorder that would disrupt the ability of a parent to care for their infant—particularly in areas of the country that are experiencing a profound opioid epidemic.</a:t>
            </a:r>
          </a:p>
          <a:p>
            <a:pPr defTabSz="933237">
              <a:defRPr/>
            </a:pPr>
            <a:endParaRPr lang="en-US" dirty="0"/>
          </a:p>
          <a:p>
            <a:pPr defTabSz="933237">
              <a:defRPr/>
            </a:pPr>
            <a:r>
              <a:rPr lang="en-US" dirty="0"/>
              <a:t>These trends are resulting in an increasing shift toward younger children making up a larger percentage of children in out-of-home care with children under six representing nearly 40% of children in care. These data indicate a short window of time for intervention with these children and families. This alarming rate of young children coming into care is especially troubling, as children ages 0-3 are especially vulnerable. Infancy and toddlerhood is a time of rapid development across all domains of functioning. The brain of a newborn is about one-quarter the size of an adult's and by the age of three, the brain has developed to about 80 percent of its adult size (</a:t>
            </a:r>
            <a:r>
              <a:rPr lang="en-US" dirty="0" err="1"/>
              <a:t>Nowakowski</a:t>
            </a:r>
            <a:r>
              <a:rPr lang="en-US" dirty="0"/>
              <a:t>, 2006). It is imperative that the development of that child take place in a stable environment with a caregiver who fosters mutual attachment with the child. </a:t>
            </a:r>
          </a:p>
        </p:txBody>
      </p:sp>
      <p:sp>
        <p:nvSpPr>
          <p:cNvPr id="4" name="Slide Number Placeholder 3"/>
          <p:cNvSpPr>
            <a:spLocks noGrp="1"/>
          </p:cNvSpPr>
          <p:nvPr>
            <p:ph type="sldNum" sz="quarter" idx="10"/>
          </p:nvPr>
        </p:nvSpPr>
        <p:spPr/>
        <p:txBody>
          <a:bodyPr/>
          <a:lstStyle/>
          <a:p>
            <a:fld id="{BA999859-A9A8-4BCA-978E-978525EEB67D}" type="slidenum">
              <a:rPr lang="en-US" smtClean="0"/>
              <a:t>21</a:t>
            </a:fld>
            <a:endParaRPr lang="en-US"/>
          </a:p>
        </p:txBody>
      </p:sp>
    </p:spTree>
    <p:extLst>
      <p:ext uri="{BB962C8B-B14F-4D97-AF65-F5344CB8AC3E}">
        <p14:creationId xmlns:p14="http://schemas.microsoft.com/office/powerpoint/2010/main" val="269610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C9E78-2159-421B-A531-7047694C3782}" type="slidenum">
              <a:rPr lang="en-US" smtClean="0"/>
              <a:t>22</a:t>
            </a:fld>
            <a:endParaRPr lang="en-US"/>
          </a:p>
        </p:txBody>
      </p:sp>
    </p:spTree>
    <p:extLst>
      <p:ext uri="{BB962C8B-B14F-4D97-AF65-F5344CB8AC3E}">
        <p14:creationId xmlns:p14="http://schemas.microsoft.com/office/powerpoint/2010/main" val="2898053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0438" y="439738"/>
            <a:ext cx="3900487" cy="2193925"/>
          </a:xfrm>
        </p:spPr>
      </p:sp>
      <p:sp>
        <p:nvSpPr>
          <p:cNvPr id="3" name="Notes Placeholder 2"/>
          <p:cNvSpPr>
            <a:spLocks noGrp="1"/>
          </p:cNvSpPr>
          <p:nvPr>
            <p:ph type="body" idx="1"/>
          </p:nvPr>
        </p:nvSpPr>
        <p:spPr/>
        <p:txBody>
          <a:bodyPr>
            <a:normAutofit/>
          </a:bodyPr>
          <a:lstStyle/>
          <a:p>
            <a:r>
              <a:rPr lang="en-US" dirty="0"/>
              <a:t>Among all reasons for child removal, drug abuse by parents was the largest rate of increase over the past five years. Child welfare professionals often tell us that neglect is the category that is checked in the data system but that neglect is almost always associated with parents’ substance use disorder.  </a:t>
            </a:r>
          </a:p>
          <a:p>
            <a:endParaRPr lang="en-US" dirty="0"/>
          </a:p>
          <a:p>
            <a:r>
              <a:rPr lang="en-US" dirty="0"/>
              <a:t>These data are reflected in statements by child welfare agency professionals from around the country. Last week I spent 3 days in Ohio. I was told by a child welfare administrator from a county that borders Kentucky that 2015 was the first time ever that there were more children whose parents’ rights were terminated than were reunified. That small county had 70 terminations attributed to parents’ opioid use disorders. Child welfare officials reported that this trend is evident across the state. They report that over the past 5 years parents with opioid use disorders have increased the number of children placed in care at the same time that overall resources to serve families have decreased. </a:t>
            </a:r>
          </a:p>
        </p:txBody>
      </p:sp>
      <p:sp>
        <p:nvSpPr>
          <p:cNvPr id="4" name="Slide Number Placeholder 3"/>
          <p:cNvSpPr>
            <a:spLocks noGrp="1"/>
          </p:cNvSpPr>
          <p:nvPr>
            <p:ph type="sldNum" sz="quarter" idx="10"/>
          </p:nvPr>
        </p:nvSpPr>
        <p:spPr/>
        <p:txBody>
          <a:bodyPr/>
          <a:lstStyle/>
          <a:p>
            <a:fld id="{9FDFA44E-491B-42B2-BCC6-EDD91ECFCD86}"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315856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99859-A9A8-4BCA-978E-978525EEB67D}" type="slidenum">
              <a:rPr lang="en-US" smtClean="0"/>
              <a:t>25</a:t>
            </a:fld>
            <a:endParaRPr lang="en-US"/>
          </a:p>
        </p:txBody>
      </p:sp>
    </p:spTree>
    <p:extLst>
      <p:ext uri="{BB962C8B-B14F-4D97-AF65-F5344CB8AC3E}">
        <p14:creationId xmlns:p14="http://schemas.microsoft.com/office/powerpoint/2010/main" val="2781501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Across child welfare programs, approximately 85% of children stay home, or go home, or in the case of children who are not reunified, they find home when they age out of foster care or become adults and access their adoption records. These realities make evident the imperative that child welfare service agencies, substance abuse treatment providers, and community partners work together to address the needs of parents to prevent placement, reunify with their children or potentially play another supportive role in their child’s life. </a:t>
            </a:r>
          </a:p>
          <a:p>
            <a:endParaRPr lang="en-US" dirty="0"/>
          </a:p>
          <a:p>
            <a:endParaRPr lang="en-US" dirty="0"/>
          </a:p>
        </p:txBody>
      </p:sp>
      <p:sp>
        <p:nvSpPr>
          <p:cNvPr id="4" name="Slide Number Placeholder 3"/>
          <p:cNvSpPr>
            <a:spLocks noGrp="1"/>
          </p:cNvSpPr>
          <p:nvPr>
            <p:ph type="sldNum" sz="quarter" idx="10"/>
          </p:nvPr>
        </p:nvSpPr>
        <p:spPr/>
        <p:txBody>
          <a:bodyPr/>
          <a:lstStyle/>
          <a:p>
            <a:fld id="{BA999859-A9A8-4BCA-978E-978525EEB67D}" type="slidenum">
              <a:rPr lang="en-US" smtClean="0"/>
              <a:t>26</a:t>
            </a:fld>
            <a:endParaRPr lang="en-US"/>
          </a:p>
        </p:txBody>
      </p:sp>
    </p:spTree>
    <p:extLst>
      <p:ext uri="{BB962C8B-B14F-4D97-AF65-F5344CB8AC3E}">
        <p14:creationId xmlns:p14="http://schemas.microsoft.com/office/powerpoint/2010/main" val="2703731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During the methamphetamine epidemic, Congress made the largest ever investment through demonstration grants to find out what works to improve outcomes for these families and ensure child safety, permanency in caregiving relationships, and their well-being. A key shift in policy was that many of the communities that received these grants worked to prevent removal of children by providing services to children and their families while the children remained safely at home. States use different labels to refer to these “in-home” cases—protective supervision for example. But they represent the majority of the caseload of families in child welfare services, often about 70% of the state’s caseload</a:t>
            </a:r>
          </a:p>
          <a:p>
            <a:endParaRPr lang="en-US" dirty="0"/>
          </a:p>
        </p:txBody>
      </p:sp>
      <p:sp>
        <p:nvSpPr>
          <p:cNvPr id="4" name="Slide Number Placeholder 3"/>
          <p:cNvSpPr>
            <a:spLocks noGrp="1"/>
          </p:cNvSpPr>
          <p:nvPr>
            <p:ph type="sldNum" sz="quarter" idx="10"/>
          </p:nvPr>
        </p:nvSpPr>
        <p:spPr/>
        <p:txBody>
          <a:bodyPr/>
          <a:lstStyle/>
          <a:p>
            <a:fld id="{BA999859-A9A8-4BCA-978E-978525EEB67D}" type="slidenum">
              <a:rPr lang="en-US" smtClean="0"/>
              <a:t>27</a:t>
            </a:fld>
            <a:endParaRPr lang="en-US"/>
          </a:p>
        </p:txBody>
      </p:sp>
    </p:spTree>
    <p:extLst>
      <p:ext uri="{BB962C8B-B14F-4D97-AF65-F5344CB8AC3E}">
        <p14:creationId xmlns:p14="http://schemas.microsoft.com/office/powerpoint/2010/main" val="1714041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a:noFill/>
          <a:ln>
            <a:miter lim="800000"/>
            <a:headEnd/>
            <a:tailEnd/>
          </a:ln>
        </p:spPr>
        <p:txBody>
          <a:bodyPr/>
          <a:lstStyle/>
          <a:p>
            <a:fld id="{E8165B5C-B3F8-4310-B2FC-6A6BC1328CDF}" type="slidenum">
              <a:rPr altLang="en-US">
                <a:solidFill>
                  <a:prstClr val="black"/>
                </a:solidFill>
              </a:rPr>
              <a:pPr/>
              <a:t>28</a:t>
            </a:fld>
            <a:endParaRPr altLang="en-US" dirty="0">
              <a:solidFill>
                <a:prstClr val="black"/>
              </a:solidFill>
            </a:endParaRPr>
          </a:p>
        </p:txBody>
      </p:sp>
    </p:spTree>
    <p:extLst>
      <p:ext uri="{BB962C8B-B14F-4D97-AF65-F5344CB8AC3E}">
        <p14:creationId xmlns:p14="http://schemas.microsoft.com/office/powerpoint/2010/main" val="2914132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 demonstration grants included the Regional Partnership Grant Program (RPG) and SAMHSA’s Children Affected by Methamphetamine Program (CAM). The RPG and CAM programs documented a set of common ingredients and strategies leading to positive outcomes for families affected by substance use disorders. These strategies include:</a:t>
            </a:r>
          </a:p>
          <a:p>
            <a:pPr defTabSz="933237">
              <a:defRPr/>
            </a:pPr>
            <a:endParaRPr lang="en-US" dirty="0"/>
          </a:p>
          <a:p>
            <a:pPr lvl="0"/>
            <a:r>
              <a:rPr lang="en-US" b="1" i="1" dirty="0"/>
              <a:t>Identification: </a:t>
            </a:r>
            <a:r>
              <a:rPr lang="en-US" dirty="0"/>
              <a:t>A system of identifying families in need of substance use disorder treatment</a:t>
            </a:r>
          </a:p>
          <a:p>
            <a:pPr lvl="0"/>
            <a:r>
              <a:rPr lang="en-US" b="1" i="1" dirty="0"/>
              <a:t>Timely Access:</a:t>
            </a:r>
            <a:r>
              <a:rPr lang="en-US" dirty="0"/>
              <a:t> Timely access to substance use disorder assessment and treatment services</a:t>
            </a:r>
          </a:p>
          <a:p>
            <a:pPr lvl="0"/>
            <a:r>
              <a:rPr lang="en-US" b="1" i="1" dirty="0"/>
              <a:t>Recovery Support Services: </a:t>
            </a:r>
            <a:r>
              <a:rPr lang="en-US" dirty="0"/>
              <a:t>Increased management of recovery services and monitoring compliance with treatment</a:t>
            </a:r>
          </a:p>
          <a:p>
            <a:pPr lvl="0"/>
            <a:r>
              <a:rPr lang="en-US" b="1" i="1" dirty="0"/>
              <a:t>Comprehensive Family Services:</a:t>
            </a:r>
            <a:r>
              <a:rPr lang="en-US" dirty="0"/>
              <a:t> Two-generation family-centered services that improve parent-child relationships</a:t>
            </a:r>
          </a:p>
          <a:p>
            <a:pPr lvl="0"/>
            <a:r>
              <a:rPr lang="en-US" b="1" i="1" dirty="0"/>
              <a:t>Increased Judicial Oversight:</a:t>
            </a:r>
            <a:r>
              <a:rPr lang="en-US" dirty="0"/>
              <a:t> More frequent contact with parents with a family focus to interventions</a:t>
            </a:r>
          </a:p>
          <a:p>
            <a:pPr lvl="0"/>
            <a:r>
              <a:rPr lang="en-US" b="1" i="1" dirty="0"/>
              <a:t>Cross-Systems Response:</a:t>
            </a:r>
            <a:r>
              <a:rPr lang="en-US" dirty="0"/>
              <a:t> Systematic response for participants based on contingency contracting methods </a:t>
            </a:r>
          </a:p>
          <a:p>
            <a:pPr lvl="0"/>
            <a:r>
              <a:rPr lang="en-US" b="1" i="1" dirty="0"/>
              <a:t>Collaborative Structures:</a:t>
            </a:r>
            <a:r>
              <a:rPr lang="en-US" dirty="0"/>
              <a:t> Collaborative non-adversarial approach grounded in efficient communication across service systems and the courts</a:t>
            </a:r>
          </a:p>
          <a:p>
            <a:endParaRPr lang="en-US" dirty="0"/>
          </a:p>
        </p:txBody>
      </p:sp>
      <p:sp>
        <p:nvSpPr>
          <p:cNvPr id="4" name="Slide Number Placeholder 3"/>
          <p:cNvSpPr>
            <a:spLocks noGrp="1"/>
          </p:cNvSpPr>
          <p:nvPr>
            <p:ph type="sldNum" sz="quarter" idx="10"/>
          </p:nvPr>
        </p:nvSpPr>
        <p:spPr/>
        <p:txBody>
          <a:bodyPr/>
          <a:lstStyle/>
          <a:p>
            <a:fld id="{BA999859-A9A8-4BCA-978E-978525EEB67D}" type="slidenum">
              <a:rPr lang="en-US" smtClean="0"/>
              <a:t>29</a:t>
            </a:fld>
            <a:endParaRPr lang="en-US"/>
          </a:p>
        </p:txBody>
      </p:sp>
    </p:spTree>
    <p:extLst>
      <p:ext uri="{BB962C8B-B14F-4D97-AF65-F5344CB8AC3E}">
        <p14:creationId xmlns:p14="http://schemas.microsoft.com/office/powerpoint/2010/main" val="659781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Implementation of these common strategies for collaborative policy and practice has shown five core outcomes, the 5Rs:</a:t>
            </a:r>
          </a:p>
          <a:p>
            <a:pPr defTabSz="933237">
              <a:defRPr/>
            </a:pPr>
            <a:endParaRPr lang="en-US" dirty="0"/>
          </a:p>
          <a:p>
            <a:pPr lvl="0"/>
            <a:r>
              <a:rPr lang="en-US" b="1" i="1" dirty="0"/>
              <a:t>Recovery: </a:t>
            </a:r>
            <a:r>
              <a:rPr lang="en-US" dirty="0"/>
              <a:t>Parental recovery from substance use disorders</a:t>
            </a:r>
          </a:p>
          <a:p>
            <a:pPr lvl="0"/>
            <a:r>
              <a:rPr lang="en-US" b="1" i="1" dirty="0"/>
              <a:t>Remain at Home:</a:t>
            </a:r>
            <a:r>
              <a:rPr lang="en-US" dirty="0"/>
              <a:t> More children remain in the care of parents</a:t>
            </a:r>
          </a:p>
          <a:p>
            <a:pPr lvl="0"/>
            <a:r>
              <a:rPr lang="en-US" b="1" i="1" dirty="0"/>
              <a:t>Reunification:</a:t>
            </a:r>
            <a:r>
              <a:rPr lang="en-US" dirty="0"/>
              <a:t> Increased number and timeliness of parent-child </a:t>
            </a:r>
          </a:p>
          <a:p>
            <a:pPr lvl="0"/>
            <a:r>
              <a:rPr lang="en-US" b="1" i="1" dirty="0"/>
              <a:t>Reoccurrence:</a:t>
            </a:r>
            <a:r>
              <a:rPr lang="en-US" dirty="0"/>
              <a:t> Decreased incidence of repeat maltreatment</a:t>
            </a:r>
          </a:p>
          <a:p>
            <a:pPr lvl="0"/>
            <a:r>
              <a:rPr lang="en-US" b="1" i="1" dirty="0"/>
              <a:t>Re-entry: </a:t>
            </a:r>
            <a:r>
              <a:rPr lang="en-US" dirty="0"/>
              <a:t>Decrease number of children re-entering out-of-home care</a:t>
            </a:r>
          </a:p>
          <a:p>
            <a:pPr lvl="0"/>
            <a:endParaRPr lang="en-US" dirty="0"/>
          </a:p>
          <a:p>
            <a:endParaRPr lang="en-US" dirty="0"/>
          </a:p>
        </p:txBody>
      </p:sp>
      <p:sp>
        <p:nvSpPr>
          <p:cNvPr id="4" name="Slide Number Placeholder 3"/>
          <p:cNvSpPr>
            <a:spLocks noGrp="1"/>
          </p:cNvSpPr>
          <p:nvPr>
            <p:ph type="sldNum" sz="quarter" idx="10"/>
          </p:nvPr>
        </p:nvSpPr>
        <p:spPr/>
        <p:txBody>
          <a:bodyPr/>
          <a:lstStyle/>
          <a:p>
            <a:pPr>
              <a:defRPr/>
            </a:pPr>
            <a:fld id="{CFCAECDE-312E-477C-9E36-DED31127EE48}"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968410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53 Grantee Awardees funded by Children’s Bureau</a:t>
            </a:r>
          </a:p>
          <a:p>
            <a:pPr marL="285750" indent="-285750">
              <a:buFont typeface="Arial" panose="020B0604020202020204" pitchFamily="34" charset="0"/>
              <a:buChar char="•"/>
            </a:pPr>
            <a:r>
              <a:rPr lang="en-US" sz="1200" dirty="0"/>
              <a:t>Focused on implementation of wide array of integrated programs and services, including 12 FDCs</a:t>
            </a:r>
          </a:p>
          <a:p>
            <a:endParaRPr lang="en-US" dirty="0"/>
          </a:p>
          <a:p>
            <a:endParaRPr lang="en-US" dirty="0"/>
          </a:p>
          <a:p>
            <a:r>
              <a:rPr lang="en-US" dirty="0"/>
              <a:t>The Child and Family Services Improvement Act of 2006 reauthorized the Promoting Safe and Stable Families program and provided a competitive grant program with funding over a five-year period to implement regional partnerships in states, tribes and communities to improve outcomes for children and families who were affected by parental substance use disorders. </a:t>
            </a:r>
          </a:p>
          <a:p>
            <a:endParaRPr lang="en-US" dirty="0"/>
          </a:p>
          <a:p>
            <a:r>
              <a:rPr lang="en-US" dirty="0"/>
              <a:t>In October 2007, the Administration on Children Youth and Families (ACYF), Children’s Bureau (CB) awarded grants to 53 partnerships across the country, including 7 tribes. Family Drug Courts were part of the initiative in 21 of the grantees. The outcomes of the grants were measured in a performance measurement system focused on documenting child safety, permanency, and well-being; systems improvement; and treatment-related outcomes such as timeliness of treatment access, length of stay in treatment, and parents’ recovery.</a:t>
            </a:r>
          </a:p>
          <a:p>
            <a:endParaRPr lang="en-US" dirty="0"/>
          </a:p>
          <a:p>
            <a:r>
              <a:rPr lang="en-US" dirty="0"/>
              <a:t>In September 2012, ACYF/CB awarded 17 new RPGs and 2-year extension grants to 8 of the 53 original grantees. This was made possible by Child and Family Services Improvement and Innovation Act (Pub. L. 112-34) signed into law in September 2011. In September 2014, four additional 5-year grants were awarded. </a:t>
            </a:r>
          </a:p>
        </p:txBody>
      </p:sp>
      <p:sp>
        <p:nvSpPr>
          <p:cNvPr id="4" name="Slide Number Placeholder 3"/>
          <p:cNvSpPr>
            <a:spLocks noGrp="1"/>
          </p:cNvSpPr>
          <p:nvPr>
            <p:ph type="sldNum" sz="quarter" idx="10"/>
          </p:nvPr>
        </p:nvSpPr>
        <p:spPr/>
        <p:txBody>
          <a:bodyPr/>
          <a:lstStyle/>
          <a:p>
            <a:fld id="{BA999859-A9A8-4BCA-978E-978525EEB67D}" type="slidenum">
              <a:rPr lang="en-US" smtClean="0"/>
              <a:t>31</a:t>
            </a:fld>
            <a:endParaRPr lang="en-US"/>
          </a:p>
        </p:txBody>
      </p:sp>
    </p:spTree>
    <p:extLst>
      <p:ext uri="{BB962C8B-B14F-4D97-AF65-F5344CB8AC3E}">
        <p14:creationId xmlns:p14="http://schemas.microsoft.com/office/powerpoint/2010/main" val="1680216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Families and child welfare agencies have been affected by multiple drug epidemics over the past several decades—cocaine in the late 1980s, methamphetamine in the early 2000s and now opioids. In the cocaine epidemic, Congress enacted legislation to expand specialty treatment programs for women and their children and required that the Substance Abuse Prevention and Treatment Block Grant prioritize treatment admissions for pregnant and parenting women. </a:t>
            </a:r>
          </a:p>
          <a:p>
            <a:r>
              <a:rPr lang="en-US" dirty="0"/>
              <a:t> </a:t>
            </a:r>
          </a:p>
        </p:txBody>
      </p:sp>
      <p:sp>
        <p:nvSpPr>
          <p:cNvPr id="4" name="Slide Number Placeholder 3"/>
          <p:cNvSpPr>
            <a:spLocks noGrp="1"/>
          </p:cNvSpPr>
          <p:nvPr>
            <p:ph type="sldNum" sz="quarter" idx="10"/>
          </p:nvPr>
        </p:nvSpPr>
        <p:spPr/>
        <p:txBody>
          <a:bodyPr/>
          <a:lstStyle/>
          <a:p>
            <a:fld id="{59006C5F-995C-4C32-9A62-26C42C76768C}"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740052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Funded through the Substance Abuse and Mental Health Services Administration (SAMHSA), the Children Affected by Methamphetamine (CAM) Grant Program focused on expanding and enhancing services to children and their families who are affected by methamphetamine and other substance use disorders. The Public Health Service Act of 2000 Section 509 provided funding from 2010-2014 to 12 Family Drug Courts to improve the well-being, permanency, and safety outcomes of children, who were in, or at-risk of out-of-home placement as a result of a parental methamphetamine or other substance abuse. The primary focus of the grant program was to provide services directly to the children and to provide supportive services for parents, caregivers, and families. </a:t>
            </a:r>
          </a:p>
          <a:p>
            <a:pPr defTabSz="933237">
              <a:defRPr/>
            </a:pPr>
            <a:endParaRPr lang="en-US" dirty="0"/>
          </a:p>
          <a:p>
            <a:pPr defTabSz="933237">
              <a:defRPr/>
            </a:pPr>
            <a:endParaRPr lang="en-US" dirty="0"/>
          </a:p>
          <a:p>
            <a:endParaRPr lang="en-US" dirty="0"/>
          </a:p>
        </p:txBody>
      </p:sp>
      <p:sp>
        <p:nvSpPr>
          <p:cNvPr id="4" name="Slide Number Placeholder 3"/>
          <p:cNvSpPr>
            <a:spLocks noGrp="1"/>
          </p:cNvSpPr>
          <p:nvPr>
            <p:ph type="sldNum" sz="quarter" idx="10"/>
          </p:nvPr>
        </p:nvSpPr>
        <p:spPr/>
        <p:txBody>
          <a:bodyPr/>
          <a:lstStyle/>
          <a:p>
            <a:fld id="{BA999859-A9A8-4BCA-978E-978525EEB67D}" type="slidenum">
              <a:rPr lang="en-US" smtClean="0"/>
              <a:t>32</a:t>
            </a:fld>
            <a:endParaRPr lang="en-US"/>
          </a:p>
        </p:txBody>
      </p:sp>
    </p:spTree>
    <p:extLst>
      <p:ext uri="{BB962C8B-B14F-4D97-AF65-F5344CB8AC3E}">
        <p14:creationId xmlns:p14="http://schemas.microsoft.com/office/powerpoint/2010/main" val="356561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71">
              <a:defRPr/>
            </a:pPr>
            <a:r>
              <a:rPr lang="en-US" dirty="0"/>
              <a:t>If this graph references grantees’ comparison groups, the analysis is restricted to ((grantee_name = 'Iowa') or (grantee_name = 'North Range Behavioral Health') or (grantee_name = 'Sacramento') or  (grantee_name = 'Santa Clara') or   (grantee_name = 'Santa Cruz') or  (grantee_name = 'Travis County')) because these six grantees implemented FDCs </a:t>
            </a:r>
            <a:r>
              <a:rPr lang="en-US" u="sng" dirty="0"/>
              <a:t>and</a:t>
            </a:r>
            <a:r>
              <a:rPr lang="en-US" dirty="0"/>
              <a:t> reported A1 for their comparison conditions.  The median time to Tx is 22 days for RPG participants (</a:t>
            </a:r>
            <a:r>
              <a:rPr lang="en-US" i="1" dirty="0"/>
              <a:t>n</a:t>
            </a:r>
            <a:r>
              <a:rPr lang="en-US" dirty="0"/>
              <a:t>= 1359 adults, 6 RPG grantees) and 45.5 days for adults in these grantees’ comparison conditions (</a:t>
            </a:r>
            <a:r>
              <a:rPr lang="en-US" i="1" dirty="0"/>
              <a:t>n</a:t>
            </a:r>
            <a:r>
              <a:rPr lang="en-US" dirty="0"/>
              <a:t>= 324 adults, same 6 RPG grantees)—data source “Only A1 Reporting w Site + Plan 3-28-14.sav.”  </a:t>
            </a:r>
          </a:p>
          <a:p>
            <a:endParaRPr lang="en-US" dirty="0"/>
          </a:p>
          <a:p>
            <a:r>
              <a:rPr lang="en-US" b="1" dirty="0"/>
              <a:t>CAM</a:t>
            </a:r>
          </a:p>
          <a:p>
            <a:pPr defTabSz="966371">
              <a:defRPr/>
            </a:pPr>
            <a:r>
              <a:rPr lang="en-US" dirty="0"/>
              <a:t>Adults admitted to substance abuse treatment the same day as or after CAM program entry accessed treatment within an average of 22.3 days (the median was 0.0 days indicating that it was most common for adults to access care the same day they entered CAM services). </a:t>
            </a:r>
            <a:r>
              <a:rPr lang="en-US" dirty="0">
                <a:effectLst/>
              </a:rPr>
              <a:t> </a:t>
            </a:r>
            <a:r>
              <a:rPr lang="en-US" dirty="0"/>
              <a:t> </a:t>
            </a:r>
            <a:endParaRPr lang="en-US" b="1" dirty="0"/>
          </a:p>
        </p:txBody>
      </p:sp>
    </p:spTree>
    <p:extLst>
      <p:ext uri="{BB962C8B-B14F-4D97-AF65-F5344CB8AC3E}">
        <p14:creationId xmlns:p14="http://schemas.microsoft.com/office/powerpoint/2010/main" val="2793942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a:t>
            </a:r>
          </a:p>
          <a:p>
            <a:r>
              <a:rPr lang="en-US" dirty="0"/>
              <a:t>Nearly than half of the children were in-home at the time of CAM enrollment and nearly all (91.5%) of the children who were in-home at the time of CAM enrollment </a:t>
            </a:r>
            <a:r>
              <a:rPr lang="en-US" u="sng" dirty="0"/>
              <a:t>remained in their home</a:t>
            </a:r>
            <a:r>
              <a:rPr lang="en-US" dirty="0"/>
              <a:t> with their parent/caregiver throughout their family’s participation in CAM services.</a:t>
            </a:r>
          </a:p>
          <a:p>
            <a:endParaRPr lang="en-US" dirty="0"/>
          </a:p>
          <a:p>
            <a:r>
              <a:rPr lang="en-US" sz="1200" b="1" kern="1200" dirty="0">
                <a:solidFill>
                  <a:schemeClr val="tx1"/>
                </a:solidFill>
                <a:effectLst/>
                <a:latin typeface="+mn-lt"/>
                <a:ea typeface="+mn-ea"/>
                <a:cs typeface="+mn-cs"/>
              </a:rPr>
              <a:t>Children Remain at Home While Participating in CAM Services (From Final Report, page</a:t>
            </a:r>
            <a:r>
              <a:rPr lang="en-US" sz="1200" b="1" kern="1200" baseline="0" dirty="0">
                <a:solidFill>
                  <a:schemeClr val="tx1"/>
                </a:solidFill>
                <a:effectLst/>
                <a:latin typeface="+mn-lt"/>
                <a:ea typeface="+mn-ea"/>
                <a:cs typeface="+mn-cs"/>
              </a:rPr>
              <a:t> 19)</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Overall, nearly half (48.3%) of the children were in-home at the time of CAM enrollment (see figure 8). Nearly all (91.5% or 1830/1999) of the children who were in-home at the time of CAM enrollment remained in their home with their parent/caregiver through their family’s participation in CAM services. The percentage of children, by grantee, who remained in the home ranged from a low of 33.3% to a high of 97.6% (see Appendix C for site level summaries). The number of children in-home at CAM enrollment and remaining in-home is highly influenced by two of the grantees. More than any other grantees, these CAM projects are designed to reach a far larger number of families prior to the removal of their children. Can only be calculated for those families no longer receiving CAM services.</a:t>
            </a:r>
          </a:p>
          <a:p>
            <a:endParaRPr lang="en-US" dirty="0"/>
          </a:p>
          <a:p>
            <a:endParaRPr lang="en-US" dirty="0"/>
          </a:p>
          <a:p>
            <a:r>
              <a:rPr lang="en-US" sz="1200" b="1" kern="1200" dirty="0">
                <a:solidFill>
                  <a:schemeClr val="tx1"/>
                </a:solidFill>
                <a:effectLst/>
                <a:latin typeface="+mn-lt"/>
                <a:ea typeface="+mn-ea"/>
                <a:cs typeface="+mn-cs"/>
              </a:rPr>
              <a:t>“Children Remain at Home” Graph:</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Background</a:t>
            </a:r>
            <a:r>
              <a:rPr lang="en-US" sz="1200" kern="1200" dirty="0">
                <a:solidFill>
                  <a:schemeClr val="tx1"/>
                </a:solidFill>
                <a:effectLst/>
                <a:latin typeface="+mn-lt"/>
                <a:ea typeface="+mn-ea"/>
                <a:cs typeface="+mn-cs"/>
              </a:rPr>
              <a:t>. From R2C4: “Of the 11,938 children in-home at time of RPG Program entry, nearly all (92.0 percent or 10,977) remained in their parent’s or caregiver’s custody through RPG Program case closure.”  Results indicating a greater proportion of children in the FDC condition remaining at home (slide 7 reports 80% FDC vs. 61.1% comparison) are inconsistent with the “eyes on” phenomenon.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however, “comparison” in this slide refers to the comparison groups associated with grantees that </a:t>
            </a:r>
            <a:r>
              <a:rPr lang="en-US" sz="1200" i="1" kern="1200" dirty="0">
                <a:solidFill>
                  <a:schemeClr val="tx1"/>
                </a:solidFill>
                <a:effectLst/>
                <a:latin typeface="+mn-lt"/>
                <a:ea typeface="+mn-ea"/>
                <a:cs typeface="+mn-cs"/>
              </a:rPr>
              <a:t>did implement</a:t>
            </a:r>
            <a:r>
              <a:rPr lang="en-US" sz="1200" kern="1200" dirty="0">
                <a:solidFill>
                  <a:schemeClr val="tx1"/>
                </a:solidFill>
                <a:effectLst/>
                <a:latin typeface="+mn-lt"/>
                <a:ea typeface="+mn-ea"/>
                <a:cs typeface="+mn-cs"/>
              </a:rPr>
              <a:t> FDCs, the analysis is restricted to: ((</a:t>
            </a:r>
            <a:r>
              <a:rPr lang="en-US" sz="1200" kern="1200" dirty="0" err="1">
                <a:solidFill>
                  <a:schemeClr val="tx1"/>
                </a:solidFill>
                <a:effectLst/>
                <a:latin typeface="+mn-lt"/>
                <a:ea typeface="+mn-ea"/>
                <a:cs typeface="+mn-cs"/>
              </a:rPr>
              <a:t>grantee_name</a:t>
            </a:r>
            <a:r>
              <a:rPr lang="en-US" sz="1200" kern="1200" dirty="0">
                <a:solidFill>
                  <a:schemeClr val="tx1"/>
                </a:solidFill>
                <a:effectLst/>
                <a:latin typeface="+mn-lt"/>
                <a:ea typeface="+mn-ea"/>
                <a:cs typeface="+mn-cs"/>
              </a:rPr>
              <a:t> = 'Iowa') or (</a:t>
            </a:r>
            <a:r>
              <a:rPr lang="en-US" sz="1200" kern="1200" dirty="0" err="1">
                <a:solidFill>
                  <a:schemeClr val="tx1"/>
                </a:solidFill>
                <a:effectLst/>
                <a:latin typeface="+mn-lt"/>
                <a:ea typeface="+mn-ea"/>
                <a:cs typeface="+mn-cs"/>
              </a:rPr>
              <a:t>grantee_name</a:t>
            </a:r>
            <a:r>
              <a:rPr lang="en-US" sz="1200" kern="1200" dirty="0">
                <a:solidFill>
                  <a:schemeClr val="tx1"/>
                </a:solidFill>
                <a:effectLst/>
                <a:latin typeface="+mn-lt"/>
                <a:ea typeface="+mn-ea"/>
                <a:cs typeface="+mn-cs"/>
              </a:rPr>
              <a:t> = 'Mendocino') or (</a:t>
            </a:r>
            <a:r>
              <a:rPr lang="en-US" sz="1200" kern="1200" dirty="0" err="1">
                <a:solidFill>
                  <a:schemeClr val="tx1"/>
                </a:solidFill>
                <a:effectLst/>
                <a:latin typeface="+mn-lt"/>
                <a:ea typeface="+mn-ea"/>
                <a:cs typeface="+mn-cs"/>
              </a:rPr>
              <a:t>grantee_name</a:t>
            </a:r>
            <a:r>
              <a:rPr lang="en-US" sz="1200" kern="1200" dirty="0">
                <a:solidFill>
                  <a:schemeClr val="tx1"/>
                </a:solidFill>
                <a:effectLst/>
                <a:latin typeface="+mn-lt"/>
                <a:ea typeface="+mn-ea"/>
                <a:cs typeface="+mn-cs"/>
              </a:rPr>
              <a:t> = 'North Range Behavioral Health') or (</a:t>
            </a:r>
            <a:r>
              <a:rPr lang="en-US" sz="1200" kern="1200" dirty="0" err="1">
                <a:solidFill>
                  <a:schemeClr val="tx1"/>
                </a:solidFill>
                <a:effectLst/>
                <a:latin typeface="+mn-lt"/>
                <a:ea typeface="+mn-ea"/>
                <a:cs typeface="+mn-cs"/>
              </a:rPr>
              <a:t>grantee_name</a:t>
            </a:r>
            <a:r>
              <a:rPr lang="en-US" sz="1200" kern="1200" dirty="0">
                <a:solidFill>
                  <a:schemeClr val="tx1"/>
                </a:solidFill>
                <a:effectLst/>
                <a:latin typeface="+mn-lt"/>
                <a:ea typeface="+mn-ea"/>
                <a:cs typeface="+mn-cs"/>
              </a:rPr>
              <a:t> = 'Sacramento') or   (</a:t>
            </a:r>
            <a:r>
              <a:rPr lang="en-US" sz="1200" kern="1200" dirty="0" err="1">
                <a:solidFill>
                  <a:schemeClr val="tx1"/>
                </a:solidFill>
                <a:effectLst/>
                <a:latin typeface="+mn-lt"/>
                <a:ea typeface="+mn-ea"/>
                <a:cs typeface="+mn-cs"/>
              </a:rPr>
              <a:t>grantee_name</a:t>
            </a:r>
            <a:r>
              <a:rPr lang="en-US" sz="1200" kern="1200" dirty="0">
                <a:solidFill>
                  <a:schemeClr val="tx1"/>
                </a:solidFill>
                <a:effectLst/>
                <a:latin typeface="+mn-lt"/>
                <a:ea typeface="+mn-ea"/>
                <a:cs typeface="+mn-cs"/>
              </a:rPr>
              <a:t> = 'Santa Clara') or (</a:t>
            </a:r>
            <a:r>
              <a:rPr lang="en-US" sz="1200" kern="1200" dirty="0" err="1">
                <a:solidFill>
                  <a:schemeClr val="tx1"/>
                </a:solidFill>
                <a:effectLst/>
                <a:latin typeface="+mn-lt"/>
                <a:ea typeface="+mn-ea"/>
                <a:cs typeface="+mn-cs"/>
              </a:rPr>
              <a:t>grantee_name</a:t>
            </a:r>
            <a:r>
              <a:rPr lang="en-US" sz="1200" kern="1200" dirty="0">
                <a:solidFill>
                  <a:schemeClr val="tx1"/>
                </a:solidFill>
                <a:effectLst/>
                <a:latin typeface="+mn-lt"/>
                <a:ea typeface="+mn-ea"/>
                <a:cs typeface="+mn-cs"/>
              </a:rPr>
              <a:t> = 'Santa Cruz') or  (</a:t>
            </a:r>
            <a:r>
              <a:rPr lang="en-US" sz="1200" kern="1200" dirty="0" err="1">
                <a:solidFill>
                  <a:schemeClr val="tx1"/>
                </a:solidFill>
                <a:effectLst/>
                <a:latin typeface="+mn-lt"/>
                <a:ea typeface="+mn-ea"/>
                <a:cs typeface="+mn-cs"/>
              </a:rPr>
              <a:t>grantee_name</a:t>
            </a:r>
            <a:r>
              <a:rPr lang="en-US" sz="1200" kern="1200" dirty="0">
                <a:solidFill>
                  <a:schemeClr val="tx1"/>
                </a:solidFill>
                <a:effectLst/>
                <a:latin typeface="+mn-lt"/>
                <a:ea typeface="+mn-ea"/>
                <a:cs typeface="+mn-cs"/>
              </a:rPr>
              <a:t> = 'Supreme Court of Georgia') or  (</a:t>
            </a:r>
            <a:r>
              <a:rPr lang="en-US" sz="1200" kern="1200" dirty="0" err="1">
                <a:solidFill>
                  <a:schemeClr val="tx1"/>
                </a:solidFill>
                <a:effectLst/>
                <a:latin typeface="+mn-lt"/>
                <a:ea typeface="+mn-ea"/>
                <a:cs typeface="+mn-cs"/>
              </a:rPr>
              <a:t>grantee_name</a:t>
            </a:r>
            <a:r>
              <a:rPr lang="en-US" sz="1200" kern="1200" dirty="0">
                <a:solidFill>
                  <a:schemeClr val="tx1"/>
                </a:solidFill>
                <a:effectLst/>
                <a:latin typeface="+mn-lt"/>
                <a:ea typeface="+mn-ea"/>
                <a:cs typeface="+mn-cs"/>
              </a:rPr>
              <a:t> = 'Travis County')). Here, among RPG participants served by grantees implementing FDCs, 85.1% of the children remained at home through case closure (</a:t>
            </a:r>
            <a:r>
              <a:rPr lang="en-US" sz="1200" i="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1,652 children, 8 RPG grantees) compared to 71.1% of the children in the comparison groups associated with these grantees (</a:t>
            </a:r>
            <a:r>
              <a:rPr lang="en-US" sz="1200" i="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695 children, same 8 RPG grantees).  This is a statistically significant difference in proportions; </a:t>
            </a:r>
            <a:r>
              <a:rPr lang="en-US" sz="1200" i="1" kern="1200" dirty="0">
                <a:solidFill>
                  <a:schemeClr val="tx1"/>
                </a:solidFill>
                <a:effectLst/>
                <a:latin typeface="+mn-lt"/>
                <a:ea typeface="+mn-ea"/>
                <a:cs typeface="+mn-cs"/>
              </a:rPr>
              <a:t>Χ</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(1, N= 2,347) = 62.453,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&lt; .001. (Data source is “Only C1 Reporting Closed Cases w Iowa Site 9-18-13.sav.”)</a:t>
            </a:r>
          </a:p>
          <a:p>
            <a:endParaRPr lang="en-US" dirty="0"/>
          </a:p>
          <a:p>
            <a:pPr defTabSz="966371">
              <a:defRPr/>
            </a:pPr>
            <a:r>
              <a:rPr lang="en-US" dirty="0"/>
              <a:t>was 10.2 months (310.0 days). The median length of stay in</a:t>
            </a:r>
          </a:p>
        </p:txBody>
      </p:sp>
    </p:spTree>
    <p:extLst>
      <p:ext uri="{BB962C8B-B14F-4D97-AF65-F5344CB8AC3E}">
        <p14:creationId xmlns:p14="http://schemas.microsoft.com/office/powerpoint/2010/main" val="2425509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“Days in Foster Care,” Graph:</a:t>
            </a:r>
            <a:endParaRPr lang="en-US" dirty="0"/>
          </a:p>
          <a:p>
            <a:r>
              <a:rPr lang="en-US" u="sng" dirty="0"/>
              <a:t>Notes.</a:t>
            </a:r>
            <a:r>
              <a:rPr lang="en-US" dirty="0"/>
              <a:t> Reanalysis conducted ONLY for rightmost set of bars (labeled RPG FDC). </a:t>
            </a:r>
          </a:p>
          <a:p>
            <a:r>
              <a:rPr lang="en-US" u="sng" dirty="0"/>
              <a:t>Background</a:t>
            </a:r>
            <a:r>
              <a:rPr lang="en-US" dirty="0"/>
              <a:t>: For children discharged from foster care, this indicator is defined as the average length of stay (in days) from date of most recent entry into such care until date of discharge, but has been reported as a median. Children discharged from foster care for all reasons combined in the RPG Program overall had a median length of stay in care of 11.1 months.</a:t>
            </a:r>
          </a:p>
          <a:p>
            <a:r>
              <a:rPr lang="en-US" dirty="0"/>
              <a:t> </a:t>
            </a:r>
          </a:p>
          <a:p>
            <a:r>
              <a:rPr lang="en-US" dirty="0"/>
              <a:t>If “comparison” in this slide refers to the comparison groups associated with grantees that </a:t>
            </a:r>
            <a:r>
              <a:rPr lang="en-US" i="1" dirty="0"/>
              <a:t>did implement</a:t>
            </a:r>
            <a:r>
              <a:rPr lang="en-US" dirty="0"/>
              <a:t> FDCs, the analysis is restricted to: ((</a:t>
            </a:r>
            <a:r>
              <a:rPr lang="en-US" dirty="0" err="1"/>
              <a:t>grantee_name</a:t>
            </a:r>
            <a:r>
              <a:rPr lang="en-US" dirty="0"/>
              <a:t> = 'County of Lucas') or (</a:t>
            </a:r>
            <a:r>
              <a:rPr lang="en-US" dirty="0" err="1"/>
              <a:t>grantee_name</a:t>
            </a:r>
            <a:r>
              <a:rPr lang="en-US" dirty="0"/>
              <a:t> = 'Hillsborough') or (</a:t>
            </a:r>
            <a:r>
              <a:rPr lang="en-US" dirty="0" err="1"/>
              <a:t>grantee_name</a:t>
            </a:r>
            <a:r>
              <a:rPr lang="en-US" dirty="0"/>
              <a:t> = 'Idaho') or (</a:t>
            </a:r>
            <a:r>
              <a:rPr lang="en-US" dirty="0" err="1"/>
              <a:t>grantee_name</a:t>
            </a:r>
            <a:r>
              <a:rPr lang="en-US" dirty="0"/>
              <a:t> = 'Iowa') or (</a:t>
            </a:r>
            <a:r>
              <a:rPr lang="en-US" dirty="0" err="1"/>
              <a:t>grantee_name</a:t>
            </a:r>
            <a:r>
              <a:rPr lang="en-US" dirty="0"/>
              <a:t> = 'JJF') or (</a:t>
            </a:r>
            <a:r>
              <a:rPr lang="en-US" dirty="0" err="1"/>
              <a:t>grantee_name</a:t>
            </a:r>
            <a:r>
              <a:rPr lang="en-US" dirty="0"/>
              <a:t> = 'Mendocino') or (</a:t>
            </a:r>
            <a:r>
              <a:rPr lang="en-US" dirty="0" err="1"/>
              <a:t>grantee_name</a:t>
            </a:r>
            <a:r>
              <a:rPr lang="en-US" dirty="0"/>
              <a:t> = 'North Range Behavioral Health') or (</a:t>
            </a:r>
            <a:r>
              <a:rPr lang="en-US" dirty="0" err="1"/>
              <a:t>grantee_name</a:t>
            </a:r>
            <a:r>
              <a:rPr lang="en-US" dirty="0"/>
              <a:t> = 'Pierce County Alliance') or (</a:t>
            </a:r>
            <a:r>
              <a:rPr lang="en-US" dirty="0" err="1"/>
              <a:t>grantee_name</a:t>
            </a:r>
            <a:r>
              <a:rPr lang="en-US" dirty="0"/>
              <a:t> = 'Santa Clara') or (</a:t>
            </a:r>
            <a:r>
              <a:rPr lang="en-US" dirty="0" err="1"/>
              <a:t>grantee_name</a:t>
            </a:r>
            <a:r>
              <a:rPr lang="en-US" dirty="0"/>
              <a:t> = 'Santa Cruz') or  (</a:t>
            </a:r>
            <a:r>
              <a:rPr lang="en-US" dirty="0" err="1"/>
              <a:t>grantee_name</a:t>
            </a:r>
            <a:r>
              <a:rPr lang="en-US" dirty="0"/>
              <a:t> = 'Supreme Court of Georgia') or  (</a:t>
            </a:r>
            <a:r>
              <a:rPr lang="en-US" dirty="0" err="1"/>
              <a:t>grantee_name</a:t>
            </a:r>
            <a:r>
              <a:rPr lang="en-US" dirty="0"/>
              <a:t> = 'Travis County')).  In this case among children discharged from foster care in the RPG condition, the median length of stay was 356 days or 11.7 months (</a:t>
            </a:r>
            <a:r>
              <a:rPr lang="en-US" i="1" dirty="0"/>
              <a:t>n</a:t>
            </a:r>
            <a:r>
              <a:rPr lang="en-US" dirty="0"/>
              <a:t>= 1,355 children, 12 grantees), compared to a median of 422 days or 13.8 months among children in the comparison conditions of these grantees (</a:t>
            </a:r>
            <a:r>
              <a:rPr lang="en-US" i="1" dirty="0"/>
              <a:t>n</a:t>
            </a:r>
            <a:r>
              <a:rPr lang="en-US" dirty="0"/>
              <a:t>= 513 children, same 12 grantees)—data source “Only C3 Reporting w Iowa Site 9-18-13.sav.”</a:t>
            </a:r>
          </a:p>
          <a:p>
            <a:endParaRPr lang="en-US" b="1" dirty="0"/>
          </a:p>
          <a:p>
            <a:r>
              <a:rPr lang="en-US" b="1" dirty="0"/>
              <a:t>CAM</a:t>
            </a:r>
          </a:p>
          <a:p>
            <a:pPr defTabSz="966371">
              <a:defRPr/>
            </a:pPr>
            <a:r>
              <a:rPr lang="en-US" dirty="0"/>
              <a:t>Overall, the median length of stay in out-of-home care for all children receiving CAM services was 10.2 months (310.0 days). The median length of stay in</a:t>
            </a:r>
          </a:p>
        </p:txBody>
      </p:sp>
    </p:spTree>
    <p:extLst>
      <p:ext uri="{BB962C8B-B14F-4D97-AF65-F5344CB8AC3E}">
        <p14:creationId xmlns:p14="http://schemas.microsoft.com/office/powerpoint/2010/main" val="3942916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As indicated in the fourth Report to Congress, 83.0 percent of children exiting foster care in the RPG Program overall were discharged to reunification.</a:t>
            </a:r>
          </a:p>
          <a:p>
            <a:r>
              <a:rPr lang="en-US" dirty="0"/>
              <a:t>  </a:t>
            </a:r>
          </a:p>
          <a:p>
            <a:r>
              <a:rPr lang="en-US" dirty="0"/>
              <a:t> Alternatively, if “comparison” in slide 9 refers to the comparison groups associated with grantees that </a:t>
            </a:r>
            <a:r>
              <a:rPr lang="en-US" i="1" dirty="0"/>
              <a:t>did implement</a:t>
            </a:r>
            <a:r>
              <a:rPr lang="en-US" dirty="0"/>
              <a:t> FDCs, the analysis is restricted to: ((</a:t>
            </a:r>
            <a:r>
              <a:rPr lang="en-US" dirty="0" err="1"/>
              <a:t>grantee_name</a:t>
            </a:r>
            <a:r>
              <a:rPr lang="en-US" dirty="0"/>
              <a:t> = 'County of Lucas') or (</a:t>
            </a:r>
            <a:r>
              <a:rPr lang="en-US" dirty="0" err="1"/>
              <a:t>grantee_name</a:t>
            </a:r>
            <a:r>
              <a:rPr lang="en-US" dirty="0"/>
              <a:t> = 'Hillsborough') or (</a:t>
            </a:r>
            <a:r>
              <a:rPr lang="en-US" dirty="0" err="1"/>
              <a:t>grantee_name</a:t>
            </a:r>
            <a:r>
              <a:rPr lang="en-US" dirty="0"/>
              <a:t> = 'Idaho') or (</a:t>
            </a:r>
            <a:r>
              <a:rPr lang="en-US" dirty="0" err="1"/>
              <a:t>grantee_name</a:t>
            </a:r>
            <a:r>
              <a:rPr lang="en-US" dirty="0"/>
              <a:t> = 'Iowa') or (</a:t>
            </a:r>
            <a:r>
              <a:rPr lang="en-US" dirty="0" err="1"/>
              <a:t>grantee_name</a:t>
            </a:r>
            <a:r>
              <a:rPr lang="en-US" dirty="0"/>
              <a:t> = 'JJF') or (</a:t>
            </a:r>
            <a:r>
              <a:rPr lang="en-US" dirty="0" err="1"/>
              <a:t>grantee_name</a:t>
            </a:r>
            <a:r>
              <a:rPr lang="en-US" dirty="0"/>
              <a:t> = 'Mendocino') or (</a:t>
            </a:r>
            <a:r>
              <a:rPr lang="en-US" dirty="0" err="1"/>
              <a:t>grantee_name</a:t>
            </a:r>
            <a:r>
              <a:rPr lang="en-US" dirty="0"/>
              <a:t> = 'North Range Behavioral Health') or (</a:t>
            </a:r>
            <a:r>
              <a:rPr lang="en-US" dirty="0" err="1"/>
              <a:t>grantee_name</a:t>
            </a:r>
            <a:r>
              <a:rPr lang="en-US" dirty="0"/>
              <a:t> = 'Pierce County Alliance') or (</a:t>
            </a:r>
            <a:r>
              <a:rPr lang="en-US" dirty="0" err="1"/>
              <a:t>grantee_name</a:t>
            </a:r>
            <a:r>
              <a:rPr lang="en-US" dirty="0"/>
              <a:t> = 'Santa Clara') or (</a:t>
            </a:r>
            <a:r>
              <a:rPr lang="en-US" dirty="0" err="1"/>
              <a:t>grantee_name</a:t>
            </a:r>
            <a:r>
              <a:rPr lang="en-US" dirty="0"/>
              <a:t> = 'Santa Cruz') or  (</a:t>
            </a:r>
            <a:r>
              <a:rPr lang="en-US" dirty="0" err="1"/>
              <a:t>grantee_name</a:t>
            </a:r>
            <a:r>
              <a:rPr lang="en-US" dirty="0"/>
              <a:t> = 'Supreme Court of Georgia') or  (</a:t>
            </a:r>
            <a:r>
              <a:rPr lang="en-US" dirty="0" err="1"/>
              <a:t>grantee_name</a:t>
            </a:r>
            <a:r>
              <a:rPr lang="en-US" dirty="0"/>
              <a:t> = 'Travis County')).  In this case, 73.1% of the children discharged from foster care were reunified with their parents (</a:t>
            </a:r>
            <a:r>
              <a:rPr lang="en-US" i="1" dirty="0"/>
              <a:t>n</a:t>
            </a:r>
            <a:r>
              <a:rPr lang="en-US" dirty="0"/>
              <a:t>= 1,351 children, 12 grantees).  In contrast, among the comparison conditions reported by these grantees, 54.4% of the children discharged from foster care were reunified (</a:t>
            </a:r>
            <a:r>
              <a:rPr lang="en-US" i="1" dirty="0"/>
              <a:t>n</a:t>
            </a:r>
            <a:r>
              <a:rPr lang="en-US" dirty="0"/>
              <a:t>= 509 children, same 12 grantees)—data source “Only C3 Reporting w Iowa Site 9-18-13.sav.”</a:t>
            </a:r>
          </a:p>
          <a:p>
            <a:endParaRPr lang="en-US" dirty="0"/>
          </a:p>
          <a:p>
            <a:r>
              <a:rPr lang="en-US" b="1" dirty="0"/>
              <a:t>CAM</a:t>
            </a:r>
          </a:p>
          <a:p>
            <a:r>
              <a:rPr lang="en-US" dirty="0"/>
              <a:t>The majority (84.9%) of children exiting out-of-home care were discharged to reunification. Only 5.0% of children receiving CAM services </a:t>
            </a:r>
            <a:r>
              <a:rPr lang="en-US" u="sng" dirty="0"/>
              <a:t>re-entered foster care</a:t>
            </a:r>
            <a:r>
              <a:rPr lang="en-US" dirty="0"/>
              <a:t> within 12 months after being returned home. Nearly two-thirds of the children in their programs </a:t>
            </a:r>
            <a:r>
              <a:rPr lang="en-US" u="sng" dirty="0"/>
              <a:t>reunified</a:t>
            </a:r>
            <a:r>
              <a:rPr lang="en-US" dirty="0"/>
              <a:t> within 12 months. Very few children were </a:t>
            </a:r>
            <a:r>
              <a:rPr lang="en-US" u="sng" dirty="0"/>
              <a:t>discharged to finalized adoption or legal guardianship</a:t>
            </a:r>
            <a:r>
              <a:rPr lang="en-US" dirty="0"/>
              <a:t> within 24 months. </a:t>
            </a:r>
          </a:p>
          <a:p>
            <a:endParaRPr lang="en-US" dirty="0"/>
          </a:p>
        </p:txBody>
      </p:sp>
    </p:spTree>
    <p:extLst>
      <p:ext uri="{BB962C8B-B14F-4D97-AF65-F5344CB8AC3E}">
        <p14:creationId xmlns:p14="http://schemas.microsoft.com/office/powerpoint/2010/main" val="985689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CAM</a:t>
            </a:r>
          </a:p>
          <a:p>
            <a:r>
              <a:rPr lang="en-US" dirty="0"/>
              <a:t>Rates of maltreatment recurrence within six months of entering services were less than half of that which was seen nationally (2.3% vs. 6.4%).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Reoccurrence of Child Maltreatment (From Final</a:t>
            </a:r>
            <a:r>
              <a:rPr lang="en-US" sz="1200" b="1" kern="1200" baseline="0" dirty="0">
                <a:solidFill>
                  <a:schemeClr val="tx1"/>
                </a:solidFill>
                <a:effectLst/>
                <a:latin typeface="+mn-lt"/>
                <a:ea typeface="+mn-ea"/>
                <a:cs typeface="+mn-cs"/>
              </a:rPr>
              <a:t> Report, page 18)</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the children served by the 11 grantees reporting on this indicator, 4.7% (224 children) were a victim of a substantiated or indicated maltreatment within 24 months following entry into the CAM program (see Figure 7; see Appendix C for site level summaries). One hundred and nine children, or 2.3%, were a victim of maltreatment within six months of entering into the CAM program. Two of the grantees had no reports of substantiated/indicated maltreatment post-CAM enrollment. This performance is especially favorable when considered in the context of the communities served by grantees where the average six-month recurrence rates are estimated to be nearly four percentage points higher (6.0%).</a:t>
            </a:r>
          </a:p>
          <a:p>
            <a:r>
              <a:rPr lang="en-US" sz="1200" kern="1200" dirty="0">
                <a:solidFill>
                  <a:schemeClr val="tx1"/>
                </a:solidFill>
                <a:effectLst/>
                <a:latin typeface="+mn-lt"/>
                <a:ea typeface="+mn-ea"/>
                <a:cs typeface="+mn-cs"/>
              </a:rPr>
              <a:t>Can only be calculated for those families no longer receiving CAM services.</a:t>
            </a:r>
          </a:p>
          <a:p>
            <a:r>
              <a:rPr lang="en-US" sz="1200" kern="1200" dirty="0">
                <a:solidFill>
                  <a:schemeClr val="tx1"/>
                </a:solidFill>
                <a:effectLst/>
                <a:latin typeface="+mn-lt"/>
                <a:ea typeface="+mn-ea"/>
                <a:cs typeface="+mn-cs"/>
              </a:rPr>
              <a:t>Contextual information is included for indicators where state or county-level measures are similar in definition and publicly available. More information about the sources of this information for each grantee community is included in the site level summaries in Appendix C of this report.</a:t>
            </a:r>
          </a:p>
          <a:p>
            <a:endParaRPr lang="en-US" dirty="0"/>
          </a:p>
          <a:p>
            <a:r>
              <a:rPr lang="en-US" dirty="0"/>
              <a:t> </a:t>
            </a:r>
          </a:p>
          <a:p>
            <a:endParaRPr lang="en-US" dirty="0"/>
          </a:p>
        </p:txBody>
      </p:sp>
    </p:spTree>
    <p:extLst>
      <p:ext uri="{BB962C8B-B14F-4D97-AF65-F5344CB8AC3E}">
        <p14:creationId xmlns:p14="http://schemas.microsoft.com/office/powerpoint/2010/main" val="3095180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CAM </a:t>
            </a:r>
          </a:p>
          <a:p>
            <a:r>
              <a:rPr lang="en-US" dirty="0"/>
              <a:t>Of the 1232 children in CAM programs who reunified, only 81 children (6.6%) re-entered out-of-home care within 24 months after being returned home (see Appendix C for site level summaries). </a:t>
            </a:r>
            <a:r>
              <a:rPr lang="en-US" b="1" dirty="0"/>
              <a:t>Only 5.0% of CAM children re-entered out-of-home care within 12  months after being returned home, while 2.4% re-entered within six months (see Figure 10). </a:t>
            </a:r>
            <a:r>
              <a:rPr lang="en-US" dirty="0"/>
              <a:t>Includes discharge reasons of both reunification and living with other relative. For purposes of calculating the CFSR measures, those coded as living with other relative are counted as a valid reunification. </a:t>
            </a:r>
          </a:p>
        </p:txBody>
      </p:sp>
    </p:spTree>
    <p:extLst>
      <p:ext uri="{BB962C8B-B14F-4D97-AF65-F5344CB8AC3E}">
        <p14:creationId xmlns:p14="http://schemas.microsoft.com/office/powerpoint/2010/main" val="3910837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 results from the RPGs and other federal grant and foundation supported programs means that we can no longer say, “We don’t know what to do.”</a:t>
            </a:r>
          </a:p>
          <a:p>
            <a:endParaRPr lang="en-US" dirty="0"/>
          </a:p>
        </p:txBody>
      </p:sp>
      <p:sp>
        <p:nvSpPr>
          <p:cNvPr id="4" name="Slide Number Placeholder 3"/>
          <p:cNvSpPr>
            <a:spLocks noGrp="1"/>
          </p:cNvSpPr>
          <p:nvPr>
            <p:ph type="sldNum" sz="quarter" idx="10"/>
          </p:nvPr>
        </p:nvSpPr>
        <p:spPr/>
        <p:txBody>
          <a:bodyPr/>
          <a:lstStyle/>
          <a:p>
            <a:fld id="{4AD270A8-46F6-47FC-87BA-F3FDE558FEAF}" type="slidenum">
              <a:rPr lang="en-US" smtClean="0"/>
              <a:t>39</a:t>
            </a:fld>
            <a:endParaRPr lang="en-US"/>
          </a:p>
        </p:txBody>
      </p:sp>
    </p:spTree>
    <p:extLst>
      <p:ext uri="{BB962C8B-B14F-4D97-AF65-F5344CB8AC3E}">
        <p14:creationId xmlns:p14="http://schemas.microsoft.com/office/powerpoint/2010/main" val="4285139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of opioids on children and families in the child welfare system must be placed in context of the history of parental substance use disorders, how to comprehensively address the current epidemic, and to mediate the effects of future shifts in drug use patterns from severely impacting children and their families. The effort should focus on how to build on lessons from prior federal investments, resolve the current gap in timely treatment access, focus on improving data collection and monitoring, and prevent future crises and costs as substance use patterns change over time.</a:t>
            </a:r>
          </a:p>
          <a:p>
            <a:r>
              <a:rPr lang="en-US" dirty="0"/>
              <a:t> </a:t>
            </a:r>
          </a:p>
          <a:p>
            <a:r>
              <a:rPr lang="en-US" dirty="0"/>
              <a:t>In addition to the key programmatic strategies implemented to prevent child placement, there are system changes that are also needed to effectively monitor effects over time, ensure staff are prepared to work effectively with these families, state-specific financing strategies need to be developed to maximize recent changes in substance use disorder treatment, fill gaps in treatment access for these families, and build collaborative efforts that cross agency boundaries and support communities. Specific system reforms that are needed include:</a:t>
            </a:r>
          </a:p>
          <a:p>
            <a:endParaRPr lang="en-US" dirty="0"/>
          </a:p>
          <a:p>
            <a:r>
              <a:rPr lang="en-US" dirty="0"/>
              <a:t>In summary, we can no longer say we don’t know what to do. We can build on the track record of dozens of fine, smaller-scale programs in your states and communities. That’s a big difference in this epidemic, compared with prior eras. We can take what works into system change approaches, instead of helping only a few families at a time.</a:t>
            </a:r>
          </a:p>
        </p:txBody>
      </p:sp>
      <p:sp>
        <p:nvSpPr>
          <p:cNvPr id="4" name="Slide Number Placeholder 3"/>
          <p:cNvSpPr>
            <a:spLocks noGrp="1"/>
          </p:cNvSpPr>
          <p:nvPr>
            <p:ph type="sldNum" sz="quarter" idx="10"/>
          </p:nvPr>
        </p:nvSpPr>
        <p:spPr/>
        <p:txBody>
          <a:bodyPr/>
          <a:lstStyle/>
          <a:p>
            <a:fld id="{BA999859-A9A8-4BCA-978E-978525EEB67D}" type="slidenum">
              <a:rPr lang="en-US" smtClean="0"/>
              <a:t>41</a:t>
            </a:fld>
            <a:endParaRPr lang="en-US"/>
          </a:p>
        </p:txBody>
      </p:sp>
    </p:spTree>
    <p:extLst>
      <p:ext uri="{BB962C8B-B14F-4D97-AF65-F5344CB8AC3E}">
        <p14:creationId xmlns:p14="http://schemas.microsoft.com/office/powerpoint/2010/main" val="3132550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of opioids on children and families in the child welfare system must be placed in context of the history of parental substance use disorders, how to comprehensively address the current epidemic, and to mediate the effects of future shifts in drug use patterns from severely impacting children and their families. The effort should focus on how to build on lessons from prior federal investments, resolve the current gap in timely treatment access, focus on improving data collection and monitoring, and prevent future crises and costs as substance use patterns change over time.</a:t>
            </a:r>
          </a:p>
          <a:p>
            <a:r>
              <a:rPr lang="en-US" dirty="0"/>
              <a:t> </a:t>
            </a:r>
          </a:p>
          <a:p>
            <a:r>
              <a:rPr lang="en-US" dirty="0"/>
              <a:t>In addition to the key programmatic strategies implemented to prevent child placement, there are system changes that are also needed to effectively monitor effects over time, ensure staff are prepared to work effectively with these families, state-specific financing strategies need to be developed to maximize recent changes in substance use disorder treatment, fill gaps in treatment access for these families, and build collaborative efforts that cross agency boundaries and support communities. Specific system reforms that are needed include:</a:t>
            </a:r>
          </a:p>
          <a:p>
            <a:endParaRPr lang="en-US" dirty="0"/>
          </a:p>
          <a:p>
            <a:r>
              <a:rPr lang="en-US" dirty="0"/>
              <a:t>In summary, we can no longer say we don’t know what to do. We can build on the track record of dozens of fine, smaller-scale programs in your states and communities. That’s a big difference in this epidemic, compared with prior eras. We can take what works into system change approaches, instead of helping only a few families at a time.</a:t>
            </a:r>
          </a:p>
        </p:txBody>
      </p:sp>
      <p:sp>
        <p:nvSpPr>
          <p:cNvPr id="4" name="Slide Number Placeholder 3"/>
          <p:cNvSpPr>
            <a:spLocks noGrp="1"/>
          </p:cNvSpPr>
          <p:nvPr>
            <p:ph type="sldNum" sz="quarter" idx="10"/>
          </p:nvPr>
        </p:nvSpPr>
        <p:spPr/>
        <p:txBody>
          <a:bodyPr/>
          <a:lstStyle/>
          <a:p>
            <a:fld id="{BA999859-A9A8-4BCA-978E-978525EEB67D}" type="slidenum">
              <a:rPr lang="en-US" smtClean="0"/>
              <a:t>42</a:t>
            </a:fld>
            <a:endParaRPr lang="en-US"/>
          </a:p>
        </p:txBody>
      </p:sp>
    </p:spTree>
    <p:extLst>
      <p:ext uri="{BB962C8B-B14F-4D97-AF65-F5344CB8AC3E}">
        <p14:creationId xmlns:p14="http://schemas.microsoft.com/office/powerpoint/2010/main" val="642122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sz="1400" dirty="0"/>
              <a:t>Relate treatment experience of  teens in  foster care</a:t>
            </a:r>
          </a:p>
        </p:txBody>
      </p:sp>
      <p:sp>
        <p:nvSpPr>
          <p:cNvPr id="4" name="Slide Number Placeholder 3"/>
          <p:cNvSpPr>
            <a:spLocks noGrp="1"/>
          </p:cNvSpPr>
          <p:nvPr>
            <p:ph type="sldNum" sz="quarter" idx="10"/>
          </p:nvPr>
        </p:nvSpPr>
        <p:spPr/>
        <p:txBody>
          <a:bodyPr/>
          <a:lstStyle/>
          <a:p>
            <a:fld id="{3E618FC5-8212-4C71-B8CA-3985BDD27CC1}" type="slidenum">
              <a:rPr lang="en-US" smtClean="0"/>
              <a:pPr/>
              <a:t>4</a:t>
            </a:fld>
            <a:endParaRPr lang="en-US"/>
          </a:p>
        </p:txBody>
      </p:sp>
    </p:spTree>
    <p:extLst>
      <p:ext uri="{BB962C8B-B14F-4D97-AF65-F5344CB8AC3E}">
        <p14:creationId xmlns:p14="http://schemas.microsoft.com/office/powerpoint/2010/main" val="2143829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of opioids on children and families in the child welfare system must be placed in context of the history of parental substance use disorders, how to comprehensively address the current epidemic, and to mediate the effects of future shifts in drug use patterns from severely impacting children and their families. The effort should focus on how to build on lessons from prior federal investments, resolve the current gap in timely treatment access, focus on improving data collection and monitoring, and prevent future crises and costs as substance use patterns change over time.</a:t>
            </a:r>
          </a:p>
          <a:p>
            <a:r>
              <a:rPr lang="en-US" dirty="0"/>
              <a:t> </a:t>
            </a:r>
          </a:p>
          <a:p>
            <a:r>
              <a:rPr lang="en-US" dirty="0"/>
              <a:t>In addition to the key programmatic strategies implemented to prevent child placement, there are system changes that are also needed to effectively monitor effects over time, ensure staff are prepared to work effectively with these families, state-specific financing strategies need to be developed to maximize recent changes in substance use disorder treatment, fill gaps in treatment access for these families, and build collaborative efforts that cross agency boundaries and support communities. Specific system reforms that are needed include:</a:t>
            </a:r>
          </a:p>
          <a:p>
            <a:endParaRPr lang="en-US" dirty="0"/>
          </a:p>
          <a:p>
            <a:r>
              <a:rPr lang="en-US" dirty="0"/>
              <a:t>In summary, we can no longer say we don’t know what to do. We can build on the track record of dozens of fine, smaller-scale programs in your states and communities. That’s a big difference in this epidemic, compared with prior eras. We can take what works into system change approaches, instead of helping only a few families at a time.</a:t>
            </a:r>
          </a:p>
        </p:txBody>
      </p:sp>
      <p:sp>
        <p:nvSpPr>
          <p:cNvPr id="4" name="Slide Number Placeholder 3"/>
          <p:cNvSpPr>
            <a:spLocks noGrp="1"/>
          </p:cNvSpPr>
          <p:nvPr>
            <p:ph type="sldNum" sz="quarter" idx="10"/>
          </p:nvPr>
        </p:nvSpPr>
        <p:spPr/>
        <p:txBody>
          <a:bodyPr/>
          <a:lstStyle/>
          <a:p>
            <a:fld id="{BA999859-A9A8-4BCA-978E-978525EEB67D}" type="slidenum">
              <a:rPr lang="en-US" smtClean="0"/>
              <a:t>43</a:t>
            </a:fld>
            <a:endParaRPr lang="en-US"/>
          </a:p>
        </p:txBody>
      </p:sp>
    </p:spTree>
    <p:extLst>
      <p:ext uri="{BB962C8B-B14F-4D97-AF65-F5344CB8AC3E}">
        <p14:creationId xmlns:p14="http://schemas.microsoft.com/office/powerpoint/2010/main" val="160619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99859-A9A8-4BCA-978E-978525EEB67D}" type="slidenum">
              <a:rPr lang="en-US" smtClean="0"/>
              <a:t>44</a:t>
            </a:fld>
            <a:endParaRPr lang="en-US"/>
          </a:p>
        </p:txBody>
      </p:sp>
    </p:spTree>
    <p:extLst>
      <p:ext uri="{BB962C8B-B14F-4D97-AF65-F5344CB8AC3E}">
        <p14:creationId xmlns:p14="http://schemas.microsoft.com/office/powerpoint/2010/main" val="10865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Congress has been specific that hospital notification of cases of prenatal substance exposure is not substantiated child abuse or neglect. Rather, when these children come to the attention of the child welfare system, assessment of risk and safety are to be conducted and plans of safe care instituted to ensure the newborn’s well-being. Unfortunately, as the recent Reuters series made clear, often this is not happening (Wilson &amp; </a:t>
            </a:r>
            <a:r>
              <a:rPr lang="en-US" dirty="0" err="1"/>
              <a:t>Shiffman</a:t>
            </a:r>
            <a:r>
              <a:rPr lang="en-US" dirty="0"/>
              <a:t>, 2015).</a:t>
            </a:r>
          </a:p>
          <a:p>
            <a:pPr defTabSz="933237">
              <a:defRPr/>
            </a:pPr>
            <a:endParaRPr lang="en-US" dirty="0"/>
          </a:p>
        </p:txBody>
      </p:sp>
      <p:sp>
        <p:nvSpPr>
          <p:cNvPr id="4" name="Slide Number Placeholder 3"/>
          <p:cNvSpPr>
            <a:spLocks noGrp="1"/>
          </p:cNvSpPr>
          <p:nvPr>
            <p:ph type="sldNum" sz="quarter" idx="10"/>
          </p:nvPr>
        </p:nvSpPr>
        <p:spPr/>
        <p:txBody>
          <a:bodyPr/>
          <a:lstStyle/>
          <a:p>
            <a:fld id="{BA999859-A9A8-4BCA-978E-978525EEB67D}" type="slidenum">
              <a:rPr lang="en-US" smtClean="0"/>
              <a:t>5</a:t>
            </a:fld>
            <a:endParaRPr lang="en-US"/>
          </a:p>
        </p:txBody>
      </p:sp>
    </p:spTree>
    <p:extLst>
      <p:ext uri="{BB962C8B-B14F-4D97-AF65-F5344CB8AC3E}">
        <p14:creationId xmlns:p14="http://schemas.microsoft.com/office/powerpoint/2010/main" val="284484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latin typeface="Arial" panose="020B0604020202020204" pitchFamily="34" charset="0"/>
                <a:ea typeface="Calibri" panose="020F0502020204030204" pitchFamily="34" charset="0"/>
                <a:cs typeface="Times New Roman" panose="02020603050405020304" pitchFamily="18" charset="0"/>
              </a:rPr>
              <a:t>Among pregnant women, the highest rates of use continues to be the legal substances which have known detrimental effects on the neurodevelopment of the fetus. Among pregnant women aged 15 to 44, 5.4 percent were current illicit drug users based on data averaged across 2012 and 2013. This was lower than the rate among women in this age group who were not pregnant (11.4 percent). In the most recent year for which the data on specific substances are available, among pregnant women in 2011-2012, 18% reported using cigarettes, 9.4% used alcohol and 5% used illicit drugs; heroin use was reported by .2% of pregnant women and .9% non-medically used prescription drugs (SAMHSA, 2012).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latin typeface="Arial" panose="020B0604020202020204" pitchFamily="34" charset="0"/>
                <a:ea typeface="Calibri" panose="020F0502020204030204" pitchFamily="34" charset="0"/>
                <a:cs typeface="Times New Roman" panose="02020603050405020304" pitchFamily="18" charset="0"/>
              </a:rPr>
              <a:t>of use continues to be the legal substances which have known detrimental effects on the neurodevelopment of the fetus.</a:t>
            </a:r>
            <a:endParaRPr lang="en-US" dirty="0"/>
          </a:p>
        </p:txBody>
      </p:sp>
      <p:sp>
        <p:nvSpPr>
          <p:cNvPr id="4" name="Slide Number Placeholder 3"/>
          <p:cNvSpPr>
            <a:spLocks noGrp="1"/>
          </p:cNvSpPr>
          <p:nvPr>
            <p:ph type="sldNum" sz="quarter" idx="10"/>
          </p:nvPr>
        </p:nvSpPr>
        <p:spPr/>
        <p:txBody>
          <a:bodyPr/>
          <a:lstStyle/>
          <a:p>
            <a:fld id="{BA3CED44-6999-4014-9B95-1025B154F49A}"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31374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latin typeface="Arial" panose="020B0604020202020204" pitchFamily="34" charset="0"/>
                <a:ea typeface="Calibri" panose="020F0502020204030204" pitchFamily="34" charset="0"/>
                <a:cs typeface="Times New Roman" panose="02020603050405020304" pitchFamily="18" charset="0"/>
              </a:rPr>
              <a:t>Among pregnant women, the highest rates of use continues to be the legal substances which have known detrimental effects on the neurodevelopment of the fetus. Among pregnant women aged 15 to 44, 5.4 percent were current illicit drug users based on data averaged across 2012 and 2013. This was lower than the rate among women in this age group who were not pregnant (11.4 percent). In the most recent year for which the data on specific substances are available, among pregnant women in 2011-2012, 18% reported using cigarettes, 9.4% used alcohol and 5% used illicit drugs; heroin use was reported by .2% of pregnant women and .9% non-medically used prescription drugs (SAMHSA, 2012).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latin typeface="Arial" panose="020B0604020202020204" pitchFamily="34" charset="0"/>
                <a:ea typeface="Calibri" panose="020F0502020204030204" pitchFamily="34" charset="0"/>
                <a:cs typeface="Times New Roman" panose="02020603050405020304" pitchFamily="18" charset="0"/>
              </a:rPr>
              <a:t>of use continues to be the legal substances which have known detrimental effects on the neurodevelopment of the fetus.</a:t>
            </a:r>
            <a:endParaRPr lang="en-US" dirty="0"/>
          </a:p>
        </p:txBody>
      </p:sp>
      <p:sp>
        <p:nvSpPr>
          <p:cNvPr id="4" name="Slide Number Placeholder 3"/>
          <p:cNvSpPr>
            <a:spLocks noGrp="1"/>
          </p:cNvSpPr>
          <p:nvPr>
            <p:ph type="sldNum" sz="quarter" idx="10"/>
          </p:nvPr>
        </p:nvSpPr>
        <p:spPr/>
        <p:txBody>
          <a:bodyPr/>
          <a:lstStyle/>
          <a:p>
            <a:fld id="{BA3CED44-6999-4014-9B95-1025B154F49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23721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latin typeface="Arial" panose="020B0604020202020204" pitchFamily="34" charset="0"/>
                <a:ea typeface="Calibri" panose="020F0502020204030204" pitchFamily="34" charset="0"/>
                <a:cs typeface="Times New Roman" panose="02020603050405020304" pitchFamily="18" charset="0"/>
              </a:rPr>
              <a:t>Among pregnant women, the highest rates of use continues to be the legal substances which have known detrimental effects on the neurodevelopment of the fetus. Among pregnant women aged 15 to 44, 5.4 percent were current illicit drug users based on data averaged across 2012 and 2013. This was lower than the rate among women in this age group who were not pregnant (11.4 percent). In the most recent year for which the data on specific substances are available, among pregnant women in 2011-2012, 18% reported using cigarettes, 9.4% used alcohol and 5% used illicit drugs; heroin use was reported by .2% of pregnant women and .9% non-medically used prescription drugs (SAMHSA, 2012).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latin typeface="Arial" panose="020B0604020202020204" pitchFamily="34" charset="0"/>
                <a:ea typeface="Calibri" panose="020F0502020204030204" pitchFamily="34" charset="0"/>
                <a:cs typeface="Times New Roman" panose="02020603050405020304" pitchFamily="18" charset="0"/>
              </a:rPr>
              <a:t>of use continues to be the legal substances which have known detrimental effects on the neurodevelopment of the fetus.</a:t>
            </a:r>
            <a:endParaRPr lang="en-US" dirty="0"/>
          </a:p>
        </p:txBody>
      </p:sp>
      <p:sp>
        <p:nvSpPr>
          <p:cNvPr id="4" name="Slide Number Placeholder 3"/>
          <p:cNvSpPr>
            <a:spLocks noGrp="1"/>
          </p:cNvSpPr>
          <p:nvPr>
            <p:ph type="sldNum" sz="quarter" idx="10"/>
          </p:nvPr>
        </p:nvSpPr>
        <p:spPr/>
        <p:txBody>
          <a:bodyPr/>
          <a:lstStyle/>
          <a:p>
            <a:fld id="{BA3CED44-6999-4014-9B95-1025B154F49A}"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034051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in their teens now are smoking cocaine, they are not doing heroin,'' said Mark Raskin, a spokesman for Daytop Village, a drug treatment center in New York City. ''Every generation wants to change. Our music changes. Our clothes change. Our drugs change.'' </a:t>
            </a:r>
          </a:p>
        </p:txBody>
      </p:sp>
      <p:sp>
        <p:nvSpPr>
          <p:cNvPr id="4" name="Slide Number Placeholder 3"/>
          <p:cNvSpPr>
            <a:spLocks noGrp="1"/>
          </p:cNvSpPr>
          <p:nvPr>
            <p:ph type="sldNum" sz="quarter" idx="10"/>
          </p:nvPr>
        </p:nvSpPr>
        <p:spPr/>
        <p:txBody>
          <a:bodyPr/>
          <a:lstStyle/>
          <a:p>
            <a:fld id="{59006C5F-995C-4C32-9A62-26C42C76768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403594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9D0BE8-007A-4482-9123-C87B744A9D6D}"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E0C04-ADFC-4BC8-ACF0-8919712F1D67}" type="slidenum">
              <a:rPr lang="en-US" smtClean="0"/>
              <a:t>‹#›</a:t>
            </a:fld>
            <a:endParaRPr lang="en-US"/>
          </a:p>
        </p:txBody>
      </p:sp>
    </p:spTree>
    <p:extLst>
      <p:ext uri="{BB962C8B-B14F-4D97-AF65-F5344CB8AC3E}">
        <p14:creationId xmlns:p14="http://schemas.microsoft.com/office/powerpoint/2010/main" val="78014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9D0BE8-007A-4482-9123-C87B744A9D6D}"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E0C04-ADFC-4BC8-ACF0-8919712F1D67}" type="slidenum">
              <a:rPr lang="en-US" smtClean="0"/>
              <a:t>‹#›</a:t>
            </a:fld>
            <a:endParaRPr lang="en-US"/>
          </a:p>
        </p:txBody>
      </p:sp>
    </p:spTree>
    <p:extLst>
      <p:ext uri="{BB962C8B-B14F-4D97-AF65-F5344CB8AC3E}">
        <p14:creationId xmlns:p14="http://schemas.microsoft.com/office/powerpoint/2010/main" val="2649698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9D0BE8-007A-4482-9123-C87B744A9D6D}"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E0C04-ADFC-4BC8-ACF0-8919712F1D67}" type="slidenum">
              <a:rPr lang="en-US" smtClean="0"/>
              <a:t>‹#›</a:t>
            </a:fld>
            <a:endParaRPr lang="en-US"/>
          </a:p>
        </p:txBody>
      </p:sp>
    </p:spTree>
    <p:extLst>
      <p:ext uri="{BB962C8B-B14F-4D97-AF65-F5344CB8AC3E}">
        <p14:creationId xmlns:p14="http://schemas.microsoft.com/office/powerpoint/2010/main" val="784719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10" name="Title 1"/>
          <p:cNvSpPr>
            <a:spLocks noGrp="1"/>
          </p:cNvSpPr>
          <p:nvPr>
            <p:ph type="ctrTitle"/>
          </p:nvPr>
        </p:nvSpPr>
        <p:spPr>
          <a:xfrm>
            <a:off x="5080000" y="685801"/>
            <a:ext cx="6807200" cy="1470025"/>
          </a:xfrm>
          <a:prstGeom prst="rect">
            <a:avLst/>
          </a:prstGeom>
        </p:spPr>
        <p:txBody>
          <a:bodyPr/>
          <a:lstStyle>
            <a:lvl1pPr algn="r">
              <a:defRPr sz="4000" b="1" baseline="0">
                <a:solidFill>
                  <a:schemeClr val="tx1"/>
                </a:solidFill>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8829833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4541E3-862D-420E-A6DE-8DA95EF64C6E}" type="datetime1">
              <a:rPr lang="en-US" smtClean="0">
                <a:solidFill>
                  <a:prstClr val="black">
                    <a:tint val="75000"/>
                  </a:prstClr>
                </a:solidFill>
              </a:rPr>
              <a:pPr>
                <a:defRPr/>
              </a:pPr>
              <a:t>4/21/2016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056B2601-EACB-438B-B5FA-CCD66C4CF6D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622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9D0BE8-007A-4482-9123-C87B744A9D6D}"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E0C04-ADFC-4BC8-ACF0-8919712F1D67}" type="slidenum">
              <a:rPr lang="en-US" smtClean="0"/>
              <a:t>‹#›</a:t>
            </a:fld>
            <a:endParaRPr lang="en-US"/>
          </a:p>
        </p:txBody>
      </p:sp>
    </p:spTree>
    <p:extLst>
      <p:ext uri="{BB962C8B-B14F-4D97-AF65-F5344CB8AC3E}">
        <p14:creationId xmlns:p14="http://schemas.microsoft.com/office/powerpoint/2010/main" val="20839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4C2BAB4D-6493-474D-A8AF-8DFD955A7C67}" type="datetime1">
              <a:rPr lang="en-US" smtClean="0"/>
              <a:pPr/>
              <a:t>4/21/2016</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8857328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4541E3-862D-420E-A6DE-8DA95EF64C6E}" type="datetime1">
              <a:rPr lang="en-US" smtClean="0">
                <a:solidFill>
                  <a:prstClr val="black">
                    <a:tint val="75000"/>
                  </a:prstClr>
                </a:solidFill>
              </a:rPr>
              <a:pPr>
                <a:defRPr/>
              </a:pPr>
              <a:t>4/21/2016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056B2601-EACB-438B-B5FA-CCD66C4CF6D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5885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9D0BE8-007A-4482-9123-C87B744A9D6D}"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E0C04-ADFC-4BC8-ACF0-8919712F1D67}" type="slidenum">
              <a:rPr lang="en-US" smtClean="0"/>
              <a:t>‹#›</a:t>
            </a:fld>
            <a:endParaRPr lang="en-US"/>
          </a:p>
        </p:txBody>
      </p:sp>
    </p:spTree>
    <p:extLst>
      <p:ext uri="{BB962C8B-B14F-4D97-AF65-F5344CB8AC3E}">
        <p14:creationId xmlns:p14="http://schemas.microsoft.com/office/powerpoint/2010/main" val="2757030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9D0BE8-007A-4482-9123-C87B744A9D6D}"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E0C04-ADFC-4BC8-ACF0-8919712F1D67}" type="slidenum">
              <a:rPr lang="en-US" smtClean="0"/>
              <a:t>‹#›</a:t>
            </a:fld>
            <a:endParaRPr lang="en-US"/>
          </a:p>
        </p:txBody>
      </p:sp>
    </p:spTree>
    <p:extLst>
      <p:ext uri="{BB962C8B-B14F-4D97-AF65-F5344CB8AC3E}">
        <p14:creationId xmlns:p14="http://schemas.microsoft.com/office/powerpoint/2010/main" val="1174774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9D0BE8-007A-4482-9123-C87B744A9D6D}"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E0C04-ADFC-4BC8-ACF0-8919712F1D67}" type="slidenum">
              <a:rPr lang="en-US" smtClean="0"/>
              <a:t>‹#›</a:t>
            </a:fld>
            <a:endParaRPr lang="en-US"/>
          </a:p>
        </p:txBody>
      </p:sp>
    </p:spTree>
    <p:extLst>
      <p:ext uri="{BB962C8B-B14F-4D97-AF65-F5344CB8AC3E}">
        <p14:creationId xmlns:p14="http://schemas.microsoft.com/office/powerpoint/2010/main" val="1339319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9D0BE8-007A-4482-9123-C87B744A9D6D}" type="datetimeFigureOut">
              <a:rPr lang="en-US" smtClean="0"/>
              <a:t>4/21/2016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E0C04-ADFC-4BC8-ACF0-8919712F1D67}" type="slidenum">
              <a:rPr lang="en-US" smtClean="0"/>
              <a:t>‹#›</a:t>
            </a:fld>
            <a:endParaRPr lang="en-US"/>
          </a:p>
        </p:txBody>
      </p:sp>
    </p:spTree>
    <p:extLst>
      <p:ext uri="{BB962C8B-B14F-4D97-AF65-F5344CB8AC3E}">
        <p14:creationId xmlns:p14="http://schemas.microsoft.com/office/powerpoint/2010/main" val="1585864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9D0BE8-007A-4482-9123-C87B744A9D6D}" type="datetimeFigureOut">
              <a:rPr lang="en-US" smtClean="0"/>
              <a:t>4/21/2016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E0C04-ADFC-4BC8-ACF0-8919712F1D67}" type="slidenum">
              <a:rPr lang="en-US" smtClean="0"/>
              <a:t>‹#›</a:t>
            </a:fld>
            <a:endParaRPr lang="en-US"/>
          </a:p>
        </p:txBody>
      </p:sp>
    </p:spTree>
    <p:extLst>
      <p:ext uri="{BB962C8B-B14F-4D97-AF65-F5344CB8AC3E}">
        <p14:creationId xmlns:p14="http://schemas.microsoft.com/office/powerpoint/2010/main" val="2830154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9D0BE8-007A-4482-9123-C87B744A9D6D}" type="datetimeFigureOut">
              <a:rPr lang="en-US" smtClean="0"/>
              <a:t>4/21/2016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E0C04-ADFC-4BC8-ACF0-8919712F1D67}" type="slidenum">
              <a:rPr lang="en-US" smtClean="0"/>
              <a:t>‹#›</a:t>
            </a:fld>
            <a:endParaRPr lang="en-US"/>
          </a:p>
        </p:txBody>
      </p:sp>
    </p:spTree>
    <p:extLst>
      <p:ext uri="{BB962C8B-B14F-4D97-AF65-F5344CB8AC3E}">
        <p14:creationId xmlns:p14="http://schemas.microsoft.com/office/powerpoint/2010/main" val="141317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D0BE8-007A-4482-9123-C87B744A9D6D}"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E0C04-ADFC-4BC8-ACF0-8919712F1D67}" type="slidenum">
              <a:rPr lang="en-US" smtClean="0"/>
              <a:t>‹#›</a:t>
            </a:fld>
            <a:endParaRPr lang="en-US"/>
          </a:p>
        </p:txBody>
      </p:sp>
    </p:spTree>
    <p:extLst>
      <p:ext uri="{BB962C8B-B14F-4D97-AF65-F5344CB8AC3E}">
        <p14:creationId xmlns:p14="http://schemas.microsoft.com/office/powerpoint/2010/main" val="371707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D0BE8-007A-4482-9123-C87B744A9D6D}"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E0C04-ADFC-4BC8-ACF0-8919712F1D67}" type="slidenum">
              <a:rPr lang="en-US" smtClean="0"/>
              <a:t>‹#›</a:t>
            </a:fld>
            <a:endParaRPr lang="en-US"/>
          </a:p>
        </p:txBody>
      </p:sp>
    </p:spTree>
    <p:extLst>
      <p:ext uri="{BB962C8B-B14F-4D97-AF65-F5344CB8AC3E}">
        <p14:creationId xmlns:p14="http://schemas.microsoft.com/office/powerpoint/2010/main" val="3085759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9D0BE8-007A-4482-9123-C87B744A9D6D}" type="datetimeFigureOut">
              <a:rPr lang="en-US" smtClean="0"/>
              <a:t>4/21/2016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E0C04-ADFC-4BC8-ACF0-8919712F1D67}" type="slidenum">
              <a:rPr lang="en-US" smtClean="0"/>
              <a:t>‹#›</a:t>
            </a:fld>
            <a:endParaRPr lang="en-US"/>
          </a:p>
        </p:txBody>
      </p:sp>
    </p:spTree>
    <p:extLst>
      <p:ext uri="{BB962C8B-B14F-4D97-AF65-F5344CB8AC3E}">
        <p14:creationId xmlns:p14="http://schemas.microsoft.com/office/powerpoint/2010/main" val="4054945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660372FD-2EBF-47F0-B459-4CBE66FAF6CA}" type="datetime1">
              <a:rPr lang="en-US" smtClean="0">
                <a:solidFill>
                  <a:prstClr val="black">
                    <a:tint val="75000"/>
                  </a:prstClr>
                </a:solidFill>
                <a:latin typeface="Arial" charset="0"/>
                <a:cs typeface="Arial" charset="0"/>
              </a:rPr>
              <a:pPr fontAlgn="base">
                <a:spcBef>
                  <a:spcPct val="0"/>
                </a:spcBef>
                <a:spcAft>
                  <a:spcPct val="0"/>
                </a:spcAft>
                <a:defRPr/>
              </a:pPr>
              <a:t>4/21/2016</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42094811-E6FE-4560-9E28-58A1A4CF661A}" type="slidenum">
              <a:rPr lang="en-US" smtClean="0">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822718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063"/>
            <a:fld id="{10DE73BD-463C-D74D-B5D3-975381AE09B8}" type="datetimeFigureOut">
              <a:rPr lang="en-US" smtClean="0">
                <a:solidFill>
                  <a:prstClr val="black">
                    <a:tint val="75000"/>
                  </a:prstClr>
                </a:solidFill>
              </a:rPr>
              <a:pPr defTabSz="457063"/>
              <a:t>4/21/2016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063"/>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063"/>
            <a:fld id="{F6FEB307-48DC-2849-89AF-EBBB8285EB66}" type="slidenum">
              <a:rPr lang="en-US" smtClean="0">
                <a:solidFill>
                  <a:prstClr val="black">
                    <a:tint val="75000"/>
                  </a:prstClr>
                </a:solidFill>
              </a:rPr>
              <a:pPr defTabSz="457063"/>
              <a:t>‹#›</a:t>
            </a:fld>
            <a:endParaRPr lang="en-US" dirty="0">
              <a:solidFill>
                <a:prstClr val="black">
                  <a:tint val="75000"/>
                </a:prstClr>
              </a:solidFill>
            </a:endParaRPr>
          </a:p>
        </p:txBody>
      </p:sp>
    </p:spTree>
    <p:extLst>
      <p:ext uri="{BB962C8B-B14F-4D97-AF65-F5344CB8AC3E}">
        <p14:creationId xmlns:p14="http://schemas.microsoft.com/office/powerpoint/2010/main" val="689968541"/>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457063"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457063" rtl="0" eaLnBrk="1" latinLnBrk="0" hangingPunct="1">
        <a:spcBef>
          <a:spcPct val="20000"/>
        </a:spcBef>
        <a:buFont typeface="Arial"/>
        <a:buChar char="•"/>
        <a:defRPr sz="3199" kern="1200">
          <a:solidFill>
            <a:schemeClr val="tx1"/>
          </a:solidFill>
          <a:latin typeface="+mn-lt"/>
          <a:ea typeface="+mn-ea"/>
          <a:cs typeface="+mn-cs"/>
        </a:defRPr>
      </a:lvl1pPr>
      <a:lvl2pPr marL="742727" indent="-285664" algn="l" defTabSz="457063" rtl="0" eaLnBrk="1" latinLnBrk="0" hangingPunct="1">
        <a:spcBef>
          <a:spcPct val="20000"/>
        </a:spcBef>
        <a:buFont typeface="Arial"/>
        <a:buChar char="–"/>
        <a:defRPr sz="2799" kern="1200">
          <a:solidFill>
            <a:schemeClr val="tx1"/>
          </a:solidFill>
          <a:latin typeface="+mn-lt"/>
          <a:ea typeface="+mn-ea"/>
          <a:cs typeface="+mn-cs"/>
        </a:defRPr>
      </a:lvl2pPr>
      <a:lvl3pPr marL="1142657" indent="-228531" algn="l" defTabSz="457063" rtl="0" eaLnBrk="1" latinLnBrk="0" hangingPunct="1">
        <a:spcBef>
          <a:spcPct val="20000"/>
        </a:spcBef>
        <a:buFont typeface="Arial"/>
        <a:buChar char="•"/>
        <a:defRPr sz="2399" kern="1200">
          <a:solidFill>
            <a:schemeClr val="tx1"/>
          </a:solidFill>
          <a:latin typeface="+mn-lt"/>
          <a:ea typeface="+mn-ea"/>
          <a:cs typeface="+mn-cs"/>
        </a:defRPr>
      </a:lvl3pPr>
      <a:lvl4pPr marL="1599720" indent="-228531" algn="l" defTabSz="457063" rtl="0" eaLnBrk="1" latinLnBrk="0" hangingPunct="1">
        <a:spcBef>
          <a:spcPct val="20000"/>
        </a:spcBef>
        <a:buFont typeface="Arial"/>
        <a:buChar char="–"/>
        <a:defRPr sz="1999" kern="1200">
          <a:solidFill>
            <a:schemeClr val="tx1"/>
          </a:solidFill>
          <a:latin typeface="+mn-lt"/>
          <a:ea typeface="+mn-ea"/>
          <a:cs typeface="+mn-cs"/>
        </a:defRPr>
      </a:lvl4pPr>
      <a:lvl5pPr marL="2056783" indent="-228531" algn="l" defTabSz="457063" rtl="0" eaLnBrk="1" latinLnBrk="0" hangingPunct="1">
        <a:spcBef>
          <a:spcPct val="20000"/>
        </a:spcBef>
        <a:buFont typeface="Arial"/>
        <a:buChar char="»"/>
        <a:defRPr sz="1999" kern="1200">
          <a:solidFill>
            <a:schemeClr val="tx1"/>
          </a:solidFill>
          <a:latin typeface="+mn-lt"/>
          <a:ea typeface="+mn-ea"/>
          <a:cs typeface="+mn-cs"/>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www.nejm.org/toc/nejm/372/22/"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33.jpeg"/><Relationship Id="rId4" Type="http://schemas.openxmlformats.org/officeDocument/2006/relationships/chart" Target="../charts/chart8.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chart" Target="../charts/chart9.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chart" Target="../charts/chart10.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chart" Target="../charts/chart11.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33.jpeg"/><Relationship Id="rId4" Type="http://schemas.openxmlformats.org/officeDocument/2006/relationships/chart" Target="../charts/char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chart" Target="../charts/chart13.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png"/><Relationship Id="rId7"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3.jpg"/><Relationship Id="rId10" Type="http://schemas.openxmlformats.org/officeDocument/2006/relationships/comments" Target="../comments/comment1.xml"/><Relationship Id="rId4" Type="http://schemas.openxmlformats.org/officeDocument/2006/relationships/image" Target="../media/image14.jpg"/><Relationship Id="rId9"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comments" Target="../comments/comment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057" y="-594"/>
            <a:ext cx="12193057" cy="6858594"/>
          </a:xfrm>
          <a:prstGeom prst="rect">
            <a:avLst/>
          </a:prstGeom>
        </p:spPr>
      </p:pic>
      <p:sp>
        <p:nvSpPr>
          <p:cNvPr id="6" name="Rectangle 5"/>
          <p:cNvSpPr/>
          <p:nvPr/>
        </p:nvSpPr>
        <p:spPr>
          <a:xfrm>
            <a:off x="4119880" y="923593"/>
            <a:ext cx="7818120" cy="1077218"/>
          </a:xfrm>
          <a:prstGeom prst="rect">
            <a:avLst/>
          </a:prstGeom>
        </p:spPr>
        <p:txBody>
          <a:bodyPr wrap="square">
            <a:spAutoFit/>
          </a:bodyPr>
          <a:lstStyle/>
          <a:p>
            <a:pPr algn="r"/>
            <a:r>
              <a:rPr lang="en-US" sz="3200" dirty="0">
                <a:solidFill>
                  <a:schemeClr val="accent2">
                    <a:lumMod val="50000"/>
                  </a:schemeClr>
                </a:solidFill>
                <a:effectLst/>
                <a:latin typeface="Elephant" panose="02020904090505020303" pitchFamily="18" charset="0"/>
                <a:ea typeface="Calibri" panose="020F0502020204030204" pitchFamily="34" charset="0"/>
              </a:rPr>
              <a:t>Examining the Opioid Use Epidemic: </a:t>
            </a:r>
          </a:p>
          <a:p>
            <a:pPr algn="r"/>
            <a:r>
              <a:rPr lang="en-US" sz="3200" dirty="0">
                <a:solidFill>
                  <a:schemeClr val="accent2">
                    <a:lumMod val="50000"/>
                  </a:schemeClr>
                </a:solidFill>
                <a:effectLst/>
                <a:latin typeface="Elephant" panose="02020904090505020303" pitchFamily="18" charset="0"/>
                <a:ea typeface="Calibri" panose="020F0502020204030204" pitchFamily="34" charset="0"/>
              </a:rPr>
              <a:t>Challenges and Opportunities</a:t>
            </a:r>
            <a:endParaRPr lang="en-US" sz="3200" dirty="0">
              <a:solidFill>
                <a:schemeClr val="accent2">
                  <a:lumMod val="50000"/>
                </a:schemeClr>
              </a:solidFill>
              <a:latin typeface="Elephant" panose="02020904090505020303" pitchFamily="18" charset="0"/>
            </a:endParaRPr>
          </a:p>
        </p:txBody>
      </p:sp>
      <p:sp>
        <p:nvSpPr>
          <p:cNvPr id="7" name="TextBox 6"/>
          <p:cNvSpPr txBox="1"/>
          <p:nvPr/>
        </p:nvSpPr>
        <p:spPr>
          <a:xfrm>
            <a:off x="4589492" y="4246562"/>
            <a:ext cx="7236132" cy="1815882"/>
          </a:xfrm>
          <a:prstGeom prst="rect">
            <a:avLst/>
          </a:prstGeom>
          <a:noFill/>
        </p:spPr>
        <p:txBody>
          <a:bodyPr wrap="square" rtlCol="0">
            <a:spAutoFit/>
          </a:bodyPr>
          <a:lstStyle/>
          <a:p>
            <a:pPr algn="r"/>
            <a:r>
              <a:rPr lang="en-US" sz="3000" dirty="0">
                <a:solidFill>
                  <a:schemeClr val="accent5">
                    <a:lumMod val="75000"/>
                  </a:schemeClr>
                </a:solidFill>
                <a:latin typeface="Tw Cen MT Condensed Extra Bold" panose="020B0803020202020204" pitchFamily="34" charset="0"/>
              </a:rPr>
              <a:t>Nancy K. Young, PhD</a:t>
            </a:r>
          </a:p>
          <a:p>
            <a:pPr algn="r"/>
            <a:r>
              <a:rPr lang="en-US" sz="2400" dirty="0">
                <a:solidFill>
                  <a:schemeClr val="accent5">
                    <a:lumMod val="75000"/>
                  </a:schemeClr>
                </a:solidFill>
                <a:latin typeface="Tw Cen MT Condensed Extra Bold" panose="020B0803020202020204" pitchFamily="34" charset="0"/>
              </a:rPr>
              <a:t>Executive Director, Children and Family Futures</a:t>
            </a:r>
          </a:p>
          <a:p>
            <a:pPr algn="r"/>
            <a:endParaRPr lang="en-US" sz="2800" dirty="0">
              <a:solidFill>
                <a:schemeClr val="accent5">
                  <a:lumMod val="75000"/>
                </a:schemeClr>
              </a:solidFill>
              <a:latin typeface="Tw Cen MT Condensed Extra Bold" panose="020B0803020202020204" pitchFamily="34" charset="0"/>
            </a:endParaRPr>
          </a:p>
          <a:p>
            <a:pPr algn="r"/>
            <a:r>
              <a:rPr lang="en-US" sz="2600" dirty="0">
                <a:solidFill>
                  <a:schemeClr val="accent5">
                    <a:lumMod val="75000"/>
                  </a:schemeClr>
                </a:solidFill>
                <a:latin typeface="Tw Cen MT Condensed Extra Bold" panose="020B0803020202020204" pitchFamily="34" charset="0"/>
              </a:rPr>
              <a:t>Washington, DC | April 20, 2016</a:t>
            </a:r>
          </a:p>
        </p:txBody>
      </p:sp>
      <p:sp>
        <p:nvSpPr>
          <p:cNvPr id="9" name="TextBox 8"/>
          <p:cNvSpPr txBox="1"/>
          <p:nvPr/>
        </p:nvSpPr>
        <p:spPr>
          <a:xfrm>
            <a:off x="6095471" y="2205268"/>
            <a:ext cx="5546177" cy="830997"/>
          </a:xfrm>
          <a:prstGeom prst="rect">
            <a:avLst/>
          </a:prstGeom>
          <a:noFill/>
        </p:spPr>
        <p:txBody>
          <a:bodyPr wrap="square" rtlCol="0">
            <a:spAutoFit/>
          </a:bodyPr>
          <a:lstStyle/>
          <a:p>
            <a:pPr algn="r"/>
            <a:r>
              <a:rPr lang="en-US" sz="2400" i="1" dirty="0">
                <a:solidFill>
                  <a:schemeClr val="accent2">
                    <a:lumMod val="75000"/>
                  </a:schemeClr>
                </a:solidFill>
                <a:latin typeface="Times New Roman" panose="02020603050405020304" pitchFamily="18" charset="0"/>
                <a:cs typeface="Times New Roman" panose="02020603050405020304" pitchFamily="18" charset="0"/>
              </a:rPr>
              <a:t>Substance Use Disorder Treatment and Child Welfare Reform</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3543" r="16154"/>
          <a:stretch/>
        </p:blipFill>
        <p:spPr>
          <a:xfrm>
            <a:off x="0" y="-594"/>
            <a:ext cx="4161692" cy="6858000"/>
          </a:xfrm>
          <a:prstGeom prst="rect">
            <a:avLst/>
          </a:prstGeom>
        </p:spPr>
      </p:pic>
    </p:spTree>
    <p:extLst>
      <p:ext uri="{BB962C8B-B14F-4D97-AF65-F5344CB8AC3E}">
        <p14:creationId xmlns:p14="http://schemas.microsoft.com/office/powerpoint/2010/main" val="3837888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lum bright="4000"/>
            <a:extLst>
              <a:ext uri="{BEBA8EAE-BF5A-486C-A8C5-ECC9F3942E4B}">
                <a14:imgProps xmlns:a14="http://schemas.microsoft.com/office/drawing/2010/main">
                  <a14:imgLayer r:embed="rId4">
                    <a14:imgEffect>
                      <a14:sharpenSoften amount="-25000"/>
                    </a14:imgEffect>
                    <a14:imgEffect>
                      <a14:saturation sat="66000"/>
                    </a14:imgEffect>
                    <a14:imgEffect>
                      <a14:brightnessContrast bright="5000"/>
                    </a14:imgEffect>
                  </a14:imgLayer>
                </a14:imgProps>
              </a:ext>
              <a:ext uri="{28A0092B-C50C-407E-A947-70E740481C1C}">
                <a14:useLocalDpi xmlns:a14="http://schemas.microsoft.com/office/drawing/2010/main" val="0"/>
              </a:ext>
            </a:extLst>
          </a:blip>
          <a:srcRect b="15297"/>
          <a:stretch/>
        </p:blipFill>
        <p:spPr>
          <a:xfrm>
            <a:off x="0" y="0"/>
            <a:ext cx="12192000" cy="6857999"/>
          </a:xfrm>
          <a:prstGeom prst="rect">
            <a:avLst/>
          </a:prstGeom>
          <a:effectLst>
            <a:outerShdw blurRad="330200" dist="50800" dir="5400000" algn="ctr" rotWithShape="0">
              <a:schemeClr val="bg1"/>
            </a:outerShdw>
          </a:effectLst>
        </p:spPr>
      </p:pic>
      <p:sp>
        <p:nvSpPr>
          <p:cNvPr id="3" name="Rectangle 2"/>
          <p:cNvSpPr/>
          <p:nvPr/>
        </p:nvSpPr>
        <p:spPr>
          <a:xfrm>
            <a:off x="0" y="427330"/>
            <a:ext cx="6926580" cy="715669"/>
          </a:xfrm>
          <a:prstGeom prst="rect">
            <a:avLst/>
          </a:prstGeom>
          <a:solidFill>
            <a:srgbClr val="4472C4">
              <a:alpha val="72000"/>
            </a:srgbClr>
          </a:solidFill>
        </p:spPr>
        <p:txBody>
          <a:bodyPr wrap="square">
            <a:spAutoFit/>
          </a:bodyPr>
          <a:lstStyle/>
          <a:p>
            <a:r>
              <a:rPr lang="en-US" sz="4000" b="1" dirty="0">
                <a:solidFill>
                  <a:schemeClr val="bg1"/>
                </a:solidFill>
                <a:latin typeface="Tw Cen MT" panose="020B0602020104020603" pitchFamily="34" charset="0"/>
              </a:rPr>
              <a:t>Neonatal Abstinence Syndrome</a:t>
            </a:r>
          </a:p>
        </p:txBody>
      </p:sp>
      <p:sp>
        <p:nvSpPr>
          <p:cNvPr id="4" name="Rectangle 3"/>
          <p:cNvSpPr/>
          <p:nvPr/>
        </p:nvSpPr>
        <p:spPr>
          <a:xfrm>
            <a:off x="89894" y="1886992"/>
            <a:ext cx="6425206" cy="4770537"/>
          </a:xfrm>
          <a:prstGeom prst="rect">
            <a:avLst/>
          </a:prstGeom>
        </p:spPr>
        <p:txBody>
          <a:bodyPr wrap="square">
            <a:spAutoFit/>
          </a:bodyPr>
          <a:lstStyle/>
          <a:p>
            <a:pPr marL="342900" indent="-342900">
              <a:spcBef>
                <a:spcPts val="0"/>
              </a:spcBef>
              <a:spcAft>
                <a:spcPts val="1200"/>
              </a:spcAft>
              <a:buFont typeface="Arial" panose="020B0604020202020204" pitchFamily="34" charset="0"/>
              <a:buChar char="•"/>
            </a:pPr>
            <a:r>
              <a:rPr lang="en-US" sz="2200" dirty="0">
                <a:latin typeface="Baskerville Old Face" panose="02020602080505020303" pitchFamily="18" charset="0"/>
              </a:rPr>
              <a:t>An </a:t>
            </a:r>
            <a:r>
              <a:rPr lang="en-US" sz="2200" b="1" i="1" dirty="0">
                <a:solidFill>
                  <a:schemeClr val="accent5"/>
                </a:solidFill>
                <a:latin typeface="Baskerville Old Face" panose="02020602080505020303" pitchFamily="18" charset="0"/>
              </a:rPr>
              <a:t>expected and treatable condition </a:t>
            </a:r>
            <a:r>
              <a:rPr lang="en-US" sz="2200" dirty="0">
                <a:latin typeface="Baskerville Old Face" panose="02020602080505020303" pitchFamily="18" charset="0"/>
              </a:rPr>
              <a:t>that follows prenatal exposure to opioids</a:t>
            </a:r>
          </a:p>
          <a:p>
            <a:pPr marL="342900" indent="-342900">
              <a:spcBef>
                <a:spcPts val="0"/>
              </a:spcBef>
              <a:spcAft>
                <a:spcPts val="1200"/>
              </a:spcAft>
              <a:buFont typeface="Arial" panose="020B0604020202020204" pitchFamily="34" charset="0"/>
              <a:buChar char="•"/>
            </a:pPr>
            <a:r>
              <a:rPr lang="en-US" sz="2200" dirty="0">
                <a:solidFill>
                  <a:schemeClr val="bg2">
                    <a:lumMod val="10000"/>
                  </a:schemeClr>
                </a:solidFill>
                <a:latin typeface="Baskerville Old Face" panose="02020602080505020303" pitchFamily="18" charset="0"/>
              </a:rPr>
              <a:t>Symptoms begin within 1-3 days after birth, or may take 5-10 days to appear</a:t>
            </a:r>
          </a:p>
          <a:p>
            <a:pPr marL="342900" indent="-342900">
              <a:spcBef>
                <a:spcPts val="0"/>
              </a:spcBef>
              <a:spcAft>
                <a:spcPts val="1200"/>
              </a:spcAft>
              <a:buFont typeface="Arial" panose="020B0604020202020204" pitchFamily="34" charset="0"/>
              <a:buChar char="•"/>
            </a:pPr>
            <a:r>
              <a:rPr lang="en-US" sz="2200" dirty="0">
                <a:solidFill>
                  <a:schemeClr val="bg2">
                    <a:lumMod val="10000"/>
                  </a:schemeClr>
                </a:solidFill>
                <a:latin typeface="Baskerville Old Face" panose="02020602080505020303" pitchFamily="18" charset="0"/>
              </a:rPr>
              <a:t>Symptoms include blotchy skin; difficulty with sleeping and eating; trembling, irritability and difficult to soothe; diarrhea; slow weight gain; sweating; hyperactive reflexes; increased muscle tone </a:t>
            </a:r>
          </a:p>
          <a:p>
            <a:pPr marL="342900" indent="-342900">
              <a:spcBef>
                <a:spcPts val="0"/>
              </a:spcBef>
              <a:spcAft>
                <a:spcPts val="1200"/>
              </a:spcAft>
              <a:buFont typeface="Arial" panose="020B0604020202020204" pitchFamily="34" charset="0"/>
              <a:buChar char="•"/>
            </a:pPr>
            <a:r>
              <a:rPr lang="en-US" sz="2200" dirty="0">
                <a:solidFill>
                  <a:schemeClr val="bg2">
                    <a:lumMod val="10000"/>
                  </a:schemeClr>
                </a:solidFill>
                <a:latin typeface="Baskerville Old Face" panose="02020602080505020303" pitchFamily="18" charset="0"/>
              </a:rPr>
              <a:t>Timing of onset is related to characteristics of drug used by mother and time of last dose</a:t>
            </a:r>
          </a:p>
          <a:p>
            <a:pPr marL="342900" indent="-342900">
              <a:spcBef>
                <a:spcPts val="0"/>
              </a:spcBef>
              <a:spcAft>
                <a:spcPts val="1200"/>
              </a:spcAft>
              <a:buFont typeface="Arial" panose="020B0604020202020204" pitchFamily="34" charset="0"/>
              <a:buChar char="•"/>
            </a:pPr>
            <a:r>
              <a:rPr lang="en-US" sz="2200" dirty="0">
                <a:solidFill>
                  <a:schemeClr val="bg2">
                    <a:lumMod val="10000"/>
                  </a:schemeClr>
                </a:solidFill>
                <a:latin typeface="Baskerville Old Face" panose="02020602080505020303" pitchFamily="18" charset="0"/>
              </a:rPr>
              <a:t>Most babies exposed to opioids are exposed to multiple substances – Tobacco plays a role in NAS</a:t>
            </a:r>
            <a:endParaRPr lang="en-US" altLang="en-US" sz="2200" dirty="0">
              <a:latin typeface="Baskerville Old Face" panose="02020602080505020303" pitchFamily="18" charset="0"/>
            </a:endParaRPr>
          </a:p>
        </p:txBody>
      </p:sp>
      <p:sp>
        <p:nvSpPr>
          <p:cNvPr id="5" name="Rectangle 4"/>
          <p:cNvSpPr/>
          <p:nvPr/>
        </p:nvSpPr>
        <p:spPr>
          <a:xfrm>
            <a:off x="8420314" y="2228670"/>
            <a:ext cx="3321891" cy="1200329"/>
          </a:xfrm>
          <a:prstGeom prst="rect">
            <a:avLst/>
          </a:prstGeom>
          <a:solidFill>
            <a:schemeClr val="bg1">
              <a:alpha val="50000"/>
            </a:schemeClr>
          </a:solidFill>
        </p:spPr>
        <p:txBody>
          <a:bodyPr wrap="square">
            <a:spAutoFit/>
          </a:bodyPr>
          <a:lstStyle/>
          <a:p>
            <a:pPr lvl="0" algn="ctr" defTabSz="889000">
              <a:lnSpc>
                <a:spcPct val="90000"/>
              </a:lnSpc>
              <a:spcBef>
                <a:spcPct val="0"/>
              </a:spcBef>
              <a:spcAft>
                <a:spcPct val="35000"/>
              </a:spcAft>
            </a:pPr>
            <a:r>
              <a:rPr lang="en-US" sz="2000" b="1" dirty="0">
                <a:latin typeface="Tw Cen MT" panose="020B0602020104020603" pitchFamily="34" charset="0"/>
                <a:cs typeface="Arial" panose="020B0604020202020204" pitchFamily="34" charset="0"/>
              </a:rPr>
              <a:t>NAS occurs with notable variability, with 55-94% of exposed infants exhibiting symptoms</a:t>
            </a:r>
          </a:p>
        </p:txBody>
      </p:sp>
      <p:sp>
        <p:nvSpPr>
          <p:cNvPr id="6" name="Oval 6"/>
          <p:cNvSpPr/>
          <p:nvPr/>
        </p:nvSpPr>
        <p:spPr>
          <a:xfrm>
            <a:off x="9501925" y="4036732"/>
            <a:ext cx="2240280" cy="1317862"/>
          </a:xfrm>
          <a:prstGeom prst="rect">
            <a:avLst/>
          </a:prstGeom>
          <a:solidFill>
            <a:schemeClr val="bg1">
              <a:alpha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000" b="1" kern="1200" dirty="0">
                <a:solidFill>
                  <a:schemeClr val="tx1"/>
                </a:solidFill>
                <a:latin typeface="Tw Cen MT" panose="020B0602020104020603" pitchFamily="34" charset="0"/>
                <a:cs typeface="Arial" panose="020B0604020202020204" pitchFamily="34" charset="0"/>
              </a:rPr>
              <a:t>Medication is required in approximately 50% of cases</a:t>
            </a:r>
          </a:p>
        </p:txBody>
      </p:sp>
    </p:spTree>
    <p:extLst>
      <p:ext uri="{BB962C8B-B14F-4D97-AF65-F5344CB8AC3E}">
        <p14:creationId xmlns:p14="http://schemas.microsoft.com/office/powerpoint/2010/main" val="1333935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pic>
        <p:nvPicPr>
          <p:cNvPr id="2" name="Picture 1"/>
          <p:cNvPicPr/>
          <p:nvPr/>
        </p:nvPicPr>
        <p:blipFill rotWithShape="1">
          <a:blip r:embed="rId4" cstate="print">
            <a:extLst>
              <a:ext uri="{28A0092B-C50C-407E-A947-70E740481C1C}">
                <a14:useLocalDpi xmlns:a14="http://schemas.microsoft.com/office/drawing/2010/main" val="0"/>
              </a:ext>
            </a:extLst>
          </a:blip>
          <a:srcRect t="22138" r="3146" b="9331"/>
          <a:stretch/>
        </p:blipFill>
        <p:spPr>
          <a:xfrm>
            <a:off x="331470" y="294020"/>
            <a:ext cx="11521439" cy="6335380"/>
          </a:xfrm>
          <a:prstGeom prst="rect">
            <a:avLst/>
          </a:prstGeom>
        </p:spPr>
      </p:pic>
      <p:sp>
        <p:nvSpPr>
          <p:cNvPr id="5" name="Rectangle 4"/>
          <p:cNvSpPr/>
          <p:nvPr/>
        </p:nvSpPr>
        <p:spPr>
          <a:xfrm>
            <a:off x="10287001" y="960120"/>
            <a:ext cx="1383030" cy="1440180"/>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78980" y="2526030"/>
            <a:ext cx="1870710" cy="2194560"/>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922729" y="6081449"/>
            <a:ext cx="6747302" cy="553998"/>
          </a:xfrm>
          <a:prstGeom prst="rect">
            <a:avLst/>
          </a:prstGeom>
          <a:noFill/>
        </p:spPr>
        <p:txBody>
          <a:bodyPr wrap="square" rtlCol="0">
            <a:spAutoFit/>
          </a:bodyPr>
          <a:lstStyle/>
          <a:p>
            <a:r>
              <a:rPr lang="en-US" sz="1000" dirty="0"/>
              <a:t>Veeral N. </a:t>
            </a:r>
            <a:r>
              <a:rPr lang="en-US" sz="1000" dirty="0" err="1"/>
              <a:t>Tolia</a:t>
            </a:r>
            <a:r>
              <a:rPr lang="en-US" sz="1000" dirty="0"/>
              <a:t>, M.D., Stephen W. Patrick, M.D., M.P.H., Monica M. Bennett, Ph.D., Karna Murthy, M.D., John Sousa, B.S., P. Brian Smith, M.D., M.P.H., M.H.S., Reese H. Clark, M.D., and Alan R. Spitzer, M.D. Increasing Incidence of the Neonatal Abstinence Syndrome in U.S. Neonatal ICUs. N </a:t>
            </a:r>
            <a:r>
              <a:rPr lang="en-US" sz="1000" dirty="0" err="1"/>
              <a:t>Engl</a:t>
            </a:r>
            <a:r>
              <a:rPr lang="en-US" sz="1000" dirty="0"/>
              <a:t> J Med 2015; 372:2118-2126</a:t>
            </a:r>
            <a:r>
              <a:rPr lang="en-US" sz="1000" dirty="0">
                <a:hlinkClick r:id="rId5"/>
              </a:rPr>
              <a:t>May 28, 2015</a:t>
            </a:r>
            <a:endParaRPr lang="en-US" sz="1000" dirty="0"/>
          </a:p>
        </p:txBody>
      </p:sp>
    </p:spTree>
    <p:extLst>
      <p:ext uri="{BB962C8B-B14F-4D97-AF65-F5344CB8AC3E}">
        <p14:creationId xmlns:p14="http://schemas.microsoft.com/office/powerpoint/2010/main" val="785083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750056" y="702"/>
            <a:ext cx="3441943" cy="6857297"/>
          </a:xfrm>
          <a:prstGeom prst="rect">
            <a:avLst/>
          </a:prstGeom>
          <a:solidFill>
            <a:schemeClr val="bg2">
              <a:lumMod val="7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4294967295"/>
          </p:nvPr>
        </p:nvSpPr>
        <p:spPr>
          <a:xfrm>
            <a:off x="0" y="6356350"/>
            <a:ext cx="2133600" cy="365125"/>
          </a:xfrm>
          <a:prstGeom prst="rect">
            <a:avLst/>
          </a:prstGeom>
        </p:spPr>
        <p:txBody>
          <a:bodyPr/>
          <a:lstStyle/>
          <a:p>
            <a:pPr>
              <a:defRPr/>
            </a:pPr>
            <a:fld id="{C06B4EFD-C58E-49A4-816B-2643F1322A38}" type="slidenum">
              <a:rPr lang="en-US" smtClean="0"/>
              <a:pPr>
                <a:defRPr/>
              </a:pPr>
              <a:t>12</a:t>
            </a:fld>
            <a:endParaRPr lang="en-US"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18883"/>
          <a:stretch/>
        </p:blipFill>
        <p:spPr>
          <a:xfrm>
            <a:off x="0" y="-14643"/>
            <a:ext cx="8298180" cy="6885500"/>
          </a:xfrm>
          <a:prstGeom prst="rect">
            <a:avLst/>
          </a:prstGeom>
        </p:spPr>
      </p:pic>
      <p:sp>
        <p:nvSpPr>
          <p:cNvPr id="8" name="Rectangle 7"/>
          <p:cNvSpPr/>
          <p:nvPr/>
        </p:nvSpPr>
        <p:spPr>
          <a:xfrm>
            <a:off x="0" y="268937"/>
            <a:ext cx="12192000" cy="763588"/>
          </a:xfrm>
          <a:prstGeom prst="rect">
            <a:avLst/>
          </a:prstGeom>
          <a:solidFill>
            <a:schemeClr val="accent5">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28" name="TextBox 27"/>
          <p:cNvSpPr txBox="1"/>
          <p:nvPr/>
        </p:nvSpPr>
        <p:spPr>
          <a:xfrm>
            <a:off x="504340" y="358343"/>
            <a:ext cx="11183320" cy="677108"/>
          </a:xfrm>
          <a:prstGeom prst="rect">
            <a:avLst/>
          </a:prstGeom>
          <a:noFill/>
        </p:spPr>
        <p:txBody>
          <a:bodyPr wrap="square" rtlCol="0">
            <a:spAutoFit/>
          </a:bodyPr>
          <a:lstStyle/>
          <a:p>
            <a:pPr algn="ctr"/>
            <a:r>
              <a:rPr lang="en-US" sz="3800" b="1" dirty="0">
                <a:solidFill>
                  <a:schemeClr val="bg1"/>
                </a:solidFill>
                <a:latin typeface="Tw Cen MT" panose="020B0602020104020603" pitchFamily="34" charset="0"/>
                <a:cs typeface="Aharoni" panose="02010803020104030203" pitchFamily="2" charset="-79"/>
              </a:rPr>
              <a:t>Child Abuse Prevention and Treatment Act (CAPTA)</a:t>
            </a:r>
          </a:p>
        </p:txBody>
      </p:sp>
      <p:sp>
        <p:nvSpPr>
          <p:cNvPr id="30" name="Rectangle 29"/>
          <p:cNvSpPr/>
          <p:nvPr/>
        </p:nvSpPr>
        <p:spPr>
          <a:xfrm>
            <a:off x="8750055" y="2649856"/>
            <a:ext cx="3347803" cy="2650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spcBef>
                <a:spcPts val="600"/>
              </a:spcBef>
              <a:spcAft>
                <a:spcPts val="600"/>
              </a:spcAft>
            </a:pPr>
            <a:endParaRPr lang="en-US" sz="3000" b="1" dirty="0">
              <a:solidFill>
                <a:schemeClr val="accent5">
                  <a:lumMod val="50000"/>
                </a:schemeClr>
              </a:solidFill>
              <a:latin typeface="Segoe Script" panose="020B0504020000000003" pitchFamily="34" charset="0"/>
            </a:endParaRPr>
          </a:p>
          <a:p>
            <a:pPr lvl="1">
              <a:spcBef>
                <a:spcPts val="600"/>
              </a:spcBef>
              <a:spcAft>
                <a:spcPts val="600"/>
              </a:spcAft>
            </a:pPr>
            <a:endParaRPr lang="en-US" sz="3000" b="1" dirty="0">
              <a:solidFill>
                <a:schemeClr val="accent5">
                  <a:lumMod val="50000"/>
                </a:schemeClr>
              </a:solidFill>
              <a:latin typeface="Segoe Script" panose="020B0504020000000003" pitchFamily="34" charset="0"/>
            </a:endParaRPr>
          </a:p>
          <a:p>
            <a:pPr lvl="1">
              <a:spcBef>
                <a:spcPts val="600"/>
              </a:spcBef>
              <a:spcAft>
                <a:spcPts val="600"/>
              </a:spcAft>
            </a:pPr>
            <a:endParaRPr lang="en-US" sz="3000" b="1" dirty="0">
              <a:solidFill>
                <a:schemeClr val="accent5">
                  <a:lumMod val="50000"/>
                </a:schemeClr>
              </a:solidFill>
              <a:latin typeface="Segoe Script" panose="020B0504020000000003" pitchFamily="34" charset="0"/>
            </a:endParaRPr>
          </a:p>
          <a:p>
            <a:pPr lvl="1">
              <a:spcBef>
                <a:spcPts val="600"/>
              </a:spcBef>
              <a:spcAft>
                <a:spcPts val="600"/>
              </a:spcAft>
            </a:pPr>
            <a:endParaRPr lang="en-US" sz="3000" b="1" dirty="0">
              <a:solidFill>
                <a:schemeClr val="accent5">
                  <a:lumMod val="50000"/>
                </a:schemeClr>
              </a:solidFill>
              <a:latin typeface="Segoe Script" panose="020B0504020000000003" pitchFamily="34" charset="0"/>
            </a:endParaRPr>
          </a:p>
        </p:txBody>
      </p:sp>
      <p:sp>
        <p:nvSpPr>
          <p:cNvPr id="2" name="Rectangle 1"/>
          <p:cNvSpPr/>
          <p:nvPr/>
        </p:nvSpPr>
        <p:spPr>
          <a:xfrm>
            <a:off x="7018020" y="1777407"/>
            <a:ext cx="4919818" cy="4031873"/>
          </a:xfrm>
          <a:prstGeom prst="rect">
            <a:avLst/>
          </a:prstGeom>
          <a:solidFill>
            <a:schemeClr val="bg1">
              <a:alpha val="50000"/>
            </a:schemeClr>
          </a:solidFill>
        </p:spPr>
        <p:txBody>
          <a:bodyPr wrap="square">
            <a:spAutoFit/>
          </a:bodyPr>
          <a:lstStyle/>
          <a:p>
            <a:pPr lvl="1">
              <a:spcBef>
                <a:spcPts val="600"/>
              </a:spcBef>
              <a:spcAft>
                <a:spcPts val="600"/>
              </a:spcAft>
            </a:pPr>
            <a:r>
              <a:rPr lang="en-US" sz="3200" dirty="0">
                <a:latin typeface="Baskerville Old Face" panose="02020602080505020303" pitchFamily="18" charset="0"/>
                <a:cs typeface="Arial" panose="020B0604020202020204" pitchFamily="34" charset="0"/>
              </a:rPr>
              <a:t>“health-care providers involved in the delivery or care of substance exposed infants must </a:t>
            </a:r>
            <a:r>
              <a:rPr lang="en-US" sz="3200" b="1" i="1" dirty="0">
                <a:solidFill>
                  <a:schemeClr val="accent2">
                    <a:lumMod val="50000"/>
                  </a:schemeClr>
                </a:solidFill>
                <a:latin typeface="Baskerville Old Face" panose="02020602080505020303" pitchFamily="18" charset="0"/>
                <a:cs typeface="Arial" panose="020B0604020202020204" pitchFamily="34" charset="0"/>
              </a:rPr>
              <a:t>notify child protective services</a:t>
            </a:r>
            <a:r>
              <a:rPr lang="en-US" sz="3200" dirty="0">
                <a:latin typeface="Baskerville Old Face" panose="02020602080505020303" pitchFamily="18" charset="0"/>
                <a:cs typeface="Arial" panose="020B0604020202020204" pitchFamily="34" charset="0"/>
              </a:rPr>
              <a:t>, and a </a:t>
            </a:r>
            <a:r>
              <a:rPr lang="en-US" sz="3200" b="1" i="1" dirty="0">
                <a:solidFill>
                  <a:schemeClr val="accent2">
                    <a:lumMod val="50000"/>
                  </a:schemeClr>
                </a:solidFill>
                <a:latin typeface="Baskerville Old Face" panose="02020602080505020303" pitchFamily="18" charset="0"/>
                <a:cs typeface="Arial" panose="020B0604020202020204" pitchFamily="34" charset="0"/>
              </a:rPr>
              <a:t>plan of safe care </a:t>
            </a:r>
            <a:r>
              <a:rPr lang="en-US" sz="3200" dirty="0">
                <a:latin typeface="Baskerville Old Face" panose="02020602080505020303" pitchFamily="18" charset="0"/>
                <a:cs typeface="Arial" panose="020B0604020202020204" pitchFamily="34" charset="0"/>
              </a:rPr>
              <a:t>is to be developed for these infants.”    </a:t>
            </a:r>
          </a:p>
        </p:txBody>
      </p:sp>
    </p:spTree>
    <p:extLst>
      <p:ext uri="{BB962C8B-B14F-4D97-AF65-F5344CB8AC3E}">
        <p14:creationId xmlns:p14="http://schemas.microsoft.com/office/powerpoint/2010/main" val="959757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pic>
        <p:nvPicPr>
          <p:cNvPr id="12" name="Picture 11"/>
          <p:cNvPicPr>
            <a:picLocks noChangeAspect="1"/>
          </p:cNvPicPr>
          <p:nvPr/>
        </p:nvPicPr>
        <p:blipFill rotWithShape="1">
          <a:blip r:embed="rId4"/>
          <a:srcRect r="27275"/>
          <a:stretch/>
        </p:blipFill>
        <p:spPr>
          <a:xfrm>
            <a:off x="12902" y="702"/>
            <a:ext cx="7462318" cy="6857297"/>
          </a:xfrm>
          <a:prstGeom prst="rect">
            <a:avLst/>
          </a:prstGeom>
        </p:spPr>
      </p:pic>
      <p:sp>
        <p:nvSpPr>
          <p:cNvPr id="4" name="Slide Number Placeholder 3"/>
          <p:cNvSpPr>
            <a:spLocks noGrp="1"/>
          </p:cNvSpPr>
          <p:nvPr>
            <p:ph type="sldNum" sz="quarter" idx="4294967295"/>
          </p:nvPr>
        </p:nvSpPr>
        <p:spPr>
          <a:xfrm>
            <a:off x="0" y="6356350"/>
            <a:ext cx="2133600" cy="365125"/>
          </a:xfrm>
          <a:prstGeom prst="rect">
            <a:avLst/>
          </a:prstGeom>
        </p:spPr>
        <p:txBody>
          <a:bodyPr/>
          <a:lstStyle/>
          <a:p>
            <a:pPr>
              <a:defRPr/>
            </a:pPr>
            <a:fld id="{C06B4EFD-C58E-49A4-816B-2643F1322A38}" type="slidenum">
              <a:rPr lang="en-US" smtClean="0"/>
              <a:pPr>
                <a:defRPr/>
              </a:pPr>
              <a:t>13</a:t>
            </a:fld>
            <a:endParaRPr lang="en-US" dirty="0"/>
          </a:p>
        </p:txBody>
      </p:sp>
      <p:sp>
        <p:nvSpPr>
          <p:cNvPr id="30" name="Rectangle 29"/>
          <p:cNvSpPr/>
          <p:nvPr/>
        </p:nvSpPr>
        <p:spPr>
          <a:xfrm>
            <a:off x="7244533" y="1758057"/>
            <a:ext cx="4947467" cy="2650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spcBef>
                <a:spcPts val="600"/>
              </a:spcBef>
              <a:spcAft>
                <a:spcPts val="600"/>
              </a:spcAft>
            </a:pPr>
            <a:endParaRPr lang="en-US" sz="3000" b="1" dirty="0">
              <a:solidFill>
                <a:schemeClr val="accent5">
                  <a:lumMod val="50000"/>
                </a:schemeClr>
              </a:solidFill>
              <a:latin typeface="Segoe Script" panose="020B0504020000000003" pitchFamily="34" charset="0"/>
            </a:endParaRPr>
          </a:p>
        </p:txBody>
      </p:sp>
      <p:sp>
        <p:nvSpPr>
          <p:cNvPr id="15" name="Rectangle 14"/>
          <p:cNvSpPr/>
          <p:nvPr/>
        </p:nvSpPr>
        <p:spPr>
          <a:xfrm>
            <a:off x="0" y="268937"/>
            <a:ext cx="12192000" cy="763588"/>
          </a:xfrm>
          <a:prstGeom prst="rect">
            <a:avLst/>
          </a:prstGeom>
          <a:solidFill>
            <a:schemeClr val="accent5">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800" b="1" dirty="0">
                <a:solidFill>
                  <a:schemeClr val="bg1"/>
                </a:solidFill>
                <a:latin typeface="Tw Cen MT" panose="020B0602020104020603" pitchFamily="34" charset="0"/>
              </a:rPr>
              <a:t>CAPTA 2010 Assurances </a:t>
            </a:r>
          </a:p>
        </p:txBody>
      </p:sp>
      <p:sp>
        <p:nvSpPr>
          <p:cNvPr id="2" name="Rectangle 1"/>
          <p:cNvSpPr/>
          <p:nvPr/>
        </p:nvSpPr>
        <p:spPr>
          <a:xfrm>
            <a:off x="5661033" y="1219990"/>
            <a:ext cx="6096000" cy="5262979"/>
          </a:xfrm>
          <a:prstGeom prst="rect">
            <a:avLst/>
          </a:prstGeom>
          <a:solidFill>
            <a:schemeClr val="bg1">
              <a:alpha val="50000"/>
            </a:schemeClr>
          </a:solidFill>
        </p:spPr>
        <p:txBody>
          <a:bodyPr>
            <a:spAutoFit/>
          </a:bodyPr>
          <a:lstStyle/>
          <a:p>
            <a:r>
              <a:rPr lang="en-US" sz="2400" dirty="0">
                <a:latin typeface="Baskerville Old Face" panose="02020602080505020303" pitchFamily="18" charset="0"/>
                <a:cs typeface="Arial" panose="020B0604020202020204" pitchFamily="34" charset="0"/>
              </a:rPr>
              <a:t>“</a:t>
            </a:r>
            <a:r>
              <a:rPr lang="en-US" sz="2400" dirty="0"/>
              <a:t>an assurance in the form of a certification by the Governor of the State that the State </a:t>
            </a:r>
            <a:r>
              <a:rPr lang="en-US" sz="2400" b="1" i="1" dirty="0">
                <a:solidFill>
                  <a:schemeClr val="accent2"/>
                </a:solidFill>
              </a:rPr>
              <a:t>has in effect and is enforcing a State law</a:t>
            </a:r>
            <a:r>
              <a:rPr lang="en-US" sz="2400" dirty="0"/>
              <a:t>, or has in effect and is </a:t>
            </a:r>
            <a:r>
              <a:rPr lang="en-US" sz="2400" b="1" i="1" dirty="0">
                <a:solidFill>
                  <a:schemeClr val="accent2"/>
                </a:solidFill>
              </a:rPr>
              <a:t>operating a statewide program</a:t>
            </a:r>
            <a:r>
              <a:rPr lang="en-US" sz="2400" dirty="0"/>
              <a:t>, relating to child abuse and neglect that includes-</a:t>
            </a:r>
          </a:p>
          <a:p>
            <a:r>
              <a:rPr lang="en-US" sz="2400" dirty="0"/>
              <a:t>Policies and procedures (including appropriate referrals to child protection service systems and for other appropriate services) to address the needs of infants born with and </a:t>
            </a:r>
            <a:r>
              <a:rPr lang="en-US" sz="2400" b="1" i="1" dirty="0">
                <a:solidFill>
                  <a:schemeClr val="accent2"/>
                </a:solidFill>
                <a:latin typeface="Baskerville Old Face" panose="02020602080505020303" pitchFamily="18" charset="0"/>
              </a:rPr>
              <a:t>identified as being affected by </a:t>
            </a:r>
            <a:r>
              <a:rPr lang="en-US" sz="2400" dirty="0">
                <a:latin typeface="Baskerville Old Face" panose="02020602080505020303" pitchFamily="18" charset="0"/>
              </a:rPr>
              <a:t>illegal substance abuse or withdrawal symptoms, </a:t>
            </a:r>
            <a:r>
              <a:rPr lang="en-US" sz="2400" dirty="0">
                <a:latin typeface="Baskerville Old Face" panose="02020602080505020303" pitchFamily="18" charset="0"/>
                <a:cs typeface="Arial" panose="020B0604020202020204" pitchFamily="34" charset="0"/>
              </a:rPr>
              <a:t>resulting from prenatal drug exposure, or a Fetal Alcohol Spectrum Disorder.”</a:t>
            </a:r>
          </a:p>
        </p:txBody>
      </p:sp>
    </p:spTree>
    <p:extLst>
      <p:ext uri="{BB962C8B-B14F-4D97-AF65-F5344CB8AC3E}">
        <p14:creationId xmlns:p14="http://schemas.microsoft.com/office/powerpoint/2010/main" val="3523010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pic>
        <p:nvPicPr>
          <p:cNvPr id="6" name="Content Placeholder 23" descr="Fotolia_56541854_Subscription_Monthly_M"/>
          <p:cNvPicPr>
            <a:picLocks/>
          </p:cNvPicPr>
          <p:nvPr/>
        </p:nvPicPr>
        <p:blipFill rotWithShape="1">
          <a:blip r:embed="rId4">
            <a:extLst>
              <a:ext uri="{28A0092B-C50C-407E-A947-70E740481C1C}">
                <a14:useLocalDpi xmlns:a14="http://schemas.microsoft.com/office/drawing/2010/main" val="0"/>
              </a:ext>
            </a:extLst>
          </a:blip>
          <a:srcRect l="587" t="6007" r="20236" b="30302"/>
          <a:stretch/>
        </p:blipFill>
        <p:spPr bwMode="auto">
          <a:xfrm>
            <a:off x="0" y="-13851"/>
            <a:ext cx="8571230" cy="6870065"/>
          </a:xfrm>
          <a:prstGeom prst="rect">
            <a:avLst/>
          </a:prstGeom>
          <a:noFill/>
          <a:ln>
            <a:noFill/>
          </a:ln>
          <a:extLst>
            <a:ext uri="{53640926-AAD7-44D8-BBD7-CCE9431645EC}">
              <a14:shadowObscured xmlns:a14="http://schemas.microsoft.com/office/drawing/2010/main"/>
            </a:ext>
          </a:extLst>
        </p:spPr>
      </p:pic>
      <p:sp>
        <p:nvSpPr>
          <p:cNvPr id="30" name="Rectangle 29"/>
          <p:cNvSpPr/>
          <p:nvPr/>
        </p:nvSpPr>
        <p:spPr>
          <a:xfrm>
            <a:off x="5270182" y="2267969"/>
            <a:ext cx="6602095" cy="3352800"/>
          </a:xfrm>
          <a:prstGeom prst="rect">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000" dirty="0">
                <a:solidFill>
                  <a:schemeClr val="tx1"/>
                </a:solidFill>
                <a:latin typeface="Baskerville Old Face" panose="02020602080505020303" pitchFamily="18" charset="0"/>
                <a:cs typeface="Arial" panose="020B0604020202020204" pitchFamily="34" charset="0"/>
              </a:rPr>
              <a:t>“Except that such notification shall not be construed to—</a:t>
            </a:r>
          </a:p>
          <a:p>
            <a:pPr lvl="1"/>
            <a:r>
              <a:rPr lang="en-US" sz="3000" dirty="0">
                <a:solidFill>
                  <a:schemeClr val="tx1"/>
                </a:solidFill>
                <a:latin typeface="Baskerville Old Face" panose="02020602080505020303" pitchFamily="18" charset="0"/>
                <a:cs typeface="Arial" panose="020B0604020202020204" pitchFamily="34" charset="0"/>
              </a:rPr>
              <a:t>Establish a definition under Federal law of what </a:t>
            </a:r>
            <a:r>
              <a:rPr lang="en-US" sz="3000" b="1" i="1" dirty="0">
                <a:solidFill>
                  <a:schemeClr val="accent2">
                    <a:lumMod val="50000"/>
                  </a:schemeClr>
                </a:solidFill>
                <a:latin typeface="Baskerville Old Face" panose="02020602080505020303" pitchFamily="18" charset="0"/>
                <a:cs typeface="Arial" panose="020B0604020202020204" pitchFamily="34" charset="0"/>
              </a:rPr>
              <a:t>constitutes child abuse or neglec</a:t>
            </a:r>
            <a:r>
              <a:rPr lang="en-US" sz="3000" i="1" dirty="0">
                <a:solidFill>
                  <a:schemeClr val="accent2">
                    <a:lumMod val="50000"/>
                  </a:schemeClr>
                </a:solidFill>
                <a:latin typeface="Baskerville Old Face" panose="02020602080505020303" pitchFamily="18" charset="0"/>
                <a:cs typeface="Arial" panose="020B0604020202020204" pitchFamily="34" charset="0"/>
              </a:rPr>
              <a:t>t</a:t>
            </a:r>
            <a:r>
              <a:rPr lang="en-US" sz="3000" dirty="0">
                <a:solidFill>
                  <a:schemeClr val="tx1"/>
                </a:solidFill>
                <a:latin typeface="Baskerville Old Face" panose="02020602080505020303" pitchFamily="18" charset="0"/>
                <a:cs typeface="Arial" panose="020B0604020202020204" pitchFamily="34" charset="0"/>
              </a:rPr>
              <a:t>; or</a:t>
            </a:r>
          </a:p>
          <a:p>
            <a:pPr lvl="1"/>
            <a:r>
              <a:rPr lang="en-US" sz="3000" dirty="0">
                <a:solidFill>
                  <a:schemeClr val="tx1"/>
                </a:solidFill>
                <a:latin typeface="Baskerville Old Face" panose="02020602080505020303" pitchFamily="18" charset="0"/>
              </a:rPr>
              <a:t>   </a:t>
            </a:r>
            <a:r>
              <a:rPr lang="en-US" sz="3000" b="1" i="1" dirty="0">
                <a:solidFill>
                  <a:schemeClr val="accent2">
                    <a:lumMod val="50000"/>
                  </a:schemeClr>
                </a:solidFill>
                <a:latin typeface="Baskerville Old Face" panose="02020602080505020303" pitchFamily="18" charset="0"/>
              </a:rPr>
              <a:t>R</a:t>
            </a:r>
            <a:r>
              <a:rPr lang="en-US" sz="3000" b="1" i="1" dirty="0">
                <a:solidFill>
                  <a:schemeClr val="accent2">
                    <a:lumMod val="50000"/>
                  </a:schemeClr>
                </a:solidFill>
                <a:latin typeface="Baskerville Old Face" panose="02020602080505020303" pitchFamily="18" charset="0"/>
                <a:cs typeface="Arial" panose="020B0604020202020204" pitchFamily="34" charset="0"/>
              </a:rPr>
              <a:t>equire prosecution </a:t>
            </a:r>
          </a:p>
          <a:p>
            <a:pPr lvl="1"/>
            <a:r>
              <a:rPr lang="en-US" sz="3000" b="1" i="1" dirty="0">
                <a:solidFill>
                  <a:schemeClr val="accent2">
                    <a:lumMod val="50000"/>
                  </a:schemeClr>
                </a:solidFill>
                <a:latin typeface="Baskerville Old Face" panose="02020602080505020303" pitchFamily="18" charset="0"/>
                <a:cs typeface="Arial" panose="020B0604020202020204" pitchFamily="34" charset="0"/>
              </a:rPr>
              <a:t>        for any illegal action</a:t>
            </a:r>
            <a:r>
              <a:rPr lang="en-US" sz="3000" b="1" i="1" dirty="0">
                <a:solidFill>
                  <a:schemeClr val="tx1"/>
                </a:solidFill>
                <a:latin typeface="Baskerville Old Face" panose="02020602080505020303" pitchFamily="18" charset="0"/>
                <a:cs typeface="Arial" panose="020B0604020202020204" pitchFamily="34" charset="0"/>
              </a:rPr>
              <a:t>.</a:t>
            </a:r>
            <a:r>
              <a:rPr lang="en-US" sz="3000" dirty="0">
                <a:solidFill>
                  <a:schemeClr val="tx1"/>
                </a:solidFill>
                <a:latin typeface="Baskerville Old Face" panose="02020602080505020303" pitchFamily="18" charset="0"/>
                <a:cs typeface="Arial" panose="020B0604020202020204" pitchFamily="34" charset="0"/>
              </a:rPr>
              <a:t>”</a:t>
            </a:r>
          </a:p>
        </p:txBody>
      </p:sp>
      <p:sp>
        <p:nvSpPr>
          <p:cNvPr id="9" name="Rectangle 8"/>
          <p:cNvSpPr/>
          <p:nvPr/>
        </p:nvSpPr>
        <p:spPr>
          <a:xfrm>
            <a:off x="0" y="268937"/>
            <a:ext cx="12192000" cy="763588"/>
          </a:xfrm>
          <a:prstGeom prst="rect">
            <a:avLst/>
          </a:prstGeom>
          <a:solidFill>
            <a:schemeClr val="accent5">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800" b="1" dirty="0">
                <a:solidFill>
                  <a:schemeClr val="bg1"/>
                </a:solidFill>
                <a:latin typeface="Tw Cen MT" panose="020B0602020104020603" pitchFamily="34" charset="0"/>
              </a:rPr>
              <a:t>CAPTA 2010 Clarifications </a:t>
            </a:r>
          </a:p>
        </p:txBody>
      </p:sp>
    </p:spTree>
    <p:extLst>
      <p:ext uri="{BB962C8B-B14F-4D97-AF65-F5344CB8AC3E}">
        <p14:creationId xmlns:p14="http://schemas.microsoft.com/office/powerpoint/2010/main" val="1376529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131" r="24161"/>
          <a:stretch/>
        </p:blipFill>
        <p:spPr>
          <a:xfrm>
            <a:off x="5334000" y="0"/>
            <a:ext cx="6858000" cy="6858000"/>
          </a:xfrm>
          <a:prstGeom prst="rect">
            <a:avLst/>
          </a:prstGeom>
        </p:spPr>
      </p:pic>
      <p:sp>
        <p:nvSpPr>
          <p:cNvPr id="16" name="TextBox 15"/>
          <p:cNvSpPr txBox="1"/>
          <p:nvPr/>
        </p:nvSpPr>
        <p:spPr>
          <a:xfrm>
            <a:off x="432917" y="1599652"/>
            <a:ext cx="6242204" cy="3323987"/>
          </a:xfrm>
          <a:prstGeom prst="rect">
            <a:avLst/>
          </a:prstGeom>
          <a:solidFill>
            <a:schemeClr val="bg1">
              <a:alpha val="50000"/>
            </a:schemeClr>
          </a:solidFill>
        </p:spPr>
        <p:txBody>
          <a:bodyPr wrap="square" rtlCol="0">
            <a:spAutoFit/>
          </a:bodyPr>
          <a:lstStyle/>
          <a:p>
            <a:r>
              <a:rPr lang="en-US" sz="3000" dirty="0">
                <a:solidFill>
                  <a:schemeClr val="bg2">
                    <a:lumMod val="25000"/>
                  </a:schemeClr>
                </a:solidFill>
                <a:latin typeface="Baskerville Old Face" panose="02020602080505020303" pitchFamily="18" charset="0"/>
                <a:cs typeface="Arial" panose="020B0604020202020204" pitchFamily="34" charset="0"/>
              </a:rPr>
              <a:t>To </a:t>
            </a:r>
            <a:r>
              <a:rPr lang="en-US" sz="3000" b="1" i="1" dirty="0">
                <a:solidFill>
                  <a:schemeClr val="accent2">
                    <a:lumMod val="50000"/>
                  </a:schemeClr>
                </a:solidFill>
                <a:latin typeface="Baskerville Old Face" panose="02020602080505020303" pitchFamily="18" charset="0"/>
                <a:cs typeface="Arial" panose="020B0604020202020204" pitchFamily="34" charset="0"/>
              </a:rPr>
              <a:t>identify</a:t>
            </a:r>
            <a:r>
              <a:rPr lang="en-US" sz="3000" dirty="0">
                <a:solidFill>
                  <a:schemeClr val="bg2">
                    <a:lumMod val="25000"/>
                  </a:schemeClr>
                </a:solidFill>
                <a:latin typeface="Baskerville Old Face" panose="02020602080505020303" pitchFamily="18" charset="0"/>
                <a:cs typeface="Arial" panose="020B0604020202020204" pitchFamily="34" charset="0"/>
              </a:rPr>
              <a:t> infants at risk of child abuse and neglect as a result of prenatal substance exposure, so appropriate </a:t>
            </a:r>
            <a:r>
              <a:rPr lang="en-US" sz="3000" b="1" i="1" dirty="0">
                <a:solidFill>
                  <a:schemeClr val="accent2">
                    <a:lumMod val="50000"/>
                  </a:schemeClr>
                </a:solidFill>
                <a:latin typeface="Baskerville Old Face" panose="02020602080505020303" pitchFamily="18" charset="0"/>
                <a:cs typeface="Arial" panose="020B0604020202020204" pitchFamily="34" charset="0"/>
              </a:rPr>
              <a:t>services can be delivered </a:t>
            </a:r>
            <a:r>
              <a:rPr lang="en-US" sz="3000" dirty="0">
                <a:solidFill>
                  <a:schemeClr val="bg2">
                    <a:lumMod val="25000"/>
                  </a:schemeClr>
                </a:solidFill>
                <a:latin typeface="Baskerville Old Face" panose="02020602080505020303" pitchFamily="18" charset="0"/>
                <a:cs typeface="Arial" panose="020B0604020202020204" pitchFamily="34" charset="0"/>
              </a:rPr>
              <a:t>to the</a:t>
            </a:r>
            <a:r>
              <a:rPr lang="en-US" sz="3000" b="1" i="1" dirty="0">
                <a:solidFill>
                  <a:schemeClr val="bg2">
                    <a:lumMod val="25000"/>
                  </a:schemeClr>
                </a:solidFill>
                <a:latin typeface="Baskerville Old Face" panose="02020602080505020303" pitchFamily="18" charset="0"/>
                <a:cs typeface="Arial" panose="020B0604020202020204" pitchFamily="34" charset="0"/>
              </a:rPr>
              <a:t> </a:t>
            </a:r>
            <a:r>
              <a:rPr lang="en-US" sz="3000" b="1" i="1" dirty="0">
                <a:solidFill>
                  <a:schemeClr val="accent2">
                    <a:lumMod val="50000"/>
                  </a:schemeClr>
                </a:solidFill>
                <a:latin typeface="Baskerville Old Face" panose="02020602080505020303" pitchFamily="18" charset="0"/>
                <a:cs typeface="Arial" panose="020B0604020202020204" pitchFamily="34" charset="0"/>
              </a:rPr>
              <a:t>infant and mother</a:t>
            </a:r>
            <a:r>
              <a:rPr lang="en-US" sz="3000" dirty="0">
                <a:solidFill>
                  <a:schemeClr val="bg2">
                    <a:lumMod val="25000"/>
                  </a:schemeClr>
                </a:solidFill>
                <a:latin typeface="Baskerville Old Face" panose="02020602080505020303" pitchFamily="18" charset="0"/>
                <a:cs typeface="Arial" panose="020B0604020202020204" pitchFamily="34" charset="0"/>
              </a:rPr>
              <a:t>, ensuring the safety and well-being of infants, their mothers and their families</a:t>
            </a:r>
          </a:p>
        </p:txBody>
      </p:sp>
      <p:sp>
        <p:nvSpPr>
          <p:cNvPr id="9" name="Rectangle 8"/>
          <p:cNvSpPr/>
          <p:nvPr/>
        </p:nvSpPr>
        <p:spPr>
          <a:xfrm>
            <a:off x="0" y="240343"/>
            <a:ext cx="12192000" cy="763588"/>
          </a:xfrm>
          <a:prstGeom prst="rect">
            <a:avLst/>
          </a:prstGeom>
          <a:solidFill>
            <a:schemeClr val="accent5">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800" b="1" dirty="0">
                <a:solidFill>
                  <a:schemeClr val="bg1"/>
                </a:solidFill>
                <a:latin typeface="Tw Cen MT" panose="020B0602020104020603" pitchFamily="34" charset="0"/>
              </a:rPr>
              <a:t>CAPTA 2010 Intent </a:t>
            </a:r>
          </a:p>
        </p:txBody>
      </p:sp>
    </p:spTree>
    <p:extLst>
      <p:ext uri="{BB962C8B-B14F-4D97-AF65-F5344CB8AC3E}">
        <p14:creationId xmlns:p14="http://schemas.microsoft.com/office/powerpoint/2010/main" val="119123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6879"/>
          <a:stretch/>
        </p:blipFill>
        <p:spPr>
          <a:xfrm>
            <a:off x="1" y="25052"/>
            <a:ext cx="12192000" cy="6857999"/>
          </a:xfrm>
          <a:prstGeom prst="rect">
            <a:avLst/>
          </a:prstGeom>
        </p:spPr>
      </p:pic>
      <p:sp>
        <p:nvSpPr>
          <p:cNvPr id="4" name="TextBox 3"/>
          <p:cNvSpPr txBox="1"/>
          <p:nvPr/>
        </p:nvSpPr>
        <p:spPr>
          <a:xfrm>
            <a:off x="0" y="258158"/>
            <a:ext cx="12192000" cy="1015663"/>
          </a:xfrm>
          <a:prstGeom prst="rect">
            <a:avLst/>
          </a:prstGeom>
          <a:solidFill>
            <a:srgbClr val="B74919">
              <a:alpha val="50000"/>
            </a:srgbClr>
          </a:solidFill>
        </p:spPr>
        <p:txBody>
          <a:bodyPr wrap="square" rtlCol="0">
            <a:spAutoFit/>
          </a:bodyPr>
          <a:lstStyle/>
          <a:p>
            <a:pPr algn="ctr"/>
            <a:r>
              <a:rPr lang="en-US" sz="6000" i="1" dirty="0">
                <a:solidFill>
                  <a:srgbClr val="FFFFFF"/>
                </a:solidFill>
                <a:latin typeface="Baskerville Old Face" panose="02020602080505020303" pitchFamily="18" charset="0"/>
              </a:rPr>
              <a:t>The Policy Challenge</a:t>
            </a:r>
          </a:p>
        </p:txBody>
      </p:sp>
      <p:sp>
        <p:nvSpPr>
          <p:cNvPr id="8" name="Right Arrow 7"/>
          <p:cNvSpPr/>
          <p:nvPr/>
        </p:nvSpPr>
        <p:spPr>
          <a:xfrm>
            <a:off x="458323" y="1048528"/>
            <a:ext cx="6283570" cy="5252065"/>
          </a:xfrm>
          <a:prstGeom prst="rightArrow">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dirty="0">
                <a:latin typeface="Tw Cen MT" panose="020B0602020104020603" pitchFamily="34" charset="0"/>
              </a:rPr>
              <a:t>Until the 2016 Program Instructions for annual reports released last week, there has been insufficient monitoring of these CAPTA provisions </a:t>
            </a:r>
          </a:p>
        </p:txBody>
      </p:sp>
      <p:sp>
        <p:nvSpPr>
          <p:cNvPr id="10" name="Rectangle 9"/>
          <p:cNvSpPr/>
          <p:nvPr/>
        </p:nvSpPr>
        <p:spPr>
          <a:xfrm>
            <a:off x="7121770" y="1273821"/>
            <a:ext cx="4392861" cy="4149949"/>
          </a:xfrm>
          <a:prstGeom prst="rect">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bg1"/>
                </a:solidFill>
                <a:latin typeface="Tw Cen MT" panose="020B0602020104020603" pitchFamily="34" charset="0"/>
              </a:rPr>
              <a:t>Inconsistent practices about implementing the SEI provisions</a:t>
            </a:r>
          </a:p>
          <a:p>
            <a:pPr algn="ctr"/>
            <a:r>
              <a:rPr lang="en-US" sz="3400" b="1" dirty="0">
                <a:solidFill>
                  <a:schemeClr val="bg1"/>
                </a:solidFill>
                <a:latin typeface="Tw Cen MT" panose="020B0602020104020603" pitchFamily="34" charset="0"/>
              </a:rPr>
              <a:t>Reuters article in December 2015 said “no more than 9 states were in compliance” </a:t>
            </a:r>
          </a:p>
        </p:txBody>
      </p:sp>
      <p:sp>
        <p:nvSpPr>
          <p:cNvPr id="11" name="Rectangle 10"/>
          <p:cNvSpPr/>
          <p:nvPr/>
        </p:nvSpPr>
        <p:spPr>
          <a:xfrm>
            <a:off x="6541477" y="5486399"/>
            <a:ext cx="5546139" cy="1286047"/>
          </a:xfrm>
          <a:prstGeom prst="rect">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w Cen MT" panose="020B0602020104020603" pitchFamily="34" charset="0"/>
              </a:rPr>
              <a:t>PI Does not yet require data submission</a:t>
            </a:r>
          </a:p>
        </p:txBody>
      </p:sp>
    </p:spTree>
    <p:extLst>
      <p:ext uri="{BB962C8B-B14F-4D97-AF65-F5344CB8AC3E}">
        <p14:creationId xmlns:p14="http://schemas.microsoft.com/office/powerpoint/2010/main" val="2935916235"/>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6879"/>
          <a:stretch/>
        </p:blipFill>
        <p:spPr>
          <a:xfrm>
            <a:off x="1" y="0"/>
            <a:ext cx="12192000" cy="6857999"/>
          </a:xfrm>
          <a:prstGeom prst="rect">
            <a:avLst/>
          </a:prstGeom>
        </p:spPr>
      </p:pic>
      <p:sp>
        <p:nvSpPr>
          <p:cNvPr id="4" name="TextBox 3"/>
          <p:cNvSpPr txBox="1"/>
          <p:nvPr/>
        </p:nvSpPr>
        <p:spPr>
          <a:xfrm>
            <a:off x="0" y="258158"/>
            <a:ext cx="12192000" cy="1015663"/>
          </a:xfrm>
          <a:prstGeom prst="rect">
            <a:avLst/>
          </a:prstGeom>
          <a:solidFill>
            <a:srgbClr val="B74919">
              <a:alpha val="50000"/>
            </a:srgbClr>
          </a:solidFill>
        </p:spPr>
        <p:txBody>
          <a:bodyPr wrap="square" rtlCol="0">
            <a:spAutoFit/>
          </a:bodyPr>
          <a:lstStyle/>
          <a:p>
            <a:pPr algn="ctr"/>
            <a:r>
              <a:rPr lang="en-US" sz="6000" i="1" dirty="0">
                <a:solidFill>
                  <a:srgbClr val="FFFFFF"/>
                </a:solidFill>
                <a:latin typeface="Baskerville Old Face" panose="02020602080505020303" pitchFamily="18" charset="0"/>
              </a:rPr>
              <a:t>The Policy Challenge</a:t>
            </a:r>
          </a:p>
        </p:txBody>
      </p:sp>
      <p:sp>
        <p:nvSpPr>
          <p:cNvPr id="10" name="Rectangle 9"/>
          <p:cNvSpPr/>
          <p:nvPr/>
        </p:nvSpPr>
        <p:spPr>
          <a:xfrm>
            <a:off x="212943" y="1797655"/>
            <a:ext cx="11401897" cy="2846759"/>
          </a:xfrm>
          <a:prstGeom prst="rect">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w Cen MT" panose="020B0602020104020603" pitchFamily="34" charset="0"/>
              </a:rPr>
              <a:t>If CAPTA is not the vehicle to fund services</a:t>
            </a:r>
          </a:p>
          <a:p>
            <a:pPr algn="ctr"/>
            <a:r>
              <a:rPr lang="en-US" sz="3600" b="1" dirty="0">
                <a:solidFill>
                  <a:schemeClr val="bg1"/>
                </a:solidFill>
                <a:latin typeface="Tw Cen MT" panose="020B0602020104020603" pitchFamily="34" charset="0"/>
              </a:rPr>
              <a:t>to protect these infants, what is? </a:t>
            </a:r>
          </a:p>
        </p:txBody>
      </p:sp>
      <p:sp>
        <p:nvSpPr>
          <p:cNvPr id="5" name="TextBox 4"/>
          <p:cNvSpPr txBox="1"/>
          <p:nvPr/>
        </p:nvSpPr>
        <p:spPr>
          <a:xfrm>
            <a:off x="7152362" y="6012493"/>
            <a:ext cx="3278846" cy="584775"/>
          </a:xfrm>
          <a:prstGeom prst="rect">
            <a:avLst/>
          </a:prstGeom>
          <a:solidFill>
            <a:schemeClr val="accent5">
              <a:lumMod val="40000"/>
              <a:lumOff val="60000"/>
            </a:schemeClr>
          </a:solidFill>
        </p:spPr>
        <p:txBody>
          <a:bodyPr wrap="none" rtlCol="0">
            <a:spAutoFit/>
          </a:bodyPr>
          <a:lstStyle/>
          <a:p>
            <a:r>
              <a:rPr lang="en-US" sz="3200" b="1" i="1" dirty="0">
                <a:solidFill>
                  <a:schemeClr val="accent5">
                    <a:lumMod val="50000"/>
                  </a:schemeClr>
                </a:solidFill>
              </a:rPr>
              <a:t>Some more data…</a:t>
            </a:r>
          </a:p>
        </p:txBody>
      </p:sp>
    </p:spTree>
    <p:extLst>
      <p:ext uri="{BB962C8B-B14F-4D97-AF65-F5344CB8AC3E}">
        <p14:creationId xmlns:p14="http://schemas.microsoft.com/office/powerpoint/2010/main" val="149541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graphicFrame>
        <p:nvGraphicFramePr>
          <p:cNvPr id="2" name="Chart 1"/>
          <p:cNvGraphicFramePr/>
          <p:nvPr>
            <p:extLst>
              <p:ext uri="{D42A27DB-BD31-4B8C-83A1-F6EECF244321}">
                <p14:modId xmlns:p14="http://schemas.microsoft.com/office/powerpoint/2010/main" val="3103757618"/>
              </p:ext>
            </p:extLst>
          </p:nvPr>
        </p:nvGraphicFramePr>
        <p:xfrm>
          <a:off x="358346" y="123569"/>
          <a:ext cx="11553568" cy="6314302"/>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135926" y="6193270"/>
            <a:ext cx="11553568" cy="307777"/>
          </a:xfrm>
          <a:prstGeom prst="rect">
            <a:avLst/>
          </a:prstGeom>
        </p:spPr>
        <p:txBody>
          <a:bodyPr wrap="square">
            <a:spAutoFit/>
          </a:bodyPr>
          <a:lstStyle/>
          <a:p>
            <a:pPr algn="r"/>
            <a:r>
              <a:rPr lang="en-US" sz="1400" i="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Source: AFCARS Reports, 2011-2014. Retrieved from </a:t>
            </a:r>
            <a:r>
              <a:rPr lang="en-US" sz="1400" i="1" u="sng"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http://www.acf.hhs.gov/programs/cb/research-data-technology/statistics-research/afcars</a:t>
            </a:r>
            <a:r>
              <a:rPr lang="en-US" sz="1400" i="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i="1" dirty="0">
              <a:solidFill>
                <a:schemeClr val="tx1">
                  <a:lumMod val="65000"/>
                  <a:lumOff val="35000"/>
                </a:schemeClr>
              </a:solidFill>
            </a:endParaRPr>
          </a:p>
        </p:txBody>
      </p:sp>
    </p:spTree>
    <p:extLst>
      <p:ext uri="{BB962C8B-B14F-4D97-AF65-F5344CB8AC3E}">
        <p14:creationId xmlns:p14="http://schemas.microsoft.com/office/powerpoint/2010/main" val="2652545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sp>
        <p:nvSpPr>
          <p:cNvPr id="7" name="TextBox 6"/>
          <p:cNvSpPr txBox="1"/>
          <p:nvPr/>
        </p:nvSpPr>
        <p:spPr>
          <a:xfrm>
            <a:off x="334472" y="5974542"/>
            <a:ext cx="11619229" cy="830997"/>
          </a:xfrm>
          <a:prstGeom prst="rect">
            <a:avLst/>
          </a:prstGeom>
          <a:noFill/>
        </p:spPr>
        <p:txBody>
          <a:bodyPr wrap="square" rtlCol="0">
            <a:spAutoFit/>
          </a:bodyPr>
          <a:lstStyle/>
          <a:p>
            <a:r>
              <a:rPr lang="en-US" sz="1600" dirty="0"/>
              <a:t>There has been an increasing trend in the percentage of child placement cases with prenatal alcohol or drug use as factors in the protective custody placement over the past 15 years. Due to identification and data entry complexities, there is great variability across states with States reporting less than 10% to some reporting more than 60%.</a:t>
            </a:r>
          </a:p>
        </p:txBody>
      </p:sp>
      <p:graphicFrame>
        <p:nvGraphicFramePr>
          <p:cNvPr id="6" name="Chart 5"/>
          <p:cNvGraphicFramePr/>
          <p:nvPr>
            <p:extLst>
              <p:ext uri="{D42A27DB-BD31-4B8C-83A1-F6EECF244321}">
                <p14:modId xmlns:p14="http://schemas.microsoft.com/office/powerpoint/2010/main" val="4041077517"/>
              </p:ext>
            </p:extLst>
          </p:nvPr>
        </p:nvGraphicFramePr>
        <p:xfrm>
          <a:off x="464706" y="225059"/>
          <a:ext cx="11265762" cy="57494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81341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7273"/>
          <a:stretch/>
        </p:blipFill>
        <p:spPr>
          <a:xfrm>
            <a:off x="0" y="-1"/>
            <a:ext cx="12192000" cy="6879067"/>
          </a:xfrm>
          <a:prstGeom prst="rect">
            <a:avLst/>
          </a:prstGeom>
          <a:ln>
            <a:noFill/>
          </a:ln>
          <a:effectLst>
            <a:outerShdw blurRad="292100" dist="139700" dir="2700000" algn="tl" rotWithShape="0">
              <a:srgbClr val="333333">
                <a:alpha val="65000"/>
              </a:srgbClr>
            </a:outerShdw>
          </a:effectLst>
        </p:spPr>
        <p:style>
          <a:lnRef idx="1">
            <a:schemeClr val="accent6"/>
          </a:lnRef>
          <a:fillRef idx="3">
            <a:schemeClr val="accent6"/>
          </a:fillRef>
          <a:effectRef idx="2">
            <a:schemeClr val="accent6"/>
          </a:effectRef>
          <a:fontRef idx="minor">
            <a:schemeClr val="lt1"/>
          </a:fontRef>
        </p:style>
      </p:pic>
      <p:sp>
        <p:nvSpPr>
          <p:cNvPr id="4" name="Rectangle 3"/>
          <p:cNvSpPr/>
          <p:nvPr/>
        </p:nvSpPr>
        <p:spPr>
          <a:xfrm>
            <a:off x="723478" y="5194966"/>
            <a:ext cx="11129087" cy="1323439"/>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n-US" sz="8000" b="1" dirty="0">
                <a:solidFill>
                  <a:prstClr val="white"/>
                </a:solidFill>
                <a:latin typeface="Arial Black" panose="020B0A04020102020204" pitchFamily="34" charset="0"/>
                <a:cs typeface="Aharoni" panose="02010803020104030203" pitchFamily="2" charset="-79"/>
              </a:rPr>
              <a:t>8.3 </a:t>
            </a:r>
            <a:r>
              <a:rPr lang="en-US" sz="8000" b="1" dirty="0">
                <a:solidFill>
                  <a:prstClr val="white"/>
                </a:solidFill>
                <a:latin typeface="Aharoni" panose="02010803020104030203" pitchFamily="2" charset="-79"/>
                <a:cs typeface="Aharoni" panose="02010803020104030203" pitchFamily="2" charset="-79"/>
              </a:rPr>
              <a:t>million children</a:t>
            </a:r>
          </a:p>
        </p:txBody>
      </p:sp>
      <p:sp>
        <p:nvSpPr>
          <p:cNvPr id="5" name="TextBox 4"/>
          <p:cNvSpPr txBox="1"/>
          <p:nvPr/>
        </p:nvSpPr>
        <p:spPr>
          <a:xfrm>
            <a:off x="4015684" y="6376526"/>
            <a:ext cx="7074181" cy="369332"/>
          </a:xfrm>
          <a:prstGeom prst="rect">
            <a:avLst/>
          </a:prstGeom>
          <a:noFill/>
        </p:spPr>
        <p:txBody>
          <a:bodyPr wrap="none" rtlCol="0">
            <a:spAutoFit/>
          </a:bodyPr>
          <a:lstStyle/>
          <a:p>
            <a:r>
              <a:rPr lang="en-US" i="1" dirty="0">
                <a:solidFill>
                  <a:schemeClr val="accent2">
                    <a:lumMod val="50000"/>
                  </a:schemeClr>
                </a:solidFill>
              </a:rPr>
              <a:t>* 2002 – 2007 SAMHSA National Survey on Drug Use and Health (NSDUH)</a:t>
            </a:r>
          </a:p>
        </p:txBody>
      </p:sp>
      <p:grpSp>
        <p:nvGrpSpPr>
          <p:cNvPr id="2" name="Group 1"/>
          <p:cNvGrpSpPr/>
          <p:nvPr/>
        </p:nvGrpSpPr>
        <p:grpSpPr>
          <a:xfrm>
            <a:off x="723478" y="377045"/>
            <a:ext cx="3539341" cy="3694248"/>
            <a:chOff x="723478" y="377045"/>
            <a:chExt cx="3539341" cy="3694248"/>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478" y="377045"/>
              <a:ext cx="3539341" cy="359133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745958" y="1855302"/>
              <a:ext cx="1364476" cy="2215991"/>
            </a:xfrm>
            <a:prstGeom prst="rect">
              <a:avLst/>
            </a:prstGeom>
            <a:noFill/>
          </p:spPr>
          <p:txBody>
            <a:bodyPr wrap="none" rtlCol="0">
              <a:spAutoFit/>
            </a:bodyPr>
            <a:lstStyle/>
            <a:p>
              <a:r>
                <a:rPr lang="en-US" sz="13800" dirty="0">
                  <a:solidFill>
                    <a:prstClr val="white"/>
                  </a:solidFill>
                  <a:latin typeface="Arial Black" panose="020B0A04020102020204" pitchFamily="34" charset="0"/>
                </a:rPr>
                <a:t>3</a:t>
              </a:r>
            </a:p>
          </p:txBody>
        </p:sp>
        <p:sp>
          <p:nvSpPr>
            <p:cNvPr id="7" name="TextBox 6"/>
            <p:cNvSpPr txBox="1"/>
            <p:nvPr/>
          </p:nvSpPr>
          <p:spPr>
            <a:xfrm>
              <a:off x="2869242" y="3282127"/>
              <a:ext cx="1313180" cy="646331"/>
            </a:xfrm>
            <a:prstGeom prst="rect">
              <a:avLst/>
            </a:prstGeom>
            <a:noFill/>
          </p:spPr>
          <p:txBody>
            <a:bodyPr wrap="none" rtlCol="0">
              <a:spAutoFit/>
            </a:bodyPr>
            <a:lstStyle/>
            <a:p>
              <a:r>
                <a:rPr lang="en-US" sz="3600" dirty="0">
                  <a:solidFill>
                    <a:prstClr val="white"/>
                  </a:solidFill>
                  <a:latin typeface="Arial Black" panose="020B0A04020102020204" pitchFamily="34" charset="0"/>
                </a:rPr>
                <a:t>Kids</a:t>
              </a:r>
            </a:p>
          </p:txBody>
        </p:sp>
      </p:grpSp>
    </p:spTree>
    <p:extLst>
      <p:ext uri="{BB962C8B-B14F-4D97-AF65-F5344CB8AC3E}">
        <p14:creationId xmlns:p14="http://schemas.microsoft.com/office/powerpoint/2010/main" val="344005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sp>
        <p:nvSpPr>
          <p:cNvPr id="3" name="Rectangle 2"/>
          <p:cNvSpPr/>
          <p:nvPr/>
        </p:nvSpPr>
        <p:spPr>
          <a:xfrm>
            <a:off x="4754244" y="1474760"/>
            <a:ext cx="3132456" cy="40011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p:cNvGraphicFramePr/>
          <p:nvPr>
            <p:extLst/>
          </p:nvPr>
        </p:nvGraphicFramePr>
        <p:xfrm>
          <a:off x="372089" y="1195606"/>
          <a:ext cx="11468100" cy="566239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9706062" y="6443444"/>
            <a:ext cx="1870745" cy="276999"/>
          </a:xfrm>
          <a:prstGeom prst="rect">
            <a:avLst/>
          </a:prstGeom>
          <a:noFill/>
        </p:spPr>
        <p:txBody>
          <a:bodyPr wrap="square" rtlCol="0">
            <a:spAutoFit/>
          </a:bodyPr>
          <a:lstStyle/>
          <a:p>
            <a:r>
              <a:rPr lang="en-US" sz="1200" i="1" dirty="0"/>
              <a:t>Source: AFCARS Data, 2014</a:t>
            </a:r>
          </a:p>
        </p:txBody>
      </p:sp>
      <p:sp>
        <p:nvSpPr>
          <p:cNvPr id="8" name="TextBox 7"/>
          <p:cNvSpPr txBox="1"/>
          <p:nvPr/>
        </p:nvSpPr>
        <p:spPr>
          <a:xfrm>
            <a:off x="4754244" y="1474760"/>
            <a:ext cx="3132456" cy="400110"/>
          </a:xfrm>
          <a:prstGeom prst="rect">
            <a:avLst/>
          </a:prstGeom>
          <a:solidFill>
            <a:srgbClr val="B74919">
              <a:alpha val="72000"/>
            </a:srgbClr>
          </a:solidFill>
        </p:spPr>
        <p:txBody>
          <a:bodyPr wrap="square" rtlCol="0">
            <a:spAutoFit/>
          </a:bodyPr>
          <a:lstStyle/>
          <a:p>
            <a:r>
              <a:rPr lang="en-US" sz="2000" b="1" dirty="0">
                <a:latin typeface="Arial" panose="020B0604020202020204" pitchFamily="34" charset="0"/>
                <a:cs typeface="Arial" panose="020B0604020202020204" pitchFamily="34" charset="0"/>
              </a:rPr>
              <a:t>National Average: 31.8%</a:t>
            </a:r>
          </a:p>
        </p:txBody>
      </p:sp>
      <p:sp>
        <p:nvSpPr>
          <p:cNvPr id="2" name="Title 1"/>
          <p:cNvSpPr>
            <a:spLocks noGrp="1"/>
          </p:cNvSpPr>
          <p:nvPr>
            <p:ph type="title"/>
          </p:nvPr>
        </p:nvSpPr>
        <p:spPr>
          <a:xfrm>
            <a:off x="886439" y="149197"/>
            <a:ext cx="11204718" cy="1325563"/>
          </a:xfrm>
        </p:spPr>
        <p:txBody>
          <a:bodyPr>
            <a:normAutofit/>
          </a:bodyPr>
          <a:lstStyle/>
          <a:p>
            <a:pPr algn="ctr">
              <a:defRPr sz="1862" b="0" i="0" u="none" strike="noStrike" kern="1200" spc="0" baseline="0">
                <a:solidFill>
                  <a:prstClr val="black">
                    <a:lumMod val="65000"/>
                    <a:lumOff val="35000"/>
                  </a:prstClr>
                </a:solidFill>
                <a:latin typeface="+mn-lt"/>
                <a:ea typeface="+mn-ea"/>
                <a:cs typeface="+mn-cs"/>
              </a:defRPr>
            </a:pPr>
            <a:r>
              <a:rPr lang="en-US" sz="3000" b="1" dirty="0">
                <a:solidFill>
                  <a:schemeClr val="accent2">
                    <a:lumMod val="50000"/>
                  </a:schemeClr>
                </a:solidFill>
                <a:latin typeface="Tw Cen MT" panose="020B0602020104020603" pitchFamily="34" charset="0"/>
              </a:rPr>
              <a:t>Parental AOD as a Reason for Removal, 2014</a:t>
            </a:r>
          </a:p>
        </p:txBody>
      </p:sp>
    </p:spTree>
    <p:extLst>
      <p:ext uri="{BB962C8B-B14F-4D97-AF65-F5344CB8AC3E}">
        <p14:creationId xmlns:p14="http://schemas.microsoft.com/office/powerpoint/2010/main" val="2550021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27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2952832767"/>
              </p:ext>
            </p:extLst>
          </p:nvPr>
        </p:nvGraphicFramePr>
        <p:xfrm>
          <a:off x="221673" y="290945"/>
          <a:ext cx="11817927" cy="64562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69596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graphicFrame>
        <p:nvGraphicFramePr>
          <p:cNvPr id="7" name="Chart 6"/>
          <p:cNvGraphicFramePr/>
          <p:nvPr>
            <p:extLst>
              <p:ext uri="{D42A27DB-BD31-4B8C-83A1-F6EECF244321}">
                <p14:modId xmlns:p14="http://schemas.microsoft.com/office/powerpoint/2010/main" val="1376119403"/>
              </p:ext>
            </p:extLst>
          </p:nvPr>
        </p:nvGraphicFramePr>
        <p:xfrm>
          <a:off x="313411" y="1195413"/>
          <a:ext cx="11541211" cy="5878896"/>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904875" y="136525"/>
            <a:ext cx="10515600" cy="1325563"/>
          </a:xfrm>
        </p:spPr>
        <p:txBody>
          <a:bodyPr>
            <a:noAutofit/>
          </a:bodyPr>
          <a:lstStyle/>
          <a:p>
            <a:pPr algn="ctr">
              <a:defRPr sz="1862" b="0" i="0" u="none" strike="noStrike" kern="1200" spc="0" baseline="0">
                <a:solidFill>
                  <a:prstClr val="black">
                    <a:lumMod val="65000"/>
                    <a:lumOff val="35000"/>
                  </a:prstClr>
                </a:solidFill>
                <a:latin typeface="+mn-lt"/>
                <a:ea typeface="+mn-ea"/>
                <a:cs typeface="+mn-cs"/>
              </a:defRPr>
            </a:pPr>
            <a:r>
              <a:rPr lang="en-US" sz="3000" b="1" dirty="0">
                <a:solidFill>
                  <a:schemeClr val="accent2">
                    <a:lumMod val="50000"/>
                  </a:schemeClr>
                </a:solidFill>
                <a:latin typeface="Tw Cen MT" panose="020B0602020104020603" pitchFamily="34" charset="0"/>
              </a:rPr>
              <a:t>Percent of Children Removed from Parents’ Custody with</a:t>
            </a:r>
            <a:br>
              <a:rPr lang="en-US" sz="3000" b="1" dirty="0">
                <a:solidFill>
                  <a:schemeClr val="accent2">
                    <a:lumMod val="50000"/>
                  </a:schemeClr>
                </a:solidFill>
                <a:latin typeface="Tw Cen MT" panose="020B0602020104020603" pitchFamily="34" charset="0"/>
              </a:rPr>
            </a:br>
            <a:r>
              <a:rPr lang="en-US" sz="3000" b="1" dirty="0">
                <a:solidFill>
                  <a:schemeClr val="accent2">
                    <a:lumMod val="50000"/>
                  </a:schemeClr>
                </a:solidFill>
                <a:latin typeface="Tw Cen MT" panose="020B0602020104020603" pitchFamily="34" charset="0"/>
              </a:rPr>
              <a:t>Parental Alcohol and/or Drug Use as a Reason for </a:t>
            </a:r>
            <a:br>
              <a:rPr lang="en-US" sz="3000" b="1" dirty="0">
                <a:solidFill>
                  <a:schemeClr val="accent2">
                    <a:lumMod val="50000"/>
                  </a:schemeClr>
                </a:solidFill>
                <a:latin typeface="Tw Cen MT" panose="020B0602020104020603" pitchFamily="34" charset="0"/>
              </a:rPr>
            </a:br>
            <a:r>
              <a:rPr lang="en-US" sz="3000" b="1" dirty="0">
                <a:solidFill>
                  <a:schemeClr val="accent2">
                    <a:lumMod val="50000"/>
                  </a:schemeClr>
                </a:solidFill>
                <a:latin typeface="Tw Cen MT" panose="020B0602020104020603" pitchFamily="34" charset="0"/>
              </a:rPr>
              <a:t>Removal by Age, 2014</a:t>
            </a:r>
          </a:p>
        </p:txBody>
      </p:sp>
    </p:spTree>
    <p:extLst>
      <p:ext uri="{BB962C8B-B14F-4D97-AF65-F5344CB8AC3E}">
        <p14:creationId xmlns:p14="http://schemas.microsoft.com/office/powerpoint/2010/main" val="2383954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1588" y="893"/>
            <a:ext cx="12188825" cy="6856214"/>
          </a:xfrm>
          <a:prstGeom prst="rect">
            <a:avLst/>
          </a:prstGeom>
        </p:spPr>
      </p:pic>
      <p:graphicFrame>
        <p:nvGraphicFramePr>
          <p:cNvPr id="7" name="Chart 6"/>
          <p:cNvGraphicFramePr>
            <a:graphicFrameLocks/>
          </p:cNvGraphicFramePr>
          <p:nvPr>
            <p:extLst>
              <p:ext uri="{D42A27DB-BD31-4B8C-83A1-F6EECF244321}">
                <p14:modId xmlns:p14="http://schemas.microsoft.com/office/powerpoint/2010/main" val="2527058808"/>
              </p:ext>
            </p:extLst>
          </p:nvPr>
        </p:nvGraphicFramePr>
        <p:xfrm>
          <a:off x="509751" y="126935"/>
          <a:ext cx="11172497" cy="645406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0241612" y="6581001"/>
            <a:ext cx="1870745" cy="276999"/>
          </a:xfrm>
          <a:prstGeom prst="rect">
            <a:avLst/>
          </a:prstGeom>
          <a:noFill/>
        </p:spPr>
        <p:txBody>
          <a:bodyPr wrap="square" rtlCol="0">
            <a:spAutoFit/>
          </a:bodyPr>
          <a:lstStyle/>
          <a:p>
            <a:r>
              <a:rPr lang="en-US" sz="1200" i="1" dirty="0"/>
              <a:t>Source: AFCARS Data, 2014</a:t>
            </a:r>
          </a:p>
        </p:txBody>
      </p:sp>
    </p:spTree>
    <p:extLst>
      <p:ext uri="{BB962C8B-B14F-4D97-AF65-F5344CB8AC3E}">
        <p14:creationId xmlns:p14="http://schemas.microsoft.com/office/powerpoint/2010/main" val="1120799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879"/>
          <a:stretch/>
        </p:blipFill>
        <p:spPr>
          <a:xfrm>
            <a:off x="1" y="0"/>
            <a:ext cx="12192000" cy="6857999"/>
          </a:xfrm>
          <a:prstGeom prst="rect">
            <a:avLst/>
          </a:prstGeom>
        </p:spPr>
      </p:pic>
      <p:sp>
        <p:nvSpPr>
          <p:cNvPr id="4" name="TextBox 3"/>
          <p:cNvSpPr txBox="1"/>
          <p:nvPr/>
        </p:nvSpPr>
        <p:spPr>
          <a:xfrm>
            <a:off x="0" y="258158"/>
            <a:ext cx="12192000" cy="1015663"/>
          </a:xfrm>
          <a:prstGeom prst="rect">
            <a:avLst/>
          </a:prstGeom>
          <a:solidFill>
            <a:srgbClr val="B74919">
              <a:alpha val="50000"/>
            </a:srgbClr>
          </a:solidFill>
        </p:spPr>
        <p:txBody>
          <a:bodyPr wrap="square" rtlCol="0">
            <a:spAutoFit/>
          </a:bodyPr>
          <a:lstStyle/>
          <a:p>
            <a:pPr algn="ctr"/>
            <a:r>
              <a:rPr lang="en-US" sz="6000" i="1" dirty="0">
                <a:solidFill>
                  <a:srgbClr val="FFFFFF"/>
                </a:solidFill>
                <a:latin typeface="Baskerville Old Face" panose="02020602080505020303" pitchFamily="18" charset="0"/>
              </a:rPr>
              <a:t>The Policy Challenge</a:t>
            </a:r>
          </a:p>
        </p:txBody>
      </p:sp>
      <p:sp>
        <p:nvSpPr>
          <p:cNvPr id="8" name="Right Arrow 7"/>
          <p:cNvSpPr/>
          <p:nvPr/>
        </p:nvSpPr>
        <p:spPr>
          <a:xfrm>
            <a:off x="257907" y="2031451"/>
            <a:ext cx="6283570" cy="2751563"/>
          </a:xfrm>
          <a:prstGeom prst="rightArrow">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latin typeface="Tw Cen MT" panose="020B0602020104020603" pitchFamily="34" charset="0"/>
              </a:rPr>
              <a:t>There is no policy that requires these data to be collected</a:t>
            </a:r>
          </a:p>
        </p:txBody>
      </p:sp>
      <p:sp>
        <p:nvSpPr>
          <p:cNvPr id="10" name="Rectangle 9"/>
          <p:cNvSpPr/>
          <p:nvPr/>
        </p:nvSpPr>
        <p:spPr>
          <a:xfrm>
            <a:off x="7180385" y="1380788"/>
            <a:ext cx="4781971" cy="5045064"/>
          </a:xfrm>
          <a:prstGeom prst="rect">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latin typeface="Tw Cen MT" panose="020B0602020104020603" pitchFamily="34" charset="0"/>
              </a:rPr>
              <a:t>Inconsistent Data</a:t>
            </a:r>
          </a:p>
          <a:p>
            <a:r>
              <a:rPr lang="en-US" sz="3600" b="1" dirty="0">
                <a:solidFill>
                  <a:schemeClr val="bg1"/>
                </a:solidFill>
                <a:latin typeface="Tw Cen MT" panose="020B0602020104020603" pitchFamily="34" charset="0"/>
              </a:rPr>
              <a:t>State variation is a function of both </a:t>
            </a:r>
          </a:p>
          <a:p>
            <a:pPr marL="571500" indent="-571500">
              <a:buFont typeface="Arial" panose="020B0604020202020204" pitchFamily="34" charset="0"/>
              <a:buChar char="•"/>
            </a:pPr>
            <a:r>
              <a:rPr lang="en-US" sz="3600" b="1" dirty="0">
                <a:solidFill>
                  <a:schemeClr val="bg1"/>
                </a:solidFill>
                <a:latin typeface="Tw Cen MT" panose="020B0602020104020603" pitchFamily="34" charset="0"/>
              </a:rPr>
              <a:t>lack of identification</a:t>
            </a:r>
          </a:p>
          <a:p>
            <a:pPr marL="571500" indent="-571500">
              <a:buFont typeface="Arial" panose="020B0604020202020204" pitchFamily="34" charset="0"/>
              <a:buChar char="•"/>
            </a:pPr>
            <a:r>
              <a:rPr lang="en-US" sz="3600" b="1" dirty="0">
                <a:solidFill>
                  <a:schemeClr val="bg1"/>
                </a:solidFill>
                <a:latin typeface="Tw Cen MT" panose="020B0602020104020603" pitchFamily="34" charset="0"/>
              </a:rPr>
              <a:t>inconsistent or lack of instruction about where to record it in the information system </a:t>
            </a:r>
          </a:p>
        </p:txBody>
      </p:sp>
    </p:spTree>
    <p:extLst>
      <p:ext uri="{BB962C8B-B14F-4D97-AF65-F5344CB8AC3E}">
        <p14:creationId xmlns:p14="http://schemas.microsoft.com/office/powerpoint/2010/main" val="405103353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9701" t="8377" r="135" b="31151"/>
          <a:stretch/>
        </p:blipFill>
        <p:spPr>
          <a:xfrm>
            <a:off x="0" y="0"/>
            <a:ext cx="12192000" cy="6858000"/>
          </a:xfrm>
          <a:prstGeom prst="rect">
            <a:avLst/>
          </a:prstGeom>
        </p:spPr>
      </p:pic>
      <p:sp>
        <p:nvSpPr>
          <p:cNvPr id="2" name="Title 1"/>
          <p:cNvSpPr>
            <a:spLocks noGrp="1"/>
          </p:cNvSpPr>
          <p:nvPr>
            <p:ph type="title"/>
          </p:nvPr>
        </p:nvSpPr>
        <p:spPr>
          <a:xfrm>
            <a:off x="-91439" y="172538"/>
            <a:ext cx="12153374" cy="1325563"/>
          </a:xfrm>
          <a:noFill/>
        </p:spPr>
        <p:txBody>
          <a:bodyPr>
            <a:noAutofit/>
          </a:bodyPr>
          <a:lstStyle/>
          <a:p>
            <a:pPr algn="r"/>
            <a:r>
              <a:rPr lang="en-US" sz="5000" b="1" dirty="0">
                <a:solidFill>
                  <a:schemeClr val="bg1"/>
                </a:solidFill>
                <a:latin typeface="Tw Cen MT Condensed" panose="020B0606020104020203" pitchFamily="34" charset="0"/>
              </a:rPr>
              <a:t>What Works for Families Affected by Opioid and Other Substance Use Disorders</a:t>
            </a:r>
          </a:p>
        </p:txBody>
      </p:sp>
    </p:spTree>
    <p:extLst>
      <p:ext uri="{BB962C8B-B14F-4D97-AF65-F5344CB8AC3E}">
        <p14:creationId xmlns:p14="http://schemas.microsoft.com/office/powerpoint/2010/main" val="3630448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8342665"/>
          </a:xfrm>
          <a:prstGeom prst="rect">
            <a:avLst/>
          </a:prstGeom>
        </p:spPr>
      </p:pic>
      <p:sp>
        <p:nvSpPr>
          <p:cNvPr id="5" name="TextBox 4"/>
          <p:cNvSpPr txBox="1"/>
          <p:nvPr/>
        </p:nvSpPr>
        <p:spPr>
          <a:xfrm>
            <a:off x="0" y="296976"/>
            <a:ext cx="12192000" cy="769441"/>
          </a:xfrm>
          <a:prstGeom prst="rect">
            <a:avLst/>
          </a:prstGeom>
          <a:solidFill>
            <a:schemeClr val="accent5">
              <a:alpha val="72000"/>
            </a:schemeClr>
          </a:solidFill>
          <a:ln>
            <a:noFill/>
          </a:ln>
        </p:spPr>
        <p:txBody>
          <a:bodyPr wrap="square" rtlCol="0">
            <a:spAutoFit/>
          </a:bodyPr>
          <a:lstStyle/>
          <a:p>
            <a:pPr algn="ctr"/>
            <a:r>
              <a:rPr lang="en-US" sz="4400" b="1" dirty="0">
                <a:solidFill>
                  <a:schemeClr val="bg1"/>
                </a:solidFill>
                <a:latin typeface="Tw Cen MT Condensed" panose="020B0606020104020203" pitchFamily="34" charset="0"/>
              </a:rPr>
              <a:t>Family Recovery, Parent and Child Well-Being</a:t>
            </a:r>
          </a:p>
        </p:txBody>
      </p:sp>
      <p:sp>
        <p:nvSpPr>
          <p:cNvPr id="9" name="Rectangle 8"/>
          <p:cNvSpPr/>
          <p:nvPr/>
        </p:nvSpPr>
        <p:spPr>
          <a:xfrm>
            <a:off x="7471372" y="2031671"/>
            <a:ext cx="4720628" cy="1415772"/>
          </a:xfrm>
          <a:prstGeom prst="rect">
            <a:avLst/>
          </a:prstGeom>
          <a:solidFill>
            <a:schemeClr val="bg1">
              <a:alpha val="56000"/>
            </a:schemeClr>
          </a:solidFill>
        </p:spPr>
        <p:txBody>
          <a:bodyPr wrap="square">
            <a:spAutoFit/>
          </a:bodyPr>
          <a:lstStyle/>
          <a:p>
            <a:r>
              <a:rPr lang="en-US" sz="2600" b="1" dirty="0">
                <a:solidFill>
                  <a:schemeClr val="accent2">
                    <a:lumMod val="50000"/>
                  </a:schemeClr>
                </a:solidFill>
                <a:latin typeface="Baskerville Old Face" panose="02020602080505020303" pitchFamily="18" charset="0"/>
              </a:rPr>
              <a:t>Parent Recovery</a:t>
            </a:r>
          </a:p>
          <a:p>
            <a:pPr lvl="0"/>
            <a:r>
              <a:rPr lang="en-US" sz="2000" dirty="0">
                <a:latin typeface="Baskerville Old Face" panose="02020602080505020303" pitchFamily="18" charset="0"/>
              </a:rPr>
              <a:t>Focusing on parent’s recovery and parenting are essential for reunification and stabilizing families </a:t>
            </a:r>
          </a:p>
        </p:txBody>
      </p:sp>
      <p:sp>
        <p:nvSpPr>
          <p:cNvPr id="10" name="Rectangle 9"/>
          <p:cNvSpPr/>
          <p:nvPr/>
        </p:nvSpPr>
        <p:spPr>
          <a:xfrm>
            <a:off x="9303386" y="4573436"/>
            <a:ext cx="2888614" cy="1415772"/>
          </a:xfrm>
          <a:prstGeom prst="rect">
            <a:avLst/>
          </a:prstGeom>
          <a:solidFill>
            <a:schemeClr val="bg1">
              <a:alpha val="52000"/>
            </a:schemeClr>
          </a:solidFill>
        </p:spPr>
        <p:txBody>
          <a:bodyPr wrap="square">
            <a:spAutoFit/>
          </a:bodyPr>
          <a:lstStyle/>
          <a:p>
            <a:r>
              <a:rPr lang="en-US" sz="2600" b="1" dirty="0">
                <a:solidFill>
                  <a:schemeClr val="accent2">
                    <a:lumMod val="50000"/>
                  </a:schemeClr>
                </a:solidFill>
                <a:latin typeface="Baskerville Old Face" panose="02020602080505020303" pitchFamily="18" charset="0"/>
              </a:rPr>
              <a:t>Child Well-Being</a:t>
            </a:r>
          </a:p>
          <a:p>
            <a:pPr lvl="0"/>
            <a:r>
              <a:rPr lang="en-US" sz="2000" dirty="0">
                <a:latin typeface="Baskerville Old Face" panose="02020602080505020303" pitchFamily="18" charset="0"/>
              </a:rPr>
              <a:t>Focusing on safety and permanency are essential for child well-being</a:t>
            </a:r>
          </a:p>
        </p:txBody>
      </p:sp>
      <p:sp>
        <p:nvSpPr>
          <p:cNvPr id="2" name="Plus 1"/>
          <p:cNvSpPr/>
          <p:nvPr/>
        </p:nvSpPr>
        <p:spPr>
          <a:xfrm>
            <a:off x="10198960" y="3640236"/>
            <a:ext cx="656031" cy="678851"/>
          </a:xfrm>
          <a:prstGeom prst="mathPlus">
            <a:avLst/>
          </a:prstGeom>
          <a:solidFill>
            <a:schemeClr val="accent5">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8309" y="5838896"/>
            <a:ext cx="5586607" cy="800219"/>
          </a:xfrm>
          <a:prstGeom prst="rect">
            <a:avLst/>
          </a:prstGeom>
          <a:solidFill>
            <a:schemeClr val="bg1">
              <a:alpha val="52000"/>
            </a:schemeClr>
          </a:solidFill>
        </p:spPr>
        <p:txBody>
          <a:bodyPr wrap="square">
            <a:spAutoFit/>
          </a:bodyPr>
          <a:lstStyle/>
          <a:p>
            <a:r>
              <a:rPr lang="en-US" sz="2600" b="1" dirty="0">
                <a:solidFill>
                  <a:schemeClr val="accent2">
                    <a:lumMod val="50000"/>
                  </a:schemeClr>
                </a:solidFill>
                <a:latin typeface="Baskerville Old Face" panose="02020602080505020303" pitchFamily="18" charset="0"/>
              </a:rPr>
              <a:t>Child and Family Well-Being</a:t>
            </a:r>
          </a:p>
          <a:p>
            <a:pPr lvl="0"/>
            <a:r>
              <a:rPr lang="en-US" sz="2000" dirty="0">
                <a:latin typeface="Baskerville Old Face" panose="02020602080505020303" pitchFamily="18" charset="0"/>
              </a:rPr>
              <a:t>Because children stay home, go home, or find home</a:t>
            </a:r>
          </a:p>
        </p:txBody>
      </p:sp>
    </p:spTree>
    <p:extLst>
      <p:ext uri="{BB962C8B-B14F-4D97-AF65-F5344CB8AC3E}">
        <p14:creationId xmlns:p14="http://schemas.microsoft.com/office/powerpoint/2010/main" val="298671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0" y="0"/>
            <a:ext cx="12188825" cy="685621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883706" cy="6883706"/>
          </a:xfrm>
          <a:prstGeom prst="rect">
            <a:avLst/>
          </a:prstGeom>
        </p:spPr>
      </p:pic>
      <p:sp>
        <p:nvSpPr>
          <p:cNvPr id="3" name="TextBox 2"/>
          <p:cNvSpPr txBox="1"/>
          <p:nvPr/>
        </p:nvSpPr>
        <p:spPr>
          <a:xfrm>
            <a:off x="4612444" y="698709"/>
            <a:ext cx="7063740" cy="769441"/>
          </a:xfrm>
          <a:prstGeom prst="rect">
            <a:avLst/>
          </a:prstGeom>
          <a:solidFill>
            <a:schemeClr val="accent5">
              <a:alpha val="72000"/>
            </a:schemeClr>
          </a:solidFill>
        </p:spPr>
        <p:txBody>
          <a:bodyPr wrap="square" rtlCol="0">
            <a:spAutoFit/>
          </a:bodyPr>
          <a:lstStyle/>
          <a:p>
            <a:r>
              <a:rPr lang="en-US" sz="4400" b="1" dirty="0">
                <a:solidFill>
                  <a:srgbClr val="FFFFFF"/>
                </a:solidFill>
                <a:latin typeface="Tw Cen MT" panose="020B0602020104020603" pitchFamily="34" charset="0"/>
              </a:rPr>
              <a:t>Keeping Kids Safely at Home</a:t>
            </a:r>
          </a:p>
        </p:txBody>
      </p:sp>
      <p:sp>
        <p:nvSpPr>
          <p:cNvPr id="5" name="Rectangle 4"/>
          <p:cNvSpPr/>
          <p:nvPr/>
        </p:nvSpPr>
        <p:spPr>
          <a:xfrm>
            <a:off x="7266213" y="2714912"/>
            <a:ext cx="4409971" cy="1600438"/>
          </a:xfrm>
          <a:prstGeom prst="rect">
            <a:avLst/>
          </a:prstGeom>
        </p:spPr>
        <p:txBody>
          <a:bodyPr wrap="square">
            <a:spAutoFit/>
          </a:bodyPr>
          <a:lstStyle/>
          <a:p>
            <a:pPr>
              <a:defRPr/>
            </a:pPr>
            <a:r>
              <a:rPr lang="en-US" sz="3200" i="1" dirty="0"/>
              <a:t>In-Home Cases </a:t>
            </a:r>
            <a:r>
              <a:rPr lang="en-US" sz="2200" dirty="0"/>
              <a:t>represent the majority of the caseload of families in child welfare services, often about 70% of the state’s caseload</a:t>
            </a:r>
          </a:p>
        </p:txBody>
      </p:sp>
    </p:spTree>
    <p:extLst>
      <p:ext uri="{BB962C8B-B14F-4D97-AF65-F5344CB8AC3E}">
        <p14:creationId xmlns:p14="http://schemas.microsoft.com/office/powerpoint/2010/main" val="2566112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1588" y="893"/>
            <a:ext cx="12188825" cy="6856214"/>
          </a:xfrm>
          <a:prstGeom prst="rect">
            <a:avLst/>
          </a:prstGeom>
        </p:spPr>
      </p:pic>
      <p:sp>
        <p:nvSpPr>
          <p:cNvPr id="46" name="TextBox 45"/>
          <p:cNvSpPr txBox="1"/>
          <p:nvPr/>
        </p:nvSpPr>
        <p:spPr>
          <a:xfrm>
            <a:off x="131582" y="6476502"/>
            <a:ext cx="2789238" cy="307777"/>
          </a:xfrm>
          <a:prstGeom prst="rect">
            <a:avLst/>
          </a:prstGeom>
          <a:noFill/>
        </p:spPr>
        <p:txBody>
          <a:bodyPr wrap="square" rtlCol="0">
            <a:spAutoFit/>
          </a:bodyPr>
          <a:lstStyle/>
          <a:p>
            <a:r>
              <a:rPr lang="en-US" sz="1400" dirty="0">
                <a:solidFill>
                  <a:prstClr val="black"/>
                </a:solidFill>
                <a:latin typeface="Arial Narrow" pitchFamily="34" charset="0"/>
              </a:rPr>
              <a:t>Source: Children and Family Futures</a:t>
            </a:r>
          </a:p>
        </p:txBody>
      </p:sp>
      <p:sp>
        <p:nvSpPr>
          <p:cNvPr id="55" name="Title 1"/>
          <p:cNvSpPr txBox="1">
            <a:spLocks/>
          </p:cNvSpPr>
          <p:nvPr/>
        </p:nvSpPr>
        <p:spPr>
          <a:xfrm>
            <a:off x="0" y="127061"/>
            <a:ext cx="12191999" cy="704404"/>
          </a:xfrm>
          <a:prstGeom prst="rect">
            <a:avLst/>
          </a:prstGeom>
        </p:spPr>
        <p:txBody>
          <a:bodyPr vert="horz" lIns="91440" tIns="45720" rIns="91440" bIns="45720" rtlCol="0" anchor="ctr" anchorCtr="0">
            <a:noAutofit/>
          </a:bodyPr>
          <a:lstStyle>
            <a:lvl1pPr algn="r" defTabSz="914400" rtl="0" eaLnBrk="1" latinLnBrk="0" hangingPunct="1">
              <a:lnSpc>
                <a:spcPct val="90000"/>
              </a:lnSpc>
              <a:spcBef>
                <a:spcPct val="0"/>
              </a:spcBef>
              <a:buNone/>
              <a:defRPr sz="4000" b="1" kern="1200" spc="-50" baseline="0">
                <a:solidFill>
                  <a:schemeClr val="tx1"/>
                </a:solidFill>
                <a:latin typeface="Arial" pitchFamily="34" charset="0"/>
                <a:ea typeface="+mj-ea"/>
                <a:cs typeface="Arial" pitchFamily="34" charset="0"/>
              </a:defRPr>
            </a:lvl1pPr>
          </a:lstStyle>
          <a:p>
            <a:pPr algn="ctr"/>
            <a:r>
              <a:rPr lang="en-US" altLang="en-US" sz="1800" dirty="0">
                <a:solidFill>
                  <a:srgbClr val="0070C0"/>
                </a:solidFill>
                <a:latin typeface="Impact" panose="020B0806030902050204" pitchFamily="34" charset="0"/>
                <a:cs typeface="Arial" charset="0"/>
              </a:rPr>
              <a:t> </a:t>
            </a:r>
            <a:r>
              <a:rPr lang="en-US" altLang="en-US" sz="2400" b="0" dirty="0">
                <a:solidFill>
                  <a:srgbClr val="E7E6E6">
                    <a:lumMod val="10000"/>
                  </a:srgbClr>
                </a:solidFill>
                <a:latin typeface="Arial Black" panose="020B0A04020102020204" pitchFamily="34" charset="0"/>
                <a:cs typeface="Arial" charset="0"/>
              </a:rPr>
              <a:t>Federal Initiatives</a:t>
            </a:r>
            <a:r>
              <a:rPr lang="en-US" altLang="en-US" sz="2400" dirty="0">
                <a:solidFill>
                  <a:srgbClr val="E7E6E6">
                    <a:lumMod val="10000"/>
                  </a:srgbClr>
                </a:solidFill>
                <a:latin typeface="Arial Black" panose="020B0A04020102020204" pitchFamily="34" charset="0"/>
                <a:cs typeface="Arial" charset="0"/>
              </a:rPr>
              <a:t>: </a:t>
            </a:r>
            <a:r>
              <a:rPr lang="en-US" altLang="en-US" sz="2400" b="0" dirty="0">
                <a:solidFill>
                  <a:srgbClr val="E7E6E6">
                    <a:lumMod val="10000"/>
                  </a:srgbClr>
                </a:solidFill>
                <a:latin typeface="Arial Black" panose="020B0A04020102020204" pitchFamily="34" charset="0"/>
                <a:cs typeface="Arial" charset="0"/>
              </a:rPr>
              <a:t>Progress Since the </a:t>
            </a:r>
          </a:p>
          <a:p>
            <a:pPr algn="ctr"/>
            <a:r>
              <a:rPr lang="en-US" altLang="en-US" sz="2400" b="0" dirty="0">
                <a:solidFill>
                  <a:srgbClr val="E7E6E6">
                    <a:lumMod val="10000"/>
                  </a:srgbClr>
                </a:solidFill>
                <a:latin typeface="Arial Black" panose="020B0A04020102020204" pitchFamily="34" charset="0"/>
                <a:cs typeface="Arial" charset="0"/>
              </a:rPr>
              <a:t>Adoption and Safe Families Act (ASFA)</a:t>
            </a:r>
          </a:p>
        </p:txBody>
      </p:sp>
      <p:grpSp>
        <p:nvGrpSpPr>
          <p:cNvPr id="16" name="Group 15"/>
          <p:cNvGrpSpPr/>
          <p:nvPr/>
        </p:nvGrpSpPr>
        <p:grpSpPr>
          <a:xfrm>
            <a:off x="539763" y="1023513"/>
            <a:ext cx="11112471" cy="5452989"/>
            <a:chOff x="1079528" y="1371600"/>
            <a:chExt cx="11112471" cy="5452989"/>
          </a:xfrm>
        </p:grpSpPr>
        <p:sp>
          <p:nvSpPr>
            <p:cNvPr id="39" name="Rounded Rectangle 38"/>
            <p:cNvSpPr/>
            <p:nvPr/>
          </p:nvSpPr>
          <p:spPr bwMode="auto">
            <a:xfrm>
              <a:off x="3289851" y="1371600"/>
              <a:ext cx="2438400"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prstClr val="white"/>
                  </a:solidFill>
                </a:rPr>
                <a:t>National Center on Substance Abuse and Child Welfare</a:t>
              </a:r>
            </a:p>
          </p:txBody>
        </p:sp>
        <p:sp>
          <p:nvSpPr>
            <p:cNvPr id="15" name="Rounded Rectangle 14"/>
            <p:cNvSpPr/>
            <p:nvPr/>
          </p:nvSpPr>
          <p:spPr bwMode="auto">
            <a:xfrm>
              <a:off x="1467678" y="5100569"/>
              <a:ext cx="2667000" cy="12333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i="1" dirty="0">
                  <a:solidFill>
                    <a:prstClr val="white"/>
                  </a:solidFill>
                </a:rPr>
                <a:t>Blending Perspectives and Building Common Ground </a:t>
              </a:r>
              <a:r>
                <a:rPr lang="en-US" sz="1500" b="1" dirty="0">
                  <a:solidFill>
                    <a:prstClr val="white"/>
                  </a:solidFill>
                </a:rPr>
                <a:t>Congressional Report</a:t>
              </a:r>
            </a:p>
          </p:txBody>
        </p:sp>
        <p:cxnSp>
          <p:nvCxnSpPr>
            <p:cNvPr id="30" name="Straight Connector 29"/>
            <p:cNvCxnSpPr/>
            <p:nvPr/>
          </p:nvCxnSpPr>
          <p:spPr bwMode="auto">
            <a:xfrm rot="5400000">
              <a:off x="2580294" y="4791366"/>
              <a:ext cx="440473" cy="173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rot="5400000">
              <a:off x="2825161" y="3390106"/>
              <a:ext cx="1447800" cy="1588"/>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auto">
            <a:xfrm>
              <a:off x="3548267" y="2667000"/>
              <a:ext cx="8596518" cy="0"/>
            </a:xfrm>
            <a:prstGeom prst="line">
              <a:avLst/>
            </a:prstGeom>
            <a:ln w="31750">
              <a:solidFill>
                <a:srgbClr val="7030A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auto">
            <a:xfrm rot="5400000">
              <a:off x="4393958" y="2475706"/>
              <a:ext cx="228600" cy="1587"/>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079528" y="4093077"/>
              <a:ext cx="10973927" cy="36381"/>
            </a:xfrm>
            <a:prstGeom prst="line">
              <a:avLst/>
            </a:prstGeom>
            <a:ln w="88900" cap="rnd"/>
          </p:spPr>
          <p:style>
            <a:lnRef idx="1">
              <a:schemeClr val="accent1"/>
            </a:lnRef>
            <a:fillRef idx="0">
              <a:schemeClr val="accent1"/>
            </a:fillRef>
            <a:effectRef idx="0">
              <a:schemeClr val="accent1"/>
            </a:effectRef>
            <a:fontRef idx="minor">
              <a:schemeClr val="tx1"/>
            </a:fontRef>
          </p:style>
        </p:cxnSp>
        <p:sp>
          <p:nvSpPr>
            <p:cNvPr id="34820" name="TextBox 10"/>
            <p:cNvSpPr txBox="1">
              <a:spLocks noChangeArrowheads="1"/>
            </p:cNvSpPr>
            <p:nvPr/>
          </p:nvSpPr>
          <p:spPr bwMode="auto">
            <a:xfrm>
              <a:off x="1669770" y="4191000"/>
              <a:ext cx="762000" cy="338138"/>
            </a:xfrm>
            <a:prstGeom prst="rect">
              <a:avLst/>
            </a:prstGeom>
            <a:noFill/>
            <a:ln w="9525">
              <a:noFill/>
              <a:miter lim="800000"/>
              <a:headEnd/>
              <a:tailEnd/>
            </a:ln>
          </p:spPr>
          <p:txBody>
            <a:bodyPr>
              <a:spAutoFit/>
            </a:bodyPr>
            <a:lstStyle/>
            <a:p>
              <a:r>
                <a:rPr lang="en-US" altLang="en-US" sz="1600" dirty="0">
                  <a:solidFill>
                    <a:prstClr val="black"/>
                  </a:solidFill>
                </a:rPr>
                <a:t>1997</a:t>
              </a:r>
            </a:p>
          </p:txBody>
        </p:sp>
        <p:sp>
          <p:nvSpPr>
            <p:cNvPr id="34821" name="TextBox 11"/>
            <p:cNvSpPr txBox="1">
              <a:spLocks noChangeArrowheads="1"/>
            </p:cNvSpPr>
            <p:nvPr/>
          </p:nvSpPr>
          <p:spPr bwMode="auto">
            <a:xfrm>
              <a:off x="2514600" y="4191000"/>
              <a:ext cx="762000" cy="338138"/>
            </a:xfrm>
            <a:prstGeom prst="rect">
              <a:avLst/>
            </a:prstGeom>
            <a:noFill/>
            <a:ln w="9525">
              <a:noFill/>
              <a:miter lim="800000"/>
              <a:headEnd/>
              <a:tailEnd/>
            </a:ln>
          </p:spPr>
          <p:txBody>
            <a:bodyPr>
              <a:spAutoFit/>
            </a:bodyPr>
            <a:lstStyle/>
            <a:p>
              <a:r>
                <a:rPr lang="en-US" altLang="en-US" sz="1600" dirty="0">
                  <a:solidFill>
                    <a:prstClr val="black"/>
                  </a:solidFill>
                </a:rPr>
                <a:t>1999</a:t>
              </a:r>
            </a:p>
          </p:txBody>
        </p:sp>
        <p:sp>
          <p:nvSpPr>
            <p:cNvPr id="34822" name="TextBox 18"/>
            <p:cNvSpPr txBox="1">
              <a:spLocks noChangeArrowheads="1"/>
            </p:cNvSpPr>
            <p:nvPr/>
          </p:nvSpPr>
          <p:spPr bwMode="auto">
            <a:xfrm>
              <a:off x="3269972" y="4191000"/>
              <a:ext cx="762000" cy="338138"/>
            </a:xfrm>
            <a:prstGeom prst="rect">
              <a:avLst/>
            </a:prstGeom>
            <a:noFill/>
            <a:ln w="9525">
              <a:noFill/>
              <a:miter lim="800000"/>
              <a:headEnd/>
              <a:tailEnd/>
            </a:ln>
          </p:spPr>
          <p:txBody>
            <a:bodyPr>
              <a:spAutoFit/>
            </a:bodyPr>
            <a:lstStyle/>
            <a:p>
              <a:r>
                <a:rPr lang="en-US" altLang="en-US" sz="1600" dirty="0">
                  <a:solidFill>
                    <a:prstClr val="black"/>
                  </a:solidFill>
                </a:rPr>
                <a:t>2002</a:t>
              </a:r>
            </a:p>
          </p:txBody>
        </p:sp>
        <p:sp>
          <p:nvSpPr>
            <p:cNvPr id="34823" name="TextBox 19"/>
            <p:cNvSpPr txBox="1">
              <a:spLocks noChangeArrowheads="1"/>
            </p:cNvSpPr>
            <p:nvPr/>
          </p:nvSpPr>
          <p:spPr bwMode="auto">
            <a:xfrm>
              <a:off x="5296139" y="4163786"/>
              <a:ext cx="762000" cy="338554"/>
            </a:xfrm>
            <a:prstGeom prst="rect">
              <a:avLst/>
            </a:prstGeom>
            <a:noFill/>
            <a:ln w="9525">
              <a:noFill/>
              <a:miter lim="800000"/>
              <a:headEnd/>
              <a:tailEnd/>
            </a:ln>
          </p:spPr>
          <p:txBody>
            <a:bodyPr wrap="square">
              <a:spAutoFit/>
            </a:bodyPr>
            <a:lstStyle/>
            <a:p>
              <a:r>
                <a:rPr lang="en-US" altLang="en-US" sz="1600" dirty="0">
                  <a:solidFill>
                    <a:prstClr val="black"/>
                  </a:solidFill>
                </a:rPr>
                <a:t>2007</a:t>
              </a:r>
            </a:p>
          </p:txBody>
        </p:sp>
        <p:sp>
          <p:nvSpPr>
            <p:cNvPr id="34824" name="TextBox 20"/>
            <p:cNvSpPr txBox="1">
              <a:spLocks noChangeArrowheads="1"/>
            </p:cNvSpPr>
            <p:nvPr/>
          </p:nvSpPr>
          <p:spPr bwMode="auto">
            <a:xfrm>
              <a:off x="4212536" y="4196443"/>
              <a:ext cx="870857" cy="338554"/>
            </a:xfrm>
            <a:prstGeom prst="rect">
              <a:avLst/>
            </a:prstGeom>
            <a:noFill/>
            <a:ln w="9525">
              <a:noFill/>
              <a:miter lim="800000"/>
              <a:headEnd/>
              <a:tailEnd/>
            </a:ln>
          </p:spPr>
          <p:txBody>
            <a:bodyPr wrap="square">
              <a:spAutoFit/>
            </a:bodyPr>
            <a:lstStyle/>
            <a:p>
              <a:r>
                <a:rPr lang="en-US" altLang="en-US" sz="1600" dirty="0">
                  <a:solidFill>
                    <a:prstClr val="black"/>
                  </a:solidFill>
                </a:rPr>
                <a:t>2005</a:t>
              </a:r>
            </a:p>
          </p:txBody>
        </p:sp>
        <p:sp>
          <p:nvSpPr>
            <p:cNvPr id="34825" name="TextBox 21"/>
            <p:cNvSpPr txBox="1">
              <a:spLocks noChangeArrowheads="1"/>
            </p:cNvSpPr>
            <p:nvPr/>
          </p:nvSpPr>
          <p:spPr bwMode="auto">
            <a:xfrm>
              <a:off x="6586332" y="4191000"/>
              <a:ext cx="762000" cy="338138"/>
            </a:xfrm>
            <a:prstGeom prst="rect">
              <a:avLst/>
            </a:prstGeom>
            <a:noFill/>
            <a:ln w="9525">
              <a:noFill/>
              <a:miter lim="800000"/>
              <a:headEnd/>
              <a:tailEnd/>
            </a:ln>
          </p:spPr>
          <p:txBody>
            <a:bodyPr>
              <a:spAutoFit/>
            </a:bodyPr>
            <a:lstStyle/>
            <a:p>
              <a:r>
                <a:rPr lang="en-US" altLang="en-US" sz="1600" dirty="0">
                  <a:solidFill>
                    <a:prstClr val="black"/>
                  </a:solidFill>
                </a:rPr>
                <a:t>2009</a:t>
              </a:r>
            </a:p>
          </p:txBody>
        </p:sp>
        <p:sp>
          <p:nvSpPr>
            <p:cNvPr id="34826" name="TextBox 22"/>
            <p:cNvSpPr txBox="1">
              <a:spLocks noChangeArrowheads="1"/>
            </p:cNvSpPr>
            <p:nvPr/>
          </p:nvSpPr>
          <p:spPr bwMode="auto">
            <a:xfrm>
              <a:off x="7620000" y="4191000"/>
              <a:ext cx="762000" cy="338138"/>
            </a:xfrm>
            <a:prstGeom prst="rect">
              <a:avLst/>
            </a:prstGeom>
            <a:noFill/>
            <a:ln w="9525">
              <a:noFill/>
              <a:miter lim="800000"/>
              <a:headEnd/>
              <a:tailEnd/>
            </a:ln>
          </p:spPr>
          <p:txBody>
            <a:bodyPr>
              <a:spAutoFit/>
            </a:bodyPr>
            <a:lstStyle/>
            <a:p>
              <a:r>
                <a:rPr lang="en-US" altLang="en-US" sz="1600" dirty="0">
                  <a:solidFill>
                    <a:prstClr val="black"/>
                  </a:solidFill>
                </a:rPr>
                <a:t>2010</a:t>
              </a:r>
            </a:p>
          </p:txBody>
        </p:sp>
        <p:sp>
          <p:nvSpPr>
            <p:cNvPr id="34827" name="TextBox 23"/>
            <p:cNvSpPr txBox="1">
              <a:spLocks noChangeArrowheads="1"/>
            </p:cNvSpPr>
            <p:nvPr/>
          </p:nvSpPr>
          <p:spPr bwMode="auto">
            <a:xfrm>
              <a:off x="9975140" y="4159994"/>
              <a:ext cx="762000" cy="338138"/>
            </a:xfrm>
            <a:prstGeom prst="rect">
              <a:avLst/>
            </a:prstGeom>
            <a:noFill/>
            <a:ln w="9525">
              <a:noFill/>
              <a:miter lim="800000"/>
              <a:headEnd/>
              <a:tailEnd/>
            </a:ln>
          </p:spPr>
          <p:txBody>
            <a:bodyPr>
              <a:spAutoFit/>
            </a:bodyPr>
            <a:lstStyle/>
            <a:p>
              <a:r>
                <a:rPr lang="en-US" altLang="en-US" sz="1600" dirty="0">
                  <a:solidFill>
                    <a:prstClr val="black"/>
                  </a:solidFill>
                </a:rPr>
                <a:t>2014</a:t>
              </a:r>
            </a:p>
          </p:txBody>
        </p:sp>
        <p:sp>
          <p:nvSpPr>
            <p:cNvPr id="34828" name="TextBox 24"/>
            <p:cNvSpPr txBox="1">
              <a:spLocks noChangeArrowheads="1"/>
            </p:cNvSpPr>
            <p:nvPr/>
          </p:nvSpPr>
          <p:spPr bwMode="auto">
            <a:xfrm>
              <a:off x="8922508" y="4200463"/>
              <a:ext cx="762000" cy="338138"/>
            </a:xfrm>
            <a:prstGeom prst="rect">
              <a:avLst/>
            </a:prstGeom>
            <a:noFill/>
            <a:ln w="9525">
              <a:noFill/>
              <a:miter lim="800000"/>
              <a:headEnd/>
              <a:tailEnd/>
            </a:ln>
          </p:spPr>
          <p:txBody>
            <a:bodyPr>
              <a:spAutoFit/>
            </a:bodyPr>
            <a:lstStyle/>
            <a:p>
              <a:r>
                <a:rPr lang="en-US" altLang="en-US" sz="1600" dirty="0">
                  <a:solidFill>
                    <a:prstClr val="black"/>
                  </a:solidFill>
                </a:rPr>
                <a:t>2012</a:t>
              </a:r>
            </a:p>
          </p:txBody>
        </p:sp>
        <p:grpSp>
          <p:nvGrpSpPr>
            <p:cNvPr id="2" name="Group 50"/>
            <p:cNvGrpSpPr>
              <a:grpSpLocks/>
            </p:cNvGrpSpPr>
            <p:nvPr/>
          </p:nvGrpSpPr>
          <p:grpSpPr bwMode="auto">
            <a:xfrm>
              <a:off x="1275521" y="2514600"/>
              <a:ext cx="1371600" cy="1447800"/>
              <a:chOff x="-248479" y="2514600"/>
              <a:chExt cx="1371600" cy="1447800"/>
            </a:xfrm>
          </p:grpSpPr>
          <p:sp>
            <p:nvSpPr>
              <p:cNvPr id="10" name="Rounded Rectangle 9"/>
              <p:cNvSpPr/>
              <p:nvPr/>
            </p:nvSpPr>
            <p:spPr>
              <a:xfrm>
                <a:off x="-248479" y="2514600"/>
                <a:ext cx="13716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prstClr val="white"/>
                    </a:solidFill>
                  </a:rPr>
                  <a:t>Adoption and Safe Families Act (ASFA)</a:t>
                </a:r>
              </a:p>
            </p:txBody>
          </p:sp>
          <p:cxnSp>
            <p:nvCxnSpPr>
              <p:cNvPr id="29" name="Straight Connector 28"/>
              <p:cNvCxnSpPr/>
              <p:nvPr/>
            </p:nvCxnSpPr>
            <p:spPr>
              <a:xfrm rot="5400000">
                <a:off x="246028" y="3771106"/>
                <a:ext cx="381000" cy="1587"/>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5" name="Group 42"/>
            <p:cNvGrpSpPr>
              <a:grpSpLocks/>
            </p:cNvGrpSpPr>
            <p:nvPr/>
          </p:nvGrpSpPr>
          <p:grpSpPr bwMode="auto">
            <a:xfrm>
              <a:off x="5569222" y="2819400"/>
              <a:ext cx="5632178" cy="1220788"/>
              <a:chOff x="4044558" y="2667000"/>
              <a:chExt cx="5630685" cy="1219994"/>
            </a:xfrm>
          </p:grpSpPr>
          <p:sp>
            <p:nvSpPr>
              <p:cNvPr id="57" name="Rounded Rectangle 56"/>
              <p:cNvSpPr/>
              <p:nvPr/>
            </p:nvSpPr>
            <p:spPr>
              <a:xfrm>
                <a:off x="4046126" y="2667000"/>
                <a:ext cx="1980671" cy="730632"/>
              </a:xfrm>
              <a:prstGeom prst="roundRect">
                <a:avLst/>
              </a:prstGeom>
              <a:solidFill>
                <a:schemeClr val="accent2">
                  <a:lumMod val="75000"/>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prstClr val="white"/>
                    </a:solidFill>
                  </a:rPr>
                  <a:t>Regional Partnership Grants</a:t>
                </a:r>
              </a:p>
            </p:txBody>
          </p:sp>
          <p:cxnSp>
            <p:nvCxnSpPr>
              <p:cNvPr id="59" name="Straight Connector 58"/>
              <p:cNvCxnSpPr/>
              <p:nvPr/>
            </p:nvCxnSpPr>
            <p:spPr>
              <a:xfrm rot="5400000" flipH="1" flipV="1">
                <a:off x="3816900" y="3657749"/>
                <a:ext cx="456903" cy="1588"/>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51" idx="6"/>
              </p:cNvCxnSpPr>
              <p:nvPr/>
            </p:nvCxnSpPr>
            <p:spPr>
              <a:xfrm>
                <a:off x="4044558" y="3419661"/>
                <a:ext cx="5630685" cy="24701"/>
              </a:xfrm>
              <a:prstGeom prst="line">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7" name="Group 43"/>
            <p:cNvGrpSpPr>
              <a:grpSpLocks/>
            </p:cNvGrpSpPr>
            <p:nvPr/>
          </p:nvGrpSpPr>
          <p:grpSpPr bwMode="auto">
            <a:xfrm>
              <a:off x="6420693" y="4529138"/>
              <a:ext cx="5533432" cy="2133601"/>
              <a:chOff x="4897706" y="4571999"/>
              <a:chExt cx="5531505" cy="2133601"/>
            </a:xfrm>
          </p:grpSpPr>
          <p:cxnSp>
            <p:nvCxnSpPr>
              <p:cNvPr id="77" name="Straight Connector 76"/>
              <p:cNvCxnSpPr/>
              <p:nvPr/>
            </p:nvCxnSpPr>
            <p:spPr>
              <a:xfrm rot="5400000">
                <a:off x="4702933" y="5218906"/>
                <a:ext cx="1295400" cy="1586"/>
              </a:xfrm>
              <a:prstGeom prst="line">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349839" y="5862365"/>
                <a:ext cx="5079372" cy="5035"/>
              </a:xfrm>
              <a:prstGeom prst="line">
                <a:avLst/>
              </a:prstGeom>
              <a:ln w="25400">
                <a:solidFill>
                  <a:schemeClr val="accent5">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82" name="Rounded Rectangle 81"/>
              <p:cNvSpPr/>
              <p:nvPr/>
            </p:nvSpPr>
            <p:spPr>
              <a:xfrm>
                <a:off x="4897706" y="6019800"/>
                <a:ext cx="2209034" cy="685800"/>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prstClr val="white"/>
                    </a:solidFill>
                  </a:rPr>
                  <a:t>Fostering Connections Grants</a:t>
                </a:r>
              </a:p>
            </p:txBody>
          </p:sp>
        </p:grpSp>
        <p:grpSp>
          <p:nvGrpSpPr>
            <p:cNvPr id="8" name="Group 41"/>
            <p:cNvGrpSpPr>
              <a:grpSpLocks/>
            </p:cNvGrpSpPr>
            <p:nvPr/>
          </p:nvGrpSpPr>
          <p:grpSpPr bwMode="auto">
            <a:xfrm>
              <a:off x="4459359" y="4495800"/>
              <a:ext cx="3389241" cy="1221432"/>
              <a:chOff x="2935359" y="4495800"/>
              <a:chExt cx="3389241" cy="765983"/>
            </a:xfrm>
          </p:grpSpPr>
          <p:cxnSp>
            <p:nvCxnSpPr>
              <p:cNvPr id="49" name="Straight Connector 48"/>
              <p:cNvCxnSpPr/>
              <p:nvPr/>
            </p:nvCxnSpPr>
            <p:spPr>
              <a:xfrm rot="5400000">
                <a:off x="2555153" y="4876006"/>
                <a:ext cx="762000" cy="1588"/>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935359" y="5259388"/>
                <a:ext cx="3389241" cy="2395"/>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54" name="Rounded Rectangle 53"/>
              <p:cNvSpPr/>
              <p:nvPr/>
            </p:nvSpPr>
            <p:spPr>
              <a:xfrm>
                <a:off x="3087759" y="4572000"/>
                <a:ext cx="1752600" cy="60960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prstClr val="white"/>
                    </a:solidFill>
                  </a:rPr>
                  <a:t>Substance Exposed Newborn Grants</a:t>
                </a:r>
              </a:p>
            </p:txBody>
          </p:sp>
          <p:cxnSp>
            <p:nvCxnSpPr>
              <p:cNvPr id="40" name="Straight Connector 39"/>
              <p:cNvCxnSpPr/>
              <p:nvPr/>
            </p:nvCxnSpPr>
            <p:spPr>
              <a:xfrm rot="5400000">
                <a:off x="5942807" y="4876006"/>
                <a:ext cx="762000" cy="1587"/>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9" name="Group 45"/>
            <p:cNvGrpSpPr>
              <a:grpSpLocks/>
            </p:cNvGrpSpPr>
            <p:nvPr/>
          </p:nvGrpSpPr>
          <p:grpSpPr bwMode="auto">
            <a:xfrm>
              <a:off x="7924800" y="4495800"/>
              <a:ext cx="1752600" cy="914400"/>
              <a:chOff x="6400800" y="4495800"/>
              <a:chExt cx="1752600" cy="914400"/>
            </a:xfrm>
          </p:grpSpPr>
          <p:cxnSp>
            <p:nvCxnSpPr>
              <p:cNvPr id="45" name="Straight Connector 44"/>
              <p:cNvCxnSpPr/>
              <p:nvPr/>
            </p:nvCxnSpPr>
            <p:spPr>
              <a:xfrm>
                <a:off x="6400800" y="4953000"/>
                <a:ext cx="1752600" cy="0"/>
              </a:xfrm>
              <a:prstGeom prst="line">
                <a:avLst/>
              </a:prstGeom>
              <a:ln w="254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6553200" y="4572000"/>
                <a:ext cx="990600" cy="8382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prstClr val="white"/>
                    </a:solidFill>
                  </a:rPr>
                  <a:t>Family Drug Court Grants</a:t>
                </a:r>
              </a:p>
            </p:txBody>
          </p:sp>
          <p:cxnSp>
            <p:nvCxnSpPr>
              <p:cNvPr id="53" name="Straight Connector 52"/>
              <p:cNvCxnSpPr/>
              <p:nvPr/>
            </p:nvCxnSpPr>
            <p:spPr>
              <a:xfrm rot="5400000">
                <a:off x="6172994" y="4723606"/>
                <a:ext cx="457200" cy="1588"/>
              </a:xfrm>
              <a:prstGeom prst="line">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9" name="Rounded Rectangle 68"/>
            <p:cNvSpPr/>
            <p:nvPr/>
          </p:nvSpPr>
          <p:spPr bwMode="auto">
            <a:xfrm>
              <a:off x="8001000" y="1408180"/>
              <a:ext cx="2257424" cy="1102934"/>
            </a:xfrm>
            <a:prstGeom prst="roundRect">
              <a:avLst/>
            </a:prstGeom>
            <a:solidFill>
              <a:srgbClr val="92D050"/>
            </a:solidFill>
            <a:ln w="101600">
              <a:solidFill>
                <a:srgbClr val="FFFF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500" b="1" dirty="0">
                  <a:solidFill>
                    <a:prstClr val="white"/>
                  </a:solidFill>
                </a:rPr>
                <a:t>Children Affected by Methamphetamine Grants</a:t>
              </a:r>
            </a:p>
          </p:txBody>
        </p:sp>
        <p:sp>
          <p:nvSpPr>
            <p:cNvPr id="50" name="Oval 49"/>
            <p:cNvSpPr/>
            <p:nvPr/>
          </p:nvSpPr>
          <p:spPr>
            <a:xfrm>
              <a:off x="8870099" y="3110207"/>
              <a:ext cx="838200" cy="8858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RPG2</a:t>
              </a:r>
            </a:p>
          </p:txBody>
        </p:sp>
        <p:sp>
          <p:nvSpPr>
            <p:cNvPr id="51" name="Oval 50"/>
            <p:cNvSpPr/>
            <p:nvPr/>
          </p:nvSpPr>
          <p:spPr>
            <a:xfrm>
              <a:off x="10363200" y="3154355"/>
              <a:ext cx="838200" cy="88582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RPG3</a:t>
              </a:r>
            </a:p>
          </p:txBody>
        </p:sp>
        <p:grpSp>
          <p:nvGrpSpPr>
            <p:cNvPr id="58" name="Group 45"/>
            <p:cNvGrpSpPr>
              <a:grpSpLocks/>
            </p:cNvGrpSpPr>
            <p:nvPr/>
          </p:nvGrpSpPr>
          <p:grpSpPr bwMode="auto">
            <a:xfrm>
              <a:off x="10144125" y="4443992"/>
              <a:ext cx="1970086" cy="1166006"/>
              <a:chOff x="6400800" y="4274430"/>
              <a:chExt cx="1970086" cy="1166006"/>
            </a:xfrm>
            <a:solidFill>
              <a:srgbClr val="33CCCC"/>
            </a:solidFill>
          </p:grpSpPr>
          <p:cxnSp>
            <p:nvCxnSpPr>
              <p:cNvPr id="60" name="Straight Connector 59"/>
              <p:cNvCxnSpPr/>
              <p:nvPr/>
            </p:nvCxnSpPr>
            <p:spPr>
              <a:xfrm flipV="1">
                <a:off x="6400800" y="4931006"/>
                <a:ext cx="1909330" cy="21994"/>
              </a:xfrm>
              <a:prstGeom prst="line">
                <a:avLst/>
              </a:prstGeom>
              <a:grpFill/>
              <a:ln w="25400">
                <a:solidFill>
                  <a:srgbClr val="33CCCC"/>
                </a:solidFill>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p:cNvSpPr/>
              <p:nvPr/>
            </p:nvSpPr>
            <p:spPr>
              <a:xfrm>
                <a:off x="6515099" y="4274430"/>
                <a:ext cx="1855787" cy="1166006"/>
              </a:xfrm>
              <a:prstGeom prst="roundRect">
                <a:avLst/>
              </a:prstGeom>
              <a:grp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prstClr val="white"/>
                    </a:solidFill>
                  </a:rPr>
                  <a:t>In Depth Technical Assistance Substance Exposed Infants</a:t>
                </a:r>
              </a:p>
            </p:txBody>
          </p:sp>
          <p:cxnSp>
            <p:nvCxnSpPr>
              <p:cNvPr id="62" name="Straight Connector 61"/>
              <p:cNvCxnSpPr/>
              <p:nvPr/>
            </p:nvCxnSpPr>
            <p:spPr>
              <a:xfrm rot="5400000">
                <a:off x="6172994" y="4723606"/>
                <a:ext cx="457200" cy="1588"/>
              </a:xfrm>
              <a:prstGeom prst="line">
                <a:avLst/>
              </a:prstGeom>
              <a:grpFill/>
              <a:ln w="254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65" name="Group 45"/>
            <p:cNvGrpSpPr>
              <a:grpSpLocks/>
            </p:cNvGrpSpPr>
            <p:nvPr/>
          </p:nvGrpSpPr>
          <p:grpSpPr bwMode="auto">
            <a:xfrm>
              <a:off x="10144124" y="5916916"/>
              <a:ext cx="2047875" cy="907673"/>
              <a:chOff x="6400800" y="4371420"/>
              <a:chExt cx="1909330" cy="907673"/>
            </a:xfrm>
          </p:grpSpPr>
          <p:cxnSp>
            <p:nvCxnSpPr>
              <p:cNvPr id="66" name="Straight Connector 65"/>
              <p:cNvCxnSpPr/>
              <p:nvPr/>
            </p:nvCxnSpPr>
            <p:spPr>
              <a:xfrm flipV="1">
                <a:off x="6400800" y="4931006"/>
                <a:ext cx="1909330" cy="21994"/>
              </a:xfrm>
              <a:prstGeom prst="line">
                <a:avLst/>
              </a:prstGeom>
              <a:ln w="254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 name="Rounded Rectangle 66"/>
              <p:cNvSpPr/>
              <p:nvPr/>
            </p:nvSpPr>
            <p:spPr>
              <a:xfrm>
                <a:off x="6515099" y="4371420"/>
                <a:ext cx="1751011" cy="907673"/>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prstClr val="white"/>
                    </a:solidFill>
                  </a:rPr>
                  <a:t>FDC Statewide System Reform Program</a:t>
                </a:r>
              </a:p>
            </p:txBody>
          </p:sp>
          <p:cxnSp>
            <p:nvCxnSpPr>
              <p:cNvPr id="68" name="Straight Connector 67"/>
              <p:cNvCxnSpPr/>
              <p:nvPr/>
            </p:nvCxnSpPr>
            <p:spPr>
              <a:xfrm rot="5400000">
                <a:off x="6172994" y="4723606"/>
                <a:ext cx="457200" cy="1588"/>
              </a:xfrm>
              <a:prstGeom prst="line">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3" name="Group 49"/>
            <p:cNvGrpSpPr>
              <a:grpSpLocks/>
            </p:cNvGrpSpPr>
            <p:nvPr/>
          </p:nvGrpSpPr>
          <p:grpSpPr bwMode="auto">
            <a:xfrm>
              <a:off x="10594155" y="1486470"/>
              <a:ext cx="1418497" cy="2553710"/>
              <a:chOff x="7841935" y="2194338"/>
              <a:chExt cx="1418497" cy="2553710"/>
            </a:xfrm>
          </p:grpSpPr>
          <p:sp>
            <p:nvSpPr>
              <p:cNvPr id="76" name="Rounded Rectangle 75"/>
              <p:cNvSpPr/>
              <p:nvPr/>
            </p:nvSpPr>
            <p:spPr>
              <a:xfrm>
                <a:off x="7841935" y="2194338"/>
                <a:ext cx="1418497" cy="1040826"/>
              </a:xfrm>
              <a:prstGeom prst="round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500" b="1" dirty="0">
                    <a:solidFill>
                      <a:prstClr val="white"/>
                    </a:solidFill>
                  </a:rPr>
                  <a:t>Prevention and Family Recovery</a:t>
                </a:r>
              </a:p>
            </p:txBody>
          </p:sp>
          <p:cxnSp>
            <p:nvCxnSpPr>
              <p:cNvPr id="78" name="Straight Connector 77"/>
              <p:cNvCxnSpPr/>
              <p:nvPr/>
            </p:nvCxnSpPr>
            <p:spPr>
              <a:xfrm flipH="1" flipV="1">
                <a:off x="8670812" y="3184368"/>
                <a:ext cx="16962" cy="156368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64" name="TextBox 23"/>
          <p:cNvSpPr txBox="1">
            <a:spLocks noChangeArrowheads="1"/>
          </p:cNvSpPr>
          <p:nvPr/>
        </p:nvSpPr>
        <p:spPr bwMode="auto">
          <a:xfrm>
            <a:off x="11077141" y="3781419"/>
            <a:ext cx="762000" cy="338138"/>
          </a:xfrm>
          <a:prstGeom prst="rect">
            <a:avLst/>
          </a:prstGeom>
          <a:noFill/>
          <a:ln w="9525">
            <a:noFill/>
            <a:miter lim="800000"/>
            <a:headEnd/>
            <a:tailEnd/>
          </a:ln>
        </p:spPr>
        <p:txBody>
          <a:bodyPr>
            <a:spAutoFit/>
          </a:bodyPr>
          <a:lstStyle/>
          <a:p>
            <a:r>
              <a:rPr lang="en-US" altLang="en-US" sz="1600" dirty="0">
                <a:solidFill>
                  <a:prstClr val="black"/>
                </a:solidFill>
              </a:rPr>
              <a:t>2017</a:t>
            </a:r>
          </a:p>
        </p:txBody>
      </p:sp>
      <p:cxnSp>
        <p:nvCxnSpPr>
          <p:cNvPr id="13" name="Straight Connector 12"/>
          <p:cNvCxnSpPr/>
          <p:nvPr/>
        </p:nvCxnSpPr>
        <p:spPr>
          <a:xfrm flipV="1">
            <a:off x="9376229" y="2191657"/>
            <a:ext cx="0" cy="1589762"/>
          </a:xfrm>
          <a:prstGeom prst="line">
            <a:avLst/>
          </a:prstGeom>
          <a:ln w="22225">
            <a:solidFill>
              <a:srgbClr val="92D050">
                <a:alpha val="98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5685"/>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1588" y="893"/>
            <a:ext cx="12188825" cy="6856214"/>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621355" y="0"/>
            <a:ext cx="4570645" cy="6858000"/>
          </a:xfrm>
        </p:spPr>
      </p:pic>
      <p:sp>
        <p:nvSpPr>
          <p:cNvPr id="6" name="TextBox 5"/>
          <p:cNvSpPr txBox="1"/>
          <p:nvPr/>
        </p:nvSpPr>
        <p:spPr>
          <a:xfrm>
            <a:off x="1489840" y="505215"/>
            <a:ext cx="7799507" cy="769441"/>
          </a:xfrm>
          <a:prstGeom prst="rect">
            <a:avLst/>
          </a:prstGeom>
          <a:solidFill>
            <a:srgbClr val="4472C4">
              <a:alpha val="71765"/>
            </a:srgbClr>
          </a:solidFill>
        </p:spPr>
        <p:txBody>
          <a:bodyPr wrap="none" rtlCol="0">
            <a:spAutoFit/>
          </a:bodyPr>
          <a:lstStyle/>
          <a:p>
            <a:pPr fontAlgn="base">
              <a:spcBef>
                <a:spcPct val="0"/>
              </a:spcBef>
              <a:spcAft>
                <a:spcPct val="0"/>
              </a:spcAft>
            </a:pPr>
            <a:r>
              <a:rPr lang="en-US" sz="4400" dirty="0">
                <a:solidFill>
                  <a:prstClr val="white"/>
                </a:solidFill>
                <a:latin typeface="Tw Cen MT Condensed Extra Bold" panose="020B0803020202020204" pitchFamily="34" charset="0"/>
                <a:cs typeface="Arial" charset="0"/>
              </a:rPr>
              <a:t>Common Ingredients and Strategies</a:t>
            </a:r>
          </a:p>
        </p:txBody>
      </p:sp>
      <p:sp>
        <p:nvSpPr>
          <p:cNvPr id="7" name="TextBox 6"/>
          <p:cNvSpPr txBox="1"/>
          <p:nvPr/>
        </p:nvSpPr>
        <p:spPr>
          <a:xfrm>
            <a:off x="369334" y="1651977"/>
            <a:ext cx="6884275" cy="4893647"/>
          </a:xfrm>
          <a:prstGeom prst="rect">
            <a:avLst/>
          </a:prstGeom>
          <a:noFill/>
        </p:spPr>
        <p:txBody>
          <a:bodyPr wrap="square" rtlCol="0">
            <a:spAutoFit/>
          </a:bodyPr>
          <a:lstStyle/>
          <a:p>
            <a:pPr marL="742950" indent="-742950">
              <a:spcAft>
                <a:spcPts val="1200"/>
              </a:spcAft>
              <a:buFont typeface="+mj-lt"/>
              <a:buAutoNum type="arabicParenR"/>
            </a:pPr>
            <a:r>
              <a:rPr lang="en-US" sz="3600" dirty="0">
                <a:solidFill>
                  <a:schemeClr val="accent2">
                    <a:lumMod val="50000"/>
                  </a:schemeClr>
                </a:solidFill>
                <a:latin typeface="Baskerville Old Face" panose="02020602080505020303" pitchFamily="18" charset="0"/>
              </a:rPr>
              <a:t>Identification</a:t>
            </a:r>
          </a:p>
          <a:p>
            <a:pPr marL="742950" indent="-742950">
              <a:spcAft>
                <a:spcPts val="1200"/>
              </a:spcAft>
              <a:buFont typeface="+mj-lt"/>
              <a:buAutoNum type="arabicParenR"/>
            </a:pPr>
            <a:r>
              <a:rPr lang="en-US" sz="3600" dirty="0">
                <a:solidFill>
                  <a:schemeClr val="accent2">
                    <a:lumMod val="50000"/>
                  </a:schemeClr>
                </a:solidFill>
                <a:latin typeface="Baskerville Old Face" panose="02020602080505020303" pitchFamily="18" charset="0"/>
              </a:rPr>
              <a:t>Timely Access</a:t>
            </a:r>
          </a:p>
          <a:p>
            <a:pPr marL="742950" indent="-742950">
              <a:spcAft>
                <a:spcPts val="1200"/>
              </a:spcAft>
              <a:buFont typeface="+mj-lt"/>
              <a:buAutoNum type="arabicParenR"/>
            </a:pPr>
            <a:r>
              <a:rPr lang="en-US" sz="3600" dirty="0">
                <a:solidFill>
                  <a:schemeClr val="accent2">
                    <a:lumMod val="50000"/>
                  </a:schemeClr>
                </a:solidFill>
                <a:latin typeface="Baskerville Old Face" panose="02020602080505020303" pitchFamily="18" charset="0"/>
              </a:rPr>
              <a:t>Recovery Support Services </a:t>
            </a:r>
          </a:p>
          <a:p>
            <a:pPr marL="742950" indent="-742950">
              <a:spcAft>
                <a:spcPts val="1200"/>
              </a:spcAft>
              <a:buFont typeface="+mj-lt"/>
              <a:buAutoNum type="arabicParenR"/>
            </a:pPr>
            <a:r>
              <a:rPr lang="en-US" sz="3600" dirty="0">
                <a:solidFill>
                  <a:schemeClr val="accent2">
                    <a:lumMod val="50000"/>
                  </a:schemeClr>
                </a:solidFill>
                <a:latin typeface="Baskerville Old Face" panose="02020602080505020303" pitchFamily="18" charset="0"/>
              </a:rPr>
              <a:t>Comprehensive Family Services</a:t>
            </a:r>
          </a:p>
          <a:p>
            <a:pPr marL="742950" indent="-742950">
              <a:spcAft>
                <a:spcPts val="1200"/>
              </a:spcAft>
              <a:buFont typeface="+mj-lt"/>
              <a:buAutoNum type="arabicParenR"/>
            </a:pPr>
            <a:r>
              <a:rPr lang="en-US" sz="3600" dirty="0">
                <a:solidFill>
                  <a:schemeClr val="accent2">
                    <a:lumMod val="50000"/>
                  </a:schemeClr>
                </a:solidFill>
                <a:latin typeface="Baskerville Old Face" panose="02020602080505020303" pitchFamily="18" charset="0"/>
              </a:rPr>
              <a:t>Increased Judicial Oversight</a:t>
            </a:r>
          </a:p>
          <a:p>
            <a:pPr marL="742950" indent="-742950">
              <a:spcAft>
                <a:spcPts val="1200"/>
              </a:spcAft>
              <a:buFont typeface="+mj-lt"/>
              <a:buAutoNum type="arabicParenR"/>
            </a:pPr>
            <a:r>
              <a:rPr lang="en-US" sz="3600" dirty="0">
                <a:solidFill>
                  <a:schemeClr val="accent2">
                    <a:lumMod val="50000"/>
                  </a:schemeClr>
                </a:solidFill>
                <a:latin typeface="Baskerville Old Face" panose="02020602080505020303" pitchFamily="18" charset="0"/>
              </a:rPr>
              <a:t>Cross-Systems Response</a:t>
            </a:r>
          </a:p>
          <a:p>
            <a:pPr marL="742950" indent="-742950">
              <a:spcAft>
                <a:spcPts val="1200"/>
              </a:spcAft>
              <a:buFont typeface="+mj-lt"/>
              <a:buAutoNum type="arabicParenR"/>
            </a:pPr>
            <a:r>
              <a:rPr lang="en-US" sz="3600" dirty="0">
                <a:solidFill>
                  <a:schemeClr val="accent2">
                    <a:lumMod val="50000"/>
                  </a:schemeClr>
                </a:solidFill>
                <a:latin typeface="Baskerville Old Face" panose="02020602080505020303" pitchFamily="18" charset="0"/>
              </a:rPr>
              <a:t>Collaborative Structures</a:t>
            </a:r>
          </a:p>
        </p:txBody>
      </p:sp>
    </p:spTree>
    <p:extLst>
      <p:ext uri="{BB962C8B-B14F-4D97-AF65-F5344CB8AC3E}">
        <p14:creationId xmlns:p14="http://schemas.microsoft.com/office/powerpoint/2010/main" val="357795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1588" y="893"/>
            <a:ext cx="12188825" cy="6856214"/>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8034" t="6751" r="4191" b="8721"/>
          <a:stretch/>
        </p:blipFill>
        <p:spPr>
          <a:xfrm>
            <a:off x="6324600" y="1219201"/>
            <a:ext cx="4085870" cy="2631711"/>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0791" t="5217" r="13926" b="5558"/>
          <a:stretch/>
        </p:blipFill>
        <p:spPr>
          <a:xfrm>
            <a:off x="1793059" y="1219202"/>
            <a:ext cx="4416725" cy="2631711"/>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7432" t="5532" r="5964" b="5243"/>
          <a:stretch/>
        </p:blipFill>
        <p:spPr>
          <a:xfrm>
            <a:off x="1793059" y="4035336"/>
            <a:ext cx="4416725" cy="2559584"/>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1897" t="5179" r="10245" b="3075"/>
          <a:stretch/>
        </p:blipFill>
        <p:spPr>
          <a:xfrm>
            <a:off x="6324602" y="4035336"/>
            <a:ext cx="4085869" cy="2559584"/>
          </a:xfrm>
          <a:prstGeom prst="rect">
            <a:avLst/>
          </a:prstGeom>
        </p:spPr>
      </p:pic>
      <p:sp>
        <p:nvSpPr>
          <p:cNvPr id="6" name="TextBox 5"/>
          <p:cNvSpPr txBox="1"/>
          <p:nvPr/>
        </p:nvSpPr>
        <p:spPr>
          <a:xfrm>
            <a:off x="2150048" y="124421"/>
            <a:ext cx="7891904" cy="1015663"/>
          </a:xfrm>
          <a:prstGeom prst="rect">
            <a:avLst/>
          </a:prstGeom>
          <a:noFill/>
        </p:spPr>
        <p:txBody>
          <a:bodyPr wrap="none" rtlCol="0">
            <a:spAutoFit/>
          </a:bodyPr>
          <a:lstStyle/>
          <a:p>
            <a:r>
              <a:rPr lang="en-US" sz="6000" dirty="0">
                <a:solidFill>
                  <a:schemeClr val="accent2">
                    <a:lumMod val="50000"/>
                  </a:schemeClr>
                </a:solidFill>
                <a:latin typeface="Aharoni" panose="02010803020104030203" pitchFamily="2" charset="-79"/>
                <a:cs typeface="Aharoni" panose="02010803020104030203" pitchFamily="2" charset="-79"/>
              </a:rPr>
              <a:t>Drugs of the Decades</a:t>
            </a:r>
          </a:p>
        </p:txBody>
      </p:sp>
    </p:spTree>
    <p:extLst>
      <p:ext uri="{BB962C8B-B14F-4D97-AF65-F5344CB8AC3E}">
        <p14:creationId xmlns:p14="http://schemas.microsoft.com/office/powerpoint/2010/main" val="125600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1588" y="893"/>
            <a:ext cx="12188825" cy="685621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883706" cy="6883706"/>
          </a:xfrm>
          <a:prstGeom prst="rect">
            <a:avLst/>
          </a:prstGeom>
        </p:spPr>
      </p:pic>
      <p:sp>
        <p:nvSpPr>
          <p:cNvPr id="5" name="TextBox 4"/>
          <p:cNvSpPr txBox="1"/>
          <p:nvPr/>
        </p:nvSpPr>
        <p:spPr>
          <a:xfrm>
            <a:off x="-12526" y="4267200"/>
            <a:ext cx="6883706" cy="2215991"/>
          </a:xfrm>
          <a:prstGeom prst="rect">
            <a:avLst/>
          </a:prstGeom>
          <a:solidFill>
            <a:schemeClr val="bg2">
              <a:alpha val="40000"/>
            </a:schemeClr>
          </a:solidFill>
        </p:spPr>
        <p:txBody>
          <a:bodyPr wrap="square" rtlCol="0">
            <a:spAutoFit/>
          </a:bodyPr>
          <a:lstStyle/>
          <a:p>
            <a:pPr algn="ctr" fontAlgn="base">
              <a:spcBef>
                <a:spcPct val="0"/>
              </a:spcBef>
              <a:spcAft>
                <a:spcPct val="0"/>
              </a:spcAft>
            </a:pPr>
            <a:r>
              <a:rPr lang="en-US" sz="13800" dirty="0">
                <a:solidFill>
                  <a:prstClr val="white"/>
                </a:solidFill>
                <a:effectLst>
                  <a:outerShdw blurRad="50800" dist="38100" dir="5400000" algn="t" rotWithShape="0">
                    <a:prstClr val="black">
                      <a:alpha val="40000"/>
                    </a:prstClr>
                  </a:outerShdw>
                </a:effectLst>
                <a:latin typeface="Baskerville Old Face" panose="02020602080505020303" pitchFamily="18" charset="0"/>
                <a:cs typeface="Arial" charset="0"/>
              </a:rPr>
              <a:t>5Rs</a:t>
            </a:r>
            <a:endParaRPr lang="en-US" sz="23900" dirty="0">
              <a:solidFill>
                <a:prstClr val="white"/>
              </a:solidFill>
              <a:effectLst>
                <a:outerShdw blurRad="50800" dist="38100" dir="5400000" algn="t" rotWithShape="0">
                  <a:prstClr val="black">
                    <a:alpha val="40000"/>
                  </a:prstClr>
                </a:outerShdw>
              </a:effectLst>
              <a:latin typeface="Baskerville Old Face" panose="02020602080505020303" pitchFamily="18" charset="0"/>
              <a:cs typeface="Arial" charset="0"/>
            </a:endParaRPr>
          </a:p>
        </p:txBody>
      </p:sp>
      <p:sp>
        <p:nvSpPr>
          <p:cNvPr id="7" name="TextBox 6"/>
          <p:cNvSpPr txBox="1"/>
          <p:nvPr/>
        </p:nvSpPr>
        <p:spPr>
          <a:xfrm>
            <a:off x="-12526" y="353923"/>
            <a:ext cx="11408236" cy="769441"/>
          </a:xfrm>
          <a:prstGeom prst="rect">
            <a:avLst/>
          </a:prstGeom>
          <a:solidFill>
            <a:srgbClr val="4472C4">
              <a:alpha val="72000"/>
            </a:srgbClr>
          </a:solidFill>
        </p:spPr>
        <p:txBody>
          <a:bodyPr wrap="square" rtlCol="0">
            <a:spAutoFit/>
          </a:bodyPr>
          <a:lstStyle/>
          <a:p>
            <a:pPr fontAlgn="base">
              <a:spcBef>
                <a:spcPct val="0"/>
              </a:spcBef>
              <a:spcAft>
                <a:spcPct val="0"/>
              </a:spcAft>
            </a:pPr>
            <a:r>
              <a:rPr lang="en-US" sz="4400" dirty="0">
                <a:solidFill>
                  <a:prstClr val="white"/>
                </a:solidFill>
                <a:latin typeface="Tw Cen MT Condensed Extra Bold" panose="020B0803020202020204" pitchFamily="34" charset="0"/>
                <a:cs typeface="Arial" charset="0"/>
              </a:rPr>
              <a:t>How Collaborative Policy and Practice Impacts</a:t>
            </a:r>
          </a:p>
        </p:txBody>
      </p:sp>
      <p:sp>
        <p:nvSpPr>
          <p:cNvPr id="8" name="TextBox 7"/>
          <p:cNvSpPr txBox="1"/>
          <p:nvPr/>
        </p:nvSpPr>
        <p:spPr>
          <a:xfrm>
            <a:off x="7848600" y="1174080"/>
            <a:ext cx="3657600" cy="5632311"/>
          </a:xfrm>
          <a:prstGeom prst="rect">
            <a:avLst/>
          </a:prstGeom>
          <a:noFill/>
        </p:spPr>
        <p:txBody>
          <a:bodyPr wrap="square" rtlCol="0">
            <a:spAutoFit/>
          </a:bodyPr>
          <a:lstStyle/>
          <a:p>
            <a:pPr fontAlgn="base">
              <a:spcBef>
                <a:spcPct val="0"/>
              </a:spcBef>
              <a:spcAft>
                <a:spcPct val="0"/>
              </a:spcAft>
            </a:pPr>
            <a:r>
              <a:rPr lang="en-US" sz="7200" dirty="0">
                <a:solidFill>
                  <a:srgbClr val="1D6FA9"/>
                </a:solidFill>
                <a:latin typeface="Baskerville Old Face" panose="02020602080505020303" pitchFamily="18" charset="0"/>
                <a:cs typeface="Arial" charset="0"/>
              </a:rPr>
              <a:t>R</a:t>
            </a:r>
            <a:r>
              <a:rPr lang="en-US" sz="3600" dirty="0">
                <a:solidFill>
                  <a:srgbClr val="B74919"/>
                </a:solidFill>
                <a:latin typeface="Baskerville Old Face" panose="02020602080505020303" pitchFamily="18" charset="0"/>
                <a:cs typeface="Arial" charset="0"/>
              </a:rPr>
              <a:t>ecovery</a:t>
            </a:r>
          </a:p>
          <a:p>
            <a:pPr fontAlgn="base">
              <a:spcBef>
                <a:spcPct val="0"/>
              </a:spcBef>
              <a:spcAft>
                <a:spcPct val="0"/>
              </a:spcAft>
            </a:pPr>
            <a:r>
              <a:rPr lang="en-US" sz="7200" dirty="0">
                <a:solidFill>
                  <a:schemeClr val="accent4"/>
                </a:solidFill>
                <a:latin typeface="Baskerville Old Face" panose="02020602080505020303" pitchFamily="18" charset="0"/>
                <a:cs typeface="Arial" charset="0"/>
              </a:rPr>
              <a:t>R</a:t>
            </a:r>
            <a:r>
              <a:rPr lang="en-US" sz="3600" dirty="0">
                <a:solidFill>
                  <a:srgbClr val="B74919"/>
                </a:solidFill>
                <a:latin typeface="Baskerville Old Face" panose="02020602080505020303" pitchFamily="18" charset="0"/>
                <a:cs typeface="Arial" charset="0"/>
              </a:rPr>
              <a:t>emain at home </a:t>
            </a:r>
            <a:r>
              <a:rPr lang="en-US" sz="7200" dirty="0">
                <a:solidFill>
                  <a:schemeClr val="accent4"/>
                </a:solidFill>
                <a:latin typeface="Baskerville Old Face" panose="02020602080505020303" pitchFamily="18" charset="0"/>
                <a:cs typeface="Arial" charset="0"/>
              </a:rPr>
              <a:t>R</a:t>
            </a:r>
            <a:r>
              <a:rPr lang="en-US" sz="3600" dirty="0">
                <a:solidFill>
                  <a:srgbClr val="B74919"/>
                </a:solidFill>
                <a:latin typeface="Baskerville Old Face" panose="02020602080505020303" pitchFamily="18" charset="0"/>
                <a:cs typeface="Arial" charset="0"/>
              </a:rPr>
              <a:t>eunification</a:t>
            </a:r>
          </a:p>
          <a:p>
            <a:pPr fontAlgn="base">
              <a:spcBef>
                <a:spcPct val="0"/>
              </a:spcBef>
              <a:spcAft>
                <a:spcPct val="0"/>
              </a:spcAft>
            </a:pPr>
            <a:r>
              <a:rPr lang="en-US" sz="7200" dirty="0">
                <a:solidFill>
                  <a:schemeClr val="accent4"/>
                </a:solidFill>
                <a:latin typeface="Baskerville Old Face" panose="02020602080505020303" pitchFamily="18" charset="0"/>
                <a:cs typeface="Arial" charset="0"/>
              </a:rPr>
              <a:t>R</a:t>
            </a:r>
            <a:r>
              <a:rPr lang="en-US" sz="3600" dirty="0">
                <a:solidFill>
                  <a:srgbClr val="B74919"/>
                </a:solidFill>
                <a:latin typeface="Baskerville Old Face" panose="02020602080505020303" pitchFamily="18" charset="0"/>
                <a:cs typeface="Arial" charset="0"/>
              </a:rPr>
              <a:t>e-occurrence</a:t>
            </a:r>
          </a:p>
          <a:p>
            <a:pPr fontAlgn="base">
              <a:spcBef>
                <a:spcPct val="0"/>
              </a:spcBef>
              <a:spcAft>
                <a:spcPct val="0"/>
              </a:spcAft>
            </a:pPr>
            <a:r>
              <a:rPr lang="en-US" sz="7200" dirty="0">
                <a:solidFill>
                  <a:schemeClr val="accent4"/>
                </a:solidFill>
                <a:latin typeface="Baskerville Old Face" panose="02020602080505020303" pitchFamily="18" charset="0"/>
                <a:cs typeface="Arial" charset="0"/>
              </a:rPr>
              <a:t>R</a:t>
            </a:r>
            <a:r>
              <a:rPr lang="en-US" sz="3600" dirty="0">
                <a:solidFill>
                  <a:srgbClr val="B74919"/>
                </a:solidFill>
                <a:latin typeface="Baskerville Old Face" panose="02020602080505020303" pitchFamily="18" charset="0"/>
                <a:cs typeface="Arial" charset="0"/>
              </a:rPr>
              <a:t>e-entry</a:t>
            </a:r>
          </a:p>
        </p:txBody>
      </p:sp>
    </p:spTree>
    <p:extLst>
      <p:ext uri="{BB962C8B-B14F-4D97-AF65-F5344CB8AC3E}">
        <p14:creationId xmlns:p14="http://schemas.microsoft.com/office/powerpoint/2010/main" val="2387343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9268" b="48526"/>
          <a:stretch/>
        </p:blipFill>
        <p:spPr>
          <a:xfrm>
            <a:off x="0" y="0"/>
            <a:ext cx="12192000" cy="5097516"/>
          </a:xfrm>
        </p:spPr>
      </p:pic>
      <p:sp>
        <p:nvSpPr>
          <p:cNvPr id="6" name="TextBox 5"/>
          <p:cNvSpPr txBox="1"/>
          <p:nvPr/>
        </p:nvSpPr>
        <p:spPr>
          <a:xfrm>
            <a:off x="0" y="365125"/>
            <a:ext cx="8435323" cy="769441"/>
          </a:xfrm>
          <a:prstGeom prst="rect">
            <a:avLst/>
          </a:prstGeom>
          <a:solidFill>
            <a:srgbClr val="4472C4">
              <a:alpha val="72000"/>
            </a:srgbClr>
          </a:solidFill>
        </p:spPr>
        <p:txBody>
          <a:bodyPr wrap="none" rtlCol="0">
            <a:spAutoFit/>
          </a:bodyPr>
          <a:lstStyle/>
          <a:p>
            <a:pPr algn="r"/>
            <a:r>
              <a:rPr lang="en-US" altLang="en-US" sz="4400" b="1" dirty="0">
                <a:solidFill>
                  <a:prstClr val="white"/>
                </a:solidFill>
                <a:latin typeface="Baskerville Old Face" panose="02020602080505020303" pitchFamily="18" charset="0"/>
              </a:rPr>
              <a:t>Regional  Partnership Grants (RPGs)</a:t>
            </a:r>
            <a:endParaRPr lang="en-US" altLang="en-US" sz="3200" b="1" dirty="0">
              <a:solidFill>
                <a:prstClr val="white"/>
              </a:solidFill>
              <a:latin typeface="Baskerville Old Face" panose="02020602080505020303" pitchFamily="18" charset="0"/>
            </a:endParaRPr>
          </a:p>
        </p:txBody>
      </p:sp>
      <p:sp>
        <p:nvSpPr>
          <p:cNvPr id="7" name="TextBox 6"/>
          <p:cNvSpPr txBox="1"/>
          <p:nvPr/>
        </p:nvSpPr>
        <p:spPr>
          <a:xfrm>
            <a:off x="3635309" y="2208183"/>
            <a:ext cx="3756991" cy="584775"/>
          </a:xfrm>
          <a:prstGeom prst="rect">
            <a:avLst/>
          </a:prstGeom>
          <a:solidFill>
            <a:srgbClr val="00B0F0">
              <a:alpha val="72000"/>
            </a:srgbClr>
          </a:solidFill>
        </p:spPr>
        <p:txBody>
          <a:bodyPr wrap="none">
            <a:spAutoFit/>
          </a:bodyPr>
          <a:lstStyle/>
          <a:p>
            <a:pPr>
              <a:defRPr/>
            </a:pPr>
            <a:r>
              <a:rPr lang="en-US" sz="3200" b="1" dirty="0">
                <a:solidFill>
                  <a:prstClr val="white"/>
                </a:solidFill>
                <a:latin typeface="Cambria" panose="02040503050406030204" pitchFamily="18" charset="0"/>
              </a:rPr>
              <a:t>53 Grant Programs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499" r="3135"/>
          <a:stretch/>
        </p:blipFill>
        <p:spPr>
          <a:xfrm>
            <a:off x="10754710" y="3992940"/>
            <a:ext cx="1345324" cy="1007037"/>
          </a:xfrm>
          <a:prstGeom prst="rect">
            <a:avLst/>
          </a:prstGeom>
        </p:spPr>
      </p:pic>
      <p:sp>
        <p:nvSpPr>
          <p:cNvPr id="11" name="TextBox 10"/>
          <p:cNvSpPr txBox="1"/>
          <p:nvPr/>
        </p:nvSpPr>
        <p:spPr>
          <a:xfrm>
            <a:off x="6479437" y="3606270"/>
            <a:ext cx="3176254" cy="584775"/>
          </a:xfrm>
          <a:prstGeom prst="rect">
            <a:avLst/>
          </a:prstGeom>
          <a:solidFill>
            <a:schemeClr val="accent2">
              <a:lumMod val="75000"/>
              <a:alpha val="72000"/>
            </a:schemeClr>
          </a:solidFill>
        </p:spPr>
        <p:txBody>
          <a:bodyPr wrap="none">
            <a:spAutoFit/>
          </a:bodyPr>
          <a:lstStyle/>
          <a:p>
            <a:pPr>
              <a:defRPr/>
            </a:pPr>
            <a:r>
              <a:rPr lang="en-US" sz="3200" b="1" dirty="0">
                <a:solidFill>
                  <a:prstClr val="white"/>
                </a:solidFill>
                <a:latin typeface="Cambria" panose="02040503050406030204" pitchFamily="18" charset="0"/>
              </a:rPr>
              <a:t>25,541 children</a:t>
            </a:r>
          </a:p>
        </p:txBody>
      </p:sp>
      <p:sp>
        <p:nvSpPr>
          <p:cNvPr id="12" name="TextBox 11"/>
          <p:cNvSpPr txBox="1"/>
          <p:nvPr/>
        </p:nvSpPr>
        <p:spPr>
          <a:xfrm>
            <a:off x="6479437" y="2899078"/>
            <a:ext cx="3176254" cy="588403"/>
          </a:xfrm>
          <a:prstGeom prst="rect">
            <a:avLst/>
          </a:prstGeom>
          <a:solidFill>
            <a:schemeClr val="accent2">
              <a:lumMod val="75000"/>
              <a:alpha val="72000"/>
            </a:schemeClr>
          </a:solidFill>
        </p:spPr>
        <p:txBody>
          <a:bodyPr wrap="square">
            <a:spAutoFit/>
          </a:bodyPr>
          <a:lstStyle/>
          <a:p>
            <a:pPr>
              <a:defRPr/>
            </a:pPr>
            <a:r>
              <a:rPr lang="en-US" sz="3200" b="1" dirty="0">
                <a:solidFill>
                  <a:prstClr val="white"/>
                </a:solidFill>
                <a:latin typeface="Cambria" panose="02040503050406030204" pitchFamily="18" charset="0"/>
              </a:rPr>
              <a:t>17,820 adults</a:t>
            </a:r>
          </a:p>
        </p:txBody>
      </p:sp>
      <p:sp>
        <p:nvSpPr>
          <p:cNvPr id="13" name="TextBox 12"/>
          <p:cNvSpPr txBox="1"/>
          <p:nvPr/>
        </p:nvSpPr>
        <p:spPr>
          <a:xfrm>
            <a:off x="6479437" y="4309834"/>
            <a:ext cx="3176254" cy="584775"/>
          </a:xfrm>
          <a:prstGeom prst="rect">
            <a:avLst/>
          </a:prstGeom>
          <a:solidFill>
            <a:schemeClr val="accent2">
              <a:lumMod val="75000"/>
              <a:alpha val="72000"/>
            </a:schemeClr>
          </a:solidFill>
        </p:spPr>
        <p:txBody>
          <a:bodyPr wrap="square">
            <a:spAutoFit/>
          </a:bodyPr>
          <a:lstStyle/>
          <a:p>
            <a:pPr>
              <a:defRPr/>
            </a:pPr>
            <a:r>
              <a:rPr lang="en-US" sz="3200" b="1" dirty="0">
                <a:solidFill>
                  <a:prstClr val="white"/>
                </a:solidFill>
                <a:latin typeface="Cambria" panose="02040503050406030204" pitchFamily="18" charset="0"/>
              </a:rPr>
              <a:t>15,031 families</a:t>
            </a:r>
          </a:p>
        </p:txBody>
      </p:sp>
      <p:sp>
        <p:nvSpPr>
          <p:cNvPr id="14" name="TextBox 13"/>
          <p:cNvSpPr txBox="1"/>
          <p:nvPr/>
        </p:nvSpPr>
        <p:spPr>
          <a:xfrm>
            <a:off x="191396" y="5344456"/>
            <a:ext cx="2198038" cy="1323439"/>
          </a:xfrm>
          <a:prstGeom prst="rect">
            <a:avLst/>
          </a:prstGeom>
          <a:noFill/>
        </p:spPr>
        <p:txBody>
          <a:bodyPr wrap="none" rtlCol="0">
            <a:spAutoFit/>
          </a:bodyPr>
          <a:lstStyle/>
          <a:p>
            <a:r>
              <a:rPr lang="en-US" sz="8000" b="1" dirty="0">
                <a:solidFill>
                  <a:schemeClr val="accent4"/>
                </a:solidFill>
                <a:latin typeface="Tw Cen MT Condensed Extra Bold" panose="020B0803020202020204" pitchFamily="34" charset="0"/>
              </a:rPr>
              <a:t>2007</a:t>
            </a:r>
          </a:p>
        </p:txBody>
      </p:sp>
      <p:sp>
        <p:nvSpPr>
          <p:cNvPr id="15" name="TextBox 14"/>
          <p:cNvSpPr txBox="1"/>
          <p:nvPr/>
        </p:nvSpPr>
        <p:spPr>
          <a:xfrm>
            <a:off x="9655691" y="5320183"/>
            <a:ext cx="2198038" cy="1323439"/>
          </a:xfrm>
          <a:prstGeom prst="rect">
            <a:avLst/>
          </a:prstGeom>
          <a:noFill/>
        </p:spPr>
        <p:txBody>
          <a:bodyPr wrap="none" rtlCol="0">
            <a:spAutoFit/>
          </a:bodyPr>
          <a:lstStyle/>
          <a:p>
            <a:r>
              <a:rPr lang="en-US" sz="8000" b="1" dirty="0">
                <a:solidFill>
                  <a:schemeClr val="accent4"/>
                </a:solidFill>
                <a:latin typeface="Tw Cen MT Condensed Extra Bold" panose="020B0803020202020204" pitchFamily="34" charset="0"/>
              </a:rPr>
              <a:t>2012</a:t>
            </a:r>
          </a:p>
        </p:txBody>
      </p:sp>
      <p:cxnSp>
        <p:nvCxnSpPr>
          <p:cNvPr id="16" name="Straight Connector 15"/>
          <p:cNvCxnSpPr/>
          <p:nvPr/>
        </p:nvCxnSpPr>
        <p:spPr>
          <a:xfrm flipV="1">
            <a:off x="2626306" y="6086722"/>
            <a:ext cx="6792512" cy="48546"/>
          </a:xfrm>
          <a:prstGeom prst="line">
            <a:avLst/>
          </a:prstGeom>
          <a:ln w="76200">
            <a:solidFill>
              <a:schemeClr val="accent5"/>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17" name="TextBox 16"/>
          <p:cNvSpPr txBox="1"/>
          <p:nvPr/>
        </p:nvSpPr>
        <p:spPr>
          <a:xfrm>
            <a:off x="3322144" y="5444713"/>
            <a:ext cx="5400837" cy="523220"/>
          </a:xfrm>
          <a:prstGeom prst="rect">
            <a:avLst/>
          </a:prstGeom>
          <a:noFill/>
        </p:spPr>
        <p:txBody>
          <a:bodyPr wrap="none" rtlCol="0">
            <a:spAutoFit/>
          </a:bodyPr>
          <a:lstStyle/>
          <a:p>
            <a:pPr algn="r"/>
            <a:r>
              <a:rPr lang="en-US" sz="2800" dirty="0">
                <a:solidFill>
                  <a:schemeClr val="accent2">
                    <a:lumMod val="50000"/>
                  </a:schemeClr>
                </a:solidFill>
                <a:latin typeface="Baskerville Old Face" panose="02020602080505020303" pitchFamily="18" charset="0"/>
                <a:cs typeface="Arial" panose="020B0604020202020204" pitchFamily="34" charset="0"/>
              </a:rPr>
              <a:t>Regional Partnership Grant Program</a:t>
            </a:r>
          </a:p>
        </p:txBody>
      </p:sp>
    </p:spTree>
    <p:extLst>
      <p:ext uri="{BB962C8B-B14F-4D97-AF65-F5344CB8AC3E}">
        <p14:creationId xmlns:p14="http://schemas.microsoft.com/office/powerpoint/2010/main" val="2559294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4638"/>
          <a:stretch/>
        </p:blipFill>
        <p:spPr>
          <a:xfrm>
            <a:off x="0" y="-43859"/>
            <a:ext cx="12192000" cy="5168348"/>
          </a:xfrm>
          <a:prstGeom prst="rect">
            <a:avLst/>
          </a:prstGeom>
          <a:noFill/>
          <a:ln>
            <a:noFill/>
          </a:ln>
        </p:spPr>
      </p:pic>
      <p:sp>
        <p:nvSpPr>
          <p:cNvPr id="8" name="TextBox 7"/>
          <p:cNvSpPr txBox="1"/>
          <p:nvPr/>
        </p:nvSpPr>
        <p:spPr>
          <a:xfrm>
            <a:off x="265089" y="5279530"/>
            <a:ext cx="2198038" cy="1323439"/>
          </a:xfrm>
          <a:prstGeom prst="rect">
            <a:avLst/>
          </a:prstGeom>
          <a:noFill/>
        </p:spPr>
        <p:txBody>
          <a:bodyPr wrap="none" rtlCol="0">
            <a:spAutoFit/>
          </a:bodyPr>
          <a:lstStyle/>
          <a:p>
            <a:r>
              <a:rPr lang="en-US" sz="8000" b="1" dirty="0">
                <a:solidFill>
                  <a:srgbClr val="CC6600"/>
                </a:solidFill>
                <a:latin typeface="Tw Cen MT Condensed Extra Bold" panose="020B0803020202020204" pitchFamily="34" charset="0"/>
              </a:rPr>
              <a:t>2010</a:t>
            </a:r>
          </a:p>
        </p:txBody>
      </p:sp>
      <p:cxnSp>
        <p:nvCxnSpPr>
          <p:cNvPr id="9" name="Straight Connector 8"/>
          <p:cNvCxnSpPr/>
          <p:nvPr/>
        </p:nvCxnSpPr>
        <p:spPr>
          <a:xfrm flipV="1">
            <a:off x="2623930" y="6142382"/>
            <a:ext cx="6792512" cy="48546"/>
          </a:xfrm>
          <a:prstGeom prst="line">
            <a:avLst/>
          </a:prstGeom>
          <a:ln w="76200">
            <a:solidFill>
              <a:schemeClr val="accent1">
                <a:lumMod val="75000"/>
              </a:schemeClr>
            </a:solidFill>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10" name="TextBox 9"/>
          <p:cNvSpPr txBox="1"/>
          <p:nvPr/>
        </p:nvSpPr>
        <p:spPr>
          <a:xfrm>
            <a:off x="2577577" y="5418028"/>
            <a:ext cx="6885218" cy="523220"/>
          </a:xfrm>
          <a:prstGeom prst="rect">
            <a:avLst/>
          </a:prstGeom>
          <a:noFill/>
        </p:spPr>
        <p:txBody>
          <a:bodyPr wrap="none" rtlCol="0">
            <a:spAutoFit/>
          </a:bodyPr>
          <a:lstStyle/>
          <a:p>
            <a:pPr algn="r"/>
            <a:r>
              <a:rPr lang="en-US" sz="2800" dirty="0">
                <a:solidFill>
                  <a:srgbClr val="CC6600"/>
                </a:solidFill>
                <a:latin typeface="Baskerville Old Face" panose="02020602080505020303" pitchFamily="18" charset="0"/>
                <a:cs typeface="Arial" panose="020B0604020202020204" pitchFamily="34" charset="0"/>
              </a:rPr>
              <a:t>Children Affected by Methamphetamine Grant</a:t>
            </a:r>
          </a:p>
        </p:txBody>
      </p:sp>
      <p:sp>
        <p:nvSpPr>
          <p:cNvPr id="12" name="TextBox 11"/>
          <p:cNvSpPr txBox="1"/>
          <p:nvPr/>
        </p:nvSpPr>
        <p:spPr>
          <a:xfrm>
            <a:off x="9678754" y="5279529"/>
            <a:ext cx="2198038" cy="1323439"/>
          </a:xfrm>
          <a:prstGeom prst="rect">
            <a:avLst/>
          </a:prstGeom>
          <a:noFill/>
        </p:spPr>
        <p:txBody>
          <a:bodyPr wrap="none" rtlCol="0">
            <a:spAutoFit/>
          </a:bodyPr>
          <a:lstStyle/>
          <a:p>
            <a:r>
              <a:rPr lang="en-US" sz="8000" b="1" dirty="0">
                <a:solidFill>
                  <a:srgbClr val="CC6600"/>
                </a:solidFill>
                <a:latin typeface="Tw Cen MT Condensed Extra Bold" panose="020B0803020202020204" pitchFamily="34" charset="0"/>
              </a:rPr>
              <a:t>2014</a:t>
            </a:r>
          </a:p>
        </p:txBody>
      </p:sp>
      <p:pic>
        <p:nvPicPr>
          <p:cNvPr id="15" name="Picture 14"/>
          <p:cNvPicPr>
            <a:picLocks noChangeAspect="1"/>
          </p:cNvPicPr>
          <p:nvPr/>
        </p:nvPicPr>
        <p:blipFill>
          <a:blip r:embed="rId4"/>
          <a:stretch>
            <a:fillRect/>
          </a:stretch>
        </p:blipFill>
        <p:spPr>
          <a:xfrm>
            <a:off x="10777773" y="3933041"/>
            <a:ext cx="1263749" cy="1128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1517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1588" y="893"/>
            <a:ext cx="12188825" cy="6856214"/>
          </a:xfrm>
          <a:prstGeom prst="rect">
            <a:avLst/>
          </a:prstGeom>
        </p:spPr>
      </p:pic>
      <p:graphicFrame>
        <p:nvGraphicFramePr>
          <p:cNvPr id="2" name="Chart 1"/>
          <p:cNvGraphicFramePr/>
          <p:nvPr>
            <p:extLst>
              <p:ext uri="{D42A27DB-BD31-4B8C-83A1-F6EECF244321}">
                <p14:modId xmlns:p14="http://schemas.microsoft.com/office/powerpoint/2010/main" val="2336780552"/>
              </p:ext>
            </p:extLst>
          </p:nvPr>
        </p:nvGraphicFramePr>
        <p:xfrm>
          <a:off x="1118673" y="1278910"/>
          <a:ext cx="10072331" cy="5857829"/>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rot="16200000">
            <a:off x="-63040" y="4085868"/>
            <a:ext cx="3038973" cy="369332"/>
          </a:xfrm>
          <a:prstGeom prst="rect">
            <a:avLst/>
          </a:prstGeom>
          <a:noFill/>
        </p:spPr>
        <p:txBody>
          <a:bodyPr wrap="none" rtlCol="0">
            <a:spAutoFit/>
          </a:bodyPr>
          <a:lstStyle/>
          <a:p>
            <a:pPr defTabSz="456926"/>
            <a:r>
              <a:rPr lang="en-US" dirty="0">
                <a:solidFill>
                  <a:prstClr val="black">
                    <a:lumMod val="65000"/>
                    <a:lumOff val="35000"/>
                  </a:prstClr>
                </a:solidFill>
                <a:cs typeface="Arial"/>
              </a:rPr>
              <a:t>Median # of days to admission</a:t>
            </a:r>
          </a:p>
        </p:txBody>
      </p:sp>
      <p:sp>
        <p:nvSpPr>
          <p:cNvPr id="3" name="TextBox 2"/>
          <p:cNvSpPr txBox="1"/>
          <p:nvPr/>
        </p:nvSpPr>
        <p:spPr>
          <a:xfrm>
            <a:off x="4097737" y="4940884"/>
            <a:ext cx="749493" cy="369108"/>
          </a:xfrm>
          <a:prstGeom prst="rect">
            <a:avLst/>
          </a:prstGeom>
          <a:noFill/>
        </p:spPr>
        <p:txBody>
          <a:bodyPr wrap="square" rtlCol="0">
            <a:spAutoFit/>
          </a:bodyPr>
          <a:lstStyle/>
          <a:p>
            <a:endParaRPr lang="en-US" sz="1799" dirty="0">
              <a:solidFill>
                <a:prstClr val="black"/>
              </a:solidFill>
            </a:endParaRPr>
          </a:p>
        </p:txBody>
      </p:sp>
      <p:sp>
        <p:nvSpPr>
          <p:cNvPr id="5" name="Rectangle 2"/>
          <p:cNvSpPr>
            <a:spLocks noChangeArrowheads="1"/>
          </p:cNvSpPr>
          <p:nvPr/>
        </p:nvSpPr>
        <p:spPr bwMode="auto">
          <a:xfrm>
            <a:off x="2511317" y="3340017"/>
            <a:ext cx="2473100" cy="1753533"/>
          </a:xfrm>
          <a:prstGeom prst="rect">
            <a:avLst/>
          </a:prstGeom>
          <a:solidFill>
            <a:schemeClr val="bg1">
              <a:alpha val="72000"/>
            </a:schemeClr>
          </a:solidFill>
          <a:ln>
            <a:noFill/>
          </a:ln>
          <a:effectLst/>
        </p:spPr>
        <p:txBody>
          <a:bodyPr vert="horz" wrap="square" lIns="91416" tIns="45708" rIns="91416" bIns="45708" numCol="1" anchor="ctr" anchorCtr="0" compatLnSpc="1">
            <a:prstTxWarp prst="textNoShape">
              <a:avLst/>
            </a:prstTxWarp>
            <a:spAutoFit/>
          </a:bodyPr>
          <a:lstStyle/>
          <a:p>
            <a:pPr eaLnBrk="0" fontAlgn="base" hangingPunct="0">
              <a:spcBef>
                <a:spcPct val="0"/>
              </a:spcBef>
              <a:spcAft>
                <a:spcPct val="0"/>
              </a:spcAft>
            </a:pPr>
            <a:r>
              <a:rPr lang="en-US" altLang="en-US" sz="1799" i="1" dirty="0">
                <a:solidFill>
                  <a:prstClr val="black"/>
                </a:solidFill>
                <a:ea typeface="Calibri" panose="020F0502020204030204" pitchFamily="34" charset="0"/>
                <a:cs typeface="Times New Roman" panose="02020603050405020304" pitchFamily="18" charset="0"/>
              </a:rPr>
              <a:t>Median of 0.0 days indicating that it was most common for adults to access care the same day they entered CAM services </a:t>
            </a:r>
            <a:endParaRPr lang="en-US" altLang="en-US" sz="1799" dirty="0">
              <a:solidFill>
                <a:prstClr val="black"/>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3" y="893"/>
            <a:ext cx="2243213" cy="2243213"/>
          </a:xfrm>
          <a:prstGeom prst="rect">
            <a:avLst/>
          </a:prstGeom>
        </p:spPr>
      </p:pic>
      <p:sp>
        <p:nvSpPr>
          <p:cNvPr id="4" name="TextBox 3"/>
          <p:cNvSpPr txBox="1"/>
          <p:nvPr/>
        </p:nvSpPr>
        <p:spPr>
          <a:xfrm>
            <a:off x="2240279" y="629016"/>
            <a:ext cx="9950133" cy="1131203"/>
          </a:xfrm>
          <a:prstGeom prst="rect">
            <a:avLst/>
          </a:prstGeom>
          <a:solidFill>
            <a:schemeClr val="bg1">
              <a:alpha val="72000"/>
            </a:schemeClr>
          </a:solidFill>
        </p:spPr>
        <p:txBody>
          <a:bodyPr wrap="square" rtlCol="0">
            <a:spAutoFit/>
          </a:bodyPr>
          <a:lstStyle/>
          <a:p>
            <a:pPr fontAlgn="base">
              <a:spcBef>
                <a:spcPct val="0"/>
              </a:spcBef>
              <a:spcAft>
                <a:spcPct val="0"/>
              </a:spcAft>
            </a:pPr>
            <a:r>
              <a:rPr lang="en-US" sz="6600" dirty="0">
                <a:solidFill>
                  <a:srgbClr val="1D6FA9"/>
                </a:solidFill>
                <a:latin typeface="Baskerville Old Face" panose="02020602080505020303" pitchFamily="18" charset="0"/>
                <a:cs typeface="Arial" charset="0"/>
              </a:rPr>
              <a:t>R</a:t>
            </a:r>
            <a:r>
              <a:rPr lang="en-US" sz="4400" dirty="0">
                <a:solidFill>
                  <a:srgbClr val="B74919"/>
                </a:solidFill>
                <a:latin typeface="Baskerville Old Face" panose="02020602080505020303" pitchFamily="18" charset="0"/>
                <a:cs typeface="Arial" charset="0"/>
              </a:rPr>
              <a:t>ecovery – Access to Treatment </a:t>
            </a:r>
          </a:p>
        </p:txBody>
      </p:sp>
    </p:spTree>
    <p:extLst>
      <p:ext uri="{BB962C8B-B14F-4D97-AF65-F5344CB8AC3E}">
        <p14:creationId xmlns:p14="http://schemas.microsoft.com/office/powerpoint/2010/main" val="3091986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1588" y="893"/>
            <a:ext cx="12188825" cy="6856214"/>
          </a:xfrm>
          <a:prstGeom prst="rect">
            <a:avLst/>
          </a:prstGeom>
        </p:spPr>
      </p:pic>
      <p:sp>
        <p:nvSpPr>
          <p:cNvPr id="3" name="TextBox 2"/>
          <p:cNvSpPr txBox="1"/>
          <p:nvPr/>
        </p:nvSpPr>
        <p:spPr>
          <a:xfrm>
            <a:off x="4097737" y="4940884"/>
            <a:ext cx="749493" cy="369108"/>
          </a:xfrm>
          <a:prstGeom prst="rect">
            <a:avLst/>
          </a:prstGeom>
          <a:noFill/>
        </p:spPr>
        <p:txBody>
          <a:bodyPr wrap="square" rtlCol="0">
            <a:spAutoFit/>
          </a:bodyPr>
          <a:lstStyle/>
          <a:p>
            <a:endParaRPr lang="en-US" sz="1799" dirty="0">
              <a:solidFill>
                <a:prstClr val="black"/>
              </a:solidFill>
            </a:endParaRPr>
          </a:p>
        </p:txBody>
      </p:sp>
      <p:sp>
        <p:nvSpPr>
          <p:cNvPr id="4" name="TextBox 3"/>
          <p:cNvSpPr txBox="1"/>
          <p:nvPr/>
        </p:nvSpPr>
        <p:spPr>
          <a:xfrm>
            <a:off x="2240279" y="629016"/>
            <a:ext cx="9950133" cy="1107996"/>
          </a:xfrm>
          <a:prstGeom prst="rect">
            <a:avLst/>
          </a:prstGeom>
          <a:solidFill>
            <a:schemeClr val="bg1">
              <a:alpha val="72000"/>
            </a:schemeClr>
          </a:solidFill>
        </p:spPr>
        <p:txBody>
          <a:bodyPr wrap="square" rtlCol="0">
            <a:spAutoFit/>
          </a:bodyPr>
          <a:lstStyle/>
          <a:p>
            <a:pPr fontAlgn="base">
              <a:spcBef>
                <a:spcPct val="0"/>
              </a:spcBef>
              <a:spcAft>
                <a:spcPct val="0"/>
              </a:spcAft>
            </a:pPr>
            <a:r>
              <a:rPr lang="en-US" sz="6600" dirty="0">
                <a:solidFill>
                  <a:srgbClr val="1D6FA9"/>
                </a:solidFill>
                <a:latin typeface="Baskerville Old Face" panose="02020602080505020303" pitchFamily="18" charset="0"/>
                <a:cs typeface="Arial" charset="0"/>
              </a:rPr>
              <a:t>R</a:t>
            </a:r>
            <a:r>
              <a:rPr lang="en-US" sz="4400" dirty="0">
                <a:solidFill>
                  <a:srgbClr val="B74919"/>
                </a:solidFill>
                <a:latin typeface="Baskerville Old Face" panose="02020602080505020303" pitchFamily="18" charset="0"/>
                <a:cs typeface="Arial" charset="0"/>
              </a:rPr>
              <a:t>emain at Home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3" y="893"/>
            <a:ext cx="2243213" cy="2243213"/>
          </a:xfrm>
          <a:prstGeom prst="rect">
            <a:avLst/>
          </a:prstGeom>
        </p:spPr>
      </p:pic>
      <p:graphicFrame>
        <p:nvGraphicFramePr>
          <p:cNvPr id="9" name="Chart 8"/>
          <p:cNvGraphicFramePr/>
          <p:nvPr>
            <p:extLst>
              <p:ext uri="{D42A27DB-BD31-4B8C-83A1-F6EECF244321}">
                <p14:modId xmlns:p14="http://schemas.microsoft.com/office/powerpoint/2010/main" val="2169582217"/>
              </p:ext>
            </p:extLst>
          </p:nvPr>
        </p:nvGraphicFramePr>
        <p:xfrm>
          <a:off x="1118673" y="2244106"/>
          <a:ext cx="9885681" cy="4334773"/>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p:cNvSpPr/>
          <p:nvPr/>
        </p:nvSpPr>
        <p:spPr>
          <a:xfrm>
            <a:off x="3947160" y="1836978"/>
            <a:ext cx="7799363" cy="369012"/>
          </a:xfrm>
          <a:prstGeom prst="rect">
            <a:avLst/>
          </a:prstGeom>
          <a:solidFill>
            <a:schemeClr val="bg1">
              <a:alpha val="72000"/>
            </a:schemeClr>
          </a:solidFill>
        </p:spPr>
        <p:txBody>
          <a:bodyPr wrap="square">
            <a:spAutoFit/>
          </a:bodyPr>
          <a:lstStyle/>
          <a:p>
            <a:pPr fontAlgn="base">
              <a:spcBef>
                <a:spcPct val="0"/>
              </a:spcBef>
              <a:spcAft>
                <a:spcPct val="0"/>
              </a:spcAft>
            </a:pPr>
            <a:r>
              <a:rPr lang="en-US" sz="1798" dirty="0">
                <a:solidFill>
                  <a:prstClr val="black">
                    <a:lumMod val="75000"/>
                    <a:lumOff val="25000"/>
                  </a:prstClr>
                </a:solidFill>
                <a:ea typeface="Verdana" panose="020B0604030504040204" pitchFamily="34" charset="0"/>
                <a:cs typeface="Arial" panose="020B0604020202020204" pitchFamily="34" charset="0"/>
              </a:rPr>
              <a:t>Percentage of children who</a:t>
            </a:r>
            <a:r>
              <a:rPr lang="en-US" sz="1798" dirty="0">
                <a:solidFill>
                  <a:prstClr val="black">
                    <a:lumMod val="75000"/>
                    <a:lumOff val="25000"/>
                  </a:prstClr>
                </a:solidFill>
                <a:cs typeface="Arial" charset="0"/>
              </a:rPr>
              <a:t> remained at home throughout program participation</a:t>
            </a:r>
            <a:endParaRPr lang="en-US" sz="1798" dirty="0">
              <a:solidFill>
                <a:prstClr val="black">
                  <a:lumMod val="75000"/>
                  <a:lumOff val="25000"/>
                </a:prstClr>
              </a:solidFill>
              <a:cs typeface="Arial" panose="020B0604020202020204" pitchFamily="34" charset="0"/>
            </a:endParaRPr>
          </a:p>
        </p:txBody>
      </p:sp>
      <p:sp>
        <p:nvSpPr>
          <p:cNvPr id="12" name="Rectangle 11"/>
          <p:cNvSpPr/>
          <p:nvPr/>
        </p:nvSpPr>
        <p:spPr>
          <a:xfrm>
            <a:off x="1443990" y="6503337"/>
            <a:ext cx="10748010" cy="338554"/>
          </a:xfrm>
          <a:prstGeom prst="rect">
            <a:avLst/>
          </a:prstGeom>
        </p:spPr>
        <p:txBody>
          <a:bodyPr wrap="square">
            <a:spAutoFit/>
          </a:bodyPr>
          <a:lstStyle/>
          <a:p>
            <a:pPr algn="r"/>
            <a:r>
              <a:rPr lang="en-US" sz="1600" i="1" dirty="0">
                <a:solidFill>
                  <a:prstClr val="black">
                    <a:lumMod val="75000"/>
                    <a:lumOff val="25000"/>
                  </a:prstClr>
                </a:solidFill>
              </a:rPr>
              <a:t>* This analysis is based on 8 RPG Grantees who implemented an FDC and submitted comparison group data</a:t>
            </a:r>
          </a:p>
        </p:txBody>
      </p:sp>
    </p:spTree>
    <p:extLst>
      <p:ext uri="{BB962C8B-B14F-4D97-AF65-F5344CB8AC3E}">
        <p14:creationId xmlns:p14="http://schemas.microsoft.com/office/powerpoint/2010/main" val="3802524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1588" y="893"/>
            <a:ext cx="12188825" cy="6856214"/>
          </a:xfrm>
          <a:prstGeom prst="rect">
            <a:avLst/>
          </a:prstGeom>
        </p:spPr>
      </p:pic>
      <p:sp>
        <p:nvSpPr>
          <p:cNvPr id="3" name="TextBox 2"/>
          <p:cNvSpPr txBox="1"/>
          <p:nvPr/>
        </p:nvSpPr>
        <p:spPr>
          <a:xfrm>
            <a:off x="4097737" y="4940884"/>
            <a:ext cx="749493" cy="369108"/>
          </a:xfrm>
          <a:prstGeom prst="rect">
            <a:avLst/>
          </a:prstGeom>
          <a:noFill/>
        </p:spPr>
        <p:txBody>
          <a:bodyPr wrap="square" rtlCol="0">
            <a:spAutoFit/>
          </a:bodyPr>
          <a:lstStyle/>
          <a:p>
            <a:endParaRPr lang="en-US" sz="1799" dirty="0">
              <a:solidFill>
                <a:prstClr val="black"/>
              </a:solidFill>
            </a:endParaRPr>
          </a:p>
        </p:txBody>
      </p:sp>
      <p:sp>
        <p:nvSpPr>
          <p:cNvPr id="4" name="TextBox 3"/>
          <p:cNvSpPr txBox="1"/>
          <p:nvPr/>
        </p:nvSpPr>
        <p:spPr>
          <a:xfrm>
            <a:off x="2240279" y="629016"/>
            <a:ext cx="9950133" cy="1107996"/>
          </a:xfrm>
          <a:prstGeom prst="rect">
            <a:avLst/>
          </a:prstGeom>
          <a:solidFill>
            <a:schemeClr val="bg1">
              <a:alpha val="72000"/>
            </a:schemeClr>
          </a:solidFill>
        </p:spPr>
        <p:txBody>
          <a:bodyPr wrap="square" rtlCol="0">
            <a:spAutoFit/>
          </a:bodyPr>
          <a:lstStyle/>
          <a:p>
            <a:pPr fontAlgn="base">
              <a:spcBef>
                <a:spcPct val="0"/>
              </a:spcBef>
              <a:spcAft>
                <a:spcPct val="0"/>
              </a:spcAft>
            </a:pPr>
            <a:r>
              <a:rPr lang="en-US" sz="6600" dirty="0">
                <a:solidFill>
                  <a:srgbClr val="1D6FA9"/>
                </a:solidFill>
                <a:latin typeface="Baskerville Old Face" panose="02020602080505020303" pitchFamily="18" charset="0"/>
                <a:cs typeface="Arial" charset="0"/>
              </a:rPr>
              <a:t>R</a:t>
            </a:r>
            <a:r>
              <a:rPr lang="en-US" sz="4400" dirty="0">
                <a:solidFill>
                  <a:srgbClr val="B74919"/>
                </a:solidFill>
                <a:latin typeface="Baskerville Old Face" panose="02020602080505020303" pitchFamily="18" charset="0"/>
                <a:cs typeface="Arial" charset="0"/>
              </a:rPr>
              <a:t>emain at Home – Days in Foster Care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3" y="893"/>
            <a:ext cx="2243213" cy="2243213"/>
          </a:xfrm>
          <a:prstGeom prst="rect">
            <a:avLst/>
          </a:prstGeom>
        </p:spPr>
      </p:pic>
      <p:graphicFrame>
        <p:nvGraphicFramePr>
          <p:cNvPr id="10" name="Chart 9"/>
          <p:cNvGraphicFramePr/>
          <p:nvPr>
            <p:extLst>
              <p:ext uri="{D42A27DB-BD31-4B8C-83A1-F6EECF244321}">
                <p14:modId xmlns:p14="http://schemas.microsoft.com/office/powerpoint/2010/main" val="3485746747"/>
              </p:ext>
            </p:extLst>
          </p:nvPr>
        </p:nvGraphicFramePr>
        <p:xfrm>
          <a:off x="1268729" y="1725234"/>
          <a:ext cx="10178207" cy="500073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91963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1588" y="893"/>
            <a:ext cx="12188825" cy="6856214"/>
          </a:xfrm>
          <a:prstGeom prst="rect">
            <a:avLst/>
          </a:prstGeom>
        </p:spPr>
      </p:pic>
      <p:sp>
        <p:nvSpPr>
          <p:cNvPr id="3" name="TextBox 2"/>
          <p:cNvSpPr txBox="1"/>
          <p:nvPr/>
        </p:nvSpPr>
        <p:spPr>
          <a:xfrm>
            <a:off x="4097737" y="4940884"/>
            <a:ext cx="749493" cy="369108"/>
          </a:xfrm>
          <a:prstGeom prst="rect">
            <a:avLst/>
          </a:prstGeom>
          <a:noFill/>
        </p:spPr>
        <p:txBody>
          <a:bodyPr wrap="square" rtlCol="0">
            <a:spAutoFit/>
          </a:bodyPr>
          <a:lstStyle/>
          <a:p>
            <a:endParaRPr lang="en-US" sz="1799" dirty="0">
              <a:solidFill>
                <a:prstClr val="black"/>
              </a:solidFill>
            </a:endParaRPr>
          </a:p>
        </p:txBody>
      </p:sp>
      <p:sp>
        <p:nvSpPr>
          <p:cNvPr id="4" name="TextBox 3"/>
          <p:cNvSpPr txBox="1"/>
          <p:nvPr/>
        </p:nvSpPr>
        <p:spPr>
          <a:xfrm>
            <a:off x="2240279" y="629016"/>
            <a:ext cx="9950133" cy="1107996"/>
          </a:xfrm>
          <a:prstGeom prst="rect">
            <a:avLst/>
          </a:prstGeom>
          <a:solidFill>
            <a:schemeClr val="bg1">
              <a:alpha val="72000"/>
            </a:schemeClr>
          </a:solidFill>
        </p:spPr>
        <p:txBody>
          <a:bodyPr wrap="square" rtlCol="0">
            <a:spAutoFit/>
          </a:bodyPr>
          <a:lstStyle/>
          <a:p>
            <a:pPr fontAlgn="base">
              <a:spcBef>
                <a:spcPct val="0"/>
              </a:spcBef>
              <a:spcAft>
                <a:spcPct val="0"/>
              </a:spcAft>
            </a:pPr>
            <a:r>
              <a:rPr lang="en-US" sz="6600" dirty="0">
                <a:solidFill>
                  <a:srgbClr val="1D6FA9"/>
                </a:solidFill>
                <a:latin typeface="Baskerville Old Face" panose="02020602080505020303" pitchFamily="18" charset="0"/>
                <a:cs typeface="Arial" charset="0"/>
              </a:rPr>
              <a:t>R</a:t>
            </a:r>
            <a:r>
              <a:rPr lang="en-US" sz="4400" dirty="0">
                <a:solidFill>
                  <a:srgbClr val="B74919"/>
                </a:solidFill>
                <a:latin typeface="Baskerville Old Face" panose="02020602080505020303" pitchFamily="18" charset="0"/>
                <a:cs typeface="Arial" charset="0"/>
              </a:rPr>
              <a:t>eunification – Rates within 12 Months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3" y="893"/>
            <a:ext cx="2243213" cy="2243213"/>
          </a:xfrm>
          <a:prstGeom prst="rect">
            <a:avLst/>
          </a:prstGeom>
        </p:spPr>
      </p:pic>
      <p:graphicFrame>
        <p:nvGraphicFramePr>
          <p:cNvPr id="9" name="Chart 8"/>
          <p:cNvGraphicFramePr/>
          <p:nvPr>
            <p:extLst>
              <p:ext uri="{D42A27DB-BD31-4B8C-83A1-F6EECF244321}">
                <p14:modId xmlns:p14="http://schemas.microsoft.com/office/powerpoint/2010/main" val="3477191929"/>
              </p:ext>
            </p:extLst>
          </p:nvPr>
        </p:nvGraphicFramePr>
        <p:xfrm>
          <a:off x="331470" y="1931670"/>
          <a:ext cx="11152863" cy="477901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2975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1588" y="893"/>
            <a:ext cx="12188825" cy="6856214"/>
          </a:xfrm>
          <a:prstGeom prst="rect">
            <a:avLst/>
          </a:prstGeom>
        </p:spPr>
      </p:pic>
      <p:sp>
        <p:nvSpPr>
          <p:cNvPr id="3" name="TextBox 2"/>
          <p:cNvSpPr txBox="1"/>
          <p:nvPr/>
        </p:nvSpPr>
        <p:spPr>
          <a:xfrm>
            <a:off x="4097737" y="4940884"/>
            <a:ext cx="749493" cy="369108"/>
          </a:xfrm>
          <a:prstGeom prst="rect">
            <a:avLst/>
          </a:prstGeom>
          <a:noFill/>
        </p:spPr>
        <p:txBody>
          <a:bodyPr wrap="square" rtlCol="0">
            <a:spAutoFit/>
          </a:bodyPr>
          <a:lstStyle/>
          <a:p>
            <a:endParaRPr lang="en-US" sz="1799" dirty="0">
              <a:solidFill>
                <a:prstClr val="black"/>
              </a:solidFill>
            </a:endParaRPr>
          </a:p>
        </p:txBody>
      </p:sp>
      <p:sp>
        <p:nvSpPr>
          <p:cNvPr id="4" name="TextBox 3"/>
          <p:cNvSpPr txBox="1"/>
          <p:nvPr/>
        </p:nvSpPr>
        <p:spPr>
          <a:xfrm>
            <a:off x="2160269" y="229947"/>
            <a:ext cx="9950133" cy="1107996"/>
          </a:xfrm>
          <a:prstGeom prst="rect">
            <a:avLst/>
          </a:prstGeom>
          <a:solidFill>
            <a:schemeClr val="bg1">
              <a:alpha val="72000"/>
            </a:schemeClr>
          </a:solidFill>
        </p:spPr>
        <p:txBody>
          <a:bodyPr wrap="square" rtlCol="0">
            <a:spAutoFit/>
          </a:bodyPr>
          <a:lstStyle/>
          <a:p>
            <a:pPr fontAlgn="base">
              <a:spcBef>
                <a:spcPct val="0"/>
              </a:spcBef>
              <a:spcAft>
                <a:spcPct val="0"/>
              </a:spcAft>
            </a:pPr>
            <a:r>
              <a:rPr lang="en-US" sz="6600" dirty="0">
                <a:solidFill>
                  <a:srgbClr val="1D6FA9"/>
                </a:solidFill>
                <a:latin typeface="Baskerville Old Face" panose="02020602080505020303" pitchFamily="18" charset="0"/>
                <a:cs typeface="Arial" charset="0"/>
              </a:rPr>
              <a:t>R</a:t>
            </a:r>
            <a:r>
              <a:rPr lang="en-US" sz="4400" dirty="0">
                <a:solidFill>
                  <a:srgbClr val="B74919"/>
                </a:solidFill>
                <a:latin typeface="Baskerville Old Face" panose="02020602080505020303" pitchFamily="18" charset="0"/>
                <a:cs typeface="Arial" charset="0"/>
              </a:rPr>
              <a:t>e-occurrence of Child Maltreatment</a:t>
            </a:r>
          </a:p>
        </p:txBody>
      </p:sp>
      <p:graphicFrame>
        <p:nvGraphicFramePr>
          <p:cNvPr id="10" name="Chart 9"/>
          <p:cNvGraphicFramePr/>
          <p:nvPr>
            <p:extLst>
              <p:ext uri="{D42A27DB-BD31-4B8C-83A1-F6EECF244321}">
                <p14:modId xmlns:p14="http://schemas.microsoft.com/office/powerpoint/2010/main" val="48152739"/>
              </p:ext>
            </p:extLst>
          </p:nvPr>
        </p:nvGraphicFramePr>
        <p:xfrm>
          <a:off x="495300" y="1966745"/>
          <a:ext cx="11503204" cy="4874260"/>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3" y="893"/>
            <a:ext cx="2243213" cy="2243213"/>
          </a:xfrm>
          <a:prstGeom prst="rect">
            <a:avLst/>
          </a:prstGeom>
        </p:spPr>
      </p:pic>
      <p:sp>
        <p:nvSpPr>
          <p:cNvPr id="11" name="TextBox 10"/>
          <p:cNvSpPr txBox="1"/>
          <p:nvPr/>
        </p:nvSpPr>
        <p:spPr>
          <a:xfrm>
            <a:off x="4870323" y="4940884"/>
            <a:ext cx="2979021" cy="400110"/>
          </a:xfrm>
          <a:prstGeom prst="rect">
            <a:avLst/>
          </a:prstGeom>
          <a:solidFill>
            <a:schemeClr val="tx2">
              <a:lumMod val="75000"/>
            </a:schemeClr>
          </a:solidFill>
        </p:spPr>
        <p:txBody>
          <a:bodyPr wrap="none" rtlCol="0">
            <a:spAutoFit/>
          </a:bodyPr>
          <a:lstStyle/>
          <a:p>
            <a:r>
              <a:rPr lang="en-US" sz="2000" dirty="0">
                <a:solidFill>
                  <a:prstClr val="white"/>
                </a:solidFill>
                <a:latin typeface="Tw Cen MT Condensed Extra Bold" panose="020B0803020202020204" pitchFamily="34" charset="0"/>
              </a:rPr>
              <a:t>Total RPG Children = 22,558</a:t>
            </a:r>
          </a:p>
        </p:txBody>
      </p:sp>
      <p:sp>
        <p:nvSpPr>
          <p:cNvPr id="12" name="TextBox 11"/>
          <p:cNvSpPr txBox="1"/>
          <p:nvPr/>
        </p:nvSpPr>
        <p:spPr>
          <a:xfrm>
            <a:off x="1608675" y="5309992"/>
            <a:ext cx="1103187" cy="400110"/>
          </a:xfrm>
          <a:prstGeom prst="rect">
            <a:avLst/>
          </a:prstGeom>
          <a:noFill/>
        </p:spPr>
        <p:txBody>
          <a:bodyPr wrap="none" rtlCol="0">
            <a:spAutoFit/>
          </a:bodyPr>
          <a:lstStyle/>
          <a:p>
            <a:r>
              <a:rPr lang="en-US" sz="2000" dirty="0">
                <a:solidFill>
                  <a:prstClr val="white"/>
                </a:solidFill>
                <a:latin typeface="Tw Cen MT Condensed Extra Bold" panose="020B0803020202020204" pitchFamily="34" charset="0"/>
              </a:rPr>
              <a:t>n = 4776</a:t>
            </a:r>
          </a:p>
        </p:txBody>
      </p:sp>
    </p:spTree>
    <p:extLst>
      <p:ext uri="{BB962C8B-B14F-4D97-AF65-F5344CB8AC3E}">
        <p14:creationId xmlns:p14="http://schemas.microsoft.com/office/powerpoint/2010/main" val="896259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1588" y="893"/>
            <a:ext cx="12188825" cy="6856214"/>
          </a:xfrm>
          <a:prstGeom prst="rect">
            <a:avLst/>
          </a:prstGeom>
        </p:spPr>
      </p:pic>
      <p:sp>
        <p:nvSpPr>
          <p:cNvPr id="3" name="TextBox 2"/>
          <p:cNvSpPr txBox="1"/>
          <p:nvPr/>
        </p:nvSpPr>
        <p:spPr>
          <a:xfrm>
            <a:off x="4097737" y="4940884"/>
            <a:ext cx="749493" cy="369108"/>
          </a:xfrm>
          <a:prstGeom prst="rect">
            <a:avLst/>
          </a:prstGeom>
          <a:noFill/>
        </p:spPr>
        <p:txBody>
          <a:bodyPr wrap="square" rtlCol="0">
            <a:spAutoFit/>
          </a:bodyPr>
          <a:lstStyle/>
          <a:p>
            <a:endParaRPr lang="en-US" sz="1799" dirty="0">
              <a:solidFill>
                <a:prstClr val="black"/>
              </a:solidFill>
            </a:endParaRPr>
          </a:p>
        </p:txBody>
      </p:sp>
      <p:sp>
        <p:nvSpPr>
          <p:cNvPr id="4" name="TextBox 3"/>
          <p:cNvSpPr txBox="1"/>
          <p:nvPr/>
        </p:nvSpPr>
        <p:spPr>
          <a:xfrm>
            <a:off x="2240279" y="629016"/>
            <a:ext cx="9950133" cy="1107996"/>
          </a:xfrm>
          <a:prstGeom prst="rect">
            <a:avLst/>
          </a:prstGeom>
          <a:solidFill>
            <a:schemeClr val="bg1">
              <a:alpha val="72000"/>
            </a:schemeClr>
          </a:solidFill>
        </p:spPr>
        <p:txBody>
          <a:bodyPr wrap="square" rtlCol="0">
            <a:spAutoFit/>
          </a:bodyPr>
          <a:lstStyle/>
          <a:p>
            <a:pPr fontAlgn="base">
              <a:spcBef>
                <a:spcPct val="0"/>
              </a:spcBef>
              <a:spcAft>
                <a:spcPct val="0"/>
              </a:spcAft>
            </a:pPr>
            <a:r>
              <a:rPr lang="en-US" sz="6600" dirty="0">
                <a:solidFill>
                  <a:srgbClr val="1D6FA9"/>
                </a:solidFill>
                <a:latin typeface="Baskerville Old Face" panose="02020602080505020303" pitchFamily="18" charset="0"/>
                <a:cs typeface="Arial" charset="0"/>
              </a:rPr>
              <a:t>R</a:t>
            </a:r>
            <a:r>
              <a:rPr lang="en-US" sz="4400" dirty="0">
                <a:solidFill>
                  <a:srgbClr val="B74919"/>
                </a:solidFill>
                <a:latin typeface="Baskerville Old Face" panose="02020602080505020303" pitchFamily="18" charset="0"/>
                <a:cs typeface="Arial" charset="0"/>
              </a:rPr>
              <a:t>e-entry – Foster Care within 12 Months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3" y="893"/>
            <a:ext cx="2243213" cy="2243213"/>
          </a:xfrm>
          <a:prstGeom prst="rect">
            <a:avLst/>
          </a:prstGeom>
        </p:spPr>
      </p:pic>
      <p:graphicFrame>
        <p:nvGraphicFramePr>
          <p:cNvPr id="10" name="Chart 9"/>
          <p:cNvGraphicFramePr/>
          <p:nvPr>
            <p:extLst>
              <p:ext uri="{D42A27DB-BD31-4B8C-83A1-F6EECF244321}">
                <p14:modId xmlns:p14="http://schemas.microsoft.com/office/powerpoint/2010/main" val="2346076289"/>
              </p:ext>
            </p:extLst>
          </p:nvPr>
        </p:nvGraphicFramePr>
        <p:xfrm>
          <a:off x="1210113" y="2016064"/>
          <a:ext cx="10512862" cy="4874260"/>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p:cNvSpPr/>
          <p:nvPr/>
        </p:nvSpPr>
        <p:spPr>
          <a:xfrm>
            <a:off x="2187673" y="2663812"/>
            <a:ext cx="4569619" cy="707702"/>
          </a:xfrm>
          <a:prstGeom prst="rect">
            <a:avLst/>
          </a:prstGeom>
          <a:solidFill>
            <a:schemeClr val="bg1">
              <a:alpha val="72000"/>
            </a:schemeClr>
          </a:solidFill>
        </p:spPr>
        <p:txBody>
          <a:bodyPr>
            <a:spAutoFit/>
          </a:bodyPr>
          <a:lstStyle/>
          <a:p>
            <a:pPr fontAlgn="base">
              <a:spcBef>
                <a:spcPct val="0"/>
              </a:spcBef>
              <a:spcAft>
                <a:spcPct val="0"/>
              </a:spcAft>
            </a:pPr>
            <a:r>
              <a:rPr lang="en-US" sz="1999" dirty="0">
                <a:solidFill>
                  <a:prstClr val="black">
                    <a:lumMod val="75000"/>
                    <a:lumOff val="25000"/>
                  </a:prstClr>
                </a:solidFill>
                <a:ea typeface="Verdana" panose="020B0604030504040204" pitchFamily="34" charset="0"/>
                <a:cs typeface="Arial" panose="020B0604020202020204" pitchFamily="34" charset="0"/>
              </a:rPr>
              <a:t>Percentage of Children Re-entered into Foster Care Within Twelve Months </a:t>
            </a:r>
            <a:endParaRPr lang="en-US" sz="1999" dirty="0">
              <a:solidFill>
                <a:prstClr val="black">
                  <a:lumMod val="75000"/>
                  <a:lumOff val="25000"/>
                </a:prstClr>
              </a:solidFill>
              <a:cs typeface="Arial" panose="020B0604020202020204" pitchFamily="34" charset="0"/>
            </a:endParaRPr>
          </a:p>
        </p:txBody>
      </p:sp>
    </p:spTree>
    <p:extLst>
      <p:ext uri="{BB962C8B-B14F-4D97-AF65-F5344CB8AC3E}">
        <p14:creationId xmlns:p14="http://schemas.microsoft.com/office/powerpoint/2010/main" val="3872146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3636"/>
            <a:ext cx="12192000" cy="8125592"/>
          </a:xfrm>
          <a:prstGeom prst="rect">
            <a:avLst/>
          </a:prstGeom>
        </p:spPr>
      </p:pic>
      <p:sp>
        <p:nvSpPr>
          <p:cNvPr id="4" name="Rectangle 3"/>
          <p:cNvSpPr/>
          <p:nvPr/>
        </p:nvSpPr>
        <p:spPr>
          <a:xfrm>
            <a:off x="0" y="5814767"/>
            <a:ext cx="12192000" cy="784830"/>
          </a:xfrm>
          <a:prstGeom prst="rect">
            <a:avLst/>
          </a:prstGeom>
          <a:solidFill>
            <a:schemeClr val="bg1">
              <a:alpha val="65000"/>
            </a:schemeClr>
          </a:solidFill>
        </p:spPr>
        <p:txBody>
          <a:bodyPr wrap="square">
            <a:spAutoFit/>
          </a:bodyPr>
          <a:lstStyle/>
          <a:p>
            <a:r>
              <a:rPr lang="en-US" sz="4500" b="1" dirty="0">
                <a:solidFill>
                  <a:schemeClr val="tx2"/>
                </a:solidFill>
                <a:latin typeface="Baskerville Old Face" panose="02020602080505020303" pitchFamily="18" charset="0"/>
                <a:ea typeface="Calibri" panose="020F0502020204030204" pitchFamily="34" charset="0"/>
              </a:rPr>
              <a:t>We can no longer say, “We don’t know what to do.”</a:t>
            </a:r>
            <a:endParaRPr lang="en-US" sz="4500" b="1" dirty="0">
              <a:solidFill>
                <a:schemeClr val="tx2"/>
              </a:solidFill>
              <a:latin typeface="Baskerville Old Face" panose="02020602080505020303" pitchFamily="18" charset="0"/>
            </a:endParaRPr>
          </a:p>
        </p:txBody>
      </p:sp>
    </p:spTree>
    <p:extLst>
      <p:ext uri="{BB962C8B-B14F-4D97-AF65-F5344CB8AC3E}">
        <p14:creationId xmlns:p14="http://schemas.microsoft.com/office/powerpoint/2010/main" val="480555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12192000" cy="6867338"/>
            <a:chOff x="0" y="0"/>
            <a:chExt cx="12192000" cy="6867338"/>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304060" cy="6867338"/>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7837" t="4000"/>
            <a:stretch/>
          </p:blipFill>
          <p:spPr>
            <a:xfrm>
              <a:off x="7847463" y="0"/>
              <a:ext cx="4344537" cy="6858000"/>
            </a:xfrm>
            <a:prstGeom prst="rect">
              <a:avLst/>
            </a:prstGeom>
          </p:spPr>
        </p:pic>
      </p:grpSp>
      <p:sp>
        <p:nvSpPr>
          <p:cNvPr id="2" name="TextBox 1"/>
          <p:cNvSpPr txBox="1"/>
          <p:nvPr/>
        </p:nvSpPr>
        <p:spPr>
          <a:xfrm>
            <a:off x="5367555" y="213743"/>
            <a:ext cx="6757234" cy="1323439"/>
          </a:xfrm>
          <a:prstGeom prst="rect">
            <a:avLst/>
          </a:prstGeom>
          <a:noFill/>
        </p:spPr>
        <p:txBody>
          <a:bodyPr wrap="square" rtlCol="0">
            <a:spAutoFit/>
          </a:bodyPr>
          <a:lstStyle/>
          <a:p>
            <a:r>
              <a:rPr lang="en-US" sz="4000" dirty="0">
                <a:solidFill>
                  <a:schemeClr val="accent2">
                    <a:lumMod val="50000"/>
                  </a:schemeClr>
                </a:solidFill>
                <a:latin typeface="Tw Cen MT Condensed Extra Bold" panose="020B0803020202020204" pitchFamily="34" charset="0"/>
              </a:rPr>
              <a:t>Addiction is a Brain Disease That Affects the Whole Family</a:t>
            </a:r>
          </a:p>
        </p:txBody>
      </p:sp>
      <p:sp>
        <p:nvSpPr>
          <p:cNvPr id="3" name="TextBox 2"/>
          <p:cNvSpPr txBox="1"/>
          <p:nvPr/>
        </p:nvSpPr>
        <p:spPr>
          <a:xfrm>
            <a:off x="5951913" y="1625596"/>
            <a:ext cx="5868785" cy="4524315"/>
          </a:xfrm>
          <a:prstGeom prst="rect">
            <a:avLst/>
          </a:prstGeom>
          <a:noFill/>
        </p:spPr>
        <p:txBody>
          <a:bodyPr wrap="square" rtlCol="0">
            <a:spAutoFit/>
          </a:bodyPr>
          <a:lstStyle/>
          <a:p>
            <a:pPr marL="214313" indent="-214313">
              <a:buFont typeface="Arial" panose="020B0604020202020204" pitchFamily="34" charset="0"/>
              <a:buChar char="•"/>
            </a:pPr>
            <a:r>
              <a:rPr lang="en-US" sz="2400" dirty="0">
                <a:latin typeface="Baskerville Old Face" panose="02020602080505020303" pitchFamily="18" charset="0"/>
              </a:rPr>
              <a:t>The impact on child development is well-known: parents with a substance use disorder weakens relationships – which are critical to healthy development </a:t>
            </a:r>
          </a:p>
          <a:p>
            <a:pPr marL="214313" indent="-214313">
              <a:buFont typeface="Arial" panose="020B0604020202020204" pitchFamily="34" charset="0"/>
              <a:buChar char="•"/>
            </a:pPr>
            <a:r>
              <a:rPr lang="en-US" sz="2400" dirty="0">
                <a:latin typeface="Baskerville Old Face" panose="02020602080505020303" pitchFamily="18" charset="0"/>
              </a:rPr>
              <a:t>Child-well-being – is more than just  developmental milestones, safety and permanency – it’s about relationships that ensure family well-being </a:t>
            </a:r>
          </a:p>
          <a:p>
            <a:pPr marL="214313" indent="-214313">
              <a:buFont typeface="Arial" panose="020B0604020202020204" pitchFamily="34" charset="0"/>
              <a:buChar char="•"/>
            </a:pPr>
            <a:r>
              <a:rPr lang="en-US" sz="2400" dirty="0">
                <a:latin typeface="Baskerville Old Face" panose="02020602080505020303" pitchFamily="18" charset="0"/>
              </a:rPr>
              <a:t>Impact of pre- and post-natal substance use exposure, combined with trauma of separation due to out-home custody can result poor child outcomes</a:t>
            </a:r>
          </a:p>
        </p:txBody>
      </p:sp>
    </p:spTree>
    <p:extLst>
      <p:ext uri="{BB962C8B-B14F-4D97-AF65-F5344CB8AC3E}">
        <p14:creationId xmlns:p14="http://schemas.microsoft.com/office/powerpoint/2010/main" val="3389904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879"/>
          <a:stretch/>
        </p:blipFill>
        <p:spPr>
          <a:xfrm>
            <a:off x="1" y="0"/>
            <a:ext cx="12192000" cy="6857999"/>
          </a:xfrm>
          <a:prstGeom prst="rect">
            <a:avLst/>
          </a:prstGeom>
        </p:spPr>
      </p:pic>
      <p:sp>
        <p:nvSpPr>
          <p:cNvPr id="4" name="TextBox 3"/>
          <p:cNvSpPr txBox="1"/>
          <p:nvPr/>
        </p:nvSpPr>
        <p:spPr>
          <a:xfrm>
            <a:off x="0" y="258158"/>
            <a:ext cx="12192000" cy="1015663"/>
          </a:xfrm>
          <a:prstGeom prst="rect">
            <a:avLst/>
          </a:prstGeom>
          <a:solidFill>
            <a:srgbClr val="B74919">
              <a:alpha val="50000"/>
            </a:srgbClr>
          </a:solidFill>
        </p:spPr>
        <p:txBody>
          <a:bodyPr wrap="square" rtlCol="0">
            <a:spAutoFit/>
          </a:bodyPr>
          <a:lstStyle/>
          <a:p>
            <a:pPr algn="ctr"/>
            <a:r>
              <a:rPr lang="en-US" sz="6000" i="1" dirty="0">
                <a:solidFill>
                  <a:srgbClr val="FFFFFF"/>
                </a:solidFill>
                <a:latin typeface="Baskerville Old Face" panose="02020602080505020303" pitchFamily="18" charset="0"/>
              </a:rPr>
              <a:t>The Policy Challenge</a:t>
            </a:r>
          </a:p>
        </p:txBody>
      </p:sp>
      <p:sp>
        <p:nvSpPr>
          <p:cNvPr id="8" name="Right Arrow 7"/>
          <p:cNvSpPr/>
          <p:nvPr/>
        </p:nvSpPr>
        <p:spPr>
          <a:xfrm>
            <a:off x="257907" y="2465021"/>
            <a:ext cx="6283570" cy="2751563"/>
          </a:xfrm>
          <a:prstGeom prst="rightArrow">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latin typeface="Tw Cen MT" panose="020B0602020104020603" pitchFamily="34" charset="0"/>
                <a:ea typeface="Calibri" panose="020F0502020204030204" pitchFamily="34" charset="0"/>
                <a:cs typeface="Times New Roman" panose="02020603050405020304" pitchFamily="18" charset="0"/>
              </a:rPr>
              <a:t>The models and grant programs have barely touched the need</a:t>
            </a:r>
            <a:endParaRPr lang="en-US" sz="2800" b="1" dirty="0">
              <a:latin typeface="Tw Cen MT" panose="020B0602020104020603" pitchFamily="34" charset="0"/>
            </a:endParaRPr>
          </a:p>
        </p:txBody>
      </p:sp>
      <p:sp>
        <p:nvSpPr>
          <p:cNvPr id="10" name="Rectangle 9"/>
          <p:cNvSpPr/>
          <p:nvPr/>
        </p:nvSpPr>
        <p:spPr>
          <a:xfrm>
            <a:off x="7359162" y="2568725"/>
            <a:ext cx="4015153" cy="2544156"/>
          </a:xfrm>
          <a:prstGeom prst="rect">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w Cen MT" panose="020B0602020104020603" pitchFamily="34" charset="0"/>
                <a:ea typeface="Calibri" panose="020F0502020204030204" pitchFamily="34" charset="0"/>
                <a:cs typeface="Times New Roman" panose="02020603050405020304" pitchFamily="18" charset="0"/>
              </a:rPr>
              <a:t>We need to move from pilots and demonstrations to </a:t>
            </a:r>
            <a:r>
              <a:rPr lang="en-US" sz="4400" b="1" i="1" u="sng" dirty="0">
                <a:latin typeface="Tw Cen MT" panose="020B0602020104020603" pitchFamily="34" charset="0"/>
                <a:ea typeface="Calibri" panose="020F0502020204030204" pitchFamily="34" charset="0"/>
                <a:cs typeface="Times New Roman" panose="02020603050405020304" pitchFamily="18" charset="0"/>
              </a:rPr>
              <a:t>systems reform</a:t>
            </a:r>
            <a:endParaRPr lang="en-US" sz="4400" b="1" i="1" u="sng" dirty="0">
              <a:latin typeface="Tw Cen MT" panose="020B0602020104020603" pitchFamily="34" charset="0"/>
            </a:endParaRPr>
          </a:p>
        </p:txBody>
      </p:sp>
    </p:spTree>
    <p:extLst>
      <p:ext uri="{BB962C8B-B14F-4D97-AF65-F5344CB8AC3E}">
        <p14:creationId xmlns:p14="http://schemas.microsoft.com/office/powerpoint/2010/main" val="363238592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F4E0C04-ADFC-4BC8-ACF0-8919712F1D67}" type="slidenum">
              <a:rPr lang="en-US" smtClean="0"/>
              <a:t>41</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53" r="124" b="-11"/>
          <a:stretch/>
        </p:blipFill>
        <p:spPr>
          <a:xfrm>
            <a:off x="0" y="-141781"/>
            <a:ext cx="12192000" cy="7005035"/>
          </a:xfrm>
          <a:prstGeom prst="rect">
            <a:avLst/>
          </a:prstGeom>
        </p:spPr>
      </p:pic>
      <p:sp>
        <p:nvSpPr>
          <p:cNvPr id="6" name="TextBox 5"/>
          <p:cNvSpPr txBox="1"/>
          <p:nvPr/>
        </p:nvSpPr>
        <p:spPr>
          <a:xfrm>
            <a:off x="0" y="966490"/>
            <a:ext cx="9207392" cy="769441"/>
          </a:xfrm>
          <a:prstGeom prst="rect">
            <a:avLst/>
          </a:prstGeom>
          <a:solidFill>
            <a:srgbClr val="B74919">
              <a:alpha val="50000"/>
            </a:srgbClr>
          </a:solidFill>
        </p:spPr>
        <p:txBody>
          <a:bodyPr wrap="none" rtlCol="0">
            <a:spAutoFit/>
          </a:bodyPr>
          <a:lstStyle/>
          <a:p>
            <a:r>
              <a:rPr lang="en-US" sz="4400" b="1" dirty="0">
                <a:solidFill>
                  <a:schemeClr val="bg1"/>
                </a:solidFill>
                <a:latin typeface="Tw Cen MT" panose="020B0602020104020603" pitchFamily="34" charset="0"/>
              </a:rPr>
              <a:t>Opportunities for System-Wide Reform</a:t>
            </a:r>
          </a:p>
        </p:txBody>
      </p:sp>
      <p:sp>
        <p:nvSpPr>
          <p:cNvPr id="7" name="Rectangle 6"/>
          <p:cNvSpPr/>
          <p:nvPr/>
        </p:nvSpPr>
        <p:spPr>
          <a:xfrm>
            <a:off x="0" y="2935823"/>
            <a:ext cx="12192000" cy="2985433"/>
          </a:xfrm>
          <a:prstGeom prst="rect">
            <a:avLst/>
          </a:prstGeom>
          <a:solidFill>
            <a:schemeClr val="bg1">
              <a:alpha val="60000"/>
            </a:schemeClr>
          </a:solidFill>
        </p:spPr>
        <p:txBody>
          <a:bodyPr wrap="square">
            <a:spAutoFit/>
          </a:bodyPr>
          <a:lstStyle/>
          <a:p>
            <a:pPr marL="285750" lvl="0" indent="-285750">
              <a:spcAft>
                <a:spcPts val="1200"/>
              </a:spcAft>
              <a:buFont typeface="Arial" panose="020B0604020202020204" pitchFamily="34" charset="0"/>
              <a:buChar char="•"/>
            </a:pPr>
            <a:r>
              <a:rPr lang="en-US" sz="2400" b="1" dirty="0">
                <a:solidFill>
                  <a:schemeClr val="bg2">
                    <a:lumMod val="25000"/>
                  </a:schemeClr>
                </a:solidFill>
                <a:latin typeface="Baskerville Old Face" panose="02020602080505020303" pitchFamily="18" charset="0"/>
                <a:ea typeface="Calibri" panose="020F0502020204030204" pitchFamily="34" charset="0"/>
              </a:rPr>
              <a:t>Improve data collection and reporting to monitor the effects of parental substance use disorders on the child welfare system and the outcomes achieved by addressing treatment needs. </a:t>
            </a:r>
          </a:p>
          <a:p>
            <a:pPr marL="742950" lvl="1" indent="-285750">
              <a:spcAft>
                <a:spcPts val="1200"/>
              </a:spcAft>
              <a:buFont typeface="Arial" panose="020B0604020202020204" pitchFamily="34" charset="0"/>
              <a:buChar char="•"/>
            </a:pPr>
            <a:r>
              <a:rPr lang="en-US" sz="2400" dirty="0">
                <a:solidFill>
                  <a:schemeClr val="bg2">
                    <a:lumMod val="25000"/>
                  </a:schemeClr>
                </a:solidFill>
                <a:latin typeface="Baskerville Old Face" panose="02020602080505020303" pitchFamily="18" charset="0"/>
              </a:rPr>
              <a:t>Resolve states’ information technology challenges to include alcohol and drug use factors in case records, require standardized reporting of alcohol and drug use factors in federal child welfare reporting systems.</a:t>
            </a:r>
          </a:p>
          <a:p>
            <a:pPr marL="742950" lvl="1" indent="-285750">
              <a:spcAft>
                <a:spcPts val="1200"/>
              </a:spcAft>
              <a:buFont typeface="Arial" panose="020B0604020202020204" pitchFamily="34" charset="0"/>
              <a:buChar char="•"/>
            </a:pPr>
            <a:r>
              <a:rPr lang="en-US" sz="2400" dirty="0">
                <a:solidFill>
                  <a:schemeClr val="bg2">
                    <a:lumMod val="25000"/>
                  </a:schemeClr>
                </a:solidFill>
                <a:latin typeface="Baskerville Old Face" panose="02020602080505020303" pitchFamily="18" charset="0"/>
              </a:rPr>
              <a:t>Require existing outcome monitoring to report on the differential child welfare outcomes for children and families due to parental substance use disorders.</a:t>
            </a:r>
            <a:endParaRPr lang="en-US" sz="2400" b="1" dirty="0">
              <a:solidFill>
                <a:schemeClr val="bg2">
                  <a:lumMod val="25000"/>
                </a:schemeClr>
              </a:solidFill>
              <a:latin typeface="Baskerville Old Face" panose="02020602080505020303" pitchFamily="18" charset="0"/>
            </a:endParaRPr>
          </a:p>
        </p:txBody>
      </p:sp>
    </p:spTree>
    <p:extLst>
      <p:ext uri="{BB962C8B-B14F-4D97-AF65-F5344CB8AC3E}">
        <p14:creationId xmlns:p14="http://schemas.microsoft.com/office/powerpoint/2010/main" val="1816151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F4E0C04-ADFC-4BC8-ACF0-8919712F1D67}" type="slidenum">
              <a:rPr lang="en-US" smtClean="0"/>
              <a:t>42</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53" r="124" b="-11"/>
          <a:stretch/>
        </p:blipFill>
        <p:spPr>
          <a:xfrm>
            <a:off x="0" y="-147035"/>
            <a:ext cx="12192000" cy="7005035"/>
          </a:xfrm>
          <a:prstGeom prst="rect">
            <a:avLst/>
          </a:prstGeom>
        </p:spPr>
      </p:pic>
      <p:sp>
        <p:nvSpPr>
          <p:cNvPr id="6" name="TextBox 5"/>
          <p:cNvSpPr txBox="1"/>
          <p:nvPr/>
        </p:nvSpPr>
        <p:spPr>
          <a:xfrm>
            <a:off x="0" y="966490"/>
            <a:ext cx="9207392" cy="769441"/>
          </a:xfrm>
          <a:prstGeom prst="rect">
            <a:avLst/>
          </a:prstGeom>
          <a:solidFill>
            <a:srgbClr val="B74919">
              <a:alpha val="50000"/>
            </a:srgbClr>
          </a:solidFill>
        </p:spPr>
        <p:txBody>
          <a:bodyPr wrap="none" rtlCol="0">
            <a:spAutoFit/>
          </a:bodyPr>
          <a:lstStyle/>
          <a:p>
            <a:r>
              <a:rPr lang="en-US" sz="4400" b="1" dirty="0">
                <a:solidFill>
                  <a:schemeClr val="bg1"/>
                </a:solidFill>
                <a:latin typeface="Tw Cen MT" panose="020B0602020104020603" pitchFamily="34" charset="0"/>
              </a:rPr>
              <a:t>Opportunities for System-Wide Reform</a:t>
            </a:r>
          </a:p>
        </p:txBody>
      </p:sp>
      <p:sp>
        <p:nvSpPr>
          <p:cNvPr id="7" name="Rectangle 6"/>
          <p:cNvSpPr/>
          <p:nvPr/>
        </p:nvSpPr>
        <p:spPr>
          <a:xfrm>
            <a:off x="0" y="2935823"/>
            <a:ext cx="12192000" cy="2400657"/>
          </a:xfrm>
          <a:prstGeom prst="rect">
            <a:avLst/>
          </a:prstGeom>
          <a:solidFill>
            <a:schemeClr val="bg1">
              <a:alpha val="60000"/>
            </a:schemeClr>
          </a:solidFill>
        </p:spPr>
        <p:txBody>
          <a:bodyPr wrap="square">
            <a:spAutoFit/>
          </a:bodyPr>
          <a:lstStyle/>
          <a:p>
            <a:pPr marL="285750" indent="-285750">
              <a:spcAft>
                <a:spcPts val="1200"/>
              </a:spcAft>
              <a:buFont typeface="Arial" panose="020B0604020202020204" pitchFamily="34" charset="0"/>
              <a:buChar char="•"/>
            </a:pPr>
            <a:r>
              <a:rPr lang="en-US" sz="2400" b="1" dirty="0">
                <a:solidFill>
                  <a:schemeClr val="bg2">
                    <a:lumMod val="25000"/>
                  </a:schemeClr>
                </a:solidFill>
                <a:latin typeface="Baskerville Old Face" panose="02020602080505020303" pitchFamily="18" charset="0"/>
              </a:rPr>
              <a:t>Improve timely access to quality substance use disorder treatment.</a:t>
            </a:r>
          </a:p>
          <a:p>
            <a:pPr marL="742950" lvl="1" indent="-285750">
              <a:spcAft>
                <a:spcPts val="1200"/>
              </a:spcAft>
              <a:buFont typeface="Arial" panose="020B0604020202020204" pitchFamily="34" charset="0"/>
              <a:buChar char="•"/>
            </a:pPr>
            <a:r>
              <a:rPr lang="en-US" sz="2400" dirty="0">
                <a:solidFill>
                  <a:schemeClr val="bg2">
                    <a:lumMod val="25000"/>
                  </a:schemeClr>
                </a:solidFill>
                <a:latin typeface="Baskerville Old Face" panose="02020602080505020303" pitchFamily="18" charset="0"/>
              </a:rPr>
              <a:t>Treatment must be state-of-the–art, comprehensive, and meets the needs of the entire family.</a:t>
            </a:r>
          </a:p>
          <a:p>
            <a:pPr marL="742950" lvl="1" indent="-285750">
              <a:spcAft>
                <a:spcPts val="1200"/>
              </a:spcAft>
              <a:buFont typeface="Arial" panose="020B0604020202020204" pitchFamily="34" charset="0"/>
              <a:buChar char="•"/>
            </a:pPr>
            <a:r>
              <a:rPr lang="en-US" sz="2400" dirty="0">
                <a:solidFill>
                  <a:schemeClr val="bg2">
                    <a:lumMod val="25000"/>
                  </a:schemeClr>
                </a:solidFill>
                <a:latin typeface="Baskerville Old Face" panose="02020602080505020303" pitchFamily="18" charset="0"/>
              </a:rPr>
              <a:t>Increase availability of treatment and ensure that parents are not referred to a waitlist when completion of treatment Is a condition of keeping or reunifying with their children.</a:t>
            </a:r>
          </a:p>
          <a:p>
            <a:pPr marL="742950" lvl="1" indent="-285750">
              <a:spcAft>
                <a:spcPts val="1200"/>
              </a:spcAft>
              <a:buFont typeface="Arial" panose="020B0604020202020204" pitchFamily="34" charset="0"/>
              <a:buChar char="•"/>
            </a:pPr>
            <a:r>
              <a:rPr lang="en-US" sz="2400" dirty="0">
                <a:solidFill>
                  <a:schemeClr val="bg2">
                    <a:lumMod val="25000"/>
                  </a:schemeClr>
                </a:solidFill>
                <a:latin typeface="Baskerville Old Face" panose="02020602080505020303" pitchFamily="18" charset="0"/>
              </a:rPr>
              <a:t>Ensure that parents have access to medications for opioid use disorders.</a:t>
            </a:r>
          </a:p>
        </p:txBody>
      </p:sp>
    </p:spTree>
    <p:extLst>
      <p:ext uri="{BB962C8B-B14F-4D97-AF65-F5344CB8AC3E}">
        <p14:creationId xmlns:p14="http://schemas.microsoft.com/office/powerpoint/2010/main" val="2017763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F4E0C04-ADFC-4BC8-ACF0-8919712F1D67}" type="slidenum">
              <a:rPr lang="en-US" smtClean="0"/>
              <a:t>43</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53" r="124" b="-11"/>
          <a:stretch/>
        </p:blipFill>
        <p:spPr>
          <a:xfrm>
            <a:off x="0" y="-141781"/>
            <a:ext cx="12192000" cy="7005035"/>
          </a:xfrm>
          <a:prstGeom prst="rect">
            <a:avLst/>
          </a:prstGeom>
        </p:spPr>
      </p:pic>
      <p:sp>
        <p:nvSpPr>
          <p:cNvPr id="6" name="TextBox 5"/>
          <p:cNvSpPr txBox="1"/>
          <p:nvPr/>
        </p:nvSpPr>
        <p:spPr>
          <a:xfrm>
            <a:off x="0" y="966490"/>
            <a:ext cx="9207392" cy="769441"/>
          </a:xfrm>
          <a:prstGeom prst="rect">
            <a:avLst/>
          </a:prstGeom>
          <a:solidFill>
            <a:srgbClr val="B74919">
              <a:alpha val="50000"/>
            </a:srgbClr>
          </a:solidFill>
        </p:spPr>
        <p:txBody>
          <a:bodyPr wrap="none" rtlCol="0">
            <a:spAutoFit/>
          </a:bodyPr>
          <a:lstStyle/>
          <a:p>
            <a:r>
              <a:rPr lang="en-US" sz="4400" b="1" dirty="0">
                <a:solidFill>
                  <a:schemeClr val="bg1"/>
                </a:solidFill>
                <a:latin typeface="Tw Cen MT" panose="020B0602020104020603" pitchFamily="34" charset="0"/>
              </a:rPr>
              <a:t>Opportunities for System-Wide Reform</a:t>
            </a:r>
          </a:p>
        </p:txBody>
      </p:sp>
      <p:sp>
        <p:nvSpPr>
          <p:cNvPr id="7" name="Rectangle 6"/>
          <p:cNvSpPr/>
          <p:nvPr/>
        </p:nvSpPr>
        <p:spPr>
          <a:xfrm>
            <a:off x="0" y="2935823"/>
            <a:ext cx="12192000" cy="2616101"/>
          </a:xfrm>
          <a:prstGeom prst="rect">
            <a:avLst/>
          </a:prstGeom>
          <a:solidFill>
            <a:schemeClr val="bg1">
              <a:alpha val="60000"/>
            </a:schemeClr>
          </a:solidFill>
        </p:spPr>
        <p:txBody>
          <a:bodyPr wrap="square">
            <a:spAutoFit/>
          </a:bodyPr>
          <a:lstStyle/>
          <a:p>
            <a:pPr marL="285750" lvl="0" indent="-285750">
              <a:spcAft>
                <a:spcPts val="1200"/>
              </a:spcAft>
              <a:buFont typeface="Arial" panose="020B0604020202020204" pitchFamily="34" charset="0"/>
              <a:buChar char="•"/>
            </a:pPr>
            <a:r>
              <a:rPr lang="en-US" sz="2400" b="1" dirty="0">
                <a:solidFill>
                  <a:schemeClr val="bg2">
                    <a:lumMod val="25000"/>
                  </a:schemeClr>
                </a:solidFill>
                <a:latin typeface="Baskerville Old Face" panose="02020602080505020303" pitchFamily="18" charset="0"/>
              </a:rPr>
              <a:t>Improve collaborative practice through implementation of practical strategies.</a:t>
            </a:r>
          </a:p>
          <a:p>
            <a:pPr marL="742950" lvl="1" indent="-285750">
              <a:spcAft>
                <a:spcPts val="1200"/>
              </a:spcAft>
              <a:buFont typeface="Arial" panose="020B0604020202020204" pitchFamily="34" charset="0"/>
              <a:buChar char="•"/>
            </a:pPr>
            <a:r>
              <a:rPr lang="en-US" sz="2400" dirty="0">
                <a:solidFill>
                  <a:schemeClr val="bg2">
                    <a:lumMod val="25000"/>
                  </a:schemeClr>
                </a:solidFill>
                <a:latin typeface="Baskerville Old Face" panose="02020602080505020303" pitchFamily="18" charset="0"/>
              </a:rPr>
              <a:t>Improve staff development and training programs and include a focus on infants with prenatal substance exposure.</a:t>
            </a:r>
          </a:p>
          <a:p>
            <a:pPr marL="742950" lvl="1" indent="-285750">
              <a:spcAft>
                <a:spcPts val="1200"/>
              </a:spcAft>
              <a:buFont typeface="Arial" panose="020B0604020202020204" pitchFamily="34" charset="0"/>
              <a:buChar char="•"/>
            </a:pPr>
            <a:r>
              <a:rPr lang="en-US" sz="2400" dirty="0">
                <a:solidFill>
                  <a:schemeClr val="bg2">
                    <a:lumMod val="25000"/>
                  </a:schemeClr>
                </a:solidFill>
                <a:latin typeface="Baskerville Old Face" panose="02020602080505020303" pitchFamily="18" charset="0"/>
              </a:rPr>
              <a:t>Develop cross-systems communication protocols and strategies to develop comprehensive plans of safe care that keep infants with birth families whenever possible and provide interventions to address the needs of both the infant and mother.</a:t>
            </a:r>
          </a:p>
        </p:txBody>
      </p:sp>
    </p:spTree>
    <p:extLst>
      <p:ext uri="{BB962C8B-B14F-4D97-AF65-F5344CB8AC3E}">
        <p14:creationId xmlns:p14="http://schemas.microsoft.com/office/powerpoint/2010/main" val="4268737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47542"/>
            <a:ext cx="12192000" cy="8097672"/>
          </a:xfrm>
        </p:spPr>
      </p:pic>
      <p:sp>
        <p:nvSpPr>
          <p:cNvPr id="4" name="Slide Number Placeholder 3"/>
          <p:cNvSpPr>
            <a:spLocks noGrp="1"/>
          </p:cNvSpPr>
          <p:nvPr>
            <p:ph type="sldNum" sz="quarter" idx="12"/>
          </p:nvPr>
        </p:nvSpPr>
        <p:spPr/>
        <p:txBody>
          <a:bodyPr/>
          <a:lstStyle/>
          <a:p>
            <a:fld id="{8F4E0C04-ADFC-4BC8-ACF0-8919712F1D67}" type="slidenum">
              <a:rPr lang="en-US" smtClean="0"/>
              <a:t>44</a:t>
            </a:fld>
            <a:endParaRPr lang="en-US"/>
          </a:p>
        </p:txBody>
      </p:sp>
      <p:sp>
        <p:nvSpPr>
          <p:cNvPr id="6" name="Rectangle 5"/>
          <p:cNvSpPr/>
          <p:nvPr/>
        </p:nvSpPr>
        <p:spPr>
          <a:xfrm>
            <a:off x="838200" y="193179"/>
            <a:ext cx="10176510" cy="3785652"/>
          </a:xfrm>
          <a:prstGeom prst="rect">
            <a:avLst/>
          </a:prstGeom>
          <a:solidFill>
            <a:schemeClr val="bg1">
              <a:alpha val="50000"/>
            </a:schemeClr>
          </a:solidFill>
        </p:spPr>
        <p:txBody>
          <a:bodyPr wrap="square">
            <a:spAutoFit/>
          </a:bodyPr>
          <a:lstStyle/>
          <a:p>
            <a:pPr algn="ctr"/>
            <a:r>
              <a:rPr lang="en-US" sz="3000" b="1" dirty="0">
                <a:solidFill>
                  <a:schemeClr val="bg2">
                    <a:lumMod val="25000"/>
                  </a:schemeClr>
                </a:solidFill>
                <a:latin typeface="Baskerville Old Face" panose="02020602080505020303" pitchFamily="18" charset="0"/>
                <a:ea typeface="Times New Roman" panose="02020603050405020304" pitchFamily="18" charset="0"/>
                <a:cs typeface="Times New Roman" panose="02020603050405020304" pitchFamily="18" charset="0"/>
              </a:rPr>
              <a:t>When we ensure timely access to effective treatment:</a:t>
            </a:r>
          </a:p>
          <a:p>
            <a:pPr marL="457200" indent="-457200">
              <a:buFont typeface="Arial" panose="020B0604020202020204" pitchFamily="34" charset="0"/>
              <a:buChar char="•"/>
            </a:pPr>
            <a:r>
              <a:rPr lang="en-US" sz="3000" b="1" dirty="0">
                <a:solidFill>
                  <a:schemeClr val="bg2">
                    <a:lumMod val="25000"/>
                  </a:schemeClr>
                </a:solidFill>
                <a:latin typeface="Baskerville Old Face" panose="02020602080505020303" pitchFamily="18" charset="0"/>
                <a:ea typeface="Times New Roman" panose="02020603050405020304" pitchFamily="18" charset="0"/>
                <a:cs typeface="Times New Roman" panose="02020603050405020304" pitchFamily="18" charset="0"/>
              </a:rPr>
              <a:t>Families recover</a:t>
            </a:r>
          </a:p>
          <a:p>
            <a:pPr marL="457200" indent="-457200">
              <a:buFont typeface="Arial" panose="020B0604020202020204" pitchFamily="34" charset="0"/>
              <a:buChar char="•"/>
            </a:pPr>
            <a:r>
              <a:rPr lang="en-US" sz="3000" b="1" dirty="0">
                <a:solidFill>
                  <a:schemeClr val="bg2">
                    <a:lumMod val="25000"/>
                  </a:schemeClr>
                </a:solidFill>
                <a:latin typeface="Baskerville Old Face" panose="02020602080505020303" pitchFamily="18" charset="0"/>
                <a:ea typeface="Times New Roman" panose="02020603050405020304" pitchFamily="18" charset="0"/>
                <a:cs typeface="Times New Roman" panose="02020603050405020304" pitchFamily="18" charset="0"/>
              </a:rPr>
              <a:t>Kids stay safe at home</a:t>
            </a:r>
          </a:p>
          <a:p>
            <a:pPr marL="457200" indent="-457200">
              <a:buFont typeface="Arial" panose="020B0604020202020204" pitchFamily="34" charset="0"/>
              <a:buChar char="•"/>
            </a:pPr>
            <a:r>
              <a:rPr lang="en-US" sz="3000" b="1" dirty="0">
                <a:solidFill>
                  <a:schemeClr val="bg2">
                    <a:lumMod val="25000"/>
                  </a:schemeClr>
                </a:solidFill>
                <a:latin typeface="Baskerville Old Face" panose="02020602080505020303" pitchFamily="18" charset="0"/>
                <a:ea typeface="Times New Roman" panose="02020603050405020304" pitchFamily="18" charset="0"/>
                <a:cs typeface="Times New Roman" panose="02020603050405020304" pitchFamily="18" charset="0"/>
              </a:rPr>
              <a:t>We save money</a:t>
            </a:r>
          </a:p>
          <a:p>
            <a:endParaRPr lang="en-US" sz="3000" b="1" dirty="0">
              <a:solidFill>
                <a:schemeClr val="bg2">
                  <a:lumMod val="25000"/>
                </a:schemeClr>
              </a:solidFill>
              <a:latin typeface="Baskerville Old Face" panose="02020602080505020303" pitchFamily="18" charset="0"/>
              <a:ea typeface="Times New Roman" panose="02020603050405020304" pitchFamily="18" charset="0"/>
              <a:cs typeface="Times New Roman" panose="02020603050405020304" pitchFamily="18" charset="0"/>
            </a:endParaRPr>
          </a:p>
          <a:p>
            <a:pPr algn="ctr"/>
            <a:r>
              <a:rPr lang="en-US" sz="3000" b="1" dirty="0">
                <a:solidFill>
                  <a:schemeClr val="bg2">
                    <a:lumMod val="25000"/>
                  </a:schemeClr>
                </a:solidFill>
                <a:latin typeface="Baskerville Old Face" panose="02020602080505020303" pitchFamily="18" charset="0"/>
                <a:ea typeface="Times New Roman" panose="02020603050405020304" pitchFamily="18" charset="0"/>
                <a:cs typeface="Times New Roman" panose="02020603050405020304" pitchFamily="18" charset="0"/>
              </a:rPr>
              <a:t>Now we can and must move beyond pilots and demonstration grants and take these lessons into systemic changes across agencies to help children and families and reduce costs to our systems.</a:t>
            </a:r>
            <a:endParaRPr lang="en-US" sz="3000" dirty="0">
              <a:solidFill>
                <a:schemeClr val="bg2">
                  <a:lumMod val="25000"/>
                </a:schemeClr>
              </a:solidFill>
              <a:effectLst/>
              <a:latin typeface="Baskerville Old Face" panose="020206020805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0875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14344" y="2291366"/>
            <a:ext cx="5163312" cy="3419856"/>
          </a:xfrm>
        </p:spPr>
      </p:pic>
      <p:sp>
        <p:nvSpPr>
          <p:cNvPr id="4" name="Slide Number Placeholder 3"/>
          <p:cNvSpPr>
            <a:spLocks noGrp="1"/>
          </p:cNvSpPr>
          <p:nvPr>
            <p:ph type="sldNum" sz="quarter" idx="12"/>
          </p:nvPr>
        </p:nvSpPr>
        <p:spPr/>
        <p:txBody>
          <a:bodyPr/>
          <a:lstStyle/>
          <a:p>
            <a:fld id="{8F4E0C04-ADFC-4BC8-ACF0-8919712F1D67}" type="slidenum">
              <a:rPr lang="en-US" smtClean="0"/>
              <a:t>45</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5263"/>
          <a:stretch/>
        </p:blipFill>
        <p:spPr>
          <a:xfrm>
            <a:off x="3175" y="0"/>
            <a:ext cx="12188825" cy="6856214"/>
          </a:xfrm>
          <a:prstGeom prst="rect">
            <a:avLst/>
          </a:prstGeom>
        </p:spPr>
      </p:pic>
      <p:sp>
        <p:nvSpPr>
          <p:cNvPr id="6" name="TextBox 5"/>
          <p:cNvSpPr txBox="1"/>
          <p:nvPr/>
        </p:nvSpPr>
        <p:spPr>
          <a:xfrm>
            <a:off x="3078186" y="2311906"/>
            <a:ext cx="6035627" cy="3631763"/>
          </a:xfrm>
          <a:prstGeom prst="rect">
            <a:avLst/>
          </a:prstGeom>
          <a:noFill/>
        </p:spPr>
        <p:txBody>
          <a:bodyPr wrap="none" rtlCol="0">
            <a:spAutoFit/>
          </a:bodyPr>
          <a:lstStyle/>
          <a:p>
            <a:pPr algn="ctr"/>
            <a:r>
              <a:rPr lang="en-US" sz="4400" dirty="0">
                <a:latin typeface="Baskerville Old Face" panose="02020602080505020303" pitchFamily="18" charset="0"/>
              </a:rPr>
              <a:t>Nancy K. Young, Ph.D.</a:t>
            </a:r>
          </a:p>
          <a:p>
            <a:pPr algn="ctr"/>
            <a:r>
              <a:rPr lang="en-US" sz="4000" i="1" dirty="0">
                <a:latin typeface="Baskerville Old Face" panose="02020602080505020303" pitchFamily="18" charset="0"/>
              </a:rPr>
              <a:t>Executive Director</a:t>
            </a:r>
          </a:p>
          <a:p>
            <a:pPr algn="ctr"/>
            <a:r>
              <a:rPr lang="en-US" sz="4000" dirty="0">
                <a:latin typeface="Baskerville Old Face" panose="02020602080505020303" pitchFamily="18" charset="0"/>
              </a:rPr>
              <a:t>Children and Family Futures</a:t>
            </a:r>
          </a:p>
          <a:p>
            <a:pPr algn="ctr"/>
            <a:endParaRPr lang="en-US" sz="4400" dirty="0">
              <a:latin typeface="Baskerville Old Face" panose="02020602080505020303" pitchFamily="18" charset="0"/>
            </a:endParaRPr>
          </a:p>
          <a:p>
            <a:pPr algn="ctr"/>
            <a:endParaRPr lang="en-US" dirty="0">
              <a:latin typeface="Baskerville Old Face" panose="02020602080505020303" pitchFamily="18" charset="0"/>
            </a:endParaRPr>
          </a:p>
          <a:p>
            <a:pPr algn="ctr"/>
            <a:r>
              <a:rPr lang="en-US" sz="4400" dirty="0">
                <a:latin typeface="Baskerville Old Face" panose="02020602080505020303" pitchFamily="18" charset="0"/>
              </a:rPr>
              <a:t>nkyoung@cffutures.org</a:t>
            </a:r>
          </a:p>
        </p:txBody>
      </p:sp>
      <p:sp>
        <p:nvSpPr>
          <p:cNvPr id="7" name="Rectangle 6"/>
          <p:cNvSpPr/>
          <p:nvPr/>
        </p:nvSpPr>
        <p:spPr>
          <a:xfrm>
            <a:off x="2236914" y="742394"/>
            <a:ext cx="7718170" cy="1015663"/>
          </a:xfrm>
          <a:prstGeom prst="rect">
            <a:avLst/>
          </a:prstGeom>
          <a:noFill/>
        </p:spPr>
        <p:txBody>
          <a:bodyPr wrap="square">
            <a:spAutoFit/>
          </a:bodyPr>
          <a:lstStyle/>
          <a:p>
            <a:pPr algn="ctr"/>
            <a:r>
              <a:rPr lang="en-US" sz="6000" b="1" dirty="0">
                <a:solidFill>
                  <a:schemeClr val="accent5">
                    <a:lumMod val="75000"/>
                  </a:schemeClr>
                </a:solidFill>
                <a:latin typeface="Tw Cen MT" panose="020B0602020104020603" pitchFamily="34" charset="0"/>
              </a:rPr>
              <a:t>Contact Information</a:t>
            </a:r>
          </a:p>
        </p:txBody>
      </p:sp>
    </p:spTree>
    <p:extLst>
      <p:ext uri="{BB962C8B-B14F-4D97-AF65-F5344CB8AC3E}">
        <p14:creationId xmlns:p14="http://schemas.microsoft.com/office/powerpoint/2010/main" val="3188478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057" y="-594"/>
            <a:ext cx="12193057" cy="6858594"/>
          </a:xfrm>
          <a:prstGeom prst="rect">
            <a:avLst/>
          </a:prstGeom>
        </p:spPr>
      </p:pic>
      <p:sp>
        <p:nvSpPr>
          <p:cNvPr id="6" name="Flowchart: Alternate Process 5"/>
          <p:cNvSpPr/>
          <p:nvPr/>
        </p:nvSpPr>
        <p:spPr>
          <a:xfrm>
            <a:off x="395793" y="1878164"/>
            <a:ext cx="3136075" cy="2133626"/>
          </a:xfrm>
          <a:prstGeom prst="flowChartAlternateProcess">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Alternate Process 6"/>
          <p:cNvSpPr/>
          <p:nvPr/>
        </p:nvSpPr>
        <p:spPr>
          <a:xfrm>
            <a:off x="522794" y="4163056"/>
            <a:ext cx="3136075" cy="2253583"/>
          </a:xfrm>
          <a:prstGeom prst="flowChartAlternateProcess">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58" y="282054"/>
            <a:ext cx="12193057" cy="1200329"/>
          </a:xfrm>
          <a:prstGeom prst="rect">
            <a:avLst/>
          </a:prstGeom>
          <a:solidFill>
            <a:schemeClr val="accent5">
              <a:alpha val="72000"/>
            </a:schemeClr>
          </a:solidFill>
        </p:spPr>
        <p:txBody>
          <a:bodyPr wrap="square">
            <a:spAutoFit/>
          </a:bodyPr>
          <a:lstStyle/>
          <a:p>
            <a:pPr algn="r"/>
            <a:r>
              <a:rPr lang="en-US" sz="3600" b="1" dirty="0">
                <a:solidFill>
                  <a:schemeClr val="bg1"/>
                </a:solidFill>
                <a:latin typeface="Tw Cen MT" panose="020B0602020104020603" pitchFamily="34" charset="0"/>
                <a:ea typeface="Calibri" panose="020F0502020204030204" pitchFamily="34" charset="0"/>
                <a:cs typeface="Times New Roman" panose="02020603050405020304" pitchFamily="18" charset="0"/>
              </a:rPr>
              <a:t>Two aspects of parental substance use that affect the child welfare system </a:t>
            </a:r>
          </a:p>
        </p:txBody>
      </p:sp>
      <p:sp>
        <p:nvSpPr>
          <p:cNvPr id="2" name="Rectangle 1"/>
          <p:cNvSpPr/>
          <p:nvPr/>
        </p:nvSpPr>
        <p:spPr>
          <a:xfrm>
            <a:off x="3046614" y="4850119"/>
            <a:ext cx="8387194" cy="892552"/>
          </a:xfrm>
          <a:prstGeom prst="rect">
            <a:avLst/>
          </a:prstGeom>
          <a:solidFill>
            <a:schemeClr val="bg1">
              <a:alpha val="75000"/>
            </a:schemeClr>
          </a:solidFill>
        </p:spPr>
        <p:txBody>
          <a:bodyPr wrap="square">
            <a:spAutoFit/>
          </a:bodyPr>
          <a:lstStyle/>
          <a:p>
            <a:r>
              <a:rPr lang="en-US" sz="3000" b="1" i="1" dirty="0">
                <a:latin typeface="Arial" panose="020B0604020202020204" pitchFamily="34" charset="0"/>
                <a:ea typeface="Calibri" panose="020F0502020204030204" pitchFamily="34" charset="0"/>
                <a:cs typeface="Times New Roman" panose="02020603050405020304" pitchFamily="18" charset="0"/>
              </a:rPr>
              <a:t>Post-natal</a:t>
            </a:r>
            <a:r>
              <a:rPr lang="en-US" sz="2200" b="1" i="1" dirty="0">
                <a:latin typeface="Arial" panose="020B0604020202020204" pitchFamily="34" charset="0"/>
                <a:ea typeface="Calibri" panose="020F0502020204030204" pitchFamily="34" charset="0"/>
                <a:cs typeface="Times New Roman" panose="02020603050405020304" pitchFamily="18" charset="0"/>
              </a:rPr>
              <a:t> </a:t>
            </a:r>
            <a:r>
              <a:rPr lang="en-US" sz="2200" dirty="0">
                <a:latin typeface="Arial" panose="020B0604020202020204" pitchFamily="34" charset="0"/>
                <a:ea typeface="Calibri" panose="020F0502020204030204" pitchFamily="34" charset="0"/>
                <a:cs typeface="Times New Roman" panose="02020603050405020304" pitchFamily="18" charset="0"/>
              </a:rPr>
              <a:t>opioid and other substance use that affects parents’ ability to safely care for their children </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3046614" y="2286930"/>
            <a:ext cx="8387195" cy="1231106"/>
          </a:xfrm>
          <a:prstGeom prst="rect">
            <a:avLst/>
          </a:prstGeom>
          <a:solidFill>
            <a:schemeClr val="bg1">
              <a:alpha val="75000"/>
            </a:schemeClr>
          </a:solidFill>
        </p:spPr>
        <p:txBody>
          <a:bodyPr wrap="square">
            <a:spAutoFit/>
          </a:bodyPr>
          <a:lstStyle/>
          <a:p>
            <a:r>
              <a:rPr lang="en-US" sz="3000" b="1" i="1" dirty="0">
                <a:latin typeface="Arial" panose="020B0604020202020204" pitchFamily="34" charset="0"/>
                <a:ea typeface="Calibri" panose="020F0502020204030204" pitchFamily="34" charset="0"/>
                <a:cs typeface="Times New Roman" panose="02020603050405020304" pitchFamily="18" charset="0"/>
              </a:rPr>
              <a:t>Pre-natal</a:t>
            </a:r>
            <a:r>
              <a:rPr lang="en-US" dirty="0">
                <a:latin typeface="Arial" panose="020B0604020202020204" pitchFamily="34" charset="0"/>
                <a:ea typeface="Calibri" panose="020F0502020204030204" pitchFamily="34" charset="0"/>
                <a:cs typeface="Times New Roman" panose="02020603050405020304" pitchFamily="18" charset="0"/>
              </a:rPr>
              <a:t> </a:t>
            </a:r>
            <a:r>
              <a:rPr lang="en-US" sz="2200" dirty="0">
                <a:latin typeface="Arial" panose="020B0604020202020204" pitchFamily="34" charset="0"/>
                <a:ea typeface="Calibri" panose="020F0502020204030204" pitchFamily="34" charset="0"/>
                <a:cs typeface="Times New Roman" panose="02020603050405020304" pitchFamily="18" charset="0"/>
              </a:rPr>
              <a:t>opioid and other substance use exposure when it is determined that there are </a:t>
            </a:r>
            <a:r>
              <a:rPr lang="en-US" sz="2200" b="1" i="1" dirty="0">
                <a:solidFill>
                  <a:schemeClr val="accent2">
                    <a:lumMod val="50000"/>
                  </a:schemeClr>
                </a:solidFill>
                <a:latin typeface="Arial" panose="020B0604020202020204" pitchFamily="34" charset="0"/>
                <a:ea typeface="Calibri" panose="020F0502020204030204" pitchFamily="34" charset="0"/>
                <a:cs typeface="Times New Roman" panose="02020603050405020304" pitchFamily="18" charset="0"/>
              </a:rPr>
              <a:t>immediate safety factors </a:t>
            </a:r>
            <a:r>
              <a:rPr lang="en-US" sz="2200" dirty="0">
                <a:latin typeface="Arial" panose="020B0604020202020204" pitchFamily="34" charset="0"/>
                <a:ea typeface="Calibri" panose="020F0502020204030204" pitchFamily="34" charset="0"/>
                <a:cs typeface="Times New Roman" panose="02020603050405020304" pitchFamily="18" charset="0"/>
              </a:rPr>
              <a:t>resulting in the newborn being placed in protective custody</a:t>
            </a:r>
          </a:p>
        </p:txBody>
      </p:sp>
    </p:spTree>
    <p:extLst>
      <p:ext uri="{BB962C8B-B14F-4D97-AF65-F5344CB8AC3E}">
        <p14:creationId xmlns:p14="http://schemas.microsoft.com/office/powerpoint/2010/main" val="3216078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057" y="-594"/>
            <a:ext cx="12193057" cy="6858594"/>
          </a:xfrm>
          <a:prstGeom prst="rect">
            <a:avLst/>
          </a:prstGeom>
        </p:spPr>
      </p:pic>
      <p:sp>
        <p:nvSpPr>
          <p:cNvPr id="51203" name="TextBox 6"/>
          <p:cNvSpPr txBox="1">
            <a:spLocks noChangeArrowheads="1"/>
          </p:cNvSpPr>
          <p:nvPr/>
        </p:nvSpPr>
        <p:spPr bwMode="auto">
          <a:xfrm>
            <a:off x="0" y="6209516"/>
            <a:ext cx="12192000" cy="646331"/>
          </a:xfrm>
          <a:prstGeom prst="rect">
            <a:avLst/>
          </a:prstGeom>
          <a:noFill/>
          <a:ln w="9525">
            <a:noFill/>
            <a:miter lim="800000"/>
            <a:headEnd/>
            <a:tailEnd/>
          </a:ln>
        </p:spPr>
        <p:txBody>
          <a:bodyPr wrap="square">
            <a:spAutoFit/>
          </a:bodyPr>
          <a:lstStyle/>
          <a:p>
            <a:r>
              <a:rPr lang="en-US" sz="900" dirty="0">
                <a:solidFill>
                  <a:prstClr val="black"/>
                </a:solidFill>
                <a:latin typeface="Arial Narrow" panose="020B0606020202030204" pitchFamily="34" charset="0"/>
              </a:rPr>
              <a:t>*Approximately 4 million (3,952,841) live births in 2012</a:t>
            </a:r>
          </a:p>
          <a:p>
            <a:r>
              <a:rPr lang="en-US" sz="900" dirty="0">
                <a:solidFill>
                  <a:prstClr val="black"/>
                </a:solidFill>
                <a:latin typeface="Arial Narrow" panose="020B0606020202030204" pitchFamily="34" charset="0"/>
              </a:rPr>
              <a:t>Estimates based on: National Survey on Drug Use and Health, 2012; Martin, Hamilton, Osterman, Curtin &amp; Mathews.  Births: Final Data for 2012.  National Vital Statistics Report, Volume 62, Number 9; </a:t>
            </a:r>
          </a:p>
          <a:p>
            <a:r>
              <a:rPr lang="en-US" sz="900" dirty="0">
                <a:solidFill>
                  <a:prstClr val="black"/>
                </a:solidFill>
                <a:latin typeface="Arial Narrow" panose="020B0606020202030204" pitchFamily="34" charset="0"/>
              </a:rPr>
              <a:t>*Patrick, et al., </a:t>
            </a:r>
            <a:r>
              <a:rPr lang="en-US" sz="900" dirty="0"/>
              <a:t>(2015). </a:t>
            </a:r>
            <a:r>
              <a:rPr lang="en-US" sz="900" b="1" dirty="0"/>
              <a:t>Increasing incidence and geographic distribution of neonatal abstinence syndrome: United States 2009 to 2012. </a:t>
            </a:r>
            <a:r>
              <a:rPr lang="en-US" sz="900" dirty="0"/>
              <a:t>Journal of Perinatology </a:t>
            </a:r>
            <a:r>
              <a:rPr lang="en-US" sz="900" b="1" dirty="0"/>
              <a:t>35</a:t>
            </a:r>
            <a:r>
              <a:rPr lang="en-US" sz="900" dirty="0"/>
              <a:t>, 650-655</a:t>
            </a:r>
          </a:p>
          <a:p>
            <a:r>
              <a:rPr lang="en-US" sz="900" dirty="0">
                <a:solidFill>
                  <a:prstClr val="black"/>
                </a:solidFill>
                <a:latin typeface="Arial Narrow" panose="020B0606020202030204" pitchFamily="34" charset="0"/>
              </a:rPr>
              <a:t>JAMA.2012.3951; May, P.A., and Gossage, J.P.(2001).Estimating the prevalence of fetal alcohol syndrome: A summary.Alcohol Research &amp; Health 25(3):159-167. Retrieved October 21, 2012 from http://pubs.niaaa.nih.gov/publications/arh25-3/159-167.htm</a:t>
            </a:r>
          </a:p>
        </p:txBody>
      </p:sp>
      <p:sp>
        <p:nvSpPr>
          <p:cNvPr id="51202" name="Title 1"/>
          <p:cNvSpPr>
            <a:spLocks noGrp="1"/>
          </p:cNvSpPr>
          <p:nvPr>
            <p:ph type="title"/>
          </p:nvPr>
        </p:nvSpPr>
        <p:spPr>
          <a:xfrm>
            <a:off x="609071" y="153979"/>
            <a:ext cx="10972800" cy="1112838"/>
          </a:xfrm>
        </p:spPr>
        <p:txBody>
          <a:bodyPr>
            <a:noAutofit/>
          </a:bodyPr>
          <a:lstStyle/>
          <a:p>
            <a:pPr algn="r"/>
            <a:r>
              <a:rPr lang="en-US" sz="3000" b="1" dirty="0">
                <a:solidFill>
                  <a:schemeClr val="accent2">
                    <a:lumMod val="50000"/>
                  </a:schemeClr>
                </a:solidFill>
                <a:latin typeface="Tw Cen MT" panose="020B0602020104020603" pitchFamily="34" charset="0"/>
                <a:cs typeface="Arial" charset="0"/>
              </a:rPr>
              <a:t>Estimated Number of Infants* Affected by Prenatal Exposure, </a:t>
            </a:r>
            <a:br>
              <a:rPr lang="en-US" sz="3000" b="1" dirty="0">
                <a:solidFill>
                  <a:schemeClr val="accent2">
                    <a:lumMod val="50000"/>
                  </a:schemeClr>
                </a:solidFill>
                <a:latin typeface="Tw Cen MT" panose="020B0602020104020603" pitchFamily="34" charset="0"/>
                <a:cs typeface="Arial" charset="0"/>
              </a:rPr>
            </a:br>
            <a:r>
              <a:rPr lang="en-US" sz="3000" b="1" dirty="0">
                <a:solidFill>
                  <a:schemeClr val="accent2">
                    <a:lumMod val="50000"/>
                  </a:schemeClr>
                </a:solidFill>
                <a:latin typeface="Tw Cen MT" panose="020B0602020104020603" pitchFamily="34" charset="0"/>
                <a:cs typeface="Arial" charset="0"/>
              </a:rPr>
              <a:t>by Type of Substance and Infant Disorder</a:t>
            </a:r>
          </a:p>
        </p:txBody>
      </p:sp>
      <p:graphicFrame>
        <p:nvGraphicFramePr>
          <p:cNvPr id="7" name="Chart 6"/>
          <p:cNvGraphicFramePr>
            <a:graphicFrameLocks/>
          </p:cNvGraphicFramePr>
          <p:nvPr>
            <p:extLst>
              <p:ext uri="{D42A27DB-BD31-4B8C-83A1-F6EECF244321}">
                <p14:modId xmlns:p14="http://schemas.microsoft.com/office/powerpoint/2010/main" val="2712532552"/>
              </p:ext>
            </p:extLst>
          </p:nvPr>
        </p:nvGraphicFramePr>
        <p:xfrm>
          <a:off x="384883" y="1006514"/>
          <a:ext cx="11057813" cy="5203002"/>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p:cNvCxnSpPr/>
          <p:nvPr/>
        </p:nvCxnSpPr>
        <p:spPr>
          <a:xfrm flipV="1">
            <a:off x="8450582" y="1412260"/>
            <a:ext cx="27212" cy="4448265"/>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 name="Rectangular Callout 1"/>
          <p:cNvSpPr/>
          <p:nvPr/>
        </p:nvSpPr>
        <p:spPr>
          <a:xfrm>
            <a:off x="5485680" y="2958139"/>
            <a:ext cx="2051957" cy="1274661"/>
          </a:xfrm>
          <a:prstGeom prst="wedgeRectCallout">
            <a:avLst>
              <a:gd name="adj1" fmla="val -58333"/>
              <a:gd name="adj2" fmla="val 58677"/>
            </a:avLst>
          </a:prstGeom>
          <a:solidFill>
            <a:schemeClr val="accent3">
              <a:lumMod val="50000"/>
              <a:alpha val="72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prstClr val="white"/>
                </a:solidFill>
                <a:cs typeface="Arial" panose="020B0604020202020204" pitchFamily="34" charset="0"/>
              </a:rPr>
              <a:t>Includes nine categories of illicit drugs, including </a:t>
            </a:r>
            <a:r>
              <a:rPr lang="en-US" sz="1400" b="1" i="1" dirty="0">
                <a:solidFill>
                  <a:prstClr val="white"/>
                </a:solidFill>
                <a:cs typeface="Arial" panose="020B0604020202020204" pitchFamily="34" charset="0"/>
              </a:rPr>
              <a:t>heroin</a:t>
            </a:r>
            <a:r>
              <a:rPr lang="en-US" sz="1400" i="1" dirty="0">
                <a:solidFill>
                  <a:prstClr val="white"/>
                </a:solidFill>
                <a:cs typeface="Arial" panose="020B0604020202020204" pitchFamily="34" charset="0"/>
              </a:rPr>
              <a:t> and the </a:t>
            </a:r>
            <a:r>
              <a:rPr lang="en-US" sz="1400" b="1" i="1" dirty="0">
                <a:solidFill>
                  <a:prstClr val="white"/>
                </a:solidFill>
                <a:cs typeface="Arial" panose="020B0604020202020204" pitchFamily="34" charset="0"/>
              </a:rPr>
              <a:t>nonmedical use of prescription medications</a:t>
            </a:r>
            <a:r>
              <a:rPr lang="en-US" sz="1400" i="1" dirty="0">
                <a:solidFill>
                  <a:prstClr val="white"/>
                </a:solidFill>
                <a:cs typeface="Arial" panose="020B0604020202020204" pitchFamily="34" charset="0"/>
              </a:rPr>
              <a:t>.</a:t>
            </a:r>
          </a:p>
        </p:txBody>
      </p:sp>
      <p:sp>
        <p:nvSpPr>
          <p:cNvPr id="3" name="TextBox 2"/>
          <p:cNvSpPr txBox="1"/>
          <p:nvPr/>
        </p:nvSpPr>
        <p:spPr>
          <a:xfrm>
            <a:off x="3169558" y="2098945"/>
            <a:ext cx="3799113" cy="307777"/>
          </a:xfrm>
          <a:prstGeom prst="rect">
            <a:avLst/>
          </a:prstGeom>
          <a:noFill/>
          <a:ln>
            <a:noFill/>
          </a:ln>
        </p:spPr>
        <p:txBody>
          <a:bodyPr wrap="square" rtlCol="0">
            <a:spAutoFit/>
          </a:bodyPr>
          <a:lstStyle/>
          <a:p>
            <a:pPr algn="ctr"/>
            <a:r>
              <a:rPr lang="en-US" sz="1400" b="1" i="1" dirty="0">
                <a:solidFill>
                  <a:schemeClr val="tx1">
                    <a:lumMod val="85000"/>
                    <a:lumOff val="15000"/>
                  </a:schemeClr>
                </a:solidFill>
                <a:cs typeface="Arial" panose="020B0604020202020204" pitchFamily="34" charset="0"/>
              </a:rPr>
              <a:t>Past Month Substance Use by Pregnant Women</a:t>
            </a:r>
          </a:p>
        </p:txBody>
      </p:sp>
      <p:sp>
        <p:nvSpPr>
          <p:cNvPr id="8" name="TextBox 7"/>
          <p:cNvSpPr txBox="1"/>
          <p:nvPr/>
        </p:nvSpPr>
        <p:spPr>
          <a:xfrm>
            <a:off x="8187326" y="2098944"/>
            <a:ext cx="3815440" cy="307777"/>
          </a:xfrm>
          <a:prstGeom prst="rect">
            <a:avLst/>
          </a:prstGeom>
          <a:noFill/>
          <a:ln>
            <a:noFill/>
          </a:ln>
        </p:spPr>
        <p:txBody>
          <a:bodyPr wrap="square" rtlCol="0">
            <a:spAutoFit/>
          </a:bodyPr>
          <a:lstStyle/>
          <a:p>
            <a:pPr algn="ctr"/>
            <a:r>
              <a:rPr lang="en-US" sz="1400" b="1" i="1" dirty="0">
                <a:solidFill>
                  <a:schemeClr val="tx1">
                    <a:lumMod val="85000"/>
                    <a:lumOff val="15000"/>
                  </a:schemeClr>
                </a:solidFill>
                <a:cs typeface="Arial" panose="020B0604020202020204" pitchFamily="34" charset="0"/>
              </a:rPr>
              <a:t>Incidence of  Infant Disorder</a:t>
            </a:r>
          </a:p>
        </p:txBody>
      </p:sp>
    </p:spTree>
    <p:extLst>
      <p:ext uri="{BB962C8B-B14F-4D97-AF65-F5344CB8AC3E}">
        <p14:creationId xmlns:p14="http://schemas.microsoft.com/office/powerpoint/2010/main" val="1836720073"/>
      </p:ext>
    </p:extLst>
  </p:cSld>
  <p:clrMapOvr>
    <a:masterClrMapping/>
  </p:clrMapOvr>
  <p:transition>
    <p:wipe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13684"/>
            <a:ext cx="12243919" cy="6858594"/>
          </a:xfrm>
          <a:prstGeom prst="rect">
            <a:avLst/>
          </a:prstGeom>
        </p:spPr>
      </p:pic>
      <p:sp>
        <p:nvSpPr>
          <p:cNvPr id="51203" name="TextBox 6"/>
          <p:cNvSpPr txBox="1">
            <a:spLocks noChangeArrowheads="1"/>
          </p:cNvSpPr>
          <p:nvPr/>
        </p:nvSpPr>
        <p:spPr bwMode="auto">
          <a:xfrm>
            <a:off x="0" y="6209516"/>
            <a:ext cx="12192000" cy="646331"/>
          </a:xfrm>
          <a:prstGeom prst="rect">
            <a:avLst/>
          </a:prstGeom>
          <a:noFill/>
          <a:ln w="9525">
            <a:noFill/>
            <a:miter lim="800000"/>
            <a:headEnd/>
            <a:tailEnd/>
          </a:ln>
        </p:spPr>
        <p:txBody>
          <a:bodyPr wrap="square">
            <a:spAutoFit/>
          </a:bodyPr>
          <a:lstStyle/>
          <a:p>
            <a:r>
              <a:rPr lang="en-US" sz="900" dirty="0">
                <a:solidFill>
                  <a:prstClr val="black"/>
                </a:solidFill>
                <a:latin typeface="Arial Narrow" panose="020B0606020202030204" pitchFamily="34" charset="0"/>
              </a:rPr>
              <a:t>*Approximately 4 million (3,952,841) live births in 2012</a:t>
            </a:r>
          </a:p>
          <a:p>
            <a:r>
              <a:rPr lang="en-US" sz="900" dirty="0">
                <a:solidFill>
                  <a:prstClr val="black"/>
                </a:solidFill>
                <a:latin typeface="Arial Narrow" panose="020B0606020202030204" pitchFamily="34" charset="0"/>
              </a:rPr>
              <a:t>Estimates based on: National Survey on Drug Use and Health, 2012; Martin, Hamilton, Osterman, Curtin &amp; Mathews.  Births: Final Data for 2012.  National Vital Statistics Report, Volume 62, Number 9; Patrick, Schumacher, Benneyworth, et al.  NAS and Associated Health Care Expenditures.  Journal of the American Medical Association (JAMA) 2012; 307(18):1934-1940. doi: 10.1001/jama.2012.3951; May, P.A., and Gossage, J.P.(2001).Estimating the prevalence of fetal alcohol syndrome: A summary.Alcohol Research &amp; Health 25(3):159-167. Retrieved October 21, 2012 from http://pubs.niaaa.nih.gov/publications/arh25-3/159-167.htm</a:t>
            </a:r>
          </a:p>
        </p:txBody>
      </p:sp>
      <p:sp>
        <p:nvSpPr>
          <p:cNvPr id="51202" name="Title 1"/>
          <p:cNvSpPr>
            <a:spLocks noGrp="1"/>
          </p:cNvSpPr>
          <p:nvPr>
            <p:ph type="title"/>
          </p:nvPr>
        </p:nvSpPr>
        <p:spPr>
          <a:xfrm>
            <a:off x="609071" y="153979"/>
            <a:ext cx="10972800" cy="1112838"/>
          </a:xfrm>
        </p:spPr>
        <p:txBody>
          <a:bodyPr>
            <a:noAutofit/>
          </a:bodyPr>
          <a:lstStyle/>
          <a:p>
            <a:pPr algn="r"/>
            <a:r>
              <a:rPr lang="en-US" sz="3000" b="1" dirty="0">
                <a:solidFill>
                  <a:schemeClr val="accent2">
                    <a:lumMod val="50000"/>
                  </a:schemeClr>
                </a:solidFill>
                <a:latin typeface="Tw Cen MT" panose="020B0602020104020603" pitchFamily="34" charset="0"/>
                <a:cs typeface="Arial" charset="0"/>
              </a:rPr>
              <a:t>Estimated Number of Infants* Affected by Prenatal Exposure, </a:t>
            </a:r>
            <a:br>
              <a:rPr lang="en-US" sz="3000" b="1" dirty="0">
                <a:solidFill>
                  <a:schemeClr val="accent2">
                    <a:lumMod val="50000"/>
                  </a:schemeClr>
                </a:solidFill>
                <a:latin typeface="Tw Cen MT" panose="020B0602020104020603" pitchFamily="34" charset="0"/>
                <a:cs typeface="Arial" charset="0"/>
              </a:rPr>
            </a:br>
            <a:r>
              <a:rPr lang="en-US" sz="3000" b="1" dirty="0">
                <a:solidFill>
                  <a:schemeClr val="accent2">
                    <a:lumMod val="50000"/>
                  </a:schemeClr>
                </a:solidFill>
                <a:latin typeface="Tw Cen MT" panose="020B0602020104020603" pitchFamily="34" charset="0"/>
                <a:cs typeface="Arial" charset="0"/>
              </a:rPr>
              <a:t>by Type of Substance and Infant Disorder</a:t>
            </a:r>
          </a:p>
        </p:txBody>
      </p:sp>
      <p:cxnSp>
        <p:nvCxnSpPr>
          <p:cNvPr id="11" name="Straight Connector 10"/>
          <p:cNvCxnSpPr/>
          <p:nvPr/>
        </p:nvCxnSpPr>
        <p:spPr>
          <a:xfrm flipV="1">
            <a:off x="7124705" y="1686513"/>
            <a:ext cx="27212" cy="4448265"/>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25677" y="1460275"/>
            <a:ext cx="2868460" cy="707886"/>
          </a:xfrm>
          <a:prstGeom prst="rect">
            <a:avLst/>
          </a:prstGeom>
          <a:noFill/>
        </p:spPr>
        <p:txBody>
          <a:bodyPr wrap="square" rtlCol="0">
            <a:spAutoFit/>
          </a:bodyPr>
          <a:lstStyle/>
          <a:p>
            <a:r>
              <a:rPr lang="en-US" sz="2000" b="1" dirty="0"/>
              <a:t>Tobacco – 640,000</a:t>
            </a:r>
          </a:p>
          <a:p>
            <a:endParaRPr lang="en-US" sz="2000" b="1" dirty="0"/>
          </a:p>
        </p:txBody>
      </p:sp>
      <p:sp>
        <p:nvSpPr>
          <p:cNvPr id="12" name="TextBox 11"/>
          <p:cNvSpPr txBox="1"/>
          <p:nvPr/>
        </p:nvSpPr>
        <p:spPr>
          <a:xfrm>
            <a:off x="542284" y="1930045"/>
            <a:ext cx="2868460" cy="707886"/>
          </a:xfrm>
          <a:prstGeom prst="rect">
            <a:avLst/>
          </a:prstGeom>
        </p:spPr>
        <p:txBody>
          <a:bodyPr wrap="square" rtlCol="0">
            <a:spAutoFit/>
          </a:bodyPr>
          <a:lstStyle/>
          <a:p>
            <a:r>
              <a:rPr lang="en-US" sz="2000" b="1" dirty="0"/>
              <a:t>Alcohol – 340,000</a:t>
            </a:r>
          </a:p>
          <a:p>
            <a:endParaRPr lang="en-US" sz="2000" b="1" dirty="0"/>
          </a:p>
        </p:txBody>
      </p:sp>
      <p:sp>
        <p:nvSpPr>
          <p:cNvPr id="13" name="TextBox 12"/>
          <p:cNvSpPr txBox="1"/>
          <p:nvPr/>
        </p:nvSpPr>
        <p:spPr>
          <a:xfrm>
            <a:off x="764380" y="2397893"/>
            <a:ext cx="2868460" cy="707886"/>
          </a:xfrm>
          <a:prstGeom prst="rect">
            <a:avLst/>
          </a:prstGeom>
          <a:noFill/>
        </p:spPr>
        <p:txBody>
          <a:bodyPr wrap="square" rtlCol="0">
            <a:spAutoFit/>
          </a:bodyPr>
          <a:lstStyle/>
          <a:p>
            <a:r>
              <a:rPr lang="en-US" sz="2000" b="1" dirty="0"/>
              <a:t>Illicit Drugs – 240,000* </a:t>
            </a:r>
          </a:p>
          <a:p>
            <a:endParaRPr lang="en-US" sz="2000" b="1" dirty="0"/>
          </a:p>
        </p:txBody>
      </p:sp>
      <p:sp>
        <p:nvSpPr>
          <p:cNvPr id="14" name="TextBox 13"/>
          <p:cNvSpPr txBox="1"/>
          <p:nvPr/>
        </p:nvSpPr>
        <p:spPr>
          <a:xfrm>
            <a:off x="936371" y="2876649"/>
            <a:ext cx="4186775" cy="707886"/>
          </a:xfrm>
          <a:prstGeom prst="rect">
            <a:avLst/>
          </a:prstGeom>
          <a:noFill/>
        </p:spPr>
        <p:txBody>
          <a:bodyPr wrap="square" rtlCol="0">
            <a:spAutoFit/>
          </a:bodyPr>
          <a:lstStyle/>
          <a:p>
            <a:r>
              <a:rPr lang="en-US" sz="2000" b="1" dirty="0"/>
              <a:t>Binge Drinking – 108,000* </a:t>
            </a:r>
          </a:p>
          <a:p>
            <a:endParaRPr lang="en-US" sz="2000" b="1" dirty="0"/>
          </a:p>
        </p:txBody>
      </p:sp>
      <p:sp>
        <p:nvSpPr>
          <p:cNvPr id="15" name="TextBox 14"/>
          <p:cNvSpPr txBox="1"/>
          <p:nvPr/>
        </p:nvSpPr>
        <p:spPr>
          <a:xfrm>
            <a:off x="1212719" y="3321411"/>
            <a:ext cx="3735064" cy="707886"/>
          </a:xfrm>
          <a:prstGeom prst="rect">
            <a:avLst/>
          </a:prstGeom>
          <a:noFill/>
        </p:spPr>
        <p:txBody>
          <a:bodyPr wrap="square" rtlCol="0">
            <a:spAutoFit/>
          </a:bodyPr>
          <a:lstStyle/>
          <a:p>
            <a:r>
              <a:rPr lang="en-US" sz="2000" b="1" dirty="0"/>
              <a:t>Heavy Drinking – 12,000* </a:t>
            </a:r>
          </a:p>
          <a:p>
            <a:endParaRPr lang="en-US" sz="2000" b="1" dirty="0"/>
          </a:p>
        </p:txBody>
      </p:sp>
      <p:sp>
        <p:nvSpPr>
          <p:cNvPr id="16" name="TextBox 15"/>
          <p:cNvSpPr txBox="1"/>
          <p:nvPr/>
        </p:nvSpPr>
        <p:spPr>
          <a:xfrm>
            <a:off x="1479345" y="3773181"/>
            <a:ext cx="3921247" cy="707886"/>
          </a:xfrm>
          <a:prstGeom prst="rect">
            <a:avLst/>
          </a:prstGeom>
          <a:noFill/>
        </p:spPr>
        <p:txBody>
          <a:bodyPr wrap="square" rtlCol="0">
            <a:spAutoFit/>
          </a:bodyPr>
          <a:lstStyle/>
          <a:p>
            <a:r>
              <a:rPr lang="en-US" sz="2000" b="1" dirty="0"/>
              <a:t>FAS/ARND/ARBD – 30,000 </a:t>
            </a:r>
          </a:p>
          <a:p>
            <a:endParaRPr lang="en-US" sz="2000" b="1" dirty="0"/>
          </a:p>
        </p:txBody>
      </p:sp>
      <p:sp>
        <p:nvSpPr>
          <p:cNvPr id="17" name="TextBox 16"/>
          <p:cNvSpPr txBox="1"/>
          <p:nvPr/>
        </p:nvSpPr>
        <p:spPr>
          <a:xfrm>
            <a:off x="1774010" y="4380781"/>
            <a:ext cx="5104315" cy="707886"/>
          </a:xfrm>
          <a:prstGeom prst="rect">
            <a:avLst/>
          </a:prstGeom>
          <a:noFill/>
        </p:spPr>
        <p:txBody>
          <a:bodyPr wrap="square" rtlCol="0">
            <a:spAutoFit/>
          </a:bodyPr>
          <a:lstStyle/>
          <a:p>
            <a:r>
              <a:rPr lang="en-US" sz="2000" b="1" dirty="0"/>
              <a:t>Neonatal Abstinence Syndrome – 22,000 </a:t>
            </a:r>
          </a:p>
          <a:p>
            <a:endParaRPr lang="en-US" sz="2000" b="1" dirty="0"/>
          </a:p>
        </p:txBody>
      </p:sp>
      <p:sp>
        <p:nvSpPr>
          <p:cNvPr id="18" name="TextBox 17"/>
          <p:cNvSpPr txBox="1"/>
          <p:nvPr/>
        </p:nvSpPr>
        <p:spPr>
          <a:xfrm>
            <a:off x="2009041" y="4894030"/>
            <a:ext cx="4138349" cy="707886"/>
          </a:xfrm>
          <a:prstGeom prst="rect">
            <a:avLst/>
          </a:prstGeom>
          <a:noFill/>
        </p:spPr>
        <p:txBody>
          <a:bodyPr wrap="square" rtlCol="0">
            <a:spAutoFit/>
          </a:bodyPr>
          <a:lstStyle/>
          <a:p>
            <a:r>
              <a:rPr lang="en-US" sz="2000" b="1" dirty="0"/>
              <a:t> *Estimated – 360,000 infants/year </a:t>
            </a:r>
          </a:p>
          <a:p>
            <a:endParaRPr lang="en-US" sz="2000" b="1" dirty="0"/>
          </a:p>
        </p:txBody>
      </p:sp>
      <p:sp>
        <p:nvSpPr>
          <p:cNvPr id="6" name="TextBox 5"/>
          <p:cNvSpPr txBox="1"/>
          <p:nvPr/>
        </p:nvSpPr>
        <p:spPr>
          <a:xfrm>
            <a:off x="7275683" y="4749307"/>
            <a:ext cx="2961965" cy="707886"/>
          </a:xfrm>
          <a:prstGeom prst="rect">
            <a:avLst/>
          </a:prstGeom>
          <a:noFill/>
        </p:spPr>
        <p:txBody>
          <a:bodyPr wrap="none" rtlCol="0">
            <a:spAutoFit/>
          </a:bodyPr>
          <a:lstStyle/>
          <a:p>
            <a:r>
              <a:rPr lang="en-US" sz="2000" b="1" dirty="0"/>
              <a:t>In 2014, 45,000 infants </a:t>
            </a:r>
          </a:p>
          <a:p>
            <a:r>
              <a:rPr lang="en-US" sz="2000" b="1" dirty="0"/>
              <a:t>Were placed in foster care</a:t>
            </a:r>
          </a:p>
        </p:txBody>
      </p:sp>
      <p:sp>
        <p:nvSpPr>
          <p:cNvPr id="10" name="TextBox 9"/>
          <p:cNvSpPr txBox="1"/>
          <p:nvPr/>
        </p:nvSpPr>
        <p:spPr>
          <a:xfrm>
            <a:off x="7243150" y="5503649"/>
            <a:ext cx="3173048" cy="707886"/>
          </a:xfrm>
          <a:prstGeom prst="rect">
            <a:avLst/>
          </a:prstGeom>
          <a:noFill/>
        </p:spPr>
        <p:txBody>
          <a:bodyPr wrap="none" rtlCol="0">
            <a:spAutoFit/>
          </a:bodyPr>
          <a:lstStyle/>
          <a:p>
            <a:r>
              <a:rPr lang="en-US" sz="2000" b="1" dirty="0"/>
              <a:t>12.5% of the 360,000 were</a:t>
            </a:r>
          </a:p>
          <a:p>
            <a:r>
              <a:rPr lang="en-US" sz="2000" b="1" dirty="0"/>
              <a:t>Placed in protective custody</a:t>
            </a:r>
          </a:p>
        </p:txBody>
      </p:sp>
      <p:grpSp>
        <p:nvGrpSpPr>
          <p:cNvPr id="20" name="Group 19"/>
          <p:cNvGrpSpPr/>
          <p:nvPr/>
        </p:nvGrpSpPr>
        <p:grpSpPr>
          <a:xfrm>
            <a:off x="7124704" y="1241700"/>
            <a:ext cx="5823213" cy="3499259"/>
            <a:chOff x="7124704" y="1241700"/>
            <a:chExt cx="5823213" cy="3499259"/>
          </a:xfrm>
        </p:grpSpPr>
        <p:sp>
          <p:nvSpPr>
            <p:cNvPr id="5" name="TextBox 4"/>
            <p:cNvSpPr txBox="1"/>
            <p:nvPr/>
          </p:nvSpPr>
          <p:spPr>
            <a:xfrm>
              <a:off x="7296377" y="4033073"/>
              <a:ext cx="5651540" cy="707886"/>
            </a:xfrm>
            <a:prstGeom prst="rect">
              <a:avLst/>
            </a:prstGeom>
            <a:noFill/>
          </p:spPr>
          <p:txBody>
            <a:bodyPr wrap="square" rtlCol="0">
              <a:spAutoFit/>
            </a:bodyPr>
            <a:lstStyle/>
            <a:p>
              <a:r>
                <a:rPr lang="en-US" sz="2000" b="1" dirty="0"/>
                <a:t>About the population of the </a:t>
              </a:r>
            </a:p>
            <a:p>
              <a:r>
                <a:rPr lang="en-US" sz="2000" b="1" dirty="0"/>
                <a:t>City of New Orleans Born every year</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4" y="1241700"/>
              <a:ext cx="4769928" cy="2643376"/>
            </a:xfrm>
            <a:prstGeom prst="rect">
              <a:avLst/>
            </a:prstGeom>
          </p:spPr>
        </p:pic>
      </p:grpSp>
    </p:spTree>
    <p:extLst>
      <p:ext uri="{BB962C8B-B14F-4D97-AF65-F5344CB8AC3E}">
        <p14:creationId xmlns:p14="http://schemas.microsoft.com/office/powerpoint/2010/main" val="369713830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6" grpId="0"/>
      <p:bldP spid="17" grpId="0"/>
      <p:bldP spid="18" grpId="0"/>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609071" y="153979"/>
            <a:ext cx="10972800" cy="1112838"/>
          </a:xfrm>
        </p:spPr>
        <p:txBody>
          <a:bodyPr>
            <a:noAutofit/>
          </a:bodyPr>
          <a:lstStyle/>
          <a:p>
            <a:pPr algn="r"/>
            <a:r>
              <a:rPr lang="en-US" sz="3000" b="1" dirty="0">
                <a:solidFill>
                  <a:schemeClr val="accent2">
                    <a:lumMod val="50000"/>
                  </a:schemeClr>
                </a:solidFill>
                <a:latin typeface="Tw Cen MT" panose="020B0602020104020603" pitchFamily="34" charset="0"/>
                <a:cs typeface="Arial" charset="0"/>
              </a:rPr>
              <a:t>Estimated Number of Infants* Affected by Prenatal Exposure, </a:t>
            </a:r>
            <a:br>
              <a:rPr lang="en-US" sz="3000" b="1" dirty="0">
                <a:solidFill>
                  <a:schemeClr val="accent2">
                    <a:lumMod val="50000"/>
                  </a:schemeClr>
                </a:solidFill>
                <a:latin typeface="Tw Cen MT" panose="020B0602020104020603" pitchFamily="34" charset="0"/>
                <a:cs typeface="Arial" charset="0"/>
              </a:rPr>
            </a:br>
            <a:r>
              <a:rPr lang="en-US" sz="3000" b="1" dirty="0">
                <a:solidFill>
                  <a:schemeClr val="accent2">
                    <a:lumMod val="50000"/>
                  </a:schemeClr>
                </a:solidFill>
                <a:latin typeface="Tw Cen MT" panose="020B0602020104020603" pitchFamily="34" charset="0"/>
                <a:cs typeface="Arial" charset="0"/>
              </a:rPr>
              <a:t>by Type of Substance and Infant Disorder</a:t>
            </a:r>
          </a:p>
        </p:txBody>
      </p:sp>
      <p:pic>
        <p:nvPicPr>
          <p:cNvPr id="9" name="Picture 8"/>
          <p:cNvPicPr>
            <a:picLocks noChangeAspect="1"/>
          </p:cNvPicPr>
          <p:nvPr/>
        </p:nvPicPr>
        <p:blipFill>
          <a:blip r:embed="rId3"/>
          <a:stretch>
            <a:fillRect/>
          </a:stretch>
        </p:blipFill>
        <p:spPr>
          <a:xfrm>
            <a:off x="1" y="-13684"/>
            <a:ext cx="12243918" cy="6858594"/>
          </a:xfrm>
          <a:prstGeom prst="rect">
            <a:avLst/>
          </a:prstGeom>
        </p:spPr>
      </p:pic>
      <p:grpSp>
        <p:nvGrpSpPr>
          <p:cNvPr id="30" name="Group 29"/>
          <p:cNvGrpSpPr/>
          <p:nvPr/>
        </p:nvGrpSpPr>
        <p:grpSpPr>
          <a:xfrm>
            <a:off x="4430702" y="421181"/>
            <a:ext cx="2789583" cy="3910489"/>
            <a:chOff x="4430702" y="421181"/>
            <a:chExt cx="2789583" cy="391048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702" y="421181"/>
              <a:ext cx="2789583" cy="3910489"/>
            </a:xfrm>
            <a:prstGeom prst="rect">
              <a:avLst/>
            </a:prstGeom>
          </p:spPr>
        </p:pic>
        <p:sp>
          <p:nvSpPr>
            <p:cNvPr id="7" name="TextBox 6"/>
            <p:cNvSpPr txBox="1"/>
            <p:nvPr/>
          </p:nvSpPr>
          <p:spPr>
            <a:xfrm>
              <a:off x="4499451" y="525732"/>
              <a:ext cx="1392432" cy="369332"/>
            </a:xfrm>
            <a:prstGeom prst="rect">
              <a:avLst/>
            </a:prstGeom>
            <a:noFill/>
          </p:spPr>
          <p:txBody>
            <a:bodyPr wrap="none" rtlCol="0">
              <a:spAutoFit/>
            </a:bodyPr>
            <a:lstStyle/>
            <a:p>
              <a:r>
                <a:rPr lang="en-US" dirty="0"/>
                <a:t>Arlington, TX</a:t>
              </a:r>
            </a:p>
          </p:txBody>
        </p:sp>
      </p:grpSp>
      <p:grpSp>
        <p:nvGrpSpPr>
          <p:cNvPr id="29" name="Group 28"/>
          <p:cNvGrpSpPr/>
          <p:nvPr/>
        </p:nvGrpSpPr>
        <p:grpSpPr>
          <a:xfrm>
            <a:off x="458427" y="710398"/>
            <a:ext cx="4133420" cy="2290639"/>
            <a:chOff x="458427" y="710398"/>
            <a:chExt cx="4133420" cy="2290639"/>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427" y="710398"/>
              <a:ext cx="4133420" cy="2290639"/>
            </a:xfrm>
            <a:prstGeom prst="rect">
              <a:avLst/>
            </a:prstGeom>
          </p:spPr>
        </p:pic>
        <p:sp>
          <p:nvSpPr>
            <p:cNvPr id="8" name="TextBox 7"/>
            <p:cNvSpPr txBox="1"/>
            <p:nvPr/>
          </p:nvSpPr>
          <p:spPr>
            <a:xfrm>
              <a:off x="609071" y="2617940"/>
              <a:ext cx="1730410" cy="369332"/>
            </a:xfrm>
            <a:prstGeom prst="rect">
              <a:avLst/>
            </a:prstGeom>
            <a:noFill/>
          </p:spPr>
          <p:txBody>
            <a:bodyPr wrap="none" rtlCol="0">
              <a:spAutoFit/>
            </a:bodyPr>
            <a:lstStyle/>
            <a:p>
              <a:r>
                <a:rPr lang="en-US" dirty="0"/>
                <a:t>New Orleans, LA</a:t>
              </a:r>
            </a:p>
          </p:txBody>
        </p:sp>
      </p:gr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8337" y="525732"/>
            <a:ext cx="4040795" cy="4040795"/>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071" y="3315272"/>
            <a:ext cx="4404855" cy="2273018"/>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4603" y="3315272"/>
            <a:ext cx="3451597" cy="3372867"/>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8176" y="999744"/>
            <a:ext cx="9375648" cy="4858512"/>
          </a:xfrm>
          <a:prstGeom prst="rect">
            <a:avLst/>
          </a:prstGeom>
        </p:spPr>
      </p:pic>
    </p:spTree>
    <p:extLst>
      <p:ext uri="{BB962C8B-B14F-4D97-AF65-F5344CB8AC3E}">
        <p14:creationId xmlns:p14="http://schemas.microsoft.com/office/powerpoint/2010/main" val="26387939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righ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righ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034" t="6751" r="4191" b="8721"/>
          <a:stretch/>
        </p:blipFill>
        <p:spPr>
          <a:xfrm>
            <a:off x="4999655" y="1219200"/>
            <a:ext cx="4085870" cy="263171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791" t="5217" r="13926" b="5558"/>
          <a:stretch/>
        </p:blipFill>
        <p:spPr>
          <a:xfrm>
            <a:off x="468113" y="1219201"/>
            <a:ext cx="4416726" cy="2631712"/>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432" t="5532" r="5964" b="5243"/>
          <a:stretch/>
        </p:blipFill>
        <p:spPr>
          <a:xfrm>
            <a:off x="468113" y="4035336"/>
            <a:ext cx="4416726" cy="2559585"/>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1897" t="5179" r="10245" b="3075"/>
          <a:stretch/>
        </p:blipFill>
        <p:spPr>
          <a:xfrm>
            <a:off x="4999657" y="4035336"/>
            <a:ext cx="4085869" cy="2559585"/>
          </a:xfrm>
          <a:prstGeom prst="rect">
            <a:avLst/>
          </a:prstGeom>
        </p:spPr>
      </p:pic>
      <p:sp>
        <p:nvSpPr>
          <p:cNvPr id="6" name="TextBox 5"/>
          <p:cNvSpPr txBox="1"/>
          <p:nvPr/>
        </p:nvSpPr>
        <p:spPr>
          <a:xfrm>
            <a:off x="2487231" y="18992"/>
            <a:ext cx="7170553" cy="1107996"/>
          </a:xfrm>
          <a:prstGeom prst="rect">
            <a:avLst/>
          </a:prstGeom>
          <a:noFill/>
        </p:spPr>
        <p:txBody>
          <a:bodyPr wrap="none" rtlCol="0">
            <a:spAutoFit/>
          </a:bodyPr>
          <a:lstStyle/>
          <a:p>
            <a:r>
              <a:rPr lang="en-US" sz="6600" dirty="0">
                <a:solidFill>
                  <a:srgbClr val="DF5327">
                    <a:lumMod val="75000"/>
                  </a:srgbClr>
                </a:solidFill>
                <a:latin typeface="Tw Cen MT Condensed Extra Bold" panose="020B0803020202020204" pitchFamily="34" charset="0"/>
                <a:ea typeface="BatangChe" panose="02030609000101010101" pitchFamily="49" charset="-127"/>
              </a:rPr>
              <a:t>NAS in the mid 2010s</a:t>
            </a:r>
          </a:p>
        </p:txBody>
      </p:sp>
      <p:sp>
        <p:nvSpPr>
          <p:cNvPr id="7" name="TextBox 6"/>
          <p:cNvSpPr txBox="1"/>
          <p:nvPr/>
        </p:nvSpPr>
        <p:spPr>
          <a:xfrm>
            <a:off x="9200341" y="1034514"/>
            <a:ext cx="2631233" cy="6001643"/>
          </a:xfrm>
          <a:prstGeom prst="rect">
            <a:avLst/>
          </a:prstGeom>
          <a:noFill/>
        </p:spPr>
        <p:txBody>
          <a:bodyPr wrap="square" rtlCol="0">
            <a:spAutoFit/>
          </a:bodyPr>
          <a:lstStyle/>
          <a:p>
            <a:pPr algn="ctr"/>
            <a:r>
              <a:rPr lang="en-US" sz="2400" b="1" dirty="0"/>
              <a:t>Synthetic Drugs: An Emerging, Evolving Threat </a:t>
            </a:r>
          </a:p>
          <a:p>
            <a:pPr algn="ctr"/>
            <a:r>
              <a:rPr lang="en-US" sz="2400" b="1" dirty="0"/>
              <a:t>While states are focused on the opioid epidemic, they may not be paying enough attention to the lab-created drugs that are hard to control. </a:t>
            </a:r>
          </a:p>
          <a:p>
            <a:pPr algn="ctr"/>
            <a:endParaRPr lang="en-US" sz="2400" b="1" dirty="0"/>
          </a:p>
          <a:p>
            <a:pPr algn="ctr"/>
            <a:r>
              <a:rPr lang="en-US" sz="2400" b="1" i="1" dirty="0"/>
              <a:t>Governing, April 2016</a:t>
            </a:r>
          </a:p>
          <a:p>
            <a:pPr algn="ctr"/>
            <a:endParaRPr lang="en-US" sz="2400" dirty="0"/>
          </a:p>
        </p:txBody>
      </p:sp>
    </p:spTree>
    <p:extLst>
      <p:ext uri="{BB962C8B-B14F-4D97-AF65-F5344CB8AC3E}">
        <p14:creationId xmlns:p14="http://schemas.microsoft.com/office/powerpoint/2010/main" val="184799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1611</TotalTime>
  <Words>5514</Words>
  <Application>Microsoft Office PowerPoint</Application>
  <PresentationFormat>Widescreen</PresentationFormat>
  <Paragraphs>453</Paragraphs>
  <Slides>45</Slides>
  <Notes>41</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45</vt:i4>
      </vt:variant>
    </vt:vector>
  </HeadingPairs>
  <TitlesOfParts>
    <vt:vector size="65" baseType="lpstr">
      <vt:lpstr>Aharoni</vt:lpstr>
      <vt:lpstr>Arial</vt:lpstr>
      <vt:lpstr>Arial Black</vt:lpstr>
      <vt:lpstr>Arial Narrow</vt:lpstr>
      <vt:lpstr>Baskerville Old Face</vt:lpstr>
      <vt:lpstr>BatangChe</vt:lpstr>
      <vt:lpstr>Calibri</vt:lpstr>
      <vt:lpstr>Calibri Light</vt:lpstr>
      <vt:lpstr>Cambria</vt:lpstr>
      <vt:lpstr>Elephant</vt:lpstr>
      <vt:lpstr>Impact</vt:lpstr>
      <vt:lpstr>Segoe Script</vt:lpstr>
      <vt:lpstr>Times New Roman</vt:lpstr>
      <vt:lpstr>Tw Cen MT</vt:lpstr>
      <vt:lpstr>Tw Cen MT Condensed</vt:lpstr>
      <vt:lpstr>Tw Cen MT Condensed Extra Bold</vt:lpstr>
      <vt:lpstr>Verdana</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Estimated Number of Infants* Affected by Prenatal Exposure,  by Type of Substance and Infant Disorder</vt:lpstr>
      <vt:lpstr>Estimated Number of Infants* Affected by Prenatal Exposure,  by Type of Substance and Infant Disorder</vt:lpstr>
      <vt:lpstr>Estimated Number of Infants* Affected by Prenatal Exposure,  by Type of Substance and Infant Disorder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Parental AOD as a Reason for Removal, 2014</vt:lpstr>
      <vt:lpstr>PowerPoint Presentation</vt:lpstr>
      <vt:lpstr>Percent of Children Removed from Parents’ Custody with Parental Alcohol and/or Drug Use as a Reason for  Removal by Age, 2014</vt:lpstr>
      <vt:lpstr>PowerPoint Presentation</vt:lpstr>
      <vt:lpstr>PowerPoint Presentation</vt:lpstr>
      <vt:lpstr>What Works for Families Affected by Opioid and Other Substance Use Disorders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Russ Bermejo</dc:creator>
  <cp:lastModifiedBy>JOHN M SCIAMANNA</cp:lastModifiedBy>
  <cp:revision>538</cp:revision>
  <dcterms:created xsi:type="dcterms:W3CDTF">2015-12-01T20:50:30Z</dcterms:created>
  <dcterms:modified xsi:type="dcterms:W3CDTF">2016-04-21T12:48:27Z</dcterms:modified>
</cp:coreProperties>
</file>