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318" r:id="rId12"/>
    <p:sldId id="271" r:id="rId13"/>
    <p:sldId id="272" r:id="rId14"/>
    <p:sldId id="274" r:id="rId15"/>
    <p:sldId id="317" r:id="rId16"/>
    <p:sldId id="277" r:id="rId17"/>
    <p:sldId id="284" r:id="rId18"/>
    <p:sldId id="286" r:id="rId19"/>
    <p:sldId id="294" r:id="rId20"/>
    <p:sldId id="316" r:id="rId21"/>
    <p:sldId id="310" r:id="rId22"/>
    <p:sldId id="315" r:id="rId23"/>
    <p:sldId id="321" r:id="rId24"/>
    <p:sldId id="323" r:id="rId25"/>
    <p:sldId id="324" r:id="rId26"/>
    <p:sldId id="325" r:id="rId27"/>
    <p:sldId id="326" r:id="rId28"/>
    <p:sldId id="319" r:id="rId29"/>
    <p:sldId id="311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Cliff%20Bersamira\Prescription%20Drug%20Abuse\Results%2003.26.201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Cliff%20Bersamira\Prescription%20Drug%20Abuse\Results%2003.26.2012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Source of Opioid Pain Relievers</a:t>
            </a:r>
          </a:p>
        </c:rich>
      </c:tx>
      <c:layout>
        <c:manualLayout>
          <c:xMode val="edge"/>
          <c:yMode val="edge"/>
          <c:x val="0.19561662522447851"/>
          <c:y val="8.8900177800355594E-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618383639545058"/>
          <c:y val="0.37317394801456266"/>
          <c:w val="0.49999850776707239"/>
          <c:h val="0.58348517345763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Source of Opioid Pain Relievers</c:v>
                </c:pt>
              </c:strCache>
            </c:strRef>
          </c:tx>
          <c:dLbls>
            <c:dLbl>
              <c:idx val="0"/>
              <c:layout>
                <c:manualLayout>
                  <c:x val="-0.23329979585885097"/>
                  <c:y val="-4.0510541021082043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22-4F94-875B-3D362D9C3AF3}"/>
                </c:ext>
              </c:extLst>
            </c:dLbl>
            <c:dLbl>
              <c:idx val="1"/>
              <c:layout>
                <c:manualLayout>
                  <c:x val="0.1704290609507145"/>
                  <c:y val="-0.10759609685886029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22-4F94-875B-3D362D9C3AF3}"/>
                </c:ext>
              </c:extLst>
            </c:dLbl>
            <c:dLbl>
              <c:idx val="2"/>
              <c:layout>
                <c:manualLayout>
                  <c:x val="-3.9026319626713331E-2"/>
                  <c:y val="0.204967191601049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22-4F94-875B-3D362D9C3AF3}"/>
                </c:ext>
              </c:extLst>
            </c:dLbl>
            <c:dLbl>
              <c:idx val="3"/>
              <c:layout>
                <c:manualLayout>
                  <c:x val="-7.3805592009332163E-2"/>
                  <c:y val="0.11680933028532724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Bought from drug dealer/</a:t>
                    </a:r>
                  </a:p>
                  <a:p>
                    <a:r>
                      <a:rPr lang="en-US" sz="1600"/>
                      <a:t>stranger
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22-4F94-875B-3D362D9C3AF3}"/>
                </c:ext>
              </c:extLst>
            </c:dLbl>
            <c:dLbl>
              <c:idx val="4"/>
              <c:layout>
                <c:manualLayout>
                  <c:x val="-2.4528626595865324E-2"/>
                  <c:y val="-7.21235867165866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22-4F94-875B-3D362D9C3AF3}"/>
                </c:ext>
              </c:extLst>
            </c:dLbl>
            <c:dLbl>
              <c:idx val="5"/>
              <c:layout>
                <c:manualLayout>
                  <c:x val="0.10200987897346166"/>
                  <c:y val="-2.038777410888155E-3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Took from friend/</a:t>
                    </a:r>
                  </a:p>
                  <a:p>
                    <a:r>
                      <a:rPr lang="en-US" sz="1600"/>
                      <a:t>relative without asking
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22-4F94-875B-3D362D9C3AF3}"/>
                </c:ext>
              </c:extLst>
            </c:dLbl>
            <c:dLbl>
              <c:idx val="6"/>
              <c:layout>
                <c:manualLayout>
                  <c:x val="0.34381260855465384"/>
                  <c:y val="3.55116834523690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22-4F94-875B-3D362D9C3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From friend or relative for free</c:v>
                </c:pt>
                <c:pt idx="1">
                  <c:v>From one doctor</c:v>
                </c:pt>
                <c:pt idx="2">
                  <c:v>Bought from friend or relative</c:v>
                </c:pt>
                <c:pt idx="3">
                  <c:v>Bought from drug dealer/stranger</c:v>
                </c:pt>
                <c:pt idx="4">
                  <c:v>Other</c:v>
                </c:pt>
                <c:pt idx="5">
                  <c:v>Took from friend or relative without asking</c:v>
                </c:pt>
                <c:pt idx="6">
                  <c:v>From more than one doctor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5713</c:v>
                </c:pt>
                <c:pt idx="1">
                  <c:v>2287</c:v>
                </c:pt>
                <c:pt idx="2">
                  <c:v>1149</c:v>
                </c:pt>
                <c:pt idx="3">
                  <c:v>470</c:v>
                </c:pt>
                <c:pt idx="4">
                  <c:v>464</c:v>
                </c:pt>
                <c:pt idx="5">
                  <c:v>429</c:v>
                </c:pt>
                <c:pt idx="6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22-4F94-875B-3D362D9C3AF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sz="1800" dirty="0">
                <a:solidFill>
                  <a:schemeClr val="accent1"/>
                </a:solidFill>
              </a:rPr>
              <a:t>Increase</a:t>
            </a:r>
            <a:r>
              <a:rPr lang="en-US" sz="1800" baseline="0" dirty="0">
                <a:solidFill>
                  <a:schemeClr val="accent1"/>
                </a:solidFill>
              </a:rPr>
              <a:t> in </a:t>
            </a:r>
            <a:r>
              <a:rPr lang="en-US" sz="1800" dirty="0">
                <a:solidFill>
                  <a:schemeClr val="accent1"/>
                </a:solidFill>
              </a:rPr>
              <a:t>Treatment </a:t>
            </a:r>
            <a:r>
              <a:rPr lang="en-US" sz="1800" u="sng" dirty="0">
                <a:solidFill>
                  <a:schemeClr val="accent1"/>
                </a:solidFill>
              </a:rPr>
              <a:t>Admissions</a:t>
            </a:r>
            <a:r>
              <a:rPr lang="en-US" sz="1800" dirty="0">
                <a:solidFill>
                  <a:schemeClr val="accent1"/>
                </a:solidFill>
              </a:rPr>
              <a:t>?</a:t>
            </a:r>
          </a:p>
        </c:rich>
      </c:tx>
      <c:layout>
        <c:manualLayout>
          <c:xMode val="edge"/>
          <c:yMode val="edge"/>
          <c:x val="7.0754269925892885E-2"/>
          <c:y val="5.67869442872110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861718036191248"/>
          <c:y val="0.30728383004972415"/>
          <c:w val="0.62438518342835025"/>
          <c:h val="0.54363031983813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Treatment Admissions</c:v>
                </c:pt>
              </c:strCache>
            </c:strRef>
          </c:tx>
          <c:dLbls>
            <c:delete val="1"/>
          </c:dLbls>
          <c:cat>
            <c:strRef>
              <c:f>Sheet1!$A$2:$A$5</c:f>
              <c:strCache>
                <c:ptCount val="4"/>
                <c:pt idx="0">
                  <c:v>Yes (37)</c:v>
                </c:pt>
                <c:pt idx="1">
                  <c:v>No (2)</c:v>
                </c:pt>
                <c:pt idx="2">
                  <c:v>Unsure (7)</c:v>
                </c:pt>
                <c:pt idx="3">
                  <c:v>No Response (1)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</c:v>
                </c:pt>
                <c:pt idx="1">
                  <c:v>2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3F-4EEE-A335-D6C7CF2FB08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0632854303587612"/>
          <c:y val="0.13415925750155738"/>
          <c:w val="0.71619109958032579"/>
          <c:h val="0.1314333215789372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sz="1800" dirty="0">
                <a:solidFill>
                  <a:schemeClr val="accent1"/>
                </a:solidFill>
              </a:rPr>
              <a:t>Increase in Heroin </a:t>
            </a:r>
            <a:r>
              <a:rPr lang="en-US" sz="1800" b="1" u="sng" dirty="0">
                <a:solidFill>
                  <a:schemeClr val="accent1"/>
                </a:solidFill>
              </a:rPr>
              <a:t>Overdose</a:t>
            </a:r>
            <a:r>
              <a:rPr lang="en-US" sz="1800" dirty="0">
                <a:solidFill>
                  <a:schemeClr val="accent1"/>
                </a:solidFill>
              </a:rPr>
              <a:t>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8974182313749244"/>
          <c:y val="0.31168456215700308"/>
          <c:w val="0.68141404199475042"/>
          <c:h val="0.644246003340491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Increase in Heroin Overdose?</c:v>
                </c:pt>
              </c:strCache>
            </c:strRef>
          </c:tx>
          <c:dLbls>
            <c:delete val="1"/>
          </c:dLbls>
          <c:cat>
            <c:strRef>
              <c:f>Sheet1!$A$2:$A$5</c:f>
              <c:strCache>
                <c:ptCount val="4"/>
                <c:pt idx="0">
                  <c:v>Yes (27)</c:v>
                </c:pt>
                <c:pt idx="1">
                  <c:v>No (4)</c:v>
                </c:pt>
                <c:pt idx="2">
                  <c:v>Unsure (15)</c:v>
                </c:pt>
                <c:pt idx="3">
                  <c:v>No Resonse (1)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</c:v>
                </c:pt>
                <c:pt idx="1">
                  <c:v>4</c:v>
                </c:pt>
                <c:pt idx="2">
                  <c:v>15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8-4166-BC68-DCEA406F82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>
                <a:solidFill>
                  <a:schemeClr val="accent1"/>
                </a:solidFill>
              </a:rPr>
              <a:t>Have you expanded</a:t>
            </a:r>
            <a:r>
              <a:rPr lang="en-US" baseline="0" dirty="0">
                <a:solidFill>
                  <a:schemeClr val="accent1"/>
                </a:solidFill>
              </a:rPr>
              <a:t> MAT?</a:t>
            </a:r>
            <a:endParaRPr lang="en-US" dirty="0">
              <a:solidFill>
                <a:schemeClr val="accent1"/>
              </a:solidFill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Unsure</c:v>
                </c:pt>
                <c:pt idx="1">
                  <c:v>No</c:v>
                </c:pt>
                <c:pt idx="2">
                  <c:v>Previously expanded MAT</c:v>
                </c:pt>
                <c:pt idx="3">
                  <c:v>Planning to expand MAT</c:v>
                </c:pt>
                <c:pt idx="4">
                  <c:v>Yes, through both the SSA and Medicaid</c:v>
                </c:pt>
                <c:pt idx="5">
                  <c:v>Yes, through Medicaid</c:v>
                </c:pt>
                <c:pt idx="6">
                  <c:v>Yes, through the SSA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15</c:v>
                </c:pt>
                <c:pt idx="2">
                  <c:v>2</c:v>
                </c:pt>
                <c:pt idx="3">
                  <c:v>3</c:v>
                </c:pt>
                <c:pt idx="4">
                  <c:v>8</c:v>
                </c:pt>
                <c:pt idx="5">
                  <c:v>7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A3-4B9E-931E-1D31463BD4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184448"/>
        <c:axId val="112010752"/>
      </c:barChart>
      <c:catAx>
        <c:axId val="1041844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2010752"/>
        <c:crosses val="autoZero"/>
        <c:auto val="1"/>
        <c:lblAlgn val="ctr"/>
        <c:lblOffset val="100"/>
        <c:noMultiLvlLbl val="0"/>
      </c:catAx>
      <c:valAx>
        <c:axId val="112010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418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i="1">
                <a:solidFill>
                  <a:schemeClr val="accent1"/>
                </a:solidFill>
              </a:defRPr>
            </a:pPr>
            <a:r>
              <a:rPr lang="en-US" sz="2000" i="1" dirty="0">
                <a:solidFill>
                  <a:schemeClr val="accent1"/>
                </a:solidFill>
              </a:rPr>
              <a:t>Provide Education on Transition</a:t>
            </a:r>
          </a:p>
        </c:rich>
      </c:tx>
      <c:layout>
        <c:manualLayout>
          <c:xMode val="edge"/>
          <c:yMode val="edge"/>
          <c:x val="0.16287470238915469"/>
          <c:y val="0.1576417328009586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124515113584257"/>
          <c:y val="0.24649883750364712"/>
          <c:w val="0.71474403968548184"/>
          <c:h val="0.644930611116250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4718644762888711"/>
                  <c:y val="-1.26499122155137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23-40C4-9BF2-F0A5BEBF4984}"/>
                </c:ext>
              </c:extLst>
            </c:dLbl>
            <c:dLbl>
              <c:idx val="1"/>
              <c:layout>
                <c:manualLayout>
                  <c:x val="0.14491870582787561"/>
                  <c:y val="-1.75536440982088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23-40C4-9BF2-F0A5BEBF4984}"/>
                </c:ext>
              </c:extLst>
            </c:dLbl>
            <c:dLbl>
              <c:idx val="2"/>
              <c:layout>
                <c:manualLayout>
                  <c:x val="0.10107604684045536"/>
                  <c:y val="0.1111820014578279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23-40C4-9BF2-F0A5BEBF4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Unsure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</c:v>
                </c:pt>
                <c:pt idx="1">
                  <c:v>19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23-40C4-9BF2-F0A5BEBF498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729450581689233"/>
          <c:y val="4.9184621153125087E-2"/>
          <c:w val="0.44270537325775738"/>
          <c:h val="0.92517006802721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Other Method</c:v>
                </c:pt>
                <c:pt idx="1">
                  <c:v>Multimedia (Radio or Television)</c:v>
                </c:pt>
                <c:pt idx="2">
                  <c:v>Internet Campaign</c:v>
                </c:pt>
                <c:pt idx="3">
                  <c:v>Printed Materials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8</c:v>
                </c:pt>
                <c:pt idx="2">
                  <c:v>3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8-41A3-8854-D8AD067E75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602176"/>
        <c:axId val="115604864"/>
      </c:barChart>
      <c:catAx>
        <c:axId val="1156021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15604864"/>
        <c:crosses val="autoZero"/>
        <c:auto val="1"/>
        <c:lblAlgn val="ctr"/>
        <c:lblOffset val="100"/>
        <c:noMultiLvlLbl val="0"/>
      </c:catAx>
      <c:valAx>
        <c:axId val="115604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5602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98950131233596E-3"/>
          <c:y val="4.5801526717557252E-2"/>
          <c:w val="0.44444444444444442"/>
          <c:h val="0.9160305343511450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Yes, Prescription Drug Abuse (23)</c:v>
                </c:pt>
                <c:pt idx="1">
                  <c:v>Yes, Heroin Abuse (0)</c:v>
                </c:pt>
                <c:pt idx="2">
                  <c:v>Yes, Both (12)</c:v>
                </c:pt>
                <c:pt idx="3">
                  <c:v>No (6)</c:v>
                </c:pt>
                <c:pt idx="4">
                  <c:v>Unsure (5)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0</c:v>
                </c:pt>
                <c:pt idx="2">
                  <c:v>12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9E-418C-89FF-4035CCC07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6479104695246426"/>
          <c:y val="0.2484792931417924"/>
          <c:w val="0.5240978419364245"/>
          <c:h val="0.50304111318146305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120064"/>
        <c:axId val="56121600"/>
      </c:barChart>
      <c:catAx>
        <c:axId val="561200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6121600"/>
        <c:crosses val="autoZero"/>
        <c:auto val="1"/>
        <c:lblAlgn val="ctr"/>
        <c:lblOffset val="100"/>
        <c:noMultiLvlLbl val="0"/>
      </c:catAx>
      <c:valAx>
        <c:axId val="56121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en-US" sz="2000" b="0"/>
                  <a:t>Percent of States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6120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rPr lang="en-US" sz="2400" dirty="0">
                <a:solidFill>
                  <a:schemeClr val="accent1"/>
                </a:solidFill>
              </a:rPr>
              <a:t>Educational Methods</a:t>
            </a:r>
          </a:p>
        </c:rich>
      </c:tx>
      <c:layout>
        <c:manualLayout>
          <c:xMode val="edge"/>
          <c:yMode val="edge"/>
          <c:x val="0.31313951407559781"/>
          <c:y val="9.751177758609244E-4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5460987957085504E-3"/>
                  <c:y val="6.7416893371375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DB-4B93-A940-4AEFACE0279D}"/>
                </c:ext>
              </c:extLst>
            </c:dLbl>
            <c:dLbl>
              <c:idx val="1"/>
              <c:layout>
                <c:manualLayout>
                  <c:x val="0"/>
                  <c:y val="1.6853559816866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DB-4B93-A940-4AEFACE0279D}"/>
                </c:ext>
              </c:extLst>
            </c:dLbl>
            <c:dLbl>
              <c:idx val="2"/>
              <c:layout>
                <c:manualLayout>
                  <c:x val="3.5460987957085504E-3"/>
                  <c:y val="1.0112401300510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DB-4B93-A940-4AEFACE0279D}"/>
                </c:ext>
              </c:extLst>
            </c:dLbl>
            <c:dLbl>
              <c:idx val="3"/>
              <c:layout>
                <c:manualLayout>
                  <c:x val="3.5460987957085504E-3"/>
                  <c:y val="3.3707119633733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DB-4B93-A940-4AEFACE027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Printed Materials</c:v>
                </c:pt>
                <c:pt idx="1">
                  <c:v>Internet Campaign</c:v>
                </c:pt>
                <c:pt idx="2">
                  <c:v>Multimedia (radio or television)</c:v>
                </c:pt>
                <c:pt idx="3">
                  <c:v>Other</c:v>
                </c:pt>
                <c:pt idx="4">
                  <c:v>No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</c:v>
                </c:pt>
                <c:pt idx="1">
                  <c:v>12</c:v>
                </c:pt>
                <c:pt idx="2">
                  <c:v>19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DB-4B93-A940-4AEFACE027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Printed Materials</c:v>
                </c:pt>
                <c:pt idx="1">
                  <c:v>Internet Campaign</c:v>
                </c:pt>
                <c:pt idx="2">
                  <c:v>Multimedia (radio or television)</c:v>
                </c:pt>
                <c:pt idx="3">
                  <c:v>Other</c:v>
                </c:pt>
                <c:pt idx="4">
                  <c:v>No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</c:v>
                </c:pt>
                <c:pt idx="1">
                  <c:v>17</c:v>
                </c:pt>
                <c:pt idx="2">
                  <c:v>18</c:v>
                </c:pt>
                <c:pt idx="3">
                  <c:v>20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DB-4B93-A940-4AEFACE027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135040"/>
        <c:axId val="56145024"/>
      </c:barChart>
      <c:catAx>
        <c:axId val="561350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6145024"/>
        <c:crosses val="autoZero"/>
        <c:auto val="1"/>
        <c:lblAlgn val="ctr"/>
        <c:lblOffset val="100"/>
        <c:noMultiLvlLbl val="0"/>
      </c:catAx>
      <c:valAx>
        <c:axId val="5614502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1350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7037870555864361"/>
          <c:y val="0.10252033707119632"/>
          <c:w val="0.26715422845745068"/>
          <c:h val="9.3554774069404822E-2"/>
        </c:manualLayout>
      </c:layout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>
                <a:solidFill>
                  <a:schemeClr val="accent1"/>
                </a:solidFill>
              </a:rPr>
              <a:t>Populations</a:t>
            </a:r>
            <a:r>
              <a:rPr lang="en-US" baseline="0" dirty="0">
                <a:solidFill>
                  <a:schemeClr val="accent1"/>
                </a:solidFill>
              </a:rPr>
              <a:t> Targeted</a:t>
            </a:r>
            <a:endParaRPr lang="en-US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29780348229049503"/>
          <c:y val="9.46874917394144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64663927878583"/>
          <c:y val="0.25037573818897635"/>
          <c:w val="0.87191857811251861"/>
          <c:h val="0.715249261811023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2012</c:v>
                </c:pt>
                <c:pt idx="2">
                  <c:v>2014</c:v>
                </c:pt>
                <c:pt idx="3">
                  <c:v>2012</c:v>
                </c:pt>
                <c:pt idx="4">
                  <c:v>2014</c:v>
                </c:pt>
                <c:pt idx="5">
                  <c:v>2012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</c:v>
                </c:pt>
                <c:pt idx="1">
                  <c:v>25</c:v>
                </c:pt>
                <c:pt idx="2">
                  <c:v>27</c:v>
                </c:pt>
                <c:pt idx="3">
                  <c:v>18</c:v>
                </c:pt>
                <c:pt idx="4">
                  <c:v>33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F-4534-92C8-3C6280C853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2012</c:v>
                </c:pt>
                <c:pt idx="2">
                  <c:v>2014</c:v>
                </c:pt>
                <c:pt idx="3">
                  <c:v>2012</c:v>
                </c:pt>
                <c:pt idx="4">
                  <c:v>2014</c:v>
                </c:pt>
                <c:pt idx="5">
                  <c:v>2012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9</c:v>
                </c:pt>
                <c:pt idx="3">
                  <c:v>15</c:v>
                </c:pt>
                <c:pt idx="4">
                  <c:v>8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F-4534-92C8-3C6280C853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2012</c:v>
                </c:pt>
                <c:pt idx="2">
                  <c:v>2014</c:v>
                </c:pt>
                <c:pt idx="3">
                  <c:v>2012</c:v>
                </c:pt>
                <c:pt idx="4">
                  <c:v>2014</c:v>
                </c:pt>
                <c:pt idx="5">
                  <c:v>2012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F-4534-92C8-3C6280C8537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Response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3.586813090940816E-3"/>
                  <c:y val="-2.557533778311074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5F-4534-92C8-3C6280C8537B}"/>
                </c:ext>
              </c:extLst>
            </c:dLbl>
            <c:dLbl>
              <c:idx val="4"/>
              <c:layout>
                <c:manualLayout>
                  <c:x val="3.0168653282004864E-3"/>
                  <c:y val="-2.557533778311074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5F-4534-92C8-3C6280C85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2012</c:v>
                </c:pt>
                <c:pt idx="2">
                  <c:v>2014</c:v>
                </c:pt>
                <c:pt idx="3">
                  <c:v>2012</c:v>
                </c:pt>
                <c:pt idx="4">
                  <c:v>2014</c:v>
                </c:pt>
                <c:pt idx="5">
                  <c:v>2012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5F-4534-92C8-3C6280C853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6729472"/>
        <c:axId val="66731008"/>
      </c:barChart>
      <c:catAx>
        <c:axId val="6672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6731008"/>
        <c:crosses val="autoZero"/>
        <c:auto val="1"/>
        <c:lblAlgn val="ctr"/>
        <c:lblOffset val="100"/>
        <c:noMultiLvlLbl val="0"/>
      </c:catAx>
      <c:valAx>
        <c:axId val="66731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67294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056191976943695"/>
          <c:y val="0.16459853610562167"/>
          <c:w val="0.5597542183610148"/>
          <c:h val="7.9638484015074992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Yes (21)</c:v>
                </c:pt>
                <c:pt idx="1">
                  <c:v>No (12)</c:v>
                </c:pt>
                <c:pt idx="2">
                  <c:v>Not Applicable (4)</c:v>
                </c:pt>
                <c:pt idx="3">
                  <c:v>Unsure (8)</c:v>
                </c:pt>
                <c:pt idx="4">
                  <c:v>No Response (2)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12</c:v>
                </c:pt>
                <c:pt idx="2">
                  <c:v>4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EB-4CAF-9D84-1296D32D9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66092519685035"/>
          <c:y val="0.27332812406082829"/>
          <c:w val="0.36175574146981626"/>
          <c:h val="0.47624421470216988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82919442761993E-2"/>
          <c:y val="9.5059567925039196E-2"/>
          <c:w val="0.48154489703210207"/>
          <c:h val="0.815307492186403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68F3-4CC6-8D38-E9F857B71FBA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3-68F3-4CC6-8D38-E9F857B71FBA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5-68F3-4CC6-8D38-E9F857B71FBA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68F3-4CC6-8D38-E9F857B71FBA}"/>
              </c:ext>
            </c:extLst>
          </c:dPt>
          <c:dPt>
            <c:idx val="6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9-68F3-4CC6-8D38-E9F857B71FBA}"/>
              </c:ext>
            </c:extLst>
          </c:dPt>
          <c:dLbls>
            <c:delete val="1"/>
          </c:dLbls>
          <c:cat>
            <c:strRef>
              <c:f>'Figure 3'!$U$3:$U$9</c:f>
              <c:strCache>
                <c:ptCount val="7"/>
                <c:pt idx="0">
                  <c:v>Very Useful (17)</c:v>
                </c:pt>
                <c:pt idx="1">
                  <c:v>Useful (13)</c:v>
                </c:pt>
                <c:pt idx="2">
                  <c:v>Somewhat Useful (6)</c:v>
                </c:pt>
                <c:pt idx="3">
                  <c:v>Not Particularly Useful (1)</c:v>
                </c:pt>
                <c:pt idx="4">
                  <c:v>Not Useful (2)</c:v>
                </c:pt>
                <c:pt idx="5">
                  <c:v>Not Applicable (5)</c:v>
                </c:pt>
                <c:pt idx="6">
                  <c:v>Unsure (3)</c:v>
                </c:pt>
              </c:strCache>
            </c:strRef>
          </c:cat>
          <c:val>
            <c:numRef>
              <c:f>'Figure 3'!$V$3:$V$9</c:f>
              <c:numCache>
                <c:formatCode>General</c:formatCode>
                <c:ptCount val="7"/>
                <c:pt idx="0">
                  <c:v>17</c:v>
                </c:pt>
                <c:pt idx="1">
                  <c:v>13</c:v>
                </c:pt>
                <c:pt idx="2">
                  <c:v>6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F3-4CC6-8D38-E9F857B71FB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631612154249946"/>
          <c:y val="0.2541723612433644"/>
          <c:w val="0.41368387845750054"/>
          <c:h val="0.55229741852740544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36321880219518"/>
          <c:y val="2.802169444799368E-2"/>
          <c:w val="0.47066750178954908"/>
          <c:h val="0.3165336221219343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Directly oversees (3)</c:v>
                </c:pt>
                <c:pt idx="1">
                  <c:v>On committee that oversees (3)</c:v>
                </c:pt>
                <c:pt idx="2">
                  <c:v>Advisory capacity (9)</c:v>
                </c:pt>
                <c:pt idx="3">
                  <c:v>No involvement (12)</c:v>
                </c:pt>
                <c:pt idx="4">
                  <c:v>Unsure (1)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6-4B7E-A3A3-6225D4818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3673670218154006"/>
          <c:w val="1"/>
          <c:h val="0.34055946707029672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55488652153777"/>
          <c:y val="3.2612205567314353E-2"/>
          <c:w val="0.40419741649940821"/>
          <c:h val="0.336135115534730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Directly oversees (4)</c:v>
                </c:pt>
                <c:pt idx="1">
                  <c:v>On committee that oversees (2)</c:v>
                </c:pt>
                <c:pt idx="2">
                  <c:v>Advisory capacity (20)</c:v>
                </c:pt>
                <c:pt idx="3">
                  <c:v>No involvement (11)</c:v>
                </c:pt>
                <c:pt idx="4">
                  <c:v>Unsure (3)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20</c:v>
                </c:pt>
                <c:pt idx="3">
                  <c:v>11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8-420F-BA50-E16BF54D2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8.0232103340023689E-2"/>
          <c:y val="0.39320647527753011"/>
          <c:w val="0.90489501312335963"/>
          <c:h val="0.37307271815671705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0.56944</cdr:x>
      <cdr:y>0.95161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4200" y="4495800"/>
          <a:ext cx="2362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ASAM Handbook of Addiction Medicine, 2016 Medicine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B8EA-BF37-401E-9409-B28B0BFC93A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C5A3-6F75-4EB2-A88F-072DFCBC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39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A806EB-25B9-418F-8E51-367663010D27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8BABC4-B4B4-4646-931B-22423734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http://www.samhsa.gov/data/sites/default/files/NSDUH-FRR1-2014/NSDUH-FRR1-2014.pdf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BABC4-B4B4-4646-931B-224237341A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0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F778-91F7-44CD-8893-F873CE03EE01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12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F778-91F7-44CD-8893-F873CE03EE01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12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F778-91F7-44CD-8893-F873CE03EE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12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F778-91F7-44CD-8893-F873CE03EE01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1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FEEAE-18F1-4A5A-829D-6BDEB21E11A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82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BABC4-B4B4-4646-931B-224237341A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7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DCC8F9-877E-4AB8-8D01-CA5E301D14F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FB075A-31D6-42F8-8B30-0F714F919F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229600" cy="2519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n-lt"/>
              </a:rPr>
              <a:t>Substance Use Disorder Trends and State Efforts to Address Addiction</a:t>
            </a:r>
            <a:br>
              <a:rPr lang="en-US" dirty="0">
                <a:solidFill>
                  <a:schemeClr val="tx1"/>
                </a:solidFill>
                <a:latin typeface="+mn-lt"/>
              </a:rPr>
            </a:br>
            <a:r>
              <a:rPr lang="en-US" sz="1600" dirty="0">
                <a:solidFill>
                  <a:schemeClr val="tx1"/>
                </a:solidFill>
                <a:latin typeface="+mn-lt"/>
              </a:rPr>
              <a:t> </a:t>
            </a:r>
            <a:br>
              <a:rPr lang="en-US" dirty="0">
                <a:solidFill>
                  <a:schemeClr val="tx1"/>
                </a:solidFill>
                <a:latin typeface="+mn-lt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Child Welfare League of America </a:t>
            </a:r>
            <a:br>
              <a:rPr lang="en-US" sz="2200" dirty="0">
                <a:solidFill>
                  <a:schemeClr val="tx1"/>
                </a:solidFill>
                <a:latin typeface="+mn-lt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National Advocacy Summit</a:t>
            </a:r>
            <a:br>
              <a:rPr lang="en-US" sz="2200" dirty="0">
                <a:solidFill>
                  <a:schemeClr val="tx1"/>
                </a:solidFill>
                <a:latin typeface="+mn-lt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Washington, DC</a:t>
            </a:r>
            <a:br>
              <a:rPr lang="en-US" sz="2200" dirty="0">
                <a:solidFill>
                  <a:schemeClr val="tx1"/>
                </a:solidFill>
                <a:latin typeface="+mn-lt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April 20, 2016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105400"/>
            <a:ext cx="8590660" cy="762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Robert Morrison, Executive Director/Director of Legislative &amp; Regulatory Affairs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National Association of State Alcohol and Drug Abuse Directors (NASADAD)</a:t>
            </a:r>
          </a:p>
        </p:txBody>
      </p:sp>
      <p:pic>
        <p:nvPicPr>
          <p:cNvPr id="4" name="Picture 2" descr="nasadad blue logo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9"/>
            <a:ext cx="8839200" cy="121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03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194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Inquiry Results: </a:t>
            </a:r>
            <a:br>
              <a:rPr lang="en-US" dirty="0"/>
            </a:br>
            <a:r>
              <a:rPr lang="en-US" dirty="0"/>
              <a:t>Prescription Drug Abuse</a:t>
            </a:r>
          </a:p>
        </p:txBody>
      </p:sp>
    </p:spTree>
    <p:extLst>
      <p:ext uri="{BB962C8B-B14F-4D97-AF65-F5344CB8AC3E}">
        <p14:creationId xmlns:p14="http://schemas.microsoft.com/office/powerpoint/2010/main" val="691610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State Strategic Plan Addressing Prescription Drugs and Heroin Abuse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72567675"/>
              </p:ext>
            </p:extLst>
          </p:nvPr>
        </p:nvGraphicFramePr>
        <p:xfrm>
          <a:off x="1143000" y="3429000"/>
          <a:ext cx="6704846" cy="313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1524000"/>
            <a:ext cx="708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35 States reported that their strategic plan explicitly addresses prescription drug abuse. 12 of these States reported that their plan explicitly addresses heroin abuse. </a:t>
            </a:r>
            <a:r>
              <a:rPr lang="en-US" i="1" dirty="0"/>
              <a:t>(All State prevention, treatment, and recovery systems include services for opioid and heroin abuse. However, during the past 2 years some States have identified prescription drug abuse and/or heroin abuse as requiring additional or reconfigured strategies in their State strategic plan.)</a:t>
            </a:r>
            <a:endParaRPr lang="en-US" b="1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37755" y="16764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688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Educating the General Public on </a:t>
            </a:r>
            <a:r>
              <a:rPr lang="en-US" sz="3600" b="1" dirty="0"/>
              <a:t>Prescription Drug </a:t>
            </a:r>
            <a:r>
              <a:rPr lang="en-US" sz="3600" dirty="0"/>
              <a:t>Abuse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02336075"/>
              </p:ext>
            </p:extLst>
          </p:nvPr>
        </p:nvGraphicFramePr>
        <p:xfrm>
          <a:off x="4648199" y="3048000"/>
          <a:ext cx="4038601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29382937"/>
              </p:ext>
            </p:extLst>
          </p:nvPr>
        </p:nvGraphicFramePr>
        <p:xfrm>
          <a:off x="685799" y="2895600"/>
          <a:ext cx="7162801" cy="376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2" y="1837853"/>
            <a:ext cx="837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In 2012, 39 States provided education on prescription drug abuse. 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In 2014, the number </a:t>
            </a:r>
            <a:r>
              <a:rPr lang="en-US" b="1" u="sng" dirty="0">
                <a:solidFill>
                  <a:prstClr val="black"/>
                </a:solidFill>
              </a:rPr>
              <a:t>increased</a:t>
            </a:r>
            <a:r>
              <a:rPr lang="en-US" b="1" dirty="0">
                <a:solidFill>
                  <a:prstClr val="black"/>
                </a:solidFill>
              </a:rPr>
              <a:t> to 43 States.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2819400"/>
            <a:ext cx="8229600" cy="0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289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252" y="228600"/>
            <a:ext cx="8080601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Educational Activities for </a:t>
            </a:r>
            <a:br>
              <a:rPr lang="en-US" sz="4000" dirty="0"/>
            </a:br>
            <a:r>
              <a:rPr lang="en-US" sz="4000" dirty="0"/>
              <a:t>Physicians, Pharmacists, and Patients</a:t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97506273"/>
              </p:ext>
            </p:extLst>
          </p:nvPr>
        </p:nvGraphicFramePr>
        <p:xfrm>
          <a:off x="1381029" y="2021868"/>
          <a:ext cx="7335760" cy="4426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901" y="3195937"/>
            <a:ext cx="1268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Physicians,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Other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Prescribers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716" y="4539736"/>
            <a:ext cx="1378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Pharmacis</a:t>
            </a:r>
            <a:r>
              <a:rPr lang="en-US" dirty="0">
                <a:solidFill>
                  <a:prstClr val="black"/>
                </a:solidFill>
              </a:rPr>
              <a:t>t</a:t>
            </a:r>
            <a:r>
              <a:rPr lang="en-US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5940" y="5421262"/>
            <a:ext cx="1079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Patients, Families</a:t>
            </a:r>
          </a:p>
        </p:txBody>
      </p:sp>
      <p:sp>
        <p:nvSpPr>
          <p:cNvPr id="10" name="Left Brace 9"/>
          <p:cNvSpPr/>
          <p:nvPr/>
        </p:nvSpPr>
        <p:spPr>
          <a:xfrm>
            <a:off x="1345564" y="3276600"/>
            <a:ext cx="215397" cy="76200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379890" y="4343400"/>
            <a:ext cx="215397" cy="76200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>
            <a:off x="1392340" y="5363426"/>
            <a:ext cx="215397" cy="76200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268413" y="17526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25844" y="1563108"/>
            <a:ext cx="7709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The number of States targeting their educational initiatives at each </a:t>
            </a:r>
          </a:p>
          <a:p>
            <a:r>
              <a:rPr lang="en-US" b="1" dirty="0">
                <a:solidFill>
                  <a:prstClr val="black"/>
                </a:solidFill>
              </a:rPr>
              <a:t>of the following populations </a:t>
            </a:r>
            <a:r>
              <a:rPr lang="en-US" b="1" u="sng" dirty="0">
                <a:solidFill>
                  <a:prstClr val="black"/>
                </a:solidFill>
              </a:rPr>
              <a:t>increased</a:t>
            </a:r>
            <a:r>
              <a:rPr lang="en-US" b="1" dirty="0">
                <a:solidFill>
                  <a:prstClr val="black"/>
                </a:solidFill>
              </a:rPr>
              <a:t> from 2012 to 2014.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97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Evaluating Prevention Programs or Education Initiatives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682785467"/>
              </p:ext>
            </p:extLst>
          </p:nvPr>
        </p:nvGraphicFramePr>
        <p:xfrm>
          <a:off x="1236552" y="3048000"/>
          <a:ext cx="60960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19050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21 States reported that they had (administered or funded) prescription drug abuse prevention programs or education initiatives with an evaluation component to assess their outcomes.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95400" y="21336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53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algn="ctr"/>
            <a:r>
              <a:rPr lang="en-US" sz="3600" dirty="0"/>
              <a:t>Usefulness of PDMP Data to SSAs (2012)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33317"/>
              </p:ext>
            </p:extLst>
          </p:nvPr>
        </p:nvGraphicFramePr>
        <p:xfrm>
          <a:off x="304800" y="1861628"/>
          <a:ext cx="7924800" cy="468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00800" y="6096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2012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3399" y="1733966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30 States said PDMP data is “very useful” or “useful.”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83021" y="1914106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14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SSA Involvement with Prescription Drug Monitoring Program (PDMP)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854690431"/>
              </p:ext>
            </p:extLst>
          </p:nvPr>
        </p:nvGraphicFramePr>
        <p:xfrm>
          <a:off x="228600" y="2667000"/>
          <a:ext cx="3352800" cy="4985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71463585"/>
              </p:ext>
            </p:extLst>
          </p:nvPr>
        </p:nvGraphicFramePr>
        <p:xfrm>
          <a:off x="4419600" y="2667000"/>
          <a:ext cx="3886200" cy="4673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733800" y="3546819"/>
            <a:ext cx="100719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4745525" y="3346764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4F81BD"/>
                </a:solidFill>
              </a:rPr>
              <a:t>2014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3048000" y="3352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4F81BD"/>
                </a:solidFill>
              </a:rPr>
              <a:t>2012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1676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As of 2014, most SSAs serve in an advisory capacity or have no involvement with the PDMP.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09600" y="19050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344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6670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Inquiry Results:</a:t>
            </a:r>
            <a:br>
              <a:rPr lang="en-US" dirty="0"/>
            </a:br>
            <a:r>
              <a:rPr lang="en-US" dirty="0"/>
              <a:t>Heroin Abuse</a:t>
            </a:r>
          </a:p>
        </p:txBody>
      </p:sp>
    </p:spTree>
    <p:extLst>
      <p:ext uri="{BB962C8B-B14F-4D97-AF65-F5344CB8AC3E}">
        <p14:creationId xmlns:p14="http://schemas.microsoft.com/office/powerpoint/2010/main" val="178191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7" y="76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State Trends for </a:t>
            </a:r>
            <a:r>
              <a:rPr lang="en-US" sz="3600" b="1" dirty="0"/>
              <a:t>Heroin</a:t>
            </a:r>
            <a:r>
              <a:rPr lang="en-US" sz="3600" dirty="0"/>
              <a:t> Abuse </a:t>
            </a:r>
            <a:br>
              <a:rPr lang="en-US" sz="3600" dirty="0"/>
            </a:br>
            <a:r>
              <a:rPr lang="en-US" sz="3600" dirty="0"/>
              <a:t>During the Past Two Years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15561560"/>
              </p:ext>
            </p:extLst>
          </p:nvPr>
        </p:nvGraphicFramePr>
        <p:xfrm>
          <a:off x="304800" y="2133600"/>
          <a:ext cx="4283798" cy="4920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08942287"/>
              </p:ext>
            </p:extLst>
          </p:nvPr>
        </p:nvGraphicFramePr>
        <p:xfrm>
          <a:off x="4267200" y="2355023"/>
          <a:ext cx="3962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15240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37 States reported increases in treatment admissions for heroin.</a:t>
            </a:r>
          </a:p>
          <a:p>
            <a:endParaRPr lang="en-US" sz="800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27 States reported increases in fatal overdose rates for heroin.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81455" y="17526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81455" y="21336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277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04" y="274638"/>
            <a:ext cx="84151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Medication-Assisted Treatment (MAT)</a:t>
            </a:r>
            <a:br>
              <a:rPr lang="en-US" sz="3600" dirty="0"/>
            </a:br>
            <a:r>
              <a:rPr lang="en-US" sz="3600" dirty="0"/>
              <a:t>Expansions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02700647"/>
              </p:ext>
            </p:extLst>
          </p:nvPr>
        </p:nvGraphicFramePr>
        <p:xfrm>
          <a:off x="228976" y="3886200"/>
          <a:ext cx="8001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77669" y="3334434"/>
            <a:ext cx="7066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26 States reported that they have expanded or made plans to expand MAT during the past 2 years.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96669" y="35052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600200"/>
            <a:ext cx="8229600" cy="1477328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4F81B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49 States and DC have State opioid treatment programs (methadone maintenance). </a:t>
            </a:r>
          </a:p>
          <a:p>
            <a:pPr marL="285750" indent="-285750">
              <a:buClr>
                <a:srgbClr val="4F81B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All 50 States and DC have physicians who are waivered to prescribe buprenorphine. </a:t>
            </a:r>
          </a:p>
          <a:p>
            <a:pPr marL="285750" indent="-285750">
              <a:buClr>
                <a:srgbClr val="4F81BD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All three FDA-approved opioid treatment medications (methadone, buprenorphine, and naltrexone) are covered under the Medicaid Drug Rebate Program. The associated co-pays and authorization requirements vary from State to State.</a:t>
            </a:r>
          </a:p>
        </p:txBody>
      </p:sp>
    </p:spTree>
    <p:extLst>
      <p:ext uri="{BB962C8B-B14F-4D97-AF65-F5344CB8AC3E}">
        <p14:creationId xmlns:p14="http://schemas.microsoft.com/office/powerpoint/2010/main" val="2438442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Background on NASADAD – role of NASADAD members</a:t>
            </a:r>
          </a:p>
          <a:p>
            <a:endParaRPr lang="en-US" dirty="0"/>
          </a:p>
          <a:p>
            <a:r>
              <a:rPr lang="en-US" dirty="0"/>
              <a:t>Scope of substance use disorder problem</a:t>
            </a:r>
          </a:p>
          <a:p>
            <a:endParaRPr lang="en-US" dirty="0"/>
          </a:p>
          <a:p>
            <a:r>
              <a:rPr lang="en-US" dirty="0"/>
              <a:t>NASADAD Survey: State Actions on Opioids</a:t>
            </a:r>
          </a:p>
          <a:p>
            <a:endParaRPr lang="en-US" dirty="0"/>
          </a:p>
          <a:p>
            <a:r>
              <a:rPr lang="en-US" dirty="0"/>
              <a:t>Association initiatives of interest</a:t>
            </a:r>
          </a:p>
          <a:p>
            <a:endParaRPr lang="en-US" dirty="0"/>
          </a:p>
          <a:p>
            <a:r>
              <a:rPr lang="en-US" dirty="0"/>
              <a:t>Public policy priorities</a:t>
            </a:r>
          </a:p>
        </p:txBody>
      </p:sp>
    </p:spTree>
    <p:extLst>
      <p:ext uri="{BB962C8B-B14F-4D97-AF65-F5344CB8AC3E}">
        <p14:creationId xmlns:p14="http://schemas.microsoft.com/office/powerpoint/2010/main" val="2313870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98" y="152400"/>
            <a:ext cx="8839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Educating the General Public on the </a:t>
            </a:r>
            <a:r>
              <a:rPr lang="en-US" sz="3600" b="1" dirty="0"/>
              <a:t>Transition</a:t>
            </a:r>
            <a:r>
              <a:rPr lang="en-US" sz="3600" dirty="0"/>
              <a:t> from Prescription Drugs to Heroin Abuse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83370139"/>
              </p:ext>
            </p:extLst>
          </p:nvPr>
        </p:nvGraphicFramePr>
        <p:xfrm>
          <a:off x="-304800" y="1923365"/>
          <a:ext cx="4281598" cy="468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657600" y="4591122"/>
            <a:ext cx="12412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>
            <a:off x="3770202" y="4062866"/>
            <a:ext cx="1016000" cy="3222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How?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28654628"/>
              </p:ext>
            </p:extLst>
          </p:nvPr>
        </p:nvGraphicFramePr>
        <p:xfrm>
          <a:off x="4800600" y="2651594"/>
          <a:ext cx="4035832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6300" y="1600200"/>
            <a:ext cx="758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21 States reported that they have taken steps to educate the general public on the </a:t>
            </a:r>
            <a:r>
              <a:rPr lang="en-US" b="1" u="sng" dirty="0"/>
              <a:t>transition</a:t>
            </a:r>
            <a:r>
              <a:rPr lang="en-US" b="1" dirty="0"/>
              <a:t> from prescription drugs to heroin abuse.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5300" y="18288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707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Remaining Challenges/ TA Needs on </a:t>
            </a:r>
            <a:br>
              <a:rPr lang="en-US" sz="2800" dirty="0"/>
            </a:br>
            <a:r>
              <a:rPr lang="en-US" sz="2800" dirty="0"/>
              <a:t>Prescription Opioids and Heroin: Themes Across States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2057400"/>
            <a:ext cx="7848600" cy="4191000"/>
          </a:xfrm>
        </p:spPr>
        <p:txBody>
          <a:bodyPr/>
          <a:lstStyle/>
          <a:p>
            <a:r>
              <a:rPr lang="en-US" sz="2800" dirty="0"/>
              <a:t>Lack of funding.</a:t>
            </a:r>
          </a:p>
          <a:p>
            <a:r>
              <a:rPr lang="en-US" sz="2800" dirty="0"/>
              <a:t>Need for greater treatment capacity to meet the increasing need.</a:t>
            </a:r>
          </a:p>
          <a:p>
            <a:r>
              <a:rPr lang="en-US" sz="2800" dirty="0"/>
              <a:t>Challenges with data (lack of data, data that doesn’t capture the entire story).</a:t>
            </a:r>
          </a:p>
          <a:p>
            <a:r>
              <a:rPr lang="en-US" sz="2800" dirty="0"/>
              <a:t>Stigma associated with heroin abuse.</a:t>
            </a:r>
          </a:p>
          <a:p>
            <a:r>
              <a:rPr lang="en-US" sz="2800" dirty="0"/>
              <a:t>Collaboration with primary care for referrals and prescriber education.</a:t>
            </a:r>
          </a:p>
          <a:p>
            <a:pPr marL="11430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16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Legislative action related to SUDs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953000"/>
          </a:xfrm>
        </p:spPr>
        <p:txBody>
          <a:bodyPr>
            <a:normAutofit fontScale="92500"/>
          </a:bodyPr>
          <a:lstStyle/>
          <a:p>
            <a:r>
              <a:rPr lang="en-US" altLang="en-US" sz="2800" dirty="0"/>
              <a:t>Opioid use disorders continue to gain traction in Congress</a:t>
            </a:r>
          </a:p>
          <a:p>
            <a:pPr lvl="1"/>
            <a:r>
              <a:rPr lang="en-US" altLang="en-US" sz="2800" dirty="0"/>
              <a:t>Comprehensive Addiction  and Recovery Act (S. 524/ H.R. 953)</a:t>
            </a:r>
          </a:p>
          <a:p>
            <a:pPr lvl="2"/>
            <a:r>
              <a:rPr lang="en-US" altLang="en-US" sz="2400" dirty="0"/>
              <a:t>Passed the Senate in March</a:t>
            </a:r>
          </a:p>
          <a:p>
            <a:pPr lvl="1"/>
            <a:r>
              <a:rPr lang="en-US" altLang="en-US" sz="2800" dirty="0"/>
              <a:t>Sen. </a:t>
            </a:r>
            <a:r>
              <a:rPr lang="en-US" altLang="en-US" sz="2800" dirty="0" err="1"/>
              <a:t>Shaheen’s</a:t>
            </a:r>
            <a:r>
              <a:rPr lang="en-US" altLang="en-US" sz="2800" dirty="0"/>
              <a:t> (D-NH) Emergency Funding Bill to Address Opioid and Heroin Abuse Epidemic</a:t>
            </a:r>
          </a:p>
          <a:p>
            <a:pPr lvl="1"/>
            <a:r>
              <a:rPr lang="en-US" altLang="en-US" sz="2800" dirty="0"/>
              <a:t>Mental Health Reform Act of 2016</a:t>
            </a:r>
          </a:p>
          <a:p>
            <a:pPr lvl="1"/>
            <a:r>
              <a:rPr lang="en-US" altLang="en-US" sz="2800" dirty="0"/>
              <a:t>Various hearings in House and Senate on opioids</a:t>
            </a:r>
          </a:p>
          <a:p>
            <a:pPr lvl="1"/>
            <a:r>
              <a:rPr lang="en-US" altLang="en-US" sz="2800" dirty="0"/>
              <a:t>Criminal justice reform</a:t>
            </a:r>
          </a:p>
          <a:p>
            <a:pPr lvl="1"/>
            <a:r>
              <a:rPr lang="en-US" altLang="en-US" sz="2800" dirty="0"/>
              <a:t>Interest in parental substance use in families involved with child welfare system</a:t>
            </a:r>
          </a:p>
        </p:txBody>
      </p:sp>
    </p:spTree>
    <p:extLst>
      <p:ext uri="{BB962C8B-B14F-4D97-AF65-F5344CB8AC3E}">
        <p14:creationId xmlns:p14="http://schemas.microsoft.com/office/powerpoint/2010/main" val="4194189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Substance Abuse Prevention &amp; Treatment (SAPT) Block Grant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j-lt"/>
              </a:rPr>
              <a:t>$1.8 billion formula grant administered by SAMHSA.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j-lt"/>
              </a:rPr>
              <a:t>Provided treatment for </a:t>
            </a:r>
            <a:r>
              <a:rPr lang="en-US" b="1" dirty="0">
                <a:latin typeface="+mj-lt"/>
              </a:rPr>
              <a:t>2.5 million Americans </a:t>
            </a:r>
            <a:r>
              <a:rPr lang="en-US" dirty="0">
                <a:latin typeface="+mj-lt"/>
              </a:rPr>
              <a:t>in 2015.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+mj-lt"/>
              </a:rPr>
              <a:t>20% prevention set-aside represents 68 percent of prevention funds</a:t>
            </a:r>
            <a:r>
              <a:rPr lang="en-US" dirty="0">
                <a:latin typeface="+mj-lt"/>
              </a:rPr>
              <a:t> for State substance abuse agencies.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j-lt"/>
              </a:rPr>
              <a:t>Priority populations: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latin typeface="+mj-lt"/>
              </a:rPr>
              <a:t>Pregnant and Parenting Women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latin typeface="+mj-lt"/>
              </a:rPr>
              <a:t>Intravenous Drug Users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latin typeface="+mj-lt"/>
              </a:rPr>
              <a:t>Individuals with HIV/AIDS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latin typeface="+mj-lt"/>
              </a:rPr>
              <a:t>Individuals with Tuberculosis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lang="en-US" sz="2900" dirty="0">
                <a:latin typeface="+mj-lt"/>
              </a:rPr>
              <a:t>SAPT Block Grant funding has not kept up with costs of inflation over the past decade (2006-2016)</a:t>
            </a:r>
          </a:p>
          <a:p>
            <a:pPr marL="548640" lvl="1">
              <a:buFont typeface="Wingdings 3"/>
              <a:buChar char=""/>
              <a:defRPr/>
            </a:pPr>
            <a:r>
              <a:rPr lang="en-US" dirty="0">
                <a:latin typeface="+mj-lt"/>
              </a:rPr>
              <a:t>The result is a </a:t>
            </a:r>
            <a:r>
              <a:rPr lang="en-US" b="1" dirty="0">
                <a:latin typeface="+mj-lt"/>
              </a:rPr>
              <a:t>26% decrease </a:t>
            </a:r>
            <a:r>
              <a:rPr lang="en-US" dirty="0">
                <a:latin typeface="+mj-lt"/>
              </a:rPr>
              <a:t>in actual funding when adjusted for inflation over the past 10 years ($483 million)</a:t>
            </a:r>
          </a:p>
          <a:p>
            <a:pPr marL="274320" lvl="1" indent="0" fontAlgn="auto">
              <a:spcAft>
                <a:spcPts val="0"/>
              </a:spcAft>
              <a:buNone/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2718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600" dirty="0"/>
              <a:t>Services for Pregnant &amp; Postpartum Women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610600" cy="502920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Improving Treatment for Pregnant and Postpartum Women Act (H.R. 3691; S. 2226)</a:t>
            </a:r>
          </a:p>
          <a:p>
            <a:pPr lvl="1"/>
            <a:r>
              <a:rPr lang="en-US" altLang="en-US" sz="2500" dirty="0"/>
              <a:t>Reauthorizes SAMHSA’s Grant Program for Residential Treatment for Pregnant and Postpartum Women (PPW)</a:t>
            </a:r>
          </a:p>
          <a:p>
            <a:pPr lvl="1"/>
            <a:r>
              <a:rPr lang="en-US" altLang="en-US" sz="2500" dirty="0"/>
              <a:t>Family-based services</a:t>
            </a:r>
          </a:p>
          <a:p>
            <a:pPr lvl="2"/>
            <a:r>
              <a:rPr lang="en-US" altLang="en-US" sz="2500" dirty="0"/>
              <a:t>Children can enter treatment with mother</a:t>
            </a:r>
          </a:p>
          <a:p>
            <a:pPr lvl="1"/>
            <a:r>
              <a:rPr lang="en-US" altLang="en-US" sz="2500" dirty="0"/>
              <a:t>Creates pilot program to give States the flexibility to implement family-based services for PPW at various levels of care, not only residential settings</a:t>
            </a:r>
          </a:p>
          <a:p>
            <a:pPr lvl="2"/>
            <a:r>
              <a:rPr lang="en-US" altLang="en-US" sz="2500" dirty="0"/>
              <a:t>Would help State substance abuse agencies address gaps in services for PPW across the continuum of care</a:t>
            </a:r>
          </a:p>
        </p:txBody>
      </p:sp>
    </p:spTree>
    <p:extLst>
      <p:ext uri="{BB962C8B-B14F-4D97-AF65-F5344CB8AC3E}">
        <p14:creationId xmlns:p14="http://schemas.microsoft.com/office/powerpoint/2010/main" val="3424180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822961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Comprehensive Addiction &amp; Recovery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399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After clearing Senate Judiciary Committee in February, the Comprehensive Addiction and Recovery Act (CARA) of 2016 moved to the Senate floor for consideration on February 29th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First time a standalone addictions bill had been on the floor since the 1980s. </a:t>
            </a:r>
          </a:p>
          <a:p>
            <a:pPr marL="320040" lvl="1" indent="-320040">
              <a:spcBef>
                <a:spcPts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2400" b="1" dirty="0"/>
              <a:t>CARA passed the Senate on March 10th with a vote of 94-1. </a:t>
            </a:r>
          </a:p>
          <a:p>
            <a:pPr marL="320040" lvl="1" indent="-320040">
              <a:spcBef>
                <a:spcPts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2400" dirty="0"/>
              <a:t>Provisions address: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Prevention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Treatment (including for PPW)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Recovery support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Law enforcement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Criminal justice reform</a:t>
            </a:r>
          </a:p>
        </p:txBody>
      </p:sp>
    </p:spTree>
    <p:extLst>
      <p:ext uri="{BB962C8B-B14F-4D97-AF65-F5344CB8AC3E}">
        <p14:creationId xmlns:p14="http://schemas.microsoft.com/office/powerpoint/2010/main" val="3067679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Funding for SUD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February the Administration proposed $1.1 billion in new funding over two years to address the opioid crisis: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$920 million to support cooperative agreements with States to expand access to medication-assisted treatment for opioid use disorders.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$50 million in National Health Service Corps funding to expand access to substance use treatment providers.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$30 million to evaluate the effectiveness of treatment programs employing medication-assisted treatment under real-world conditions and help identify opportunities to improve treatment for patients with opioid use disorders.</a:t>
            </a:r>
          </a:p>
          <a:p>
            <a:pPr marL="201168" lvl="1" indent="0">
              <a:buNone/>
            </a:pPr>
            <a:endParaRPr lang="en-US" sz="1100" dirty="0"/>
          </a:p>
          <a:p>
            <a:r>
              <a:rPr lang="en-US" dirty="0"/>
              <a:t>Additionally, Sen. Shaheen (D-NH) proposed $600 million in supplemental emergency funding for the opioid crisis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Initially introduced in December to provide additional funding for programs within DOJ (COPS, Byrne/JAG) and HHS (SAMHSA, CDC, NIH, Office of the Secretary)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Would add $225,000,000 to SAPT Block Grant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In February the bill was introduced in the House by Rep. Courtney (D-CT)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Offered as amendment to CARA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439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Reauthorization of RPG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9248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Regional Partnership Grants (RPG) support interagency collaborations to improve the permanency and the safety of children who are in, or at risk of, out-of-home placements as a result of a parental substance abuse.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Varied evidence-based, trauma-informed interventions: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family drug courts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comprehensive substance abuse treatment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in-home parenting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child safety support for families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On February 23</a:t>
            </a:r>
            <a:r>
              <a:rPr lang="en-US" sz="2000" baseline="30000" dirty="0"/>
              <a:t>rd</a:t>
            </a:r>
            <a:r>
              <a:rPr lang="en-US" sz="2000" dirty="0"/>
              <a:t> Senators Grassley (IA) and McConnell (KY) introduced legislation (S. 2565) that would reauthorize the RPG program and include language requiring the State child welfare agency to “</a:t>
            </a:r>
            <a:r>
              <a:rPr lang="en-US" sz="2000" b="1" dirty="0"/>
              <a:t>coordinate to a reasonable degree</a:t>
            </a:r>
            <a:r>
              <a:rPr lang="en-US" sz="2000" dirty="0"/>
              <a:t>” with the SSA in administering the grants </a:t>
            </a:r>
          </a:p>
        </p:txBody>
      </p:sp>
    </p:spTree>
    <p:extLst>
      <p:ext uri="{BB962C8B-B14F-4D97-AF65-F5344CB8AC3E}">
        <p14:creationId xmlns:p14="http://schemas.microsoft.com/office/powerpoint/2010/main" val="2170961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NASADAD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7921752" cy="4191000"/>
          </a:xfrm>
        </p:spPr>
        <p:txBody>
          <a:bodyPr/>
          <a:lstStyle/>
          <a:p>
            <a:r>
              <a:rPr lang="en-US" dirty="0"/>
              <a:t>Guidance to States: Treatment Standards for Women With Substance Use Disorders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Therapeutic Services for Children Whose Parents Receive Substance Use Disorder Treatment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State Adolescent Substance Use and Recovery Practice Guide</a:t>
            </a:r>
          </a:p>
        </p:txBody>
      </p:sp>
    </p:spTree>
    <p:extLst>
      <p:ext uri="{BB962C8B-B14F-4D97-AF65-F5344CB8AC3E}">
        <p14:creationId xmlns:p14="http://schemas.microsoft.com/office/powerpoint/2010/main" val="536615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5438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Questions/Comments?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fr-FR" dirty="0"/>
              <a:t>Contact:</a:t>
            </a:r>
          </a:p>
          <a:p>
            <a:pPr marL="320040" lvl="1" indent="0">
              <a:buNone/>
            </a:pPr>
            <a:r>
              <a:rPr lang="fr-FR" dirty="0"/>
              <a:t>Robert Morrison</a:t>
            </a:r>
          </a:p>
          <a:p>
            <a:pPr marL="320040" lvl="1" indent="0">
              <a:buNone/>
            </a:pPr>
            <a:r>
              <a:rPr lang="fr-FR" dirty="0"/>
              <a:t>NASADAD</a:t>
            </a:r>
          </a:p>
          <a:p>
            <a:pPr marL="320040" lvl="1" indent="0">
              <a:buNone/>
            </a:pPr>
            <a:r>
              <a:rPr lang="fr-FR" dirty="0"/>
              <a:t>202 293 0090</a:t>
            </a:r>
          </a:p>
          <a:p>
            <a:pPr marL="320040" lvl="1" indent="0">
              <a:buNone/>
            </a:pPr>
            <a:r>
              <a:rPr lang="fr-FR" dirty="0"/>
              <a:t>rmorrison@nasadad.org</a:t>
            </a:r>
          </a:p>
          <a:p>
            <a:pPr marL="320040" lvl="1" indent="0">
              <a:buNone/>
            </a:pPr>
            <a:r>
              <a:rPr lang="fr-FR" dirty="0"/>
              <a:t>www.nasadad.org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6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NASADAD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57400"/>
            <a:ext cx="7464552" cy="4038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Mission: promote effective and efficient State substance use disorder prevention, treatment and recovery systems.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Public Policy Department and Research/Program Applications Department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Governed by Board of Directors</a:t>
            </a:r>
          </a:p>
          <a:p>
            <a:pPr lvl="1"/>
            <a:r>
              <a:rPr lang="en-US" sz="2500" dirty="0"/>
              <a:t>Cassandra Price (GA), President</a:t>
            </a:r>
          </a:p>
        </p:txBody>
      </p:sp>
    </p:spTree>
    <p:extLst>
      <p:ext uri="{BB962C8B-B14F-4D97-AF65-F5344CB8AC3E}">
        <p14:creationId xmlns:p14="http://schemas.microsoft.com/office/powerpoint/2010/main" val="1972348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027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Role of State Substance Abuse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461248" cy="4572000"/>
          </a:xfrm>
        </p:spPr>
        <p:txBody>
          <a:bodyPr>
            <a:noAutofit/>
          </a:bodyPr>
          <a:lstStyle/>
          <a:p>
            <a:r>
              <a:rPr lang="en-US" sz="2400" dirty="0"/>
              <a:t>Placement in State government – varies by State</a:t>
            </a:r>
          </a:p>
          <a:p>
            <a:endParaRPr lang="en-US" sz="2000" dirty="0"/>
          </a:p>
          <a:p>
            <a:r>
              <a:rPr lang="en-US" sz="2400" dirty="0"/>
              <a:t>Develop annual State plans to provide prevention, treatment, and recovery services for safety net populations</a:t>
            </a:r>
          </a:p>
          <a:p>
            <a:endParaRPr lang="en-US" sz="2000" dirty="0"/>
          </a:p>
          <a:p>
            <a:r>
              <a:rPr lang="en-US" sz="2400" dirty="0"/>
              <a:t>Ensure service quality, accountability, service improvement, and service coordination</a:t>
            </a:r>
          </a:p>
          <a:p>
            <a:endParaRPr lang="en-US" sz="2000" dirty="0"/>
          </a:p>
          <a:p>
            <a:r>
              <a:rPr lang="en-US" sz="2400" dirty="0"/>
              <a:t>Substance Abuse Prevention and Treatment  (SAPT) Block Grant</a:t>
            </a:r>
          </a:p>
          <a:p>
            <a:pPr lvl="1"/>
            <a:r>
              <a:rPr lang="en-US" sz="2400" dirty="0"/>
              <a:t>Includes 20% set-aside for prevention</a:t>
            </a:r>
          </a:p>
        </p:txBody>
      </p:sp>
    </p:spTree>
    <p:extLst>
      <p:ext uri="{BB962C8B-B14F-4D97-AF65-F5344CB8AC3E}">
        <p14:creationId xmlns:p14="http://schemas.microsoft.com/office/powerpoint/2010/main" val="369032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51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Illicit Drugs, Alcohol, and Tobacco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r>
              <a:rPr lang="en-US" sz="3200" dirty="0"/>
              <a:t>According to NSDUH 2014:</a:t>
            </a:r>
          </a:p>
          <a:p>
            <a:pPr lvl="1"/>
            <a:r>
              <a:rPr lang="en-US" sz="2400" dirty="0"/>
              <a:t>27.0 million people used an illicit drug in the past month </a:t>
            </a:r>
          </a:p>
          <a:p>
            <a:pPr marL="36576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139.7 million past month alcohol drinkers</a:t>
            </a:r>
          </a:p>
          <a:p>
            <a:pPr lvl="2"/>
            <a:r>
              <a:rPr lang="en-US" sz="2000" dirty="0"/>
              <a:t>60.9 million who were binge users</a:t>
            </a:r>
          </a:p>
          <a:p>
            <a:pPr lvl="2"/>
            <a:r>
              <a:rPr lang="en-US" sz="2000" dirty="0"/>
              <a:t>16.3 million who were heavy users</a:t>
            </a:r>
          </a:p>
          <a:p>
            <a:pPr marL="685800" lvl="2" indent="0">
              <a:buNone/>
            </a:pPr>
            <a:endParaRPr lang="en-US" sz="2000" dirty="0"/>
          </a:p>
          <a:p>
            <a:pPr lvl="1"/>
            <a:r>
              <a:rPr lang="en-US" sz="2400" dirty="0"/>
              <a:t>66.9 million people were current users of a tobacco product</a:t>
            </a:r>
          </a:p>
          <a:p>
            <a:pPr marL="36576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401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752600"/>
            <a:ext cx="8153400" cy="4343400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Approximately 21.5 million people aged 12 or older had a substance use disorder (SUD) in the past year</a:t>
            </a:r>
          </a:p>
          <a:p>
            <a:pPr marL="365760" lvl="1" indent="0">
              <a:buNone/>
            </a:pPr>
            <a:endParaRPr lang="en-US" sz="2000" dirty="0"/>
          </a:p>
          <a:p>
            <a:pPr lvl="2"/>
            <a:r>
              <a:rPr lang="en-US" sz="2800" dirty="0"/>
              <a:t>17.0 million people with an alcohol use disorder</a:t>
            </a:r>
          </a:p>
          <a:p>
            <a:pPr marL="685800" lvl="2" indent="0">
              <a:buNone/>
            </a:pPr>
            <a:endParaRPr lang="en-US" sz="2000" dirty="0"/>
          </a:p>
          <a:p>
            <a:pPr lvl="2"/>
            <a:r>
              <a:rPr lang="en-US" sz="2800" dirty="0"/>
              <a:t>7.1 million with an illicit drug use disorder </a:t>
            </a:r>
          </a:p>
          <a:p>
            <a:pPr marL="685800" lvl="2" indent="0">
              <a:buNone/>
            </a:pPr>
            <a:endParaRPr lang="en-US" sz="2000" dirty="0"/>
          </a:p>
          <a:p>
            <a:pPr lvl="2"/>
            <a:r>
              <a:rPr lang="en-US" sz="2800" dirty="0"/>
              <a:t>2.6 million who had both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6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2968752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5 million Americans used opioids during the past month </a:t>
            </a:r>
          </a:p>
          <a:p>
            <a:pPr lvl="1"/>
            <a:r>
              <a:rPr lang="en-US" dirty="0"/>
              <a:t>4.3 million misused prescription opioids</a:t>
            </a:r>
          </a:p>
          <a:p>
            <a:pPr lvl="1"/>
            <a:r>
              <a:rPr lang="en-US" dirty="0"/>
              <a:t>435,000 used heroin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/>
              <a:t>Shift from prescription opioids to heroin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44036682"/>
              </p:ext>
            </p:extLst>
          </p:nvPr>
        </p:nvGraphicFramePr>
        <p:xfrm>
          <a:off x="3505200" y="1905000"/>
          <a:ext cx="548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46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Inquiry on Prescription Drugs and Heroin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7845552" cy="42672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SSAs queried by NASADAD about recent public health initiatives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Original 2012 inquiry focused on SSA efforts on prescription drug abuse.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2014 inquiry was updated and expanded to include prescription drug abuse, heroin, and opioid overdose.</a:t>
            </a:r>
          </a:p>
        </p:txBody>
      </p:sp>
    </p:spTree>
    <p:extLst>
      <p:ext uri="{BB962C8B-B14F-4D97-AF65-F5344CB8AC3E}">
        <p14:creationId xmlns:p14="http://schemas.microsoft.com/office/powerpoint/2010/main" val="420332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Web-based survey was conducted March-April 2014.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Invited State Directors, Treatment Leads (NTNs), and Prevention Leads (NPNs) to participate.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2014 analysis includes 46 States and the District of Columbia (N= 47 States, 92% of States).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93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10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11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3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4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5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6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7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8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9.xml><?xml version="1.0" encoding="utf-8"?>
<a:themeOverride xmlns:a="http://schemas.openxmlformats.org/drawingml/2006/main">
  <a:clrScheme name="Composite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1475</Words>
  <Application>Microsoft Office PowerPoint</Application>
  <PresentationFormat>On-screen Show (4:3)</PresentationFormat>
  <Paragraphs>198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Tw Cen MT</vt:lpstr>
      <vt:lpstr>Wingdings</vt:lpstr>
      <vt:lpstr>Wingdings 2</vt:lpstr>
      <vt:lpstr>Wingdings 3</vt:lpstr>
      <vt:lpstr>Median</vt:lpstr>
      <vt:lpstr>Substance Use Disorder Trends and State Efforts to Address Addiction   Child Welfare League of America  National Advocacy Summit Washington, DC April 20, 2016 </vt:lpstr>
      <vt:lpstr>Topics to Cover</vt:lpstr>
      <vt:lpstr>Overview of NASADAD</vt:lpstr>
      <vt:lpstr>Role of State Substance Abuse Agencies</vt:lpstr>
      <vt:lpstr>Use of Illicit Drugs, Alcohol, and Tobacco</vt:lpstr>
      <vt:lpstr>SUD Trends</vt:lpstr>
      <vt:lpstr>Opioid Crisis</vt:lpstr>
      <vt:lpstr>Inquiry on Prescription Drugs and Heroin</vt:lpstr>
      <vt:lpstr>Inquiry Methods</vt:lpstr>
      <vt:lpstr>Inquiry Results:  Prescription Drug Abuse</vt:lpstr>
      <vt:lpstr>State Strategic Plan Addressing Prescription Drugs and Heroin Abuse</vt:lpstr>
      <vt:lpstr>Educating the General Public on Prescription Drug Abuse</vt:lpstr>
      <vt:lpstr>Educational Activities for  Physicians, Pharmacists, and Patients </vt:lpstr>
      <vt:lpstr>Evaluating Prevention Programs or Education Initiatives</vt:lpstr>
      <vt:lpstr>Usefulness of PDMP Data to SSAs (2012)</vt:lpstr>
      <vt:lpstr>SSA Involvement with Prescription Drug Monitoring Program (PDMP)</vt:lpstr>
      <vt:lpstr>Inquiry Results: Heroin Abuse</vt:lpstr>
      <vt:lpstr>State Trends for Heroin Abuse  During the Past Two Years</vt:lpstr>
      <vt:lpstr>Medication-Assisted Treatment (MAT) Expansions</vt:lpstr>
      <vt:lpstr>Educating the General Public on the Transition from Prescription Drugs to Heroin Abuse</vt:lpstr>
      <vt:lpstr>Remaining Challenges/ TA Needs on  Prescription Opioids and Heroin: Themes Across States</vt:lpstr>
      <vt:lpstr>Legislative action related to SUDs</vt:lpstr>
      <vt:lpstr>Substance Abuse Prevention &amp; Treatment (SAPT) Block Grant</vt:lpstr>
      <vt:lpstr>Services for Pregnant &amp; Postpartum Women</vt:lpstr>
      <vt:lpstr>Comprehensive Addiction &amp; Recovery Act</vt:lpstr>
      <vt:lpstr>Funding for SUD Programs</vt:lpstr>
      <vt:lpstr>  Reauthorization of RPG  </vt:lpstr>
      <vt:lpstr>NASADAD Resources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 Use Disorder Trends, Priorities, and Policy Considerations    Child Welfare League of America  National Advocacy Summit Washington, DC April 20, 2016</dc:title>
  <dc:creator>Shalini Wickramatilake</dc:creator>
  <cp:lastModifiedBy>JOHN M SCIAMANNA</cp:lastModifiedBy>
  <cp:revision>27</cp:revision>
  <cp:lastPrinted>2016-04-14T15:50:32Z</cp:lastPrinted>
  <dcterms:created xsi:type="dcterms:W3CDTF">2016-04-13T16:26:53Z</dcterms:created>
  <dcterms:modified xsi:type="dcterms:W3CDTF">2016-04-21T12:54:24Z</dcterms:modified>
</cp:coreProperties>
</file>