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charts/chart6.xml" ContentType="application/vnd.openxmlformats-officedocument.drawingml.chart+xml"/>
  <Override PartName="/ppt/notesSlides/notesSlide9.xml" ContentType="application/vnd.openxmlformats-officedocument.presentationml.notesSlide+xml"/>
  <Override PartName="/ppt/charts/chart7.xml" ContentType="application/vnd.openxmlformats-officedocument.drawingml.chart+xml"/>
  <Override PartName="/ppt/notesSlides/notesSlide10.xml" ContentType="application/vnd.openxmlformats-officedocument.presentationml.notesSlide+xml"/>
  <Override PartName="/ppt/charts/chart8.xml" ContentType="application/vnd.openxmlformats-officedocument.drawingml.chart+xml"/>
  <Override PartName="/ppt/notesSlides/notesSlide11.xml" ContentType="application/vnd.openxmlformats-officedocument.presentationml.notesSlide+xml"/>
  <Override PartName="/ppt/charts/chart9.xml" ContentType="application/vnd.openxmlformats-officedocument.drawingml.chart+xml"/>
  <Override PartName="/ppt/drawings/drawing2.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0.xml" ContentType="application/vnd.openxmlformats-officedocument.drawingml.chart+xml"/>
  <Override PartName="/ppt/notesSlides/notesSlide14.xml" ContentType="application/vnd.openxmlformats-officedocument.presentationml.notesSlide+xml"/>
  <Override PartName="/ppt/charts/chart11.xml" ContentType="application/vnd.openxmlformats-officedocument.drawingml.chart+xml"/>
  <Override PartName="/ppt/notesSlides/notesSlide15.xml" ContentType="application/vnd.openxmlformats-officedocument.presentationml.notesSlide+xml"/>
  <Override PartName="/ppt/charts/chart12.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3.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9"/>
  </p:notesMasterIdLst>
  <p:sldIdLst>
    <p:sldId id="256" r:id="rId5"/>
    <p:sldId id="288" r:id="rId6"/>
    <p:sldId id="286" r:id="rId7"/>
    <p:sldId id="318" r:id="rId8"/>
    <p:sldId id="290" r:id="rId9"/>
    <p:sldId id="323" r:id="rId10"/>
    <p:sldId id="291" r:id="rId11"/>
    <p:sldId id="293" r:id="rId12"/>
    <p:sldId id="294" r:id="rId13"/>
    <p:sldId id="295" r:id="rId14"/>
    <p:sldId id="296" r:id="rId15"/>
    <p:sldId id="297" r:id="rId16"/>
    <p:sldId id="298" r:id="rId17"/>
    <p:sldId id="299" r:id="rId18"/>
    <p:sldId id="301" r:id="rId19"/>
    <p:sldId id="302" r:id="rId20"/>
    <p:sldId id="303" r:id="rId21"/>
    <p:sldId id="326" r:id="rId22"/>
    <p:sldId id="327" r:id="rId23"/>
    <p:sldId id="328" r:id="rId24"/>
    <p:sldId id="329" r:id="rId25"/>
    <p:sldId id="330" r:id="rId26"/>
    <p:sldId id="331" r:id="rId27"/>
    <p:sldId id="332" r:id="rId28"/>
    <p:sldId id="333" r:id="rId29"/>
    <p:sldId id="334" r:id="rId30"/>
    <p:sldId id="335" r:id="rId31"/>
    <p:sldId id="336" r:id="rId32"/>
    <p:sldId id="337" r:id="rId33"/>
    <p:sldId id="338" r:id="rId34"/>
    <p:sldId id="306" r:id="rId35"/>
    <p:sldId id="307" r:id="rId36"/>
    <p:sldId id="308" r:id="rId37"/>
    <p:sldId id="309" r:id="rId38"/>
    <p:sldId id="310" r:id="rId39"/>
    <p:sldId id="311" r:id="rId40"/>
    <p:sldId id="285" r:id="rId41"/>
    <p:sldId id="280" r:id="rId42"/>
    <p:sldId id="281" r:id="rId43"/>
    <p:sldId id="282" r:id="rId44"/>
    <p:sldId id="284" r:id="rId45"/>
    <p:sldId id="272" r:id="rId46"/>
    <p:sldId id="325" r:id="rId47"/>
    <p:sldId id="265"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4F4A"/>
    <a:srgbClr val="C1BB00"/>
    <a:srgbClr val="C9282D"/>
    <a:srgbClr val="EF8200"/>
    <a:srgbClr val="125687"/>
    <a:srgbClr val="68214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944" autoAdjust="0"/>
    <p:restoredTop sz="73309" autoAdjust="0"/>
  </p:normalViewPr>
  <p:slideViewPr>
    <p:cSldViewPr snapToGrid="0" snapToObjects="1">
      <p:cViewPr varScale="1">
        <p:scale>
          <a:sx n="61" d="100"/>
          <a:sy n="61" d="100"/>
        </p:scale>
        <p:origin x="127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hqfile02\private$\Kristen%20Rudlang-Perman\Desktop\leadership%20retreat%202015%20basic%20data%20trend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hqfile02\private$\Kristen%20Rudlang-Perman\Desktop\leadership%20retreat%202015%20basic%20data%20trend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hqfile02\private$\Kristen%20Rudlang-Perman\Desktop\safety%20data%202006-most%20recent.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hqfile02\private$\Kristen%20Rudlang-Perman\Desktop\leadership%20retreat%202015%20basic%20data%20trends.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file:///\\hqfile02\private$\Kristen%20Rudlang-Perman\Desktop\leadership%20retreat%202015%20basic%20data%20trend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hqfile02\private$\Kristen%20Rudlang-Perman\Desktop\leadership%20retreat%202015%20basic%20data%20trend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hqfile02\private$\Kristen%20Rudlang-Perman\Desktop\safety%20data%202006-most%20recent.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hqfile02\private$\Kristen%20Rudlang-Perman\Desktop\safety%20data%202006-most%20recent.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hqfile02\private$\Kristen%20Rudlang-Perman\Desktop\safety%20data%202006-most%20recent.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hqfile02\private$\Kristen%20Rudlang-Perman\Desktop\safety%20data%202006-most%20recent.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hqfile02\private$\Kristen%20Rudlang-Perman\Desktop\safety%20data%202006-most%20recent.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hqfile02\private$\Kristen%20Rudlang-Perman\Desktop\safety%20data%202006-most%20recen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'data trends'!$A$7</c:f>
              <c:strCache>
                <c:ptCount val="1"/>
                <c:pt idx="0">
                  <c:v># entries</c:v>
                </c:pt>
              </c:strCache>
            </c:strRef>
          </c:tx>
          <c:spPr>
            <a:ln w="63500" cap="rnd">
              <a:solidFill>
                <a:srgbClr val="C00000"/>
              </a:solidFill>
              <a:round/>
            </a:ln>
            <a:effectLst/>
          </c:spPr>
          <c:marker>
            <c:symbol val="none"/>
          </c:marker>
          <c:cat>
            <c:strRef>
              <c:f>'data trends'!$B$6:$L$6</c:f>
              <c:strCache>
                <c:ptCount val="11"/>
                <c:pt idx="0">
                  <c:v>FY05</c:v>
                </c:pt>
                <c:pt idx="1">
                  <c:v>FY06</c:v>
                </c:pt>
                <c:pt idx="2">
                  <c:v>FY07</c:v>
                </c:pt>
                <c:pt idx="3">
                  <c:v>FY08</c:v>
                </c:pt>
                <c:pt idx="4">
                  <c:v>FY09</c:v>
                </c:pt>
                <c:pt idx="5">
                  <c:v>FY10</c:v>
                </c:pt>
                <c:pt idx="6">
                  <c:v>FY11</c:v>
                </c:pt>
                <c:pt idx="7">
                  <c:v>FY12</c:v>
                </c:pt>
                <c:pt idx="8">
                  <c:v>FY13</c:v>
                </c:pt>
                <c:pt idx="9">
                  <c:v>FY14 est</c:v>
                </c:pt>
                <c:pt idx="10">
                  <c:v>FY15 est</c:v>
                </c:pt>
              </c:strCache>
            </c:strRef>
          </c:cat>
          <c:val>
            <c:numRef>
              <c:f>'data trends'!$B$7:$L$7</c:f>
              <c:numCache>
                <c:formatCode>_(* #,##0_);_(* \(#,##0\);_(* "-"??_);_(@_)</c:formatCode>
                <c:ptCount val="11"/>
                <c:pt idx="0">
                  <c:v>309635</c:v>
                </c:pt>
                <c:pt idx="1">
                  <c:v>301809</c:v>
                </c:pt>
                <c:pt idx="2">
                  <c:v>290925</c:v>
                </c:pt>
                <c:pt idx="3">
                  <c:v>272513</c:v>
                </c:pt>
                <c:pt idx="4">
                  <c:v>250081</c:v>
                </c:pt>
                <c:pt idx="5">
                  <c:v>250254</c:v>
                </c:pt>
                <c:pt idx="6">
                  <c:v>246806</c:v>
                </c:pt>
                <c:pt idx="7">
                  <c:v>247521</c:v>
                </c:pt>
                <c:pt idx="8">
                  <c:v>250106</c:v>
                </c:pt>
                <c:pt idx="9">
                  <c:v>260310</c:v>
                </c:pt>
                <c:pt idx="10">
                  <c:v>265542</c:v>
                </c:pt>
              </c:numCache>
            </c:numRef>
          </c:val>
          <c:smooth val="0"/>
          <c:extLst>
            <c:ext xmlns:c16="http://schemas.microsoft.com/office/drawing/2014/chart" uri="{C3380CC4-5D6E-409C-BE32-E72D297353CC}">
              <c16:uniqueId val="{00000000-67C7-4B11-97ED-CA50DA195F62}"/>
            </c:ext>
          </c:extLst>
        </c:ser>
        <c:ser>
          <c:idx val="1"/>
          <c:order val="1"/>
          <c:tx>
            <c:strRef>
              <c:f>'data trends'!$A$10</c:f>
              <c:strCache>
                <c:ptCount val="1"/>
                <c:pt idx="0">
                  <c:v># exits</c:v>
                </c:pt>
              </c:strCache>
            </c:strRef>
          </c:tx>
          <c:spPr>
            <a:ln w="41275" cap="rnd">
              <a:solidFill>
                <a:schemeClr val="accent6">
                  <a:lumMod val="60000"/>
                  <a:lumOff val="40000"/>
                </a:schemeClr>
              </a:solidFill>
              <a:round/>
            </a:ln>
            <a:effectLst/>
          </c:spPr>
          <c:marker>
            <c:symbol val="none"/>
          </c:marker>
          <c:cat>
            <c:strRef>
              <c:f>'data trends'!$B$6:$L$6</c:f>
              <c:strCache>
                <c:ptCount val="11"/>
                <c:pt idx="0">
                  <c:v>FY05</c:v>
                </c:pt>
                <c:pt idx="1">
                  <c:v>FY06</c:v>
                </c:pt>
                <c:pt idx="2">
                  <c:v>FY07</c:v>
                </c:pt>
                <c:pt idx="3">
                  <c:v>FY08</c:v>
                </c:pt>
                <c:pt idx="4">
                  <c:v>FY09</c:v>
                </c:pt>
                <c:pt idx="5">
                  <c:v>FY10</c:v>
                </c:pt>
                <c:pt idx="6">
                  <c:v>FY11</c:v>
                </c:pt>
                <c:pt idx="7">
                  <c:v>FY12</c:v>
                </c:pt>
                <c:pt idx="8">
                  <c:v>FY13</c:v>
                </c:pt>
                <c:pt idx="9">
                  <c:v>FY14 est</c:v>
                </c:pt>
                <c:pt idx="10">
                  <c:v>FY15 est</c:v>
                </c:pt>
              </c:strCache>
            </c:strRef>
          </c:cat>
          <c:val>
            <c:numRef>
              <c:f>'data trends'!$B$10:$L$10</c:f>
              <c:numCache>
                <c:formatCode>_(* #,##0_);_(* \(#,##0\);_(* "-"??_);_(@_)</c:formatCode>
                <c:ptCount val="11"/>
                <c:pt idx="0">
                  <c:v>287694</c:v>
                </c:pt>
                <c:pt idx="1">
                  <c:v>298861</c:v>
                </c:pt>
                <c:pt idx="2">
                  <c:v>293981</c:v>
                </c:pt>
                <c:pt idx="3">
                  <c:v>289499</c:v>
                </c:pt>
                <c:pt idx="4">
                  <c:v>277449</c:v>
                </c:pt>
                <c:pt idx="5">
                  <c:v>257095</c:v>
                </c:pt>
                <c:pt idx="6">
                  <c:v>246513</c:v>
                </c:pt>
                <c:pt idx="7">
                  <c:v>242288</c:v>
                </c:pt>
                <c:pt idx="8">
                  <c:v>241448</c:v>
                </c:pt>
                <c:pt idx="9">
                  <c:v>238454</c:v>
                </c:pt>
                <c:pt idx="10">
                  <c:v>244749</c:v>
                </c:pt>
              </c:numCache>
            </c:numRef>
          </c:val>
          <c:smooth val="0"/>
          <c:extLst>
            <c:ext xmlns:c16="http://schemas.microsoft.com/office/drawing/2014/chart" uri="{C3380CC4-5D6E-409C-BE32-E72D297353CC}">
              <c16:uniqueId val="{00000001-67C7-4B11-97ED-CA50DA195F62}"/>
            </c:ext>
          </c:extLst>
        </c:ser>
        <c:dLbls>
          <c:showLegendKey val="0"/>
          <c:showVal val="0"/>
          <c:showCatName val="0"/>
          <c:showSerName val="0"/>
          <c:showPercent val="0"/>
          <c:showBubbleSize val="0"/>
        </c:dLbls>
        <c:smooth val="0"/>
        <c:axId val="-2100811912"/>
        <c:axId val="2079617688"/>
      </c:lineChart>
      <c:catAx>
        <c:axId val="-2100811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79617688"/>
        <c:crosses val="autoZero"/>
        <c:auto val="1"/>
        <c:lblAlgn val="ctr"/>
        <c:lblOffset val="100"/>
        <c:noMultiLvlLbl val="0"/>
      </c:catAx>
      <c:valAx>
        <c:axId val="2079617688"/>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008119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2000" b="1" i="0" u="none" strike="noStrike" kern="1200" spc="0" baseline="0">
                <a:solidFill>
                  <a:schemeClr val="tx1">
                    <a:lumMod val="65000"/>
                    <a:lumOff val="35000"/>
                  </a:schemeClr>
                </a:solidFill>
                <a:latin typeface="+mn-lt"/>
                <a:ea typeface="+mn-ea"/>
                <a:cs typeface="+mn-cs"/>
              </a:defRPr>
            </a:pPr>
            <a:r>
              <a:rPr lang="en-US" sz="2000" b="1" dirty="0"/>
              <a:t>Time to permanency,</a:t>
            </a:r>
            <a:r>
              <a:rPr lang="en-US" sz="2000" b="1" baseline="0" dirty="0"/>
              <a:t> by age</a:t>
            </a:r>
          </a:p>
          <a:p>
            <a:pPr algn="l">
              <a:defRPr sz="2000" b="1" i="0" u="none" strike="noStrike" kern="1200" spc="0" baseline="0">
                <a:solidFill>
                  <a:schemeClr val="tx1">
                    <a:lumMod val="65000"/>
                    <a:lumOff val="35000"/>
                  </a:schemeClr>
                </a:solidFill>
                <a:latin typeface="+mn-lt"/>
                <a:ea typeface="+mn-ea"/>
                <a:cs typeface="+mn-cs"/>
              </a:defRPr>
            </a:pPr>
            <a:r>
              <a:rPr lang="en-US" sz="1600" b="0" baseline="0" dirty="0"/>
              <a:t>(for cohorts of children entering care between 2009 and 2012)</a:t>
            </a:r>
            <a:endParaRPr lang="en-US" sz="1600" b="0" dirty="0"/>
          </a:p>
        </c:rich>
      </c:tx>
      <c:layout>
        <c:manualLayout>
          <c:xMode val="edge"/>
          <c:yMode val="edge"/>
          <c:x val="2.62345679012326E-4"/>
          <c:y val="0"/>
        </c:manualLayout>
      </c:layout>
      <c:overlay val="0"/>
      <c:spPr>
        <a:noFill/>
        <a:ln>
          <a:noFill/>
        </a:ln>
        <a:effectLst/>
      </c:spPr>
    </c:title>
    <c:autoTitleDeleted val="0"/>
    <c:plotArea>
      <c:layout/>
      <c:lineChart>
        <c:grouping val="standard"/>
        <c:varyColors val="0"/>
        <c:ser>
          <c:idx val="0"/>
          <c:order val="0"/>
          <c:tx>
            <c:strRef>
              <c:f>Sheet2!$J$6</c:f>
              <c:strCache>
                <c:ptCount val="1"/>
                <c:pt idx="0">
                  <c:v>babies &lt; 1</c:v>
                </c:pt>
              </c:strCache>
            </c:strRef>
          </c:tx>
          <c:spPr>
            <a:ln w="28575" cap="rnd">
              <a:solidFill>
                <a:schemeClr val="accent1"/>
              </a:solidFill>
              <a:round/>
            </a:ln>
            <a:effectLst/>
          </c:spPr>
          <c:marker>
            <c:symbol val="none"/>
          </c:marker>
          <c:cat>
            <c:strRef>
              <c:f>Sheet2!$K$5:$P$5</c:f>
              <c:strCache>
                <c:ptCount val="6"/>
                <c:pt idx="0">
                  <c:v>within 1 month</c:v>
                </c:pt>
                <c:pt idx="1">
                  <c:v>1-3 months</c:v>
                </c:pt>
                <c:pt idx="2">
                  <c:v>3-6 months</c:v>
                </c:pt>
                <c:pt idx="3">
                  <c:v>6 months-12 months</c:v>
                </c:pt>
                <c:pt idx="4">
                  <c:v>12-18 months</c:v>
                </c:pt>
                <c:pt idx="5">
                  <c:v>18 months - 2 years</c:v>
                </c:pt>
              </c:strCache>
            </c:strRef>
          </c:cat>
          <c:val>
            <c:numRef>
              <c:f>Sheet2!$K$6:$P$6</c:f>
              <c:numCache>
                <c:formatCode>0.00%</c:formatCode>
                <c:ptCount val="6"/>
                <c:pt idx="0">
                  <c:v>8.6300000000000002E-2</c:v>
                </c:pt>
                <c:pt idx="1">
                  <c:v>0.14269999999999999</c:v>
                </c:pt>
                <c:pt idx="2">
                  <c:v>0.2014</c:v>
                </c:pt>
                <c:pt idx="3">
                  <c:v>0.37359999999999999</c:v>
                </c:pt>
                <c:pt idx="4">
                  <c:v>0.5474</c:v>
                </c:pt>
                <c:pt idx="5">
                  <c:v>0.69259999999999999</c:v>
                </c:pt>
              </c:numCache>
            </c:numRef>
          </c:val>
          <c:smooth val="0"/>
          <c:extLst>
            <c:ext xmlns:c16="http://schemas.microsoft.com/office/drawing/2014/chart" uri="{C3380CC4-5D6E-409C-BE32-E72D297353CC}">
              <c16:uniqueId val="{00000000-032A-45C6-A932-DA622CC43EF7}"/>
            </c:ext>
          </c:extLst>
        </c:ser>
        <c:ser>
          <c:idx val="1"/>
          <c:order val="1"/>
          <c:tx>
            <c:strRef>
              <c:f>Sheet2!$J$7</c:f>
              <c:strCache>
                <c:ptCount val="1"/>
                <c:pt idx="0">
                  <c:v>ages 1-5</c:v>
                </c:pt>
              </c:strCache>
            </c:strRef>
          </c:tx>
          <c:spPr>
            <a:ln w="28575" cap="rnd">
              <a:solidFill>
                <a:schemeClr val="accent2"/>
              </a:solidFill>
              <a:round/>
            </a:ln>
            <a:effectLst/>
          </c:spPr>
          <c:marker>
            <c:symbol val="none"/>
          </c:marker>
          <c:cat>
            <c:strRef>
              <c:f>Sheet2!$K$5:$P$5</c:f>
              <c:strCache>
                <c:ptCount val="6"/>
                <c:pt idx="0">
                  <c:v>within 1 month</c:v>
                </c:pt>
                <c:pt idx="1">
                  <c:v>1-3 months</c:v>
                </c:pt>
                <c:pt idx="2">
                  <c:v>3-6 months</c:v>
                </c:pt>
                <c:pt idx="3">
                  <c:v>6 months-12 months</c:v>
                </c:pt>
                <c:pt idx="4">
                  <c:v>12-18 months</c:v>
                </c:pt>
                <c:pt idx="5">
                  <c:v>18 months - 2 years</c:v>
                </c:pt>
              </c:strCache>
            </c:strRef>
          </c:cat>
          <c:val>
            <c:numRef>
              <c:f>Sheet2!$K$7:$P$7</c:f>
              <c:numCache>
                <c:formatCode>0.00%</c:formatCode>
                <c:ptCount val="6"/>
                <c:pt idx="0">
                  <c:v>0.12770000000000001</c:v>
                </c:pt>
                <c:pt idx="1">
                  <c:v>0.19409999999999999</c:v>
                </c:pt>
                <c:pt idx="2">
                  <c:v>0.26469999999999999</c:v>
                </c:pt>
                <c:pt idx="3">
                  <c:v>0.45140000000000002</c:v>
                </c:pt>
                <c:pt idx="4">
                  <c:v>0.60850000000000004</c:v>
                </c:pt>
                <c:pt idx="5">
                  <c:v>0.72099999999999997</c:v>
                </c:pt>
              </c:numCache>
            </c:numRef>
          </c:val>
          <c:smooth val="0"/>
          <c:extLst>
            <c:ext xmlns:c16="http://schemas.microsoft.com/office/drawing/2014/chart" uri="{C3380CC4-5D6E-409C-BE32-E72D297353CC}">
              <c16:uniqueId val="{00000001-032A-45C6-A932-DA622CC43EF7}"/>
            </c:ext>
          </c:extLst>
        </c:ser>
        <c:ser>
          <c:idx val="2"/>
          <c:order val="2"/>
          <c:tx>
            <c:strRef>
              <c:f>Sheet2!$J$8</c:f>
              <c:strCache>
                <c:ptCount val="1"/>
                <c:pt idx="0">
                  <c:v>ages 6-12</c:v>
                </c:pt>
              </c:strCache>
            </c:strRef>
          </c:tx>
          <c:spPr>
            <a:ln w="28575" cap="rnd">
              <a:solidFill>
                <a:schemeClr val="accent3"/>
              </a:solidFill>
              <a:round/>
            </a:ln>
            <a:effectLst/>
          </c:spPr>
          <c:marker>
            <c:symbol val="none"/>
          </c:marker>
          <c:cat>
            <c:strRef>
              <c:f>Sheet2!$K$5:$P$5</c:f>
              <c:strCache>
                <c:ptCount val="6"/>
                <c:pt idx="0">
                  <c:v>within 1 month</c:v>
                </c:pt>
                <c:pt idx="1">
                  <c:v>1-3 months</c:v>
                </c:pt>
                <c:pt idx="2">
                  <c:v>3-6 months</c:v>
                </c:pt>
                <c:pt idx="3">
                  <c:v>6 months-12 months</c:v>
                </c:pt>
                <c:pt idx="4">
                  <c:v>12-18 months</c:v>
                </c:pt>
                <c:pt idx="5">
                  <c:v>18 months - 2 years</c:v>
                </c:pt>
              </c:strCache>
            </c:strRef>
          </c:cat>
          <c:val>
            <c:numRef>
              <c:f>Sheet2!$K$8:$P$8</c:f>
              <c:numCache>
                <c:formatCode>0.00%</c:formatCode>
                <c:ptCount val="6"/>
                <c:pt idx="0">
                  <c:v>0.1358</c:v>
                </c:pt>
                <c:pt idx="1">
                  <c:v>0.2094</c:v>
                </c:pt>
                <c:pt idx="2">
                  <c:v>0.28420000000000001</c:v>
                </c:pt>
                <c:pt idx="3">
                  <c:v>0.47020000000000001</c:v>
                </c:pt>
                <c:pt idx="4">
                  <c:v>0.61480000000000001</c:v>
                </c:pt>
                <c:pt idx="5">
                  <c:v>0.70909999999999995</c:v>
                </c:pt>
              </c:numCache>
            </c:numRef>
          </c:val>
          <c:smooth val="0"/>
          <c:extLst>
            <c:ext xmlns:c16="http://schemas.microsoft.com/office/drawing/2014/chart" uri="{C3380CC4-5D6E-409C-BE32-E72D297353CC}">
              <c16:uniqueId val="{00000002-032A-45C6-A932-DA622CC43EF7}"/>
            </c:ext>
          </c:extLst>
        </c:ser>
        <c:ser>
          <c:idx val="3"/>
          <c:order val="3"/>
          <c:tx>
            <c:strRef>
              <c:f>Sheet2!$J$9</c:f>
              <c:strCache>
                <c:ptCount val="1"/>
                <c:pt idx="0">
                  <c:v>age 13-17</c:v>
                </c:pt>
              </c:strCache>
            </c:strRef>
          </c:tx>
          <c:spPr>
            <a:ln w="28575" cap="rnd">
              <a:solidFill>
                <a:schemeClr val="accent4"/>
              </a:solidFill>
              <a:round/>
            </a:ln>
            <a:effectLst/>
          </c:spPr>
          <c:marker>
            <c:symbol val="none"/>
          </c:marker>
          <c:cat>
            <c:strRef>
              <c:f>Sheet2!$K$5:$P$5</c:f>
              <c:strCache>
                <c:ptCount val="6"/>
                <c:pt idx="0">
                  <c:v>within 1 month</c:v>
                </c:pt>
                <c:pt idx="1">
                  <c:v>1-3 months</c:v>
                </c:pt>
                <c:pt idx="2">
                  <c:v>3-6 months</c:v>
                </c:pt>
                <c:pt idx="3">
                  <c:v>6 months-12 months</c:v>
                </c:pt>
                <c:pt idx="4">
                  <c:v>12-18 months</c:v>
                </c:pt>
                <c:pt idx="5">
                  <c:v>18 months - 2 years</c:v>
                </c:pt>
              </c:strCache>
            </c:strRef>
          </c:cat>
          <c:val>
            <c:numRef>
              <c:f>Sheet2!$K$9:$P$9</c:f>
              <c:numCache>
                <c:formatCode>0.00%</c:formatCode>
                <c:ptCount val="6"/>
                <c:pt idx="0">
                  <c:v>0.13500000000000001</c:v>
                </c:pt>
                <c:pt idx="1">
                  <c:v>0.22339999999999999</c:v>
                </c:pt>
                <c:pt idx="2">
                  <c:v>0.32750000000000001</c:v>
                </c:pt>
                <c:pt idx="3">
                  <c:v>0.54320000000000002</c:v>
                </c:pt>
                <c:pt idx="4">
                  <c:v>0.67669999999999997</c:v>
                </c:pt>
                <c:pt idx="5">
                  <c:v>0.75609999999999999</c:v>
                </c:pt>
              </c:numCache>
            </c:numRef>
          </c:val>
          <c:smooth val="0"/>
          <c:extLst>
            <c:ext xmlns:c16="http://schemas.microsoft.com/office/drawing/2014/chart" uri="{C3380CC4-5D6E-409C-BE32-E72D297353CC}">
              <c16:uniqueId val="{00000003-032A-45C6-A932-DA622CC43EF7}"/>
            </c:ext>
          </c:extLst>
        </c:ser>
        <c:dLbls>
          <c:showLegendKey val="0"/>
          <c:showVal val="0"/>
          <c:showCatName val="0"/>
          <c:showSerName val="0"/>
          <c:showPercent val="0"/>
          <c:showBubbleSize val="0"/>
        </c:dLbls>
        <c:smooth val="0"/>
        <c:axId val="-2120479576"/>
        <c:axId val="-2114574200"/>
      </c:lineChart>
      <c:catAx>
        <c:axId val="-2120479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14574200"/>
        <c:crosses val="autoZero"/>
        <c:auto val="1"/>
        <c:lblAlgn val="ctr"/>
        <c:lblOffset val="100"/>
        <c:noMultiLvlLbl val="0"/>
      </c:catAx>
      <c:valAx>
        <c:axId val="-21145742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204795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00" b="0" i="0" u="none" strike="noStrike" kern="1200" spc="0" baseline="0">
                <a:solidFill>
                  <a:schemeClr val="tx1">
                    <a:lumMod val="65000"/>
                    <a:lumOff val="35000"/>
                  </a:schemeClr>
                </a:solidFill>
                <a:latin typeface="+mn-lt"/>
                <a:ea typeface="+mn-ea"/>
                <a:cs typeface="+mn-cs"/>
              </a:defRPr>
            </a:pPr>
            <a:r>
              <a:rPr lang="en-US" sz="1800" b="1" dirty="0"/>
              <a:t>CFSR re-entry measure:</a:t>
            </a:r>
          </a:p>
          <a:p>
            <a:pPr algn="l">
              <a:defRPr sz="1800" b="0" i="0" u="none" strike="noStrike" kern="1200" spc="0" baseline="0">
                <a:solidFill>
                  <a:schemeClr val="tx1">
                    <a:lumMod val="65000"/>
                    <a:lumOff val="35000"/>
                  </a:schemeClr>
                </a:solidFill>
                <a:latin typeface="+mn-lt"/>
                <a:ea typeface="+mn-ea"/>
                <a:cs typeface="+mn-cs"/>
              </a:defRPr>
            </a:pPr>
            <a:r>
              <a:rPr lang="en-US" sz="1800" dirty="0"/>
              <a:t>Of all children who enter foster care in a 12-month period and are discharged within</a:t>
            </a:r>
            <a:r>
              <a:rPr lang="en-US" sz="1800" baseline="0" dirty="0"/>
              <a:t> 12 months to reunification, relatives or guardianship, what percent re-enter foster care within 12 months of their discharge?</a:t>
            </a:r>
            <a:endParaRPr lang="en-US" sz="1800" dirty="0"/>
          </a:p>
        </c:rich>
      </c:tx>
      <c:layout>
        <c:manualLayout>
          <c:xMode val="edge"/>
          <c:yMode val="edge"/>
          <c:x val="8.2166812481772203E-4"/>
          <c:y val="0"/>
        </c:manualLayout>
      </c:layout>
      <c:overlay val="0"/>
      <c:spPr>
        <a:noFill/>
        <a:ln>
          <a:noFill/>
        </a:ln>
        <a:effectLst/>
      </c:spPr>
    </c:title>
    <c:autoTitleDeleted val="0"/>
    <c:plotArea>
      <c:layout/>
      <c:lineChart>
        <c:grouping val="standard"/>
        <c:varyColors val="0"/>
        <c:ser>
          <c:idx val="0"/>
          <c:order val="0"/>
          <c:tx>
            <c:strRef>
              <c:f>Sheet2!$A$5</c:f>
              <c:strCache>
                <c:ptCount val="1"/>
                <c:pt idx="0">
                  <c:v>re-entries</c:v>
                </c:pt>
              </c:strCache>
            </c:strRef>
          </c:tx>
          <c:spPr>
            <a:ln w="28575" cap="rnd">
              <a:solidFill>
                <a:schemeClr val="accent1"/>
              </a:solidFill>
              <a:round/>
            </a:ln>
            <a:effectLst/>
          </c:spPr>
          <c:marker>
            <c:symbol val="none"/>
          </c:marker>
          <c:cat>
            <c:strRef>
              <c:f>Sheet2!$B$4:$G$4</c:f>
              <c:strCache>
                <c:ptCount val="6"/>
                <c:pt idx="0">
                  <c:v>FY08</c:v>
                </c:pt>
                <c:pt idx="1">
                  <c:v>FY09</c:v>
                </c:pt>
                <c:pt idx="2">
                  <c:v>FY10</c:v>
                </c:pt>
                <c:pt idx="3">
                  <c:v>FY11</c:v>
                </c:pt>
                <c:pt idx="4">
                  <c:v>FY12</c:v>
                </c:pt>
                <c:pt idx="5">
                  <c:v>FY13</c:v>
                </c:pt>
              </c:strCache>
            </c:strRef>
          </c:cat>
          <c:val>
            <c:numRef>
              <c:f>Sheet2!$B$5:$G$5</c:f>
              <c:numCache>
                <c:formatCode>0.00%</c:formatCode>
                <c:ptCount val="6"/>
                <c:pt idx="0">
                  <c:v>7.4999999999999997E-2</c:v>
                </c:pt>
                <c:pt idx="1">
                  <c:v>8.1000000000000003E-2</c:v>
                </c:pt>
                <c:pt idx="2">
                  <c:v>7.8E-2</c:v>
                </c:pt>
                <c:pt idx="3">
                  <c:v>0.08</c:v>
                </c:pt>
                <c:pt idx="4">
                  <c:v>8.2000000000000003E-2</c:v>
                </c:pt>
                <c:pt idx="5">
                  <c:v>0.08</c:v>
                </c:pt>
              </c:numCache>
            </c:numRef>
          </c:val>
          <c:smooth val="0"/>
          <c:extLst>
            <c:ext xmlns:c16="http://schemas.microsoft.com/office/drawing/2014/chart" uri="{C3380CC4-5D6E-409C-BE32-E72D297353CC}">
              <c16:uniqueId val="{00000000-0484-4EDE-8134-368141694422}"/>
            </c:ext>
          </c:extLst>
        </c:ser>
        <c:dLbls>
          <c:showLegendKey val="0"/>
          <c:showVal val="0"/>
          <c:showCatName val="0"/>
          <c:showSerName val="0"/>
          <c:showPercent val="0"/>
          <c:showBubbleSize val="0"/>
        </c:dLbls>
        <c:smooth val="0"/>
        <c:axId val="-2120500920"/>
        <c:axId val="-2120825592"/>
      </c:lineChart>
      <c:catAx>
        <c:axId val="-2120500920"/>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t>Measure</a:t>
                </a:r>
                <a:r>
                  <a:rPr lang="en-US" sz="1400" baseline="0" dirty="0"/>
                  <a:t> requires 3 years of data to track.</a:t>
                </a:r>
              </a:p>
              <a:p>
                <a:pPr>
                  <a:defRPr sz="1400" b="0" i="0" u="none" strike="noStrike" kern="1200" baseline="0">
                    <a:solidFill>
                      <a:schemeClr val="tx1">
                        <a:lumMod val="65000"/>
                        <a:lumOff val="35000"/>
                      </a:schemeClr>
                    </a:solidFill>
                    <a:latin typeface="+mn-lt"/>
                    <a:ea typeface="+mn-ea"/>
                    <a:cs typeface="+mn-cs"/>
                  </a:defRPr>
                </a:pPr>
                <a:r>
                  <a:rPr lang="en-US" sz="1400" baseline="0" dirty="0"/>
                  <a:t>These are cohorts of children who entered during the 12-month periods represented.</a:t>
                </a:r>
                <a:endParaRPr lang="en-US" sz="1400" dirty="0"/>
              </a:p>
            </c:rich>
          </c:tx>
          <c:layout>
            <c:manualLayout>
              <c:xMode val="edge"/>
              <c:yMode val="edge"/>
              <c:x val="0.15436230193448"/>
              <c:y val="0.88280535855004005"/>
            </c:manualLayout>
          </c:layout>
          <c:overlay val="0"/>
          <c:spPr>
            <a:noFill/>
            <a:ln>
              <a:noFill/>
            </a:ln>
            <a:effectLst/>
          </c:sp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20825592"/>
        <c:crosses val="autoZero"/>
        <c:auto val="1"/>
        <c:lblAlgn val="ctr"/>
        <c:lblOffset val="100"/>
        <c:noMultiLvlLbl val="0"/>
      </c:catAx>
      <c:valAx>
        <c:axId val="-212082559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205009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Sheet3!$A$4</c:f>
              <c:strCache>
                <c:ptCount val="1"/>
                <c:pt idx="0">
                  <c:v>number</c:v>
                </c:pt>
              </c:strCache>
            </c:strRef>
          </c:tx>
          <c:spPr>
            <a:solidFill>
              <a:schemeClr val="bg1">
                <a:lumMod val="65000"/>
              </a:schemeClr>
            </a:solidFill>
            <a:ln>
              <a:noFill/>
            </a:ln>
            <a:effectLst/>
          </c:spPr>
          <c:invertIfNegative val="0"/>
          <c:cat>
            <c:numRef>
              <c:f>Sheet3!$B$3:$F$3</c:f>
              <c:numCache>
                <c:formatCode>General</c:formatCode>
                <c:ptCount val="5"/>
                <c:pt idx="0">
                  <c:v>2010</c:v>
                </c:pt>
                <c:pt idx="1">
                  <c:v>2011</c:v>
                </c:pt>
                <c:pt idx="2">
                  <c:v>2012</c:v>
                </c:pt>
                <c:pt idx="3">
                  <c:v>2013</c:v>
                </c:pt>
                <c:pt idx="4">
                  <c:v>2014</c:v>
                </c:pt>
              </c:numCache>
            </c:numRef>
          </c:cat>
          <c:val>
            <c:numRef>
              <c:f>Sheet3!$B$4:$F$4</c:f>
              <c:numCache>
                <c:formatCode>General</c:formatCode>
                <c:ptCount val="5"/>
                <c:pt idx="0">
                  <c:v>1560</c:v>
                </c:pt>
                <c:pt idx="1">
                  <c:v>1570</c:v>
                </c:pt>
                <c:pt idx="2">
                  <c:v>1630</c:v>
                </c:pt>
                <c:pt idx="3">
                  <c:v>1530</c:v>
                </c:pt>
                <c:pt idx="4">
                  <c:v>1580</c:v>
                </c:pt>
              </c:numCache>
            </c:numRef>
          </c:val>
          <c:extLst>
            <c:ext xmlns:c16="http://schemas.microsoft.com/office/drawing/2014/chart" uri="{C3380CC4-5D6E-409C-BE32-E72D297353CC}">
              <c16:uniqueId val="{00000000-62B0-4551-9EFF-24FA23D22AAA}"/>
            </c:ext>
          </c:extLst>
        </c:ser>
        <c:dLbls>
          <c:showLegendKey val="0"/>
          <c:showVal val="0"/>
          <c:showCatName val="0"/>
          <c:showSerName val="0"/>
          <c:showPercent val="0"/>
          <c:showBubbleSize val="0"/>
        </c:dLbls>
        <c:gapWidth val="150"/>
        <c:axId val="-2125552248"/>
        <c:axId val="-2120489672"/>
      </c:barChart>
      <c:lineChart>
        <c:grouping val="standard"/>
        <c:varyColors val="0"/>
        <c:ser>
          <c:idx val="1"/>
          <c:order val="1"/>
          <c:tx>
            <c:strRef>
              <c:f>Sheet3!$A$5</c:f>
              <c:strCache>
                <c:ptCount val="1"/>
                <c:pt idx="0">
                  <c:v>rate</c:v>
                </c:pt>
              </c:strCache>
            </c:strRef>
          </c:tx>
          <c:spPr>
            <a:ln w="28575" cap="rnd">
              <a:solidFill>
                <a:schemeClr val="accent2"/>
              </a:solidFill>
              <a:round/>
            </a:ln>
            <a:effectLst/>
          </c:spPr>
          <c:marker>
            <c:symbol val="none"/>
          </c:marker>
          <c:cat>
            <c:numRef>
              <c:f>Sheet3!$B$3:$F$3</c:f>
              <c:numCache>
                <c:formatCode>General</c:formatCode>
                <c:ptCount val="5"/>
                <c:pt idx="0">
                  <c:v>2010</c:v>
                </c:pt>
                <c:pt idx="1">
                  <c:v>2011</c:v>
                </c:pt>
                <c:pt idx="2">
                  <c:v>2012</c:v>
                </c:pt>
                <c:pt idx="3">
                  <c:v>2013</c:v>
                </c:pt>
                <c:pt idx="4">
                  <c:v>2014</c:v>
                </c:pt>
              </c:numCache>
            </c:numRef>
          </c:cat>
          <c:val>
            <c:numRef>
              <c:f>Sheet3!$B$5:$F$5</c:f>
              <c:numCache>
                <c:formatCode>General</c:formatCode>
                <c:ptCount val="5"/>
                <c:pt idx="0">
                  <c:v>2.08</c:v>
                </c:pt>
                <c:pt idx="1">
                  <c:v>2.1</c:v>
                </c:pt>
                <c:pt idx="2">
                  <c:v>2.1800000000000002</c:v>
                </c:pt>
                <c:pt idx="3">
                  <c:v>2.06</c:v>
                </c:pt>
                <c:pt idx="4">
                  <c:v>2.13</c:v>
                </c:pt>
              </c:numCache>
            </c:numRef>
          </c:val>
          <c:smooth val="0"/>
          <c:extLst>
            <c:ext xmlns:c16="http://schemas.microsoft.com/office/drawing/2014/chart" uri="{C3380CC4-5D6E-409C-BE32-E72D297353CC}">
              <c16:uniqueId val="{00000001-62B0-4551-9EFF-24FA23D22AAA}"/>
            </c:ext>
          </c:extLst>
        </c:ser>
        <c:dLbls>
          <c:showLegendKey val="0"/>
          <c:showVal val="0"/>
          <c:showCatName val="0"/>
          <c:showSerName val="0"/>
          <c:showPercent val="0"/>
          <c:showBubbleSize val="0"/>
        </c:dLbls>
        <c:marker val="1"/>
        <c:smooth val="0"/>
        <c:axId val="-2120957464"/>
        <c:axId val="-2120539432"/>
      </c:lineChart>
      <c:catAx>
        <c:axId val="-2125552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20489672"/>
        <c:crosses val="autoZero"/>
        <c:auto val="1"/>
        <c:lblAlgn val="ctr"/>
        <c:lblOffset val="100"/>
        <c:noMultiLvlLbl val="0"/>
      </c:catAx>
      <c:valAx>
        <c:axId val="-212048967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25552248"/>
        <c:crosses val="autoZero"/>
        <c:crossBetween val="between"/>
      </c:valAx>
      <c:valAx>
        <c:axId val="-2120539432"/>
        <c:scaling>
          <c:orientation val="minMax"/>
          <c:min val="0"/>
        </c:scaling>
        <c:delete val="0"/>
        <c:axPos val="r"/>
        <c:numFmt formatCode="#,##0.0" sourceLinked="0"/>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20957464"/>
        <c:crosses val="max"/>
        <c:crossBetween val="between"/>
      </c:valAx>
      <c:catAx>
        <c:axId val="-2120957464"/>
        <c:scaling>
          <c:orientation val="minMax"/>
        </c:scaling>
        <c:delete val="1"/>
        <c:axPos val="b"/>
        <c:numFmt formatCode="General" sourceLinked="1"/>
        <c:majorTickMark val="out"/>
        <c:minorTickMark val="none"/>
        <c:tickLblPos val="nextTo"/>
        <c:crossAx val="-212053943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Sheet1!$B$4</c:f>
              <c:strCache>
                <c:ptCount val="1"/>
                <c:pt idx="0">
                  <c:v>screen out rate</c:v>
                </c:pt>
              </c:strCache>
            </c:strRef>
          </c:tx>
          <c:spPr>
            <a:solidFill>
              <a:schemeClr val="bg1">
                <a:lumMod val="65000"/>
              </a:schemeClr>
            </a:solidFill>
            <a:ln>
              <a:noFill/>
            </a:ln>
            <a:effectLst/>
          </c:spPr>
          <c:invertIfNegative val="0"/>
          <c:dPt>
            <c:idx val="18"/>
            <c:invertIfNegative val="0"/>
            <c:bubble3D val="0"/>
            <c:spPr>
              <a:solidFill>
                <a:srgbClr val="C00000"/>
              </a:solidFill>
              <a:ln>
                <a:noFill/>
              </a:ln>
              <a:effectLst/>
            </c:spPr>
            <c:extLst>
              <c:ext xmlns:c16="http://schemas.microsoft.com/office/drawing/2014/chart" uri="{C3380CC4-5D6E-409C-BE32-E72D297353CC}">
                <c16:uniqueId val="{00000001-AC03-4CAC-94F3-00506ECA0C70}"/>
              </c:ext>
            </c:extLst>
          </c:dPt>
          <c:dLbls>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03-4CAC-94F3-00506ECA0C7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Sheet1!$A$5:$A$49</c:f>
              <c:strCache>
                <c:ptCount val="45"/>
                <c:pt idx="0">
                  <c:v>Illinois</c:v>
                </c:pt>
                <c:pt idx="1">
                  <c:v>New Jersey</c:v>
                </c:pt>
                <c:pt idx="2">
                  <c:v>North Dakota</c:v>
                </c:pt>
                <c:pt idx="3">
                  <c:v>Alabama</c:v>
                </c:pt>
                <c:pt idx="4">
                  <c:v>Texas</c:v>
                </c:pt>
                <c:pt idx="5">
                  <c:v>South Carolina</c:v>
                </c:pt>
                <c:pt idx="6">
                  <c:v>District of Columbia</c:v>
                </c:pt>
                <c:pt idx="7">
                  <c:v>Mississippi</c:v>
                </c:pt>
                <c:pt idx="8">
                  <c:v>Missouri</c:v>
                </c:pt>
                <c:pt idx="9">
                  <c:v>Georgia</c:v>
                </c:pt>
                <c:pt idx="10">
                  <c:v>Florida</c:v>
                </c:pt>
                <c:pt idx="11">
                  <c:v>Kentucky</c:v>
                </c:pt>
                <c:pt idx="12">
                  <c:v>Arizona</c:v>
                </c:pt>
                <c:pt idx="13">
                  <c:v>Arkansas</c:v>
                </c:pt>
                <c:pt idx="14">
                  <c:v>California</c:v>
                </c:pt>
                <c:pt idx="15">
                  <c:v>New Hampshire</c:v>
                </c:pt>
                <c:pt idx="16">
                  <c:v>Michigan</c:v>
                </c:pt>
                <c:pt idx="17">
                  <c:v>Louisiana</c:v>
                </c:pt>
                <c:pt idx="18">
                  <c:v>National</c:v>
                </c:pt>
                <c:pt idx="19">
                  <c:v>Kansas</c:v>
                </c:pt>
                <c:pt idx="20">
                  <c:v>Oklahoma</c:v>
                </c:pt>
                <c:pt idx="21">
                  <c:v>Indiana</c:v>
                </c:pt>
                <c:pt idx="22">
                  <c:v>Tennessee</c:v>
                </c:pt>
                <c:pt idx="23">
                  <c:v>New Mexico</c:v>
                </c:pt>
                <c:pt idx="24">
                  <c:v>Rhode Island</c:v>
                </c:pt>
                <c:pt idx="25">
                  <c:v>Montana</c:v>
                </c:pt>
                <c:pt idx="26">
                  <c:v>Iowa</c:v>
                </c:pt>
                <c:pt idx="27">
                  <c:v>Utah</c:v>
                </c:pt>
                <c:pt idx="28">
                  <c:v>Nevada</c:v>
                </c:pt>
                <c:pt idx="29">
                  <c:v>Massachusetts</c:v>
                </c:pt>
                <c:pt idx="30">
                  <c:v>Connecticut</c:v>
                </c:pt>
                <c:pt idx="31">
                  <c:v>Maine</c:v>
                </c:pt>
                <c:pt idx="32">
                  <c:v>Ohio</c:v>
                </c:pt>
                <c:pt idx="33">
                  <c:v>Virginia</c:v>
                </c:pt>
                <c:pt idx="34">
                  <c:v>Maryland</c:v>
                </c:pt>
                <c:pt idx="35">
                  <c:v>Idaho</c:v>
                </c:pt>
                <c:pt idx="36">
                  <c:v>Washington</c:v>
                </c:pt>
                <c:pt idx="37">
                  <c:v>Alaska</c:v>
                </c:pt>
                <c:pt idx="38">
                  <c:v>Oregon</c:v>
                </c:pt>
                <c:pt idx="39">
                  <c:v>Delaware</c:v>
                </c:pt>
                <c:pt idx="40">
                  <c:v>Colorado</c:v>
                </c:pt>
                <c:pt idx="41">
                  <c:v>Nebraska</c:v>
                </c:pt>
                <c:pt idx="42">
                  <c:v>Minnesota</c:v>
                </c:pt>
                <c:pt idx="43">
                  <c:v>Vermont</c:v>
                </c:pt>
                <c:pt idx="44">
                  <c:v>South Dakota</c:v>
                </c:pt>
              </c:strCache>
            </c:strRef>
          </c:cat>
          <c:val>
            <c:numRef>
              <c:f>Sheet1!$B$5:$B$49</c:f>
              <c:numCache>
                <c:formatCode>0%</c:formatCode>
                <c:ptCount val="45"/>
                <c:pt idx="0">
                  <c:v>0</c:v>
                </c:pt>
                <c:pt idx="1">
                  <c:v>0</c:v>
                </c:pt>
                <c:pt idx="2">
                  <c:v>0</c:v>
                </c:pt>
                <c:pt idx="3">
                  <c:v>1.2324031862131201E-2</c:v>
                </c:pt>
                <c:pt idx="4">
                  <c:v>0.17390384992976801</c:v>
                </c:pt>
                <c:pt idx="5">
                  <c:v>0.17510686082735599</c:v>
                </c:pt>
                <c:pt idx="6">
                  <c:v>0.20472239948946999</c:v>
                </c:pt>
                <c:pt idx="7">
                  <c:v>0.20686333963542999</c:v>
                </c:pt>
                <c:pt idx="8">
                  <c:v>0.21107076183413001</c:v>
                </c:pt>
                <c:pt idx="9">
                  <c:v>0.27705085011361003</c:v>
                </c:pt>
                <c:pt idx="10">
                  <c:v>0.29078368299192298</c:v>
                </c:pt>
                <c:pt idx="11">
                  <c:v>0.29299477298349902</c:v>
                </c:pt>
                <c:pt idx="12">
                  <c:v>0.32770280946812902</c:v>
                </c:pt>
                <c:pt idx="13">
                  <c:v>0.337592546055557</c:v>
                </c:pt>
                <c:pt idx="14">
                  <c:v>0.35661260422468499</c:v>
                </c:pt>
                <c:pt idx="15">
                  <c:v>0.359211201524815</c:v>
                </c:pt>
                <c:pt idx="16">
                  <c:v>0.36901541251133302</c:v>
                </c:pt>
                <c:pt idx="17">
                  <c:v>0.38604385401042801</c:v>
                </c:pt>
                <c:pt idx="18">
                  <c:v>0.39</c:v>
                </c:pt>
                <c:pt idx="19">
                  <c:v>0.39536022683335498</c:v>
                </c:pt>
                <c:pt idx="20">
                  <c:v>0.40423471262064598</c:v>
                </c:pt>
                <c:pt idx="21">
                  <c:v>0.40862019667076899</c:v>
                </c:pt>
                <c:pt idx="22">
                  <c:v>0.415073772725503</c:v>
                </c:pt>
                <c:pt idx="23">
                  <c:v>0.42821095129952103</c:v>
                </c:pt>
                <c:pt idx="24">
                  <c:v>0.46178343949044598</c:v>
                </c:pt>
                <c:pt idx="25">
                  <c:v>0.46245386759057</c:v>
                </c:pt>
                <c:pt idx="26">
                  <c:v>0.48156146521050602</c:v>
                </c:pt>
                <c:pt idx="27">
                  <c:v>0.48223013174670598</c:v>
                </c:pt>
                <c:pt idx="28">
                  <c:v>0.48297855377501397</c:v>
                </c:pt>
                <c:pt idx="29">
                  <c:v>0.498848597141345</c:v>
                </c:pt>
                <c:pt idx="30">
                  <c:v>0.50487811223560597</c:v>
                </c:pt>
                <c:pt idx="31">
                  <c:v>0.51396710970939397</c:v>
                </c:pt>
                <c:pt idx="32">
                  <c:v>0.51692549659929299</c:v>
                </c:pt>
                <c:pt idx="33">
                  <c:v>0.53789294938569299</c:v>
                </c:pt>
                <c:pt idx="34">
                  <c:v>0.54009020762664495</c:v>
                </c:pt>
                <c:pt idx="35">
                  <c:v>0.54431845891246</c:v>
                </c:pt>
                <c:pt idx="36">
                  <c:v>0.55930948575726203</c:v>
                </c:pt>
                <c:pt idx="37">
                  <c:v>0.56089532587228397</c:v>
                </c:pt>
                <c:pt idx="38">
                  <c:v>0.56600069994978597</c:v>
                </c:pt>
                <c:pt idx="39">
                  <c:v>0.59953676896352104</c:v>
                </c:pt>
                <c:pt idx="40">
                  <c:v>0.62361517132353905</c:v>
                </c:pt>
                <c:pt idx="41">
                  <c:v>0.65897501274859804</c:v>
                </c:pt>
                <c:pt idx="42">
                  <c:v>0.70693286402584998</c:v>
                </c:pt>
                <c:pt idx="43">
                  <c:v>0.74132792187202701</c:v>
                </c:pt>
                <c:pt idx="44">
                  <c:v>0.82932584986287405</c:v>
                </c:pt>
              </c:numCache>
            </c:numRef>
          </c:val>
          <c:extLst>
            <c:ext xmlns:c16="http://schemas.microsoft.com/office/drawing/2014/chart" uri="{C3380CC4-5D6E-409C-BE32-E72D297353CC}">
              <c16:uniqueId val="{00000002-AC03-4CAC-94F3-00506ECA0C70}"/>
            </c:ext>
          </c:extLst>
        </c:ser>
        <c:dLbls>
          <c:showLegendKey val="0"/>
          <c:showVal val="0"/>
          <c:showCatName val="0"/>
          <c:showSerName val="0"/>
          <c:showPercent val="0"/>
          <c:showBubbleSize val="0"/>
        </c:dLbls>
        <c:gapWidth val="219"/>
        <c:overlap val="-27"/>
        <c:axId val="-2128454408"/>
        <c:axId val="-2128478632"/>
      </c:barChart>
      <c:catAx>
        <c:axId val="-2128454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8478632"/>
        <c:crosses val="autoZero"/>
        <c:auto val="1"/>
        <c:lblAlgn val="ctr"/>
        <c:lblOffset val="100"/>
        <c:noMultiLvlLbl val="0"/>
      </c:catAx>
      <c:valAx>
        <c:axId val="-21284786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284544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'data trends'!$A$21</c:f>
              <c:strCache>
                <c:ptCount val="1"/>
                <c:pt idx="0">
                  <c:v>rate of children entering care</c:v>
                </c:pt>
              </c:strCache>
            </c:strRef>
          </c:tx>
          <c:spPr>
            <a:ln w="28575" cap="rnd">
              <a:solidFill>
                <a:schemeClr val="accent1"/>
              </a:solidFill>
              <a:round/>
            </a:ln>
            <a:effectLst/>
          </c:spPr>
          <c:marker>
            <c:symbol val="none"/>
          </c:marker>
          <c:cat>
            <c:strRef>
              <c:f>'data trends'!$B$20:$L$20</c:f>
              <c:strCache>
                <c:ptCount val="11"/>
                <c:pt idx="0">
                  <c:v>FY05</c:v>
                </c:pt>
                <c:pt idx="1">
                  <c:v>FY06</c:v>
                </c:pt>
                <c:pt idx="2">
                  <c:v>FY07</c:v>
                </c:pt>
                <c:pt idx="3">
                  <c:v>FY08</c:v>
                </c:pt>
                <c:pt idx="4">
                  <c:v>FY09</c:v>
                </c:pt>
                <c:pt idx="5">
                  <c:v>FY10</c:v>
                </c:pt>
                <c:pt idx="6">
                  <c:v>FY11</c:v>
                </c:pt>
                <c:pt idx="7">
                  <c:v>FY12</c:v>
                </c:pt>
                <c:pt idx="8">
                  <c:v>FY13</c:v>
                </c:pt>
                <c:pt idx="9">
                  <c:v>FY14 est</c:v>
                </c:pt>
                <c:pt idx="10">
                  <c:v>FY15 est</c:v>
                </c:pt>
              </c:strCache>
            </c:strRef>
          </c:cat>
          <c:val>
            <c:numRef>
              <c:f>'data trends'!$B$21:$L$21</c:f>
              <c:numCache>
                <c:formatCode>0.0</c:formatCode>
                <c:ptCount val="11"/>
                <c:pt idx="0" formatCode="General">
                  <c:v>4.2</c:v>
                </c:pt>
                <c:pt idx="1">
                  <c:v>4.0971700286804147</c:v>
                </c:pt>
                <c:pt idx="2">
                  <c:v>3.9379567786215461</c:v>
                </c:pt>
                <c:pt idx="3">
                  <c:v>3.6703010431252201</c:v>
                </c:pt>
                <c:pt idx="4" formatCode="General">
                  <c:v>3.3</c:v>
                </c:pt>
                <c:pt idx="5" formatCode="General">
                  <c:v>3.3</c:v>
                </c:pt>
                <c:pt idx="6" formatCode="General">
                  <c:v>3.2</c:v>
                </c:pt>
                <c:pt idx="7" formatCode="General">
                  <c:v>3.2</c:v>
                </c:pt>
                <c:pt idx="8" formatCode="General">
                  <c:v>3.3</c:v>
                </c:pt>
                <c:pt idx="9">
                  <c:v>3.522515601451778</c:v>
                </c:pt>
                <c:pt idx="10">
                  <c:v>3.5933150391483539</c:v>
                </c:pt>
              </c:numCache>
            </c:numRef>
          </c:val>
          <c:smooth val="0"/>
          <c:extLst>
            <c:ext xmlns:c16="http://schemas.microsoft.com/office/drawing/2014/chart" uri="{C3380CC4-5D6E-409C-BE32-E72D297353CC}">
              <c16:uniqueId val="{00000000-5A20-46BC-AB18-2B28E385A2A3}"/>
            </c:ext>
          </c:extLst>
        </c:ser>
        <c:dLbls>
          <c:showLegendKey val="0"/>
          <c:showVal val="0"/>
          <c:showCatName val="0"/>
          <c:showSerName val="0"/>
          <c:showPercent val="0"/>
          <c:showBubbleSize val="0"/>
        </c:dLbls>
        <c:smooth val="0"/>
        <c:axId val="2123607640"/>
        <c:axId val="-2114085736"/>
      </c:lineChart>
      <c:catAx>
        <c:axId val="2123607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14085736"/>
        <c:crosses val="autoZero"/>
        <c:auto val="1"/>
        <c:lblAlgn val="ctr"/>
        <c:lblOffset val="100"/>
        <c:noMultiLvlLbl val="0"/>
      </c:catAx>
      <c:valAx>
        <c:axId val="-211408573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2360764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Sheet1!$C$1</c:f>
              <c:strCache>
                <c:ptCount val="1"/>
                <c:pt idx="0">
                  <c:v>change in entries FY13-FY15</c:v>
                </c:pt>
              </c:strCache>
            </c:strRef>
          </c:tx>
          <c:spPr>
            <a:solidFill>
              <a:schemeClr val="bg1">
                <a:lumMod val="65000"/>
              </a:schemeClr>
            </a:solidFill>
            <a:ln>
              <a:noFill/>
            </a:ln>
            <a:effectLst/>
          </c:spPr>
          <c:invertIfNegative val="0"/>
          <c:cat>
            <c:numRef>
              <c:f>Sheet1!$B$2:$B$19</c:f>
              <c:numCache>
                <c:formatCode>General</c:formatCode>
                <c:ptCount val="1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numCache>
            </c:numRef>
          </c:cat>
          <c:val>
            <c:numRef>
              <c:f>Sheet1!$C$2:$C$19</c:f>
              <c:numCache>
                <c:formatCode>0.00%</c:formatCode>
                <c:ptCount val="18"/>
                <c:pt idx="0">
                  <c:v>9.6044153369999996E-2</c:v>
                </c:pt>
                <c:pt idx="1">
                  <c:v>8.9447297630000006E-2</c:v>
                </c:pt>
                <c:pt idx="2">
                  <c:v>7.6414901590000001E-2</c:v>
                </c:pt>
                <c:pt idx="3">
                  <c:v>4.2535756850000002E-2</c:v>
                </c:pt>
                <c:pt idx="4">
                  <c:v>1.564236938E-2</c:v>
                </c:pt>
                <c:pt idx="5">
                  <c:v>2.8682426850000001E-2</c:v>
                </c:pt>
                <c:pt idx="6">
                  <c:v>8.0367600679999998E-2</c:v>
                </c:pt>
                <c:pt idx="7">
                  <c:v>0.14246463824</c:v>
                </c:pt>
                <c:pt idx="8">
                  <c:v>0.16390672525</c:v>
                </c:pt>
                <c:pt idx="9">
                  <c:v>0.13457943924999999</c:v>
                </c:pt>
                <c:pt idx="10">
                  <c:v>0.10599201065</c:v>
                </c:pt>
                <c:pt idx="11">
                  <c:v>7.6043532169999997E-2</c:v>
                </c:pt>
                <c:pt idx="12">
                  <c:v>5.3050397880000003E-2</c:v>
                </c:pt>
                <c:pt idx="13">
                  <c:v>1.4667817079999999E-2</c:v>
                </c:pt>
                <c:pt idx="14">
                  <c:v>2.4421593830000001E-2</c:v>
                </c:pt>
                <c:pt idx="15">
                  <c:v>-4.1423749600000004E-3</c:v>
                </c:pt>
                <c:pt idx="16">
                  <c:v>-2.0767731290000001E-2</c:v>
                </c:pt>
                <c:pt idx="17">
                  <c:v>-4.0444679720000001E-2</c:v>
                </c:pt>
              </c:numCache>
            </c:numRef>
          </c:val>
          <c:extLst>
            <c:ext xmlns:c16="http://schemas.microsoft.com/office/drawing/2014/chart" uri="{C3380CC4-5D6E-409C-BE32-E72D297353CC}">
              <c16:uniqueId val="{00000000-1477-44EE-93E5-A7ACEA845E05}"/>
            </c:ext>
          </c:extLst>
        </c:ser>
        <c:dLbls>
          <c:showLegendKey val="0"/>
          <c:showVal val="0"/>
          <c:showCatName val="0"/>
          <c:showSerName val="0"/>
          <c:showPercent val="0"/>
          <c:showBubbleSize val="0"/>
        </c:dLbls>
        <c:gapWidth val="150"/>
        <c:axId val="-2114743400"/>
        <c:axId val="-2102445064"/>
      </c:barChart>
      <c:lineChart>
        <c:grouping val="standard"/>
        <c:varyColors val="0"/>
        <c:ser>
          <c:idx val="1"/>
          <c:order val="1"/>
          <c:tx>
            <c:strRef>
              <c:f>Sheet1!$D$1</c:f>
              <c:strCache>
                <c:ptCount val="1"/>
                <c:pt idx="0">
                  <c:v>% of all entries (FY15)</c:v>
                </c:pt>
              </c:strCache>
            </c:strRef>
          </c:tx>
          <c:spPr>
            <a:ln w="28575" cap="rnd">
              <a:solidFill>
                <a:schemeClr val="accent2"/>
              </a:solidFill>
              <a:round/>
            </a:ln>
            <a:effectLst/>
          </c:spPr>
          <c:marker>
            <c:symbol val="none"/>
          </c:marker>
          <c:cat>
            <c:numRef>
              <c:f>Sheet1!$B$2:$B$19</c:f>
              <c:numCache>
                <c:formatCode>General</c:formatCode>
                <c:ptCount val="1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numCache>
            </c:numRef>
          </c:cat>
          <c:val>
            <c:numRef>
              <c:f>Sheet1!$D$2:$D$19</c:f>
              <c:numCache>
                <c:formatCode>0.00%</c:formatCode>
                <c:ptCount val="18"/>
                <c:pt idx="0">
                  <c:v>0.17502245499999999</c:v>
                </c:pt>
                <c:pt idx="1">
                  <c:v>7.5140949900000004E-2</c:v>
                </c:pt>
                <c:pt idx="2">
                  <c:v>6.6648112300000006E-2</c:v>
                </c:pt>
                <c:pt idx="3">
                  <c:v>5.901552241E-2</c:v>
                </c:pt>
                <c:pt idx="4">
                  <c:v>5.3938374220000002E-2</c:v>
                </c:pt>
                <c:pt idx="5">
                  <c:v>5.2479326649999998E-2</c:v>
                </c:pt>
                <c:pt idx="6">
                  <c:v>5.0564853819999998E-2</c:v>
                </c:pt>
                <c:pt idx="7">
                  <c:v>4.7343141839999998E-2</c:v>
                </c:pt>
                <c:pt idx="8">
                  <c:v>4.3569015900000001E-2</c:v>
                </c:pt>
                <c:pt idx="9">
                  <c:v>3.8394879E-2</c:v>
                </c:pt>
                <c:pt idx="10">
                  <c:v>3.5025575500000003E-2</c:v>
                </c:pt>
                <c:pt idx="11">
                  <c:v>3.2938209760000003E-2</c:v>
                </c:pt>
                <c:pt idx="12">
                  <c:v>3.5156299420000002E-2</c:v>
                </c:pt>
                <c:pt idx="13">
                  <c:v>3.9672599849999997E-2</c:v>
                </c:pt>
                <c:pt idx="14">
                  <c:v>4.7052175709999998E-2</c:v>
                </c:pt>
                <c:pt idx="15">
                  <c:v>5.4743802209999998E-2</c:v>
                </c:pt>
                <c:pt idx="16">
                  <c:v>5.5076937350000001E-2</c:v>
                </c:pt>
                <c:pt idx="17">
                  <c:v>3.821776918E-2</c:v>
                </c:pt>
              </c:numCache>
            </c:numRef>
          </c:val>
          <c:smooth val="0"/>
          <c:extLst>
            <c:ext xmlns:c16="http://schemas.microsoft.com/office/drawing/2014/chart" uri="{C3380CC4-5D6E-409C-BE32-E72D297353CC}">
              <c16:uniqueId val="{00000001-1477-44EE-93E5-A7ACEA845E05}"/>
            </c:ext>
          </c:extLst>
        </c:ser>
        <c:dLbls>
          <c:showLegendKey val="0"/>
          <c:showVal val="0"/>
          <c:showCatName val="0"/>
          <c:showSerName val="0"/>
          <c:showPercent val="0"/>
          <c:showBubbleSize val="0"/>
        </c:dLbls>
        <c:marker val="1"/>
        <c:smooth val="0"/>
        <c:axId val="-2114743400"/>
        <c:axId val="-2102445064"/>
      </c:lineChart>
      <c:catAx>
        <c:axId val="-2114743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02445064"/>
        <c:crosses val="autoZero"/>
        <c:auto val="1"/>
        <c:lblAlgn val="ctr"/>
        <c:lblOffset val="100"/>
        <c:noMultiLvlLbl val="0"/>
      </c:catAx>
      <c:valAx>
        <c:axId val="-21024450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147434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Sheet1!$A$3</c:f>
              <c:strCache>
                <c:ptCount val="1"/>
                <c:pt idx="0">
                  <c:v>% maltreatment recurrence in 6 months</c:v>
                </c:pt>
              </c:strCache>
            </c:strRef>
          </c:tx>
          <c:spPr>
            <a:ln w="50800" cap="rnd">
              <a:solidFill>
                <a:schemeClr val="accent1"/>
              </a:solidFill>
              <a:round/>
            </a:ln>
            <a:effectLst/>
          </c:spPr>
          <c:marker>
            <c:symbol val="none"/>
          </c:marker>
          <c:cat>
            <c:numRef>
              <c:f>Sheet1!$B$2:$K$2</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Sheet1!$B$3:$K$3</c:f>
              <c:numCache>
                <c:formatCode>0.0%</c:formatCode>
                <c:ptCount val="10"/>
                <c:pt idx="0">
                  <c:v>7.9000000000000001E-2</c:v>
                </c:pt>
                <c:pt idx="1">
                  <c:v>7.4999999999999997E-2</c:v>
                </c:pt>
                <c:pt idx="2">
                  <c:v>6.5999999999999906E-2</c:v>
                </c:pt>
                <c:pt idx="3">
                  <c:v>6.4000000000000001E-2</c:v>
                </c:pt>
                <c:pt idx="4">
                  <c:v>6.6000000000000003E-2</c:v>
                </c:pt>
                <c:pt idx="5">
                  <c:v>6.4000000000000001E-2</c:v>
                </c:pt>
                <c:pt idx="6">
                  <c:v>6.5000000000000002E-2</c:v>
                </c:pt>
                <c:pt idx="7">
                  <c:v>6.4000000000000001E-2</c:v>
                </c:pt>
                <c:pt idx="8">
                  <c:v>6.3E-2</c:v>
                </c:pt>
                <c:pt idx="9">
                  <c:v>5.6000000000000001E-2</c:v>
                </c:pt>
              </c:numCache>
            </c:numRef>
          </c:val>
          <c:smooth val="0"/>
          <c:extLst>
            <c:ext xmlns:c16="http://schemas.microsoft.com/office/drawing/2014/chart" uri="{C3380CC4-5D6E-409C-BE32-E72D297353CC}">
              <c16:uniqueId val="{00000000-2C38-4E22-B0F0-7627C8C1FF92}"/>
            </c:ext>
          </c:extLst>
        </c:ser>
        <c:ser>
          <c:idx val="1"/>
          <c:order val="1"/>
          <c:tx>
            <c:strRef>
              <c:f>Sheet1!$A$4</c:f>
              <c:strCache>
                <c:ptCount val="1"/>
                <c:pt idx="0">
                  <c:v>% maltreatment recurrence in 12 months</c:v>
                </c:pt>
              </c:strCache>
            </c:strRef>
          </c:tx>
          <c:spPr>
            <a:ln w="50800" cap="rnd">
              <a:solidFill>
                <a:schemeClr val="accent3">
                  <a:lumMod val="75000"/>
                </a:schemeClr>
              </a:solidFill>
              <a:round/>
            </a:ln>
            <a:effectLst/>
          </c:spPr>
          <c:marker>
            <c:symbol val="none"/>
          </c:marker>
          <c:cat>
            <c:numRef>
              <c:f>Sheet1!$B$2:$K$2</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Sheet1!$B$4:$K$4</c:f>
              <c:numCache>
                <c:formatCode>0.0%</c:formatCode>
                <c:ptCount val="10"/>
                <c:pt idx="0">
                  <c:v>0.124</c:v>
                </c:pt>
                <c:pt idx="1">
                  <c:v>0.111</c:v>
                </c:pt>
                <c:pt idx="2">
                  <c:v>0.10299999999999999</c:v>
                </c:pt>
                <c:pt idx="3">
                  <c:v>0.10299999999999999</c:v>
                </c:pt>
                <c:pt idx="4">
                  <c:v>0.10299999999999999</c:v>
                </c:pt>
                <c:pt idx="5">
                  <c:v>9.8000000000000004E-2</c:v>
                </c:pt>
                <c:pt idx="6">
                  <c:v>9.9000000000000005E-2</c:v>
                </c:pt>
                <c:pt idx="7">
                  <c:v>9.9000000000000005E-2</c:v>
                </c:pt>
                <c:pt idx="8">
                  <c:v>9.5000000000000001E-2</c:v>
                </c:pt>
              </c:numCache>
            </c:numRef>
          </c:val>
          <c:smooth val="0"/>
          <c:extLst>
            <c:ext xmlns:c16="http://schemas.microsoft.com/office/drawing/2014/chart" uri="{C3380CC4-5D6E-409C-BE32-E72D297353CC}">
              <c16:uniqueId val="{00000001-2C38-4E22-B0F0-7627C8C1FF92}"/>
            </c:ext>
          </c:extLst>
        </c:ser>
        <c:dLbls>
          <c:showLegendKey val="0"/>
          <c:showVal val="0"/>
          <c:showCatName val="0"/>
          <c:showSerName val="0"/>
          <c:showPercent val="0"/>
          <c:showBubbleSize val="0"/>
        </c:dLbls>
        <c:smooth val="0"/>
        <c:axId val="-2103350664"/>
        <c:axId val="-2114390136"/>
      </c:lineChart>
      <c:catAx>
        <c:axId val="-2103350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14390136"/>
        <c:crosses val="autoZero"/>
        <c:auto val="1"/>
        <c:lblAlgn val="ctr"/>
        <c:lblOffset val="100"/>
        <c:noMultiLvlLbl val="0"/>
      </c:catAx>
      <c:valAx>
        <c:axId val="-2114390136"/>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033506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Sheet1!$A$27</c:f>
              <c:strCache>
                <c:ptCount val="1"/>
                <c:pt idx="0">
                  <c:v># of children screened in</c:v>
                </c:pt>
              </c:strCache>
            </c:strRef>
          </c:tx>
          <c:spPr>
            <a:solidFill>
              <a:schemeClr val="bg1">
                <a:lumMod val="65000"/>
              </a:schemeClr>
            </a:solidFill>
            <a:ln>
              <a:noFill/>
            </a:ln>
            <a:effectLst/>
          </c:spPr>
          <c:invertIfNegative val="0"/>
          <c:cat>
            <c:numRef>
              <c:f>Sheet1!$E$26:$K$26</c:f>
              <c:numCache>
                <c:formatCode>General</c:formatCode>
                <c:ptCount val="5"/>
                <c:pt idx="0" formatCode="0">
                  <c:v>2010</c:v>
                </c:pt>
                <c:pt idx="1">
                  <c:v>2011</c:v>
                </c:pt>
                <c:pt idx="2">
                  <c:v>2012</c:v>
                </c:pt>
                <c:pt idx="3">
                  <c:v>2013</c:v>
                </c:pt>
                <c:pt idx="4">
                  <c:v>2014</c:v>
                </c:pt>
              </c:numCache>
            </c:numRef>
          </c:cat>
          <c:val>
            <c:numRef>
              <c:f>Sheet1!$E$27:$K$27</c:f>
              <c:numCache>
                <c:formatCode>0</c:formatCode>
                <c:ptCount val="5"/>
                <c:pt idx="0">
                  <c:v>3023000</c:v>
                </c:pt>
                <c:pt idx="1">
                  <c:v>3089000</c:v>
                </c:pt>
                <c:pt idx="2">
                  <c:v>3174000</c:v>
                </c:pt>
                <c:pt idx="3">
                  <c:v>3184000</c:v>
                </c:pt>
                <c:pt idx="4">
                  <c:v>3248000</c:v>
                </c:pt>
              </c:numCache>
            </c:numRef>
          </c:val>
          <c:extLst>
            <c:ext xmlns:c16="http://schemas.microsoft.com/office/drawing/2014/chart" uri="{C3380CC4-5D6E-409C-BE32-E72D297353CC}">
              <c16:uniqueId val="{00000000-FCBA-49B6-A9F4-51A58A4F1866}"/>
            </c:ext>
          </c:extLst>
        </c:ser>
        <c:dLbls>
          <c:showLegendKey val="0"/>
          <c:showVal val="0"/>
          <c:showCatName val="0"/>
          <c:showSerName val="0"/>
          <c:showPercent val="0"/>
          <c:showBubbleSize val="0"/>
        </c:dLbls>
        <c:gapWidth val="150"/>
        <c:axId val="-2102491416"/>
        <c:axId val="-2113963592"/>
      </c:barChart>
      <c:lineChart>
        <c:grouping val="standard"/>
        <c:varyColors val="0"/>
        <c:ser>
          <c:idx val="1"/>
          <c:order val="1"/>
          <c:tx>
            <c:strRef>
              <c:f>Sheet1!$A$31</c:f>
              <c:strCache>
                <c:ptCount val="1"/>
                <c:pt idx="0">
                  <c:v>rate of children screened in</c:v>
                </c:pt>
              </c:strCache>
            </c:strRef>
          </c:tx>
          <c:spPr>
            <a:ln w="44450" cap="rnd">
              <a:solidFill>
                <a:srgbClr val="C00000"/>
              </a:solidFill>
              <a:round/>
            </a:ln>
            <a:effectLst/>
          </c:spPr>
          <c:marker>
            <c:symbol val="none"/>
          </c:marker>
          <c:cat>
            <c:numRef>
              <c:f>Sheet1!$E$26:$K$26</c:f>
              <c:numCache>
                <c:formatCode>General</c:formatCode>
                <c:ptCount val="5"/>
                <c:pt idx="0" formatCode="0">
                  <c:v>2010</c:v>
                </c:pt>
                <c:pt idx="1">
                  <c:v>2011</c:v>
                </c:pt>
                <c:pt idx="2">
                  <c:v>2012</c:v>
                </c:pt>
                <c:pt idx="3">
                  <c:v>2013</c:v>
                </c:pt>
                <c:pt idx="4">
                  <c:v>2014</c:v>
                </c:pt>
              </c:numCache>
            </c:numRef>
          </c:cat>
          <c:val>
            <c:numRef>
              <c:f>Sheet1!$E$31:$K$31</c:f>
              <c:numCache>
                <c:formatCode>General</c:formatCode>
                <c:ptCount val="5"/>
                <c:pt idx="0">
                  <c:v>40.300000000000011</c:v>
                </c:pt>
                <c:pt idx="1">
                  <c:v>41.3</c:v>
                </c:pt>
                <c:pt idx="2">
                  <c:v>42.6</c:v>
                </c:pt>
                <c:pt idx="3">
                  <c:v>42.8</c:v>
                </c:pt>
                <c:pt idx="4">
                  <c:v>43.7</c:v>
                </c:pt>
              </c:numCache>
            </c:numRef>
          </c:val>
          <c:smooth val="0"/>
          <c:extLst>
            <c:ext xmlns:c16="http://schemas.microsoft.com/office/drawing/2014/chart" uri="{C3380CC4-5D6E-409C-BE32-E72D297353CC}">
              <c16:uniqueId val="{00000001-FCBA-49B6-A9F4-51A58A4F1866}"/>
            </c:ext>
          </c:extLst>
        </c:ser>
        <c:dLbls>
          <c:showLegendKey val="0"/>
          <c:showVal val="0"/>
          <c:showCatName val="0"/>
          <c:showSerName val="0"/>
          <c:showPercent val="0"/>
          <c:showBubbleSize val="0"/>
        </c:dLbls>
        <c:marker val="1"/>
        <c:smooth val="0"/>
        <c:axId val="-2114278216"/>
        <c:axId val="2079456152"/>
      </c:lineChart>
      <c:catAx>
        <c:axId val="-21024914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13963592"/>
        <c:crosses val="autoZero"/>
        <c:auto val="1"/>
        <c:lblAlgn val="ctr"/>
        <c:lblOffset val="100"/>
        <c:noMultiLvlLbl val="0"/>
      </c:catAx>
      <c:valAx>
        <c:axId val="-2113963592"/>
        <c:scaling>
          <c:orientation val="minMax"/>
          <c:max val="4000000"/>
          <c:min val="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02491416"/>
        <c:crosses val="autoZero"/>
        <c:crossBetween val="between"/>
      </c:valAx>
      <c:valAx>
        <c:axId val="2079456152"/>
        <c:scaling>
          <c:orientation val="minMax"/>
          <c:max val="60"/>
          <c:min val="0"/>
        </c:scaling>
        <c:delete val="0"/>
        <c:axPos val="r"/>
        <c:numFmt formatCode="#,##0.0" sourceLinked="0"/>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14278216"/>
        <c:crosses val="max"/>
        <c:crossBetween val="between"/>
      </c:valAx>
      <c:catAx>
        <c:axId val="-2114278216"/>
        <c:scaling>
          <c:orientation val="minMax"/>
        </c:scaling>
        <c:delete val="1"/>
        <c:axPos val="b"/>
        <c:numFmt formatCode="0" sourceLinked="1"/>
        <c:majorTickMark val="out"/>
        <c:minorTickMark val="none"/>
        <c:tickLblPos val="nextTo"/>
        <c:crossAx val="207945615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Rate of children involved in a screened-in report</a:t>
            </a:r>
          </a:p>
          <a:p>
            <a:pPr>
              <a:defRPr sz="1400" b="0" i="0" u="none" strike="noStrike" kern="1200" spc="0" baseline="0">
                <a:solidFill>
                  <a:schemeClr val="tx1">
                    <a:lumMod val="65000"/>
                    <a:lumOff val="35000"/>
                  </a:schemeClr>
                </a:solidFill>
                <a:latin typeface="+mn-lt"/>
                <a:ea typeface="+mn-ea"/>
                <a:cs typeface="+mn-cs"/>
              </a:defRPr>
            </a:pPr>
            <a:r>
              <a:rPr lang="en-US" dirty="0"/>
              <a:t>(per 1,000)</a:t>
            </a:r>
          </a:p>
        </c:rich>
      </c:tx>
      <c:overlay val="0"/>
      <c:spPr>
        <a:noFill/>
        <a:ln>
          <a:noFill/>
        </a:ln>
        <a:effectLst/>
      </c:spPr>
    </c:title>
    <c:autoTitleDeleted val="0"/>
    <c:plotArea>
      <c:layout/>
      <c:barChart>
        <c:barDir val="col"/>
        <c:grouping val="clustered"/>
        <c:varyColors val="0"/>
        <c:ser>
          <c:idx val="0"/>
          <c:order val="0"/>
          <c:tx>
            <c:strRef>
              <c:f>'data by age'!$A$35</c:f>
              <c:strCache>
                <c:ptCount val="1"/>
                <c:pt idx="0">
                  <c:v>2010</c:v>
                </c:pt>
              </c:strCache>
            </c:strRef>
          </c:tx>
          <c:spPr>
            <a:solidFill>
              <a:schemeClr val="accent6">
                <a:lumMod val="40000"/>
                <a:lumOff val="60000"/>
              </a:schemeClr>
            </a:solidFill>
            <a:ln>
              <a:noFill/>
            </a:ln>
            <a:effectLst/>
          </c:spPr>
          <c:invertIfNegative val="0"/>
          <c:cat>
            <c:strRef>
              <c:f>'data by age'!$B$34:$F$34</c:f>
              <c:strCache>
                <c:ptCount val="5"/>
                <c:pt idx="0">
                  <c:v>&lt;1</c:v>
                </c:pt>
                <c:pt idx="1">
                  <c:v>1-5</c:v>
                </c:pt>
                <c:pt idx="2">
                  <c:v>6-10</c:v>
                </c:pt>
                <c:pt idx="3">
                  <c:v>11-17</c:v>
                </c:pt>
                <c:pt idx="4">
                  <c:v>all ages</c:v>
                </c:pt>
              </c:strCache>
            </c:strRef>
          </c:cat>
          <c:val>
            <c:numRef>
              <c:f>'data by age'!$B$35:$F$35</c:f>
              <c:numCache>
                <c:formatCode>General</c:formatCode>
                <c:ptCount val="5"/>
                <c:pt idx="0">
                  <c:v>62.5</c:v>
                </c:pt>
                <c:pt idx="1">
                  <c:v>47.4</c:v>
                </c:pt>
                <c:pt idx="2">
                  <c:v>40.6</c:v>
                </c:pt>
                <c:pt idx="3">
                  <c:v>31.3</c:v>
                </c:pt>
                <c:pt idx="4">
                  <c:v>39.9</c:v>
                </c:pt>
              </c:numCache>
            </c:numRef>
          </c:val>
          <c:extLst>
            <c:ext xmlns:c16="http://schemas.microsoft.com/office/drawing/2014/chart" uri="{C3380CC4-5D6E-409C-BE32-E72D297353CC}">
              <c16:uniqueId val="{00000000-E0A2-4B2C-BCCA-5F0B1839A1DE}"/>
            </c:ext>
          </c:extLst>
        </c:ser>
        <c:ser>
          <c:idx val="1"/>
          <c:order val="1"/>
          <c:tx>
            <c:strRef>
              <c:f>'data by age'!$A$36</c:f>
              <c:strCache>
                <c:ptCount val="1"/>
                <c:pt idx="0">
                  <c:v>2014</c:v>
                </c:pt>
              </c:strCache>
            </c:strRef>
          </c:tx>
          <c:spPr>
            <a:solidFill>
              <a:schemeClr val="accent2"/>
            </a:solidFill>
            <a:ln>
              <a:noFill/>
            </a:ln>
            <a:effectLst/>
          </c:spPr>
          <c:invertIfNegative val="0"/>
          <c:cat>
            <c:strRef>
              <c:f>'data by age'!$B$34:$F$34</c:f>
              <c:strCache>
                <c:ptCount val="5"/>
                <c:pt idx="0">
                  <c:v>&lt;1</c:v>
                </c:pt>
                <c:pt idx="1">
                  <c:v>1-5</c:v>
                </c:pt>
                <c:pt idx="2">
                  <c:v>6-10</c:v>
                </c:pt>
                <c:pt idx="3">
                  <c:v>11-17</c:v>
                </c:pt>
                <c:pt idx="4">
                  <c:v>all ages</c:v>
                </c:pt>
              </c:strCache>
            </c:strRef>
          </c:cat>
          <c:val>
            <c:numRef>
              <c:f>'data by age'!$B$36:$F$36</c:f>
              <c:numCache>
                <c:formatCode>General</c:formatCode>
                <c:ptCount val="5"/>
                <c:pt idx="0">
                  <c:v>68.3</c:v>
                </c:pt>
                <c:pt idx="1">
                  <c:v>49.9</c:v>
                </c:pt>
                <c:pt idx="2">
                  <c:v>45.4</c:v>
                </c:pt>
                <c:pt idx="3">
                  <c:v>33.5</c:v>
                </c:pt>
                <c:pt idx="4">
                  <c:v>43.1</c:v>
                </c:pt>
              </c:numCache>
            </c:numRef>
          </c:val>
          <c:extLst>
            <c:ext xmlns:c16="http://schemas.microsoft.com/office/drawing/2014/chart" uri="{C3380CC4-5D6E-409C-BE32-E72D297353CC}">
              <c16:uniqueId val="{00000001-E0A2-4B2C-BCCA-5F0B1839A1DE}"/>
            </c:ext>
          </c:extLst>
        </c:ser>
        <c:dLbls>
          <c:showLegendKey val="0"/>
          <c:showVal val="0"/>
          <c:showCatName val="0"/>
          <c:showSerName val="0"/>
          <c:showPercent val="0"/>
          <c:showBubbleSize val="0"/>
        </c:dLbls>
        <c:gapWidth val="219"/>
        <c:overlap val="-27"/>
        <c:axId val="-2103274360"/>
        <c:axId val="-2114371112"/>
      </c:barChart>
      <c:catAx>
        <c:axId val="-2103274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14371112"/>
        <c:crosses val="autoZero"/>
        <c:auto val="1"/>
        <c:lblAlgn val="ctr"/>
        <c:lblOffset val="100"/>
        <c:noMultiLvlLbl val="0"/>
      </c:catAx>
      <c:valAx>
        <c:axId val="-211437111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032743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Sheet1!$A$45</c:f>
              <c:strCache>
                <c:ptCount val="1"/>
                <c:pt idx="0">
                  <c:v># of children substantiated</c:v>
                </c:pt>
              </c:strCache>
            </c:strRef>
          </c:tx>
          <c:spPr>
            <a:solidFill>
              <a:schemeClr val="bg1">
                <a:lumMod val="75000"/>
              </a:schemeClr>
            </a:solidFill>
            <a:ln>
              <a:noFill/>
            </a:ln>
            <a:effectLst/>
          </c:spPr>
          <c:invertIfNegative val="0"/>
          <c:cat>
            <c:numRef>
              <c:f>Sheet1!$B$44:$H$44</c:f>
              <c:numCache>
                <c:formatCode>General</c:formatCode>
                <c:ptCount val="5"/>
                <c:pt idx="0" formatCode="0">
                  <c:v>2010</c:v>
                </c:pt>
                <c:pt idx="1">
                  <c:v>2011</c:v>
                </c:pt>
                <c:pt idx="2">
                  <c:v>2012</c:v>
                </c:pt>
                <c:pt idx="3">
                  <c:v>2013</c:v>
                </c:pt>
                <c:pt idx="4">
                  <c:v>2014</c:v>
                </c:pt>
              </c:numCache>
            </c:numRef>
          </c:cat>
          <c:val>
            <c:numRef>
              <c:f>Sheet1!$B$45:$H$45</c:f>
              <c:numCache>
                <c:formatCode>General</c:formatCode>
                <c:ptCount val="5"/>
                <c:pt idx="0">
                  <c:v>698000</c:v>
                </c:pt>
                <c:pt idx="1">
                  <c:v>688000</c:v>
                </c:pt>
                <c:pt idx="2">
                  <c:v>680000</c:v>
                </c:pt>
                <c:pt idx="3" formatCode="0">
                  <c:v>682000</c:v>
                </c:pt>
                <c:pt idx="4" formatCode="0">
                  <c:v>702000</c:v>
                </c:pt>
              </c:numCache>
            </c:numRef>
          </c:val>
          <c:extLst>
            <c:ext xmlns:c16="http://schemas.microsoft.com/office/drawing/2014/chart" uri="{C3380CC4-5D6E-409C-BE32-E72D297353CC}">
              <c16:uniqueId val="{00000000-2A64-4ABE-8AD0-7EA1881C5628}"/>
            </c:ext>
          </c:extLst>
        </c:ser>
        <c:dLbls>
          <c:showLegendKey val="0"/>
          <c:showVal val="0"/>
          <c:showCatName val="0"/>
          <c:showSerName val="0"/>
          <c:showPercent val="0"/>
          <c:showBubbleSize val="0"/>
        </c:dLbls>
        <c:gapWidth val="150"/>
        <c:axId val="-2103210424"/>
        <c:axId val="-2100646184"/>
      </c:barChart>
      <c:lineChart>
        <c:grouping val="standard"/>
        <c:varyColors val="0"/>
        <c:ser>
          <c:idx val="2"/>
          <c:order val="1"/>
          <c:tx>
            <c:strRef>
              <c:f>Sheet1!$A$47</c:f>
              <c:strCache>
                <c:ptCount val="1"/>
                <c:pt idx="0">
                  <c:v>rate of children substantiated</c:v>
                </c:pt>
              </c:strCache>
            </c:strRef>
          </c:tx>
          <c:spPr>
            <a:ln w="47625" cap="rnd">
              <a:solidFill>
                <a:schemeClr val="accent2"/>
              </a:solidFill>
              <a:round/>
            </a:ln>
            <a:effectLst/>
          </c:spPr>
          <c:marker>
            <c:symbol val="none"/>
          </c:marker>
          <c:cat>
            <c:numRef>
              <c:f>Sheet1!$B$44:$H$44</c:f>
              <c:numCache>
                <c:formatCode>General</c:formatCode>
                <c:ptCount val="5"/>
                <c:pt idx="0" formatCode="0">
                  <c:v>2010</c:v>
                </c:pt>
                <c:pt idx="1">
                  <c:v>2011</c:v>
                </c:pt>
                <c:pt idx="2">
                  <c:v>2012</c:v>
                </c:pt>
                <c:pt idx="3">
                  <c:v>2013</c:v>
                </c:pt>
                <c:pt idx="4">
                  <c:v>2014</c:v>
                </c:pt>
              </c:numCache>
            </c:numRef>
          </c:cat>
          <c:val>
            <c:numRef>
              <c:f>Sheet1!$B$47:$H$47</c:f>
              <c:numCache>
                <c:formatCode>General</c:formatCode>
                <c:ptCount val="5"/>
                <c:pt idx="0">
                  <c:v>9.3000000000000007</c:v>
                </c:pt>
                <c:pt idx="1">
                  <c:v>9.2000000000000011</c:v>
                </c:pt>
                <c:pt idx="2">
                  <c:v>9.1</c:v>
                </c:pt>
                <c:pt idx="3">
                  <c:v>9.2000000000000011</c:v>
                </c:pt>
                <c:pt idx="4">
                  <c:v>9.4</c:v>
                </c:pt>
              </c:numCache>
            </c:numRef>
          </c:val>
          <c:smooth val="0"/>
          <c:extLst>
            <c:ext xmlns:c16="http://schemas.microsoft.com/office/drawing/2014/chart" uri="{C3380CC4-5D6E-409C-BE32-E72D297353CC}">
              <c16:uniqueId val="{00000001-2A64-4ABE-8AD0-7EA1881C5628}"/>
            </c:ext>
          </c:extLst>
        </c:ser>
        <c:dLbls>
          <c:showLegendKey val="0"/>
          <c:showVal val="0"/>
          <c:showCatName val="0"/>
          <c:showSerName val="0"/>
          <c:showPercent val="0"/>
          <c:showBubbleSize val="0"/>
        </c:dLbls>
        <c:marker val="1"/>
        <c:smooth val="0"/>
        <c:axId val="-2114304136"/>
        <c:axId val="-2100483448"/>
      </c:lineChart>
      <c:catAx>
        <c:axId val="-2103210424"/>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00646184"/>
        <c:crosses val="autoZero"/>
        <c:auto val="1"/>
        <c:lblAlgn val="ctr"/>
        <c:lblOffset val="100"/>
        <c:noMultiLvlLbl val="0"/>
      </c:catAx>
      <c:valAx>
        <c:axId val="-2100646184"/>
        <c:scaling>
          <c:orientation val="minMax"/>
          <c:min val="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03210424"/>
        <c:crosses val="autoZero"/>
        <c:crossBetween val="between"/>
      </c:valAx>
      <c:valAx>
        <c:axId val="-2100483448"/>
        <c:scaling>
          <c:orientation val="minMax"/>
          <c:min val="0"/>
        </c:scaling>
        <c:delete val="0"/>
        <c:axPos val="r"/>
        <c:numFmt formatCode="#,##0.0" sourceLinked="0"/>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14304136"/>
        <c:crosses val="max"/>
        <c:crossBetween val="between"/>
      </c:valAx>
      <c:catAx>
        <c:axId val="-2114304136"/>
        <c:scaling>
          <c:orientation val="minMax"/>
        </c:scaling>
        <c:delete val="1"/>
        <c:axPos val="b"/>
        <c:numFmt formatCode="0" sourceLinked="1"/>
        <c:majorTickMark val="out"/>
        <c:minorTickMark val="none"/>
        <c:tickLblPos val="nextTo"/>
        <c:crossAx val="-210048344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2000" b="0" i="0" u="none" strike="noStrike" kern="1200" spc="0" baseline="0">
                <a:solidFill>
                  <a:schemeClr val="tx1">
                    <a:lumMod val="65000"/>
                    <a:lumOff val="35000"/>
                  </a:schemeClr>
                </a:solidFill>
                <a:latin typeface="+mn-lt"/>
                <a:ea typeface="+mn-ea"/>
                <a:cs typeface="+mn-cs"/>
              </a:defRPr>
            </a:pPr>
            <a:r>
              <a:rPr lang="en-US" sz="2000" dirty="0">
                <a:latin typeface="Arial" panose="020B0604020202020204" pitchFamily="34" charset="0"/>
                <a:cs typeface="Arial" panose="020B0604020202020204" pitchFamily="34" charset="0"/>
              </a:rPr>
              <a:t>% of children involved in a substantiated report, </a:t>
            </a:r>
          </a:p>
          <a:p>
            <a:pPr algn="l">
              <a:defRPr sz="2000" b="0" i="0" u="none" strike="noStrike" kern="1200" spc="0" baseline="0">
                <a:solidFill>
                  <a:schemeClr val="tx1">
                    <a:lumMod val="65000"/>
                    <a:lumOff val="35000"/>
                  </a:schemeClr>
                </a:solidFill>
                <a:latin typeface="+mn-lt"/>
                <a:ea typeface="+mn-ea"/>
                <a:cs typeface="+mn-cs"/>
              </a:defRPr>
            </a:pPr>
            <a:r>
              <a:rPr lang="en-US" sz="2000" dirty="0">
                <a:latin typeface="Arial" panose="020B0604020202020204" pitchFamily="34" charset="0"/>
                <a:cs typeface="Arial" panose="020B0604020202020204" pitchFamily="34" charset="0"/>
              </a:rPr>
              <a:t>of those screened in for an investigation or assessment</a:t>
            </a:r>
          </a:p>
        </c:rich>
      </c:tx>
      <c:layout>
        <c:manualLayout>
          <c:xMode val="edge"/>
          <c:yMode val="edge"/>
          <c:x val="6.8744531933509197E-4"/>
          <c:y val="9.2592592592592605E-3"/>
        </c:manualLayout>
      </c:layout>
      <c:overlay val="0"/>
      <c:spPr>
        <a:noFill/>
        <a:ln>
          <a:noFill/>
        </a:ln>
        <a:effectLst/>
      </c:spPr>
    </c:title>
    <c:autoTitleDeleted val="0"/>
    <c:plotArea>
      <c:layout/>
      <c:barChart>
        <c:barDir val="col"/>
        <c:grouping val="clustered"/>
        <c:varyColors val="0"/>
        <c:ser>
          <c:idx val="0"/>
          <c:order val="0"/>
          <c:tx>
            <c:strRef>
              <c:f>Sheet1!$A$46</c:f>
              <c:strCache>
                <c:ptCount val="1"/>
                <c:pt idx="0">
                  <c:v>% of children substantiated (of all screened in)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Sheet1!$D$44:$H$44</c:f>
              <c:numCache>
                <c:formatCode>General</c:formatCode>
                <c:ptCount val="5"/>
                <c:pt idx="0" formatCode="0">
                  <c:v>2010</c:v>
                </c:pt>
                <c:pt idx="1">
                  <c:v>2011</c:v>
                </c:pt>
                <c:pt idx="2">
                  <c:v>2012</c:v>
                </c:pt>
                <c:pt idx="3">
                  <c:v>2013</c:v>
                </c:pt>
                <c:pt idx="4">
                  <c:v>2014</c:v>
                </c:pt>
              </c:numCache>
            </c:numRef>
          </c:cat>
          <c:val>
            <c:numRef>
              <c:f>Sheet1!$D$46:$H$46</c:f>
              <c:numCache>
                <c:formatCode>0.0%</c:formatCode>
                <c:ptCount val="5"/>
                <c:pt idx="0">
                  <c:v>0.230896460469732</c:v>
                </c:pt>
                <c:pt idx="1">
                  <c:v>0.22272580123017199</c:v>
                </c:pt>
                <c:pt idx="2">
                  <c:v>0.21424070573408899</c:v>
                </c:pt>
                <c:pt idx="3">
                  <c:v>0.21419597989949701</c:v>
                </c:pt>
                <c:pt idx="4">
                  <c:v>0.21613300492610801</c:v>
                </c:pt>
              </c:numCache>
            </c:numRef>
          </c:val>
          <c:extLst>
            <c:ext xmlns:c16="http://schemas.microsoft.com/office/drawing/2014/chart" uri="{C3380CC4-5D6E-409C-BE32-E72D297353CC}">
              <c16:uniqueId val="{00000000-10E4-48DE-9B8F-C852E8423169}"/>
            </c:ext>
          </c:extLst>
        </c:ser>
        <c:dLbls>
          <c:showLegendKey val="0"/>
          <c:showVal val="0"/>
          <c:showCatName val="0"/>
          <c:showSerName val="0"/>
          <c:showPercent val="0"/>
          <c:showBubbleSize val="0"/>
        </c:dLbls>
        <c:gapWidth val="219"/>
        <c:overlap val="-27"/>
        <c:axId val="-2127129912"/>
        <c:axId val="2123000440"/>
      </c:barChart>
      <c:catAx>
        <c:axId val="-2127129912"/>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23000440"/>
        <c:crosses val="autoZero"/>
        <c:auto val="1"/>
        <c:lblAlgn val="ctr"/>
        <c:lblOffset val="100"/>
        <c:noMultiLvlLbl val="0"/>
      </c:catAx>
      <c:valAx>
        <c:axId val="2123000440"/>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21271299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dirty="0"/>
              <a:t>Rate of children involved in a substantiated report of</a:t>
            </a:r>
            <a:r>
              <a:rPr lang="en-US" sz="1800" baseline="0" dirty="0"/>
              <a:t> maltreatment</a:t>
            </a:r>
          </a:p>
          <a:p>
            <a:pPr>
              <a:defRPr sz="1400" b="0" i="0" u="none" strike="noStrike" kern="1200" spc="0" baseline="0">
                <a:solidFill>
                  <a:schemeClr val="tx1">
                    <a:lumMod val="65000"/>
                    <a:lumOff val="35000"/>
                  </a:schemeClr>
                </a:solidFill>
                <a:latin typeface="+mn-lt"/>
                <a:ea typeface="+mn-ea"/>
                <a:cs typeface="+mn-cs"/>
              </a:defRPr>
            </a:pPr>
            <a:r>
              <a:rPr lang="en-US" baseline="0" dirty="0"/>
              <a:t>(per 1,000)</a:t>
            </a:r>
            <a:endParaRPr lang="en-US" dirty="0"/>
          </a:p>
        </c:rich>
      </c:tx>
      <c:overlay val="0"/>
      <c:spPr>
        <a:noFill/>
        <a:ln>
          <a:noFill/>
        </a:ln>
        <a:effectLst/>
      </c:spPr>
    </c:title>
    <c:autoTitleDeleted val="0"/>
    <c:plotArea>
      <c:layout/>
      <c:barChart>
        <c:barDir val="col"/>
        <c:grouping val="clustered"/>
        <c:varyColors val="0"/>
        <c:ser>
          <c:idx val="0"/>
          <c:order val="0"/>
          <c:tx>
            <c:strRef>
              <c:f>'data by age'!$A$28</c:f>
              <c:strCache>
                <c:ptCount val="1"/>
                <c:pt idx="0">
                  <c:v>2010</c:v>
                </c:pt>
              </c:strCache>
            </c:strRef>
          </c:tx>
          <c:spPr>
            <a:solidFill>
              <a:schemeClr val="accent6">
                <a:lumMod val="40000"/>
                <a:lumOff val="60000"/>
              </a:schemeClr>
            </a:solidFill>
            <a:ln>
              <a:noFill/>
            </a:ln>
            <a:effectLst/>
          </c:spPr>
          <c:invertIfNegative val="0"/>
          <c:cat>
            <c:strRef>
              <c:f>'data by age'!$B$27:$F$27</c:f>
              <c:strCache>
                <c:ptCount val="5"/>
                <c:pt idx="0">
                  <c:v>&lt;1</c:v>
                </c:pt>
                <c:pt idx="1">
                  <c:v>1-5</c:v>
                </c:pt>
                <c:pt idx="2">
                  <c:v>6-10</c:v>
                </c:pt>
                <c:pt idx="3">
                  <c:v>11-17</c:v>
                </c:pt>
                <c:pt idx="4">
                  <c:v>all ages</c:v>
                </c:pt>
              </c:strCache>
            </c:strRef>
          </c:cat>
          <c:val>
            <c:numRef>
              <c:f>'data by age'!$B$28:$F$28</c:f>
              <c:numCache>
                <c:formatCode>General</c:formatCode>
                <c:ptCount val="5"/>
                <c:pt idx="0">
                  <c:v>21.7</c:v>
                </c:pt>
                <c:pt idx="1">
                  <c:v>11.4</c:v>
                </c:pt>
                <c:pt idx="2">
                  <c:v>8.6</c:v>
                </c:pt>
                <c:pt idx="3">
                  <c:v>6.5</c:v>
                </c:pt>
                <c:pt idx="4">
                  <c:v>9.2000000000000011</c:v>
                </c:pt>
              </c:numCache>
            </c:numRef>
          </c:val>
          <c:extLst>
            <c:ext xmlns:c16="http://schemas.microsoft.com/office/drawing/2014/chart" uri="{C3380CC4-5D6E-409C-BE32-E72D297353CC}">
              <c16:uniqueId val="{00000000-5BDC-4FF0-BA3C-85BF8FF23C5B}"/>
            </c:ext>
          </c:extLst>
        </c:ser>
        <c:ser>
          <c:idx val="1"/>
          <c:order val="1"/>
          <c:tx>
            <c:strRef>
              <c:f>'data by age'!$A$29</c:f>
              <c:strCache>
                <c:ptCount val="1"/>
                <c:pt idx="0">
                  <c:v>2014</c:v>
                </c:pt>
              </c:strCache>
            </c:strRef>
          </c:tx>
          <c:spPr>
            <a:solidFill>
              <a:schemeClr val="accent2"/>
            </a:solidFill>
            <a:ln>
              <a:noFill/>
            </a:ln>
            <a:effectLst/>
          </c:spPr>
          <c:invertIfNegative val="0"/>
          <c:cat>
            <c:strRef>
              <c:f>'data by age'!$B$27:$F$27</c:f>
              <c:strCache>
                <c:ptCount val="5"/>
                <c:pt idx="0">
                  <c:v>&lt;1</c:v>
                </c:pt>
                <c:pt idx="1">
                  <c:v>1-5</c:v>
                </c:pt>
                <c:pt idx="2">
                  <c:v>6-10</c:v>
                </c:pt>
                <c:pt idx="3">
                  <c:v>11-17</c:v>
                </c:pt>
                <c:pt idx="4">
                  <c:v>all ages</c:v>
                </c:pt>
              </c:strCache>
            </c:strRef>
          </c:cat>
          <c:val>
            <c:numRef>
              <c:f>'data by age'!$B$29:$F$29</c:f>
              <c:numCache>
                <c:formatCode>General</c:formatCode>
                <c:ptCount val="5"/>
                <c:pt idx="0">
                  <c:v>24.4</c:v>
                </c:pt>
                <c:pt idx="1">
                  <c:v>11.4</c:v>
                </c:pt>
                <c:pt idx="2">
                  <c:v>9</c:v>
                </c:pt>
                <c:pt idx="3">
                  <c:v>6.3</c:v>
                </c:pt>
                <c:pt idx="4">
                  <c:v>9.4</c:v>
                </c:pt>
              </c:numCache>
            </c:numRef>
          </c:val>
          <c:extLst>
            <c:ext xmlns:c16="http://schemas.microsoft.com/office/drawing/2014/chart" uri="{C3380CC4-5D6E-409C-BE32-E72D297353CC}">
              <c16:uniqueId val="{00000001-5BDC-4FF0-BA3C-85BF8FF23C5B}"/>
            </c:ext>
          </c:extLst>
        </c:ser>
        <c:dLbls>
          <c:showLegendKey val="0"/>
          <c:showVal val="0"/>
          <c:showCatName val="0"/>
          <c:showSerName val="0"/>
          <c:showPercent val="0"/>
          <c:showBubbleSize val="0"/>
        </c:dLbls>
        <c:gapWidth val="219"/>
        <c:overlap val="-27"/>
        <c:axId val="-2125616712"/>
        <c:axId val="-2120687560"/>
      </c:barChart>
      <c:catAx>
        <c:axId val="-2125616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20687560"/>
        <c:crosses val="autoZero"/>
        <c:auto val="1"/>
        <c:lblAlgn val="ctr"/>
        <c:lblOffset val="100"/>
        <c:noMultiLvlLbl val="0"/>
      </c:catAx>
      <c:valAx>
        <c:axId val="-212068756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25616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0.19444</cdr:x>
      <cdr:y>2.48196E-7</cdr:y>
    </cdr:from>
    <cdr:to>
      <cdr:x>0.86928</cdr:x>
      <cdr:y>0.18023</cdr:y>
    </cdr:to>
    <cdr:sp macro="" textlink="">
      <cdr:nvSpPr>
        <cdr:cNvPr id="2" name="TextBox 1"/>
        <cdr:cNvSpPr txBox="1"/>
      </cdr:nvSpPr>
      <cdr:spPr>
        <a:xfrm xmlns:a="http://schemas.openxmlformats.org/drawingml/2006/main">
          <a:off x="1600201" y="1"/>
          <a:ext cx="5553635" cy="7261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dirty="0"/>
            <a:t>The number of children screened in increased by 7.4% during this timeframe, to a total of 225,000 more children</a:t>
          </a:r>
        </a:p>
      </cdr:txBody>
    </cdr:sp>
  </cdr:relSizeAnchor>
</c:userShapes>
</file>

<file path=ppt/drawings/drawing2.xml><?xml version="1.0" encoding="utf-8"?>
<c:userShapes xmlns:c="http://schemas.openxmlformats.org/drawingml/2006/chart">
  <cdr:relSizeAnchor xmlns:cdr="http://schemas.openxmlformats.org/drawingml/2006/chartDrawing">
    <cdr:from>
      <cdr:x>0.81663</cdr:x>
      <cdr:y>0.15353</cdr:y>
    </cdr:from>
    <cdr:to>
      <cdr:x>0.82026</cdr:x>
      <cdr:y>1</cdr:y>
    </cdr:to>
    <cdr:cxnSp macro="">
      <cdr:nvCxnSpPr>
        <cdr:cNvPr id="2" name="Straight Connector 1"/>
        <cdr:cNvCxnSpPr/>
      </cdr:nvCxnSpPr>
      <cdr:spPr>
        <a:xfrm xmlns:a="http://schemas.openxmlformats.org/drawingml/2006/main" flipH="1">
          <a:off x="6720541" y="618565"/>
          <a:ext cx="29883" cy="3410510"/>
        </a:xfrm>
        <a:prstGeom xmlns:a="http://schemas.openxmlformats.org/drawingml/2006/main" prst="line">
          <a:avLst/>
        </a:prstGeom>
        <a:ln xmlns:a="http://schemas.openxmlformats.org/drawingml/2006/main" w="19050">
          <a:solidFill>
            <a:schemeClr val="bg1">
              <a:lumMod val="50000"/>
            </a:schemeClr>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0F2F83-950F-4E26-B89D-2B5BC91F8BA5}" type="datetimeFigureOut">
              <a:rPr lang="en-US" smtClean="0"/>
              <a:t>4/17/2016</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38DA71-AC68-40AC-A131-CE0BF28D8493}" type="slidenum">
              <a:rPr lang="en-US" smtClean="0"/>
              <a:t>‹#›</a:t>
            </a:fld>
            <a:endParaRPr lang="en-US" dirty="0"/>
          </a:p>
        </p:txBody>
      </p:sp>
    </p:spTree>
    <p:extLst>
      <p:ext uri="{BB962C8B-B14F-4D97-AF65-F5344CB8AC3E}">
        <p14:creationId xmlns:p14="http://schemas.microsoft.com/office/powerpoint/2010/main" val="1301838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childstats.gov/americaschildren/tables/pop1.asp"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http://www.huffingtonpost.com/entry/heroin-foster-care_us_5617c8f7e4b0e66ad4c75faa</a:t>
            </a:r>
          </a:p>
        </p:txBody>
      </p:sp>
      <p:sp>
        <p:nvSpPr>
          <p:cNvPr id="4" name="Slide Number Placeholder 3"/>
          <p:cNvSpPr>
            <a:spLocks noGrp="1"/>
          </p:cNvSpPr>
          <p:nvPr>
            <p:ph type="sldNum" sz="quarter" idx="10"/>
          </p:nvPr>
        </p:nvSpPr>
        <p:spPr/>
        <p:txBody>
          <a:bodyPr/>
          <a:lstStyle/>
          <a:p>
            <a:fld id="{7538DA71-AC68-40AC-A131-CE0BF28D8493}" type="slidenum">
              <a:rPr lang="en-US" smtClean="0"/>
              <a:t>2</a:t>
            </a:fld>
            <a:endParaRPr lang="en-US" dirty="0"/>
          </a:p>
        </p:txBody>
      </p:sp>
    </p:spTree>
    <p:extLst>
      <p:ext uri="{BB962C8B-B14F-4D97-AF65-F5344CB8AC3E}">
        <p14:creationId xmlns:p14="http://schemas.microsoft.com/office/powerpoint/2010/main" val="597186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percent of children involved in</a:t>
            </a:r>
            <a:r>
              <a:rPr lang="en-US" baseline="0" dirty="0"/>
              <a:t> a substantiated report of maltreatment among all those screened in has been relatively steady. </a:t>
            </a:r>
            <a:endParaRPr lang="en-US" dirty="0"/>
          </a:p>
        </p:txBody>
      </p:sp>
      <p:sp>
        <p:nvSpPr>
          <p:cNvPr id="4" name="Slide Number Placeholder 3"/>
          <p:cNvSpPr>
            <a:spLocks noGrp="1"/>
          </p:cNvSpPr>
          <p:nvPr>
            <p:ph type="sldNum" sz="quarter" idx="10"/>
          </p:nvPr>
        </p:nvSpPr>
        <p:spPr/>
        <p:txBody>
          <a:bodyPr/>
          <a:lstStyle/>
          <a:p>
            <a:fld id="{C971B514-3ECE-4957-BE8B-354415FC0A82}" type="slidenum">
              <a:rPr lang="en-US" smtClean="0"/>
              <a:t>13</a:t>
            </a:fld>
            <a:endParaRPr lang="en-US" dirty="0"/>
          </a:p>
        </p:txBody>
      </p:sp>
    </p:spTree>
    <p:extLst>
      <p:ext uri="{BB962C8B-B14F-4D97-AF65-F5344CB8AC3E}">
        <p14:creationId xmlns:p14="http://schemas.microsoft.com/office/powerpoint/2010/main" val="3539273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71B514-3ECE-4957-BE8B-354415FC0A82}" type="slidenum">
              <a:rPr lang="en-US" smtClean="0"/>
              <a:t>14</a:t>
            </a:fld>
            <a:endParaRPr lang="en-US" dirty="0"/>
          </a:p>
        </p:txBody>
      </p:sp>
    </p:spTree>
    <p:extLst>
      <p:ext uri="{BB962C8B-B14F-4D97-AF65-F5344CB8AC3E}">
        <p14:creationId xmlns:p14="http://schemas.microsoft.com/office/powerpoint/2010/main" val="2115729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71B514-3ECE-4957-BE8B-354415FC0A82}" type="slidenum">
              <a:rPr lang="en-US" smtClean="0"/>
              <a:t>15</a:t>
            </a:fld>
            <a:endParaRPr lang="en-US" dirty="0"/>
          </a:p>
        </p:txBody>
      </p:sp>
    </p:spTree>
    <p:extLst>
      <p:ext uri="{BB962C8B-B14F-4D97-AF65-F5344CB8AC3E}">
        <p14:creationId xmlns:p14="http://schemas.microsoft.com/office/powerpoint/2010/main" val="3351679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shows the percent of children in each age group who exit</a:t>
            </a:r>
            <a:r>
              <a:rPr lang="en-US" baseline="0" dirty="0"/>
              <a:t> care within a certain period of time. This is all based on cohorts of children of each age group entering care.</a:t>
            </a:r>
          </a:p>
          <a:p>
            <a:endParaRPr lang="en-US" baseline="0" dirty="0"/>
          </a:p>
          <a:p>
            <a:r>
              <a:rPr lang="en-US" baseline="0" dirty="0"/>
              <a:t>The blue line represents babies. It is at the bottom. If you track that line over time, you see that a smaller percent of babies exit within each of the time periods. At the 2 year point, the percentages are more equal by age group. </a:t>
            </a:r>
          </a:p>
          <a:p>
            <a:endParaRPr lang="en-US" baseline="0" dirty="0"/>
          </a:p>
          <a:p>
            <a:pPr marL="171434" indent="-171434">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971B514-3ECE-4957-BE8B-354415FC0A82}" type="slidenum">
              <a:rPr lang="en-US" smtClean="0"/>
              <a:t>16</a:t>
            </a:fld>
            <a:endParaRPr lang="en-US" dirty="0"/>
          </a:p>
        </p:txBody>
      </p:sp>
    </p:spTree>
    <p:extLst>
      <p:ext uri="{BB962C8B-B14F-4D97-AF65-F5344CB8AC3E}">
        <p14:creationId xmlns:p14="http://schemas.microsoft.com/office/powerpoint/2010/main" val="2620943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standard CFSR Round 3 measure of re-entry. </a:t>
            </a:r>
          </a:p>
        </p:txBody>
      </p:sp>
      <p:sp>
        <p:nvSpPr>
          <p:cNvPr id="4" name="Slide Number Placeholder 3"/>
          <p:cNvSpPr>
            <a:spLocks noGrp="1"/>
          </p:cNvSpPr>
          <p:nvPr>
            <p:ph type="sldNum" sz="quarter" idx="10"/>
          </p:nvPr>
        </p:nvSpPr>
        <p:spPr/>
        <p:txBody>
          <a:bodyPr/>
          <a:lstStyle/>
          <a:p>
            <a:fld id="{C971B514-3ECE-4957-BE8B-354415FC0A82}" type="slidenum">
              <a:rPr lang="en-US" smtClean="0"/>
              <a:t>17</a:t>
            </a:fld>
            <a:endParaRPr lang="en-US" dirty="0"/>
          </a:p>
        </p:txBody>
      </p:sp>
    </p:spTree>
    <p:extLst>
      <p:ext uri="{BB962C8B-B14F-4D97-AF65-F5344CB8AC3E}">
        <p14:creationId xmlns:p14="http://schemas.microsoft.com/office/powerpoint/2010/main" val="816289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Issues with measurement, undercount</a:t>
            </a:r>
          </a:p>
        </p:txBody>
      </p:sp>
      <p:sp>
        <p:nvSpPr>
          <p:cNvPr id="4" name="Slide Number Placeholder 3"/>
          <p:cNvSpPr>
            <a:spLocks noGrp="1"/>
          </p:cNvSpPr>
          <p:nvPr>
            <p:ph type="sldNum" sz="quarter" idx="10"/>
          </p:nvPr>
        </p:nvSpPr>
        <p:spPr/>
        <p:txBody>
          <a:bodyPr/>
          <a:lstStyle/>
          <a:p>
            <a:fld id="{C971B514-3ECE-4957-BE8B-354415FC0A82}" type="slidenum">
              <a:rPr lang="en-US" smtClean="0"/>
              <a:t>18</a:t>
            </a:fld>
            <a:endParaRPr lang="en-US" dirty="0"/>
          </a:p>
        </p:txBody>
      </p:sp>
    </p:spTree>
    <p:extLst>
      <p:ext uri="{BB962C8B-B14F-4D97-AF65-F5344CB8AC3E}">
        <p14:creationId xmlns:p14="http://schemas.microsoft.com/office/powerpoint/2010/main" val="20861545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aseline="0" dirty="0">
                <a:latin typeface="Trebuchet MS" panose="020B0603020202020204" pitchFamily="34" charset="0"/>
              </a:rPr>
              <a:t>Why was it created?</a:t>
            </a:r>
            <a:r>
              <a:rPr lang="en-US" sz="1400" dirty="0">
                <a:latin typeface="Trebuchet MS" panose="020B0603020202020204" pitchFamily="34" charset="0"/>
              </a:rPr>
              <a:t> </a:t>
            </a:r>
            <a:r>
              <a:rPr lang="en-US" sz="1400" baseline="0" dirty="0">
                <a:latin typeface="Trebuchet MS" panose="020B0603020202020204" pitchFamily="34" charset="0"/>
              </a:rPr>
              <a:t>GAO report</a:t>
            </a:r>
          </a:p>
          <a:p>
            <a:endParaRPr lang="en-US" sz="1400" baseline="0" dirty="0">
              <a:latin typeface="Trebuchet MS" panose="020B0603020202020204" pitchFamily="34" charset="0"/>
            </a:endParaRPr>
          </a:p>
          <a:p>
            <a:r>
              <a:rPr lang="en-US" sz="1400" baseline="0" dirty="0">
                <a:latin typeface="Trebuchet MS" panose="020B0603020202020204" pitchFamily="34" charset="0"/>
              </a:rPr>
              <a:t>What is its goal? </a:t>
            </a:r>
            <a:r>
              <a:rPr lang="en-US" sz="1400" dirty="0">
                <a:latin typeface="Trebuchet MS" panose="020B0603020202020204" pitchFamily="34" charset="0"/>
                <a:cs typeface="Times New Roman" panose="02020603050405020304" pitchFamily="18" charset="0"/>
              </a:rPr>
              <a:t>T</a:t>
            </a:r>
            <a:r>
              <a:rPr kumimoji="0" lang="en-US" altLang="en-US" sz="1400" b="0" u="none" strike="noStrike" cap="none" normalizeH="0" baseline="0" dirty="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o develop a national strategy and</a:t>
            </a:r>
            <a:r>
              <a:rPr kumimoji="0" lang="en-US" altLang="en-US" sz="1400" b="0" u="none" strike="noStrike" cap="none" normalizeH="0" dirty="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 </a:t>
            </a:r>
            <a:r>
              <a:rPr kumimoji="0" lang="en-US" altLang="en-US" sz="1400" b="0" u="none" strike="noStrike" cap="none" normalizeH="0" baseline="0" dirty="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recommendations for</a:t>
            </a:r>
            <a:r>
              <a:rPr kumimoji="0" lang="en-US" altLang="en-US" sz="1400" b="0" u="none" strike="noStrike" cap="none" normalizeH="0" dirty="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 </a:t>
            </a:r>
            <a:r>
              <a:rPr kumimoji="0" lang="en-US" altLang="en-US" sz="1400" b="0" u="none" strike="noStrike" cap="none" normalizeH="0" baseline="0" dirty="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reducing</a:t>
            </a:r>
            <a:r>
              <a:rPr lang="en-US" altLang="en-US" sz="1400" dirty="0">
                <a:latin typeface="Trebuchet MS" panose="020B0603020202020204" pitchFamily="34" charset="0"/>
                <a:ea typeface="Calibri" panose="020F0502020204030204" pitchFamily="34" charset="0"/>
                <a:cs typeface="Times New Roman" panose="02020603050405020304" pitchFamily="18" charset="0"/>
              </a:rPr>
              <a:t> f</a:t>
            </a:r>
            <a:r>
              <a:rPr kumimoji="0" lang="en-US" altLang="en-US" sz="1400" b="0" u="none" strike="noStrike" cap="none" normalizeH="0" baseline="0" dirty="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atalities</a:t>
            </a:r>
            <a:r>
              <a:rPr kumimoji="0" lang="en-US" altLang="en-US" sz="1400" b="0" u="none" strike="noStrike" cap="none" normalizeH="0" dirty="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 r</a:t>
            </a:r>
            <a:r>
              <a:rPr kumimoji="0" lang="en-US" altLang="en-US" sz="1400" b="0" u="none" strike="noStrike" cap="none" normalizeH="0" baseline="0" dirty="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esulting from child abuse and</a:t>
            </a:r>
            <a:r>
              <a:rPr kumimoji="0" lang="en-US" altLang="en-US" sz="1400" b="0" u="none" strike="noStrike" cap="none" normalizeH="0" dirty="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 </a:t>
            </a:r>
            <a:r>
              <a:rPr kumimoji="0" lang="en-US" altLang="en-US" sz="1400" b="0" u="none" strike="noStrike" cap="none" normalizeH="0" baseline="0" dirty="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neglect (federal, state, etc.)</a:t>
            </a:r>
          </a:p>
        </p:txBody>
      </p:sp>
      <p:sp>
        <p:nvSpPr>
          <p:cNvPr id="4" name="Slide Number Placeholder 3"/>
          <p:cNvSpPr>
            <a:spLocks noGrp="1"/>
          </p:cNvSpPr>
          <p:nvPr>
            <p:ph type="sldNum" sz="quarter" idx="10"/>
          </p:nvPr>
        </p:nvSpPr>
        <p:spPr/>
        <p:txBody>
          <a:bodyPr/>
          <a:lstStyle/>
          <a:p>
            <a:fld id="{1C9110B1-DD71-F741-91D3-CECDD29FAD3B}" type="slidenum">
              <a:rPr lang="en-US" smtClean="0"/>
              <a:t>19</a:t>
            </a:fld>
            <a:endParaRPr lang="en-US" dirty="0"/>
          </a:p>
        </p:txBody>
      </p:sp>
    </p:spTree>
    <p:extLst>
      <p:ext uri="{BB962C8B-B14F-4D97-AF65-F5344CB8AC3E}">
        <p14:creationId xmlns:p14="http://schemas.microsoft.com/office/powerpoint/2010/main" val="26004030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latin typeface="Trebuchet MS" panose="020B0603020202020204" pitchFamily="34" charset="0"/>
              </a:rPr>
              <a:t>What is the Commission’s charge?</a:t>
            </a:r>
          </a:p>
          <a:p>
            <a:endParaRPr lang="en-US" sz="1400" dirty="0">
              <a:latin typeface="Trebuchet MS" panose="020B0603020202020204" pitchFamily="34" charset="0"/>
            </a:endParaRPr>
          </a:p>
          <a:p>
            <a:r>
              <a:rPr lang="en-US" sz="1400" dirty="0">
                <a:latin typeface="Trebuchet MS" panose="020B0603020202020204" pitchFamily="34" charset="0"/>
              </a:rPr>
              <a:t>Commission’s charge and how the Commission is looking beyond CW programs and practices, including: </a:t>
            </a:r>
          </a:p>
          <a:p>
            <a:endParaRPr lang="en-US" sz="1400" dirty="0">
              <a:latin typeface="Trebuchet MS" panose="020B0603020202020204" pitchFamily="34" charset="0"/>
            </a:endParaRPr>
          </a:p>
          <a:p>
            <a:pPr marL="176131" indent="-176131">
              <a:buFont typeface="Arial"/>
              <a:buChar char="•"/>
            </a:pPr>
            <a:r>
              <a:rPr lang="en-US" sz="1400" dirty="0">
                <a:latin typeface="Trebuchet MS" panose="020B0603020202020204" pitchFamily="34" charset="0"/>
              </a:rPr>
              <a:t>The use and effectiveness of current federally funded child protective and child welfare services</a:t>
            </a:r>
          </a:p>
          <a:p>
            <a:pPr marL="176131" indent="-176131">
              <a:buFont typeface="Arial"/>
              <a:buChar char="•"/>
            </a:pPr>
            <a:r>
              <a:rPr lang="en-US" sz="1400" dirty="0">
                <a:latin typeface="Trebuchet MS" panose="020B0603020202020204" pitchFamily="34" charset="0"/>
              </a:rPr>
              <a:t>Best practices for, and barriers to, preventing child abuse and neglect fatalities</a:t>
            </a:r>
          </a:p>
          <a:p>
            <a:pPr marL="176131" indent="-176131">
              <a:buFont typeface="Arial"/>
              <a:buChar char="•"/>
            </a:pPr>
            <a:r>
              <a:rPr lang="en-US" sz="1400" dirty="0">
                <a:latin typeface="Trebuchet MS" panose="020B0603020202020204" pitchFamily="34" charset="0"/>
              </a:rPr>
              <a:t>Issues such as how confidentiality and data sharing laws, policies, and practices facilitate or inhibit system improvement</a:t>
            </a:r>
          </a:p>
          <a:p>
            <a:endParaRPr lang="en-US" sz="1400" b="1" dirty="0">
              <a:latin typeface="Trebuchet MS" panose="020B0603020202020204" pitchFamily="34" charset="0"/>
            </a:endParaRPr>
          </a:p>
          <a:p>
            <a:endParaRPr lang="en-US" sz="1400" dirty="0">
              <a:latin typeface="Trebuchet MS" panose="020B0603020202020204" pitchFamily="34" charset="0"/>
            </a:endParaRPr>
          </a:p>
          <a:p>
            <a:endParaRPr lang="en-US" dirty="0"/>
          </a:p>
        </p:txBody>
      </p:sp>
      <p:sp>
        <p:nvSpPr>
          <p:cNvPr id="4" name="Slide Number Placeholder 3"/>
          <p:cNvSpPr>
            <a:spLocks noGrp="1"/>
          </p:cNvSpPr>
          <p:nvPr>
            <p:ph type="sldNum" sz="quarter" idx="10"/>
          </p:nvPr>
        </p:nvSpPr>
        <p:spPr>
          <a:xfrm>
            <a:off x="3860229" y="8673021"/>
            <a:ext cx="2971800" cy="457200"/>
          </a:xfrm>
        </p:spPr>
        <p:txBody>
          <a:bodyPr/>
          <a:lstStyle/>
          <a:p>
            <a:fld id="{1C9110B1-DD71-F741-91D3-CECDD29FAD3B}" type="slidenum">
              <a:rPr lang="en-US" smtClean="0"/>
              <a:t>20</a:t>
            </a:fld>
            <a:endParaRPr lang="en-US" dirty="0"/>
          </a:p>
        </p:txBody>
      </p:sp>
    </p:spTree>
    <p:extLst>
      <p:ext uri="{BB962C8B-B14F-4D97-AF65-F5344CB8AC3E}">
        <p14:creationId xmlns:p14="http://schemas.microsoft.com/office/powerpoint/2010/main" val="29789275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Trebuchet MS" panose="020B0603020202020204" pitchFamily="34" charset="0"/>
              </a:rPr>
              <a:t>The</a:t>
            </a:r>
            <a:r>
              <a:rPr lang="en-US" sz="1400" baseline="0" dirty="0">
                <a:latin typeface="Trebuchet MS" panose="020B0603020202020204" pitchFamily="34" charset="0"/>
              </a:rPr>
              <a:t> Commission is also charged with studying: </a:t>
            </a:r>
          </a:p>
          <a:p>
            <a:endParaRPr lang="en-US" sz="1400" dirty="0">
              <a:latin typeface="Trebuchet MS" panose="020B0603020202020204" pitchFamily="34" charset="0"/>
            </a:endParaRPr>
          </a:p>
          <a:p>
            <a:pPr marL="176131" indent="-176131">
              <a:buFont typeface="Arial"/>
              <a:buChar char="•"/>
            </a:pPr>
            <a:r>
              <a:rPr lang="en-US" sz="1400" dirty="0">
                <a:latin typeface="Trebuchet MS" panose="020B0603020202020204" pitchFamily="34" charset="0"/>
              </a:rPr>
              <a:t>The most and least effective federal, state, and tribal policies and practices impacting the prevention of child abuse and neglect fatalities</a:t>
            </a:r>
          </a:p>
          <a:p>
            <a:pPr marL="176131" indent="-176131">
              <a:buFont typeface="Arial"/>
              <a:buChar char="•"/>
            </a:pPr>
            <a:r>
              <a:rPr lang="en-US" sz="1400" dirty="0">
                <a:latin typeface="Trebuchet MS" panose="020B0603020202020204" pitchFamily="34" charset="0"/>
              </a:rPr>
              <a:t>What barriers need to be removed to protect children at risk</a:t>
            </a:r>
          </a:p>
          <a:p>
            <a:pPr marL="176131" indent="-176131">
              <a:buFont typeface="Arial"/>
              <a:buChar char="•"/>
            </a:pPr>
            <a:r>
              <a:rPr lang="en-US" sz="1400" dirty="0">
                <a:latin typeface="Trebuchet MS" panose="020B0603020202020204" pitchFamily="34" charset="0"/>
              </a:rPr>
              <a:t>Trends in demographic and other risk factors that correlate with child abuse and neglect fatalities</a:t>
            </a:r>
          </a:p>
          <a:p>
            <a:pPr marL="176131" indent="-176131">
              <a:buFont typeface="Arial" panose="020B0604020202020204" pitchFamily="34" charset="0"/>
              <a:buChar char="•"/>
            </a:pPr>
            <a:r>
              <a:rPr lang="en-US" sz="1400" dirty="0">
                <a:latin typeface="Trebuchet MS" panose="020B0603020202020204" pitchFamily="34" charset="0"/>
              </a:rPr>
              <a:t>How to prioritize prevention services for families with the greatest need</a:t>
            </a:r>
          </a:p>
          <a:p>
            <a:pPr marL="176131" indent="-176131">
              <a:buFont typeface="Arial" panose="020B0604020202020204" pitchFamily="34" charset="0"/>
              <a:buChar char="•"/>
            </a:pPr>
            <a:r>
              <a:rPr lang="en-US" sz="1400" dirty="0">
                <a:latin typeface="Trebuchet MS" panose="020B0603020202020204" pitchFamily="34" charset="0"/>
              </a:rPr>
              <a:t>How to improve collection of data on child abuse and neglect fatalities</a:t>
            </a:r>
          </a:p>
          <a:p>
            <a:endParaRPr lang="en-US" dirty="0"/>
          </a:p>
        </p:txBody>
      </p:sp>
      <p:sp>
        <p:nvSpPr>
          <p:cNvPr id="4" name="Slide Number Placeholder 3"/>
          <p:cNvSpPr>
            <a:spLocks noGrp="1"/>
          </p:cNvSpPr>
          <p:nvPr>
            <p:ph type="sldNum" sz="quarter" idx="10"/>
          </p:nvPr>
        </p:nvSpPr>
        <p:spPr/>
        <p:txBody>
          <a:bodyPr/>
          <a:lstStyle/>
          <a:p>
            <a:fld id="{1C9110B1-DD71-F741-91D3-CECDD29FAD3B}" type="slidenum">
              <a:rPr lang="en-US" smtClean="0"/>
              <a:t>21</a:t>
            </a:fld>
            <a:endParaRPr lang="en-US" dirty="0"/>
          </a:p>
        </p:txBody>
      </p:sp>
    </p:spTree>
    <p:extLst>
      <p:ext uri="{BB962C8B-B14F-4D97-AF65-F5344CB8AC3E}">
        <p14:creationId xmlns:p14="http://schemas.microsoft.com/office/powerpoint/2010/main" val="41160233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latin typeface="Trebuchet MS" panose="020B0603020202020204" pitchFamily="34" charset="0"/>
              </a:rPr>
              <a:t>6 Presidential</a:t>
            </a:r>
            <a:r>
              <a:rPr lang="en-US" sz="1400" baseline="0" dirty="0">
                <a:latin typeface="Trebuchet MS" panose="020B0603020202020204" pitchFamily="34" charset="0"/>
              </a:rPr>
              <a:t> appointees</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baseline="0" dirty="0">
                <a:latin typeface="Trebuchet MS" panose="020B0603020202020204" pitchFamily="34" charset="0"/>
              </a:rPr>
              <a:t>6 Congressional</a:t>
            </a:r>
            <a:r>
              <a:rPr lang="en-US" sz="1400" dirty="0">
                <a:latin typeface="Trebuchet MS" panose="020B0603020202020204" pitchFamily="34" charset="0"/>
              </a:rPr>
              <a:t> appointees</a:t>
            </a:r>
            <a:endParaRPr lang="en-US" sz="1400" baseline="0" dirty="0">
              <a:latin typeface="Trebuchet MS" panose="020B0603020202020204" pitchFamily="34" charset="0"/>
            </a:endParaRPr>
          </a:p>
          <a:p>
            <a:endParaRPr lang="en-US" baseline="0" dirty="0"/>
          </a:p>
        </p:txBody>
      </p:sp>
      <p:sp>
        <p:nvSpPr>
          <p:cNvPr id="4" name="Slide Number Placeholder 3"/>
          <p:cNvSpPr>
            <a:spLocks noGrp="1"/>
          </p:cNvSpPr>
          <p:nvPr>
            <p:ph type="sldNum" sz="quarter" idx="10"/>
          </p:nvPr>
        </p:nvSpPr>
        <p:spPr/>
        <p:txBody>
          <a:bodyPr/>
          <a:lstStyle/>
          <a:p>
            <a:fld id="{1C9110B1-DD71-F741-91D3-CECDD29FAD3B}" type="slidenum">
              <a:rPr lang="en-US" smtClean="0"/>
              <a:t>22</a:t>
            </a:fld>
            <a:endParaRPr lang="en-US" dirty="0"/>
          </a:p>
        </p:txBody>
      </p:sp>
    </p:spTree>
    <p:extLst>
      <p:ext uri="{BB962C8B-B14F-4D97-AF65-F5344CB8AC3E}">
        <p14:creationId xmlns:p14="http://schemas.microsoft.com/office/powerpoint/2010/main" val="2296645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Recent increase in children entering care, evident</a:t>
            </a:r>
            <a:r>
              <a:rPr lang="en-US" baseline="0" dirty="0"/>
              <a:t> in both the raw number and rate of entry</a:t>
            </a:r>
          </a:p>
          <a:p>
            <a:endParaRPr lang="en-US" baseline="0" dirty="0"/>
          </a:p>
          <a:p>
            <a:r>
              <a:rPr lang="en-US" baseline="0" dirty="0"/>
              <a:t>Background note:</a:t>
            </a:r>
          </a:p>
          <a:p>
            <a:r>
              <a:rPr lang="en-US" baseline="0" dirty="0"/>
              <a:t>The estimates are based on what we anticipate the number will be when we have received data from all states. These are very solid estimates based on the trends in the states we have received data. </a:t>
            </a:r>
          </a:p>
          <a:p>
            <a:r>
              <a:rPr lang="en-US" baseline="0" dirty="0"/>
              <a:t>The FY14 est is based on all states except PR</a:t>
            </a:r>
          </a:p>
          <a:p>
            <a:r>
              <a:rPr lang="en-US" baseline="0" dirty="0"/>
              <a:t>The FY15 est is based on all states except AZ, CT, DC, MI, OR, PR, RI</a:t>
            </a:r>
            <a:endParaRPr lang="en-US" dirty="0"/>
          </a:p>
        </p:txBody>
      </p:sp>
      <p:sp>
        <p:nvSpPr>
          <p:cNvPr id="4" name="Slide Number Placeholder 3"/>
          <p:cNvSpPr>
            <a:spLocks noGrp="1"/>
          </p:cNvSpPr>
          <p:nvPr>
            <p:ph type="sldNum" sz="quarter" idx="10"/>
          </p:nvPr>
        </p:nvSpPr>
        <p:spPr/>
        <p:txBody>
          <a:bodyPr/>
          <a:lstStyle/>
          <a:p>
            <a:fld id="{C971B514-3ECE-4957-BE8B-354415FC0A82}" type="slidenum">
              <a:rPr lang="en-US" smtClean="0"/>
              <a:t>5</a:t>
            </a:fld>
            <a:endParaRPr lang="en-US" dirty="0"/>
          </a:p>
        </p:txBody>
      </p:sp>
    </p:spTree>
    <p:extLst>
      <p:ext uri="{BB962C8B-B14F-4D97-AF65-F5344CB8AC3E}">
        <p14:creationId xmlns:p14="http://schemas.microsoft.com/office/powerpoint/2010/main" val="13655698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aseline="0" dirty="0">
                <a:latin typeface="Trebuchet MS" panose="020B0603020202020204" pitchFamily="34" charset="0"/>
              </a:rPr>
              <a:t>The Commissioners include a former ACF secretary, judge, law, advocates,</a:t>
            </a:r>
            <a:r>
              <a:rPr lang="en-US" sz="1400" dirty="0">
                <a:latin typeface="Trebuchet MS" panose="020B0603020202020204" pitchFamily="34" charset="0"/>
              </a:rPr>
              <a:t> a</a:t>
            </a:r>
            <a:r>
              <a:rPr lang="en-US" sz="1400" baseline="0" dirty="0">
                <a:latin typeface="Trebuchet MS" panose="020B0603020202020204" pitchFamily="34" charset="0"/>
              </a:rPr>
              <a:t> former Congressman, a doctor, a state human services/Medicaid director,</a:t>
            </a:r>
            <a:r>
              <a:rPr lang="en-US" sz="1400" dirty="0">
                <a:latin typeface="Trebuchet MS" panose="020B0603020202020204" pitchFamily="34" charset="0"/>
              </a:rPr>
              <a:t> and others with a broad and diverse range of experience and connection to the issues.</a:t>
            </a:r>
            <a:endParaRPr lang="en-US" sz="1400" baseline="0" dirty="0">
              <a:latin typeface="Trebuchet MS" panose="020B0603020202020204" pitchFamily="34" charset="0"/>
            </a:endParaRPr>
          </a:p>
        </p:txBody>
      </p:sp>
      <p:sp>
        <p:nvSpPr>
          <p:cNvPr id="4" name="Slide Number Placeholder 3"/>
          <p:cNvSpPr>
            <a:spLocks noGrp="1"/>
          </p:cNvSpPr>
          <p:nvPr>
            <p:ph type="sldNum" sz="quarter" idx="10"/>
          </p:nvPr>
        </p:nvSpPr>
        <p:spPr/>
        <p:txBody>
          <a:bodyPr/>
          <a:lstStyle/>
          <a:p>
            <a:fld id="{1C9110B1-DD71-F741-91D3-CECDD29FAD3B}" type="slidenum">
              <a:rPr lang="en-US" smtClean="0"/>
              <a:t>23</a:t>
            </a:fld>
            <a:endParaRPr lang="en-US" dirty="0"/>
          </a:p>
        </p:txBody>
      </p:sp>
    </p:spTree>
    <p:extLst>
      <p:ext uri="{BB962C8B-B14F-4D97-AF65-F5344CB8AC3E}">
        <p14:creationId xmlns:p14="http://schemas.microsoft.com/office/powerpoint/2010/main" val="1949306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72715" y="4447461"/>
            <a:ext cx="6300085" cy="4644177"/>
          </a:xfrm>
        </p:spPr>
        <p:txBody>
          <a:bodyPr/>
          <a:lstStyle/>
          <a:p>
            <a:r>
              <a:rPr lang="en-US" sz="1400" dirty="0">
                <a:latin typeface="Trebuchet MS" panose="020B0603020202020204" pitchFamily="34" charset="0"/>
              </a:rPr>
              <a:t>How is the Commission going about its work?</a:t>
            </a:r>
          </a:p>
          <a:p>
            <a:endParaRPr lang="en-US" sz="1400" dirty="0">
              <a:latin typeface="Trebuchet MS" panose="020B0603020202020204" pitchFamily="34" charset="0"/>
            </a:endParaRPr>
          </a:p>
          <a:p>
            <a:pPr marL="176131" indent="-176131">
              <a:buFont typeface="Arial"/>
              <a:buChar char="•"/>
            </a:pPr>
            <a:r>
              <a:rPr lang="en-US" sz="1400" dirty="0">
                <a:latin typeface="Trebuchet MS" panose="020B0603020202020204" pitchFamily="34" charset="0"/>
              </a:rPr>
              <a:t>Commission held 10 public meetings around</a:t>
            </a:r>
            <a:r>
              <a:rPr lang="en-US" sz="1400" baseline="0" dirty="0">
                <a:latin typeface="Trebuchet MS" panose="020B0603020202020204" pitchFamily="34" charset="0"/>
              </a:rPr>
              <a:t> the country and a tribal-focused meeting to learn what’s working, where state and local areas are having challenges, and to learn from the experts</a:t>
            </a:r>
            <a:endParaRPr lang="en-US" sz="1400" dirty="0">
              <a:latin typeface="Trebuchet MS" panose="020B0603020202020204" pitchFamily="34" charset="0"/>
            </a:endParaRPr>
          </a:p>
          <a:p>
            <a:pPr marL="176131" indent="-176131">
              <a:buFont typeface="Arial"/>
              <a:buChar char="•"/>
            </a:pPr>
            <a:r>
              <a:rPr lang="en-US" sz="1400" dirty="0">
                <a:latin typeface="Trebuchet MS" panose="020B0603020202020204" pitchFamily="34" charset="0"/>
              </a:rPr>
              <a:t>The Commissioners</a:t>
            </a:r>
            <a:r>
              <a:rPr lang="en-US" sz="1400" baseline="0" dirty="0">
                <a:latin typeface="Trebuchet MS" panose="020B0603020202020204" pitchFamily="34" charset="0"/>
              </a:rPr>
              <a:t> held a research roundtable in Philadelphia</a:t>
            </a:r>
          </a:p>
          <a:p>
            <a:pPr marL="176131" indent="-176131">
              <a:buFont typeface="Arial"/>
              <a:buChar char="•"/>
            </a:pPr>
            <a:r>
              <a:rPr lang="en-US" sz="1400" baseline="0" dirty="0">
                <a:latin typeface="Trebuchet MS" panose="020B0603020202020204" pitchFamily="34" charset="0"/>
              </a:rPr>
              <a:t>Final deliberations will occur into early</a:t>
            </a:r>
            <a:r>
              <a:rPr lang="en-US" sz="1400" dirty="0">
                <a:latin typeface="Trebuchet MS" panose="020B0603020202020204" pitchFamily="34" charset="0"/>
              </a:rPr>
              <a:t> December 2015</a:t>
            </a:r>
            <a:endParaRPr lang="en-US" sz="1400" baseline="0" dirty="0">
              <a:latin typeface="Trebuchet MS" panose="020B0603020202020204" pitchFamily="34" charset="0"/>
            </a:endParaRPr>
          </a:p>
          <a:p>
            <a:pPr marL="176131" indent="-176131">
              <a:buFont typeface="Arial"/>
              <a:buChar char="•"/>
            </a:pPr>
            <a:r>
              <a:rPr lang="en-US" sz="1400" baseline="0" dirty="0">
                <a:latin typeface="Trebuchet MS" panose="020B0603020202020204" pitchFamily="34" charset="0"/>
              </a:rPr>
              <a:t>All meetings are open to the public; information and teleconference number</a:t>
            </a:r>
            <a:r>
              <a:rPr lang="en-US" sz="1400" dirty="0">
                <a:latin typeface="Trebuchet MS" panose="020B0603020202020204" pitchFamily="34" charset="0"/>
              </a:rPr>
              <a:t> are available on the Events section of the website</a:t>
            </a:r>
          </a:p>
        </p:txBody>
      </p:sp>
      <p:sp>
        <p:nvSpPr>
          <p:cNvPr id="4" name="Slide Number Placeholder 3"/>
          <p:cNvSpPr>
            <a:spLocks noGrp="1"/>
          </p:cNvSpPr>
          <p:nvPr>
            <p:ph type="sldNum" sz="quarter" idx="10"/>
          </p:nvPr>
        </p:nvSpPr>
        <p:spPr/>
        <p:txBody>
          <a:bodyPr/>
          <a:lstStyle/>
          <a:p>
            <a:fld id="{1C9110B1-DD71-F741-91D3-CECDD29FAD3B}" type="slidenum">
              <a:rPr lang="en-US" smtClean="0"/>
              <a:t>24</a:t>
            </a:fld>
            <a:endParaRPr lang="en-US" dirty="0"/>
          </a:p>
        </p:txBody>
      </p:sp>
    </p:spTree>
    <p:extLst>
      <p:ext uri="{BB962C8B-B14F-4D97-AF65-F5344CB8AC3E}">
        <p14:creationId xmlns:p14="http://schemas.microsoft.com/office/powerpoint/2010/main" val="9473628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72715" y="4447461"/>
            <a:ext cx="6300085" cy="4644177"/>
          </a:xfrm>
        </p:spPr>
        <p:txBody>
          <a:bodyPr/>
          <a:lstStyle/>
          <a:p>
            <a:r>
              <a:rPr lang="en-US" sz="1400" b="0" dirty="0">
                <a:latin typeface="Trebuchet MS" panose="020B0603020202020204" pitchFamily="34" charset="0"/>
              </a:rPr>
              <a:t>The Commissio</a:t>
            </a:r>
            <a:r>
              <a:rPr lang="en-US" sz="1400" b="0" baseline="0" dirty="0">
                <a:latin typeface="Trebuchet MS" panose="020B0603020202020204" pitchFamily="34" charset="0"/>
              </a:rPr>
              <a:t>n is working with federal partners legislatively and administratively to keep them apprised</a:t>
            </a:r>
            <a:r>
              <a:rPr lang="en-US" sz="1400" b="0" dirty="0">
                <a:latin typeface="Trebuchet MS" panose="020B0603020202020204" pitchFamily="34" charset="0"/>
              </a:rPr>
              <a:t> and</a:t>
            </a:r>
            <a:r>
              <a:rPr lang="en-US" sz="1400" b="0" baseline="0" dirty="0">
                <a:latin typeface="Trebuchet MS" panose="020B0603020202020204" pitchFamily="34" charset="0"/>
              </a:rPr>
              <a:t> learn what federal efforts are already underway.</a:t>
            </a:r>
          </a:p>
          <a:p>
            <a:endParaRPr lang="en-US" sz="1400" b="0" baseline="0" dirty="0">
              <a:latin typeface="Trebuchet MS" panose="020B0603020202020204" pitchFamily="34" charset="0"/>
            </a:endParaRPr>
          </a:p>
          <a:p>
            <a:r>
              <a:rPr lang="en-US" sz="1400" dirty="0">
                <a:latin typeface="Trebuchet MS" panose="020B0603020202020204" pitchFamily="34" charset="0"/>
              </a:rPr>
              <a:t>The Commission is also w</a:t>
            </a:r>
            <a:r>
              <a:rPr lang="en-US" sz="1400" b="0" baseline="0" dirty="0">
                <a:latin typeface="Trebuchet MS" panose="020B0603020202020204" pitchFamily="34" charset="0"/>
              </a:rPr>
              <a:t>orking with local state and national organizations to get feedback and input on solutions.</a:t>
            </a:r>
          </a:p>
          <a:p>
            <a:endParaRPr lang="en-US" sz="1400" b="0" baseline="0" dirty="0">
              <a:latin typeface="Trebuchet MS" panose="020B0603020202020204" pitchFamily="34" charset="0"/>
            </a:endParaRPr>
          </a:p>
          <a:p>
            <a:r>
              <a:rPr lang="en-US" sz="1400" b="0" baseline="0" dirty="0">
                <a:latin typeface="Trebuchet MS" panose="020B0603020202020204" pitchFamily="34" charset="0"/>
              </a:rPr>
              <a:t>Public can submit testimony in writing via the website.</a:t>
            </a:r>
          </a:p>
          <a:p>
            <a:endParaRPr lang="en-US" sz="1400" b="0" baseline="0" dirty="0">
              <a:latin typeface="Trebuchet MS" panose="020B0603020202020204" pitchFamily="34" charset="0"/>
            </a:endParaRPr>
          </a:p>
          <a:p>
            <a:r>
              <a:rPr lang="en-US" sz="1400" dirty="0">
                <a:latin typeface="Trebuchet MS" panose="020B0603020202020204" pitchFamily="34" charset="0"/>
              </a:rPr>
              <a:t>The Commissioners are o</a:t>
            </a:r>
            <a:r>
              <a:rPr lang="en-US" sz="1400" b="0" baseline="0" dirty="0">
                <a:latin typeface="Trebuchet MS" panose="020B0603020202020204" pitchFamily="34" charset="0"/>
              </a:rPr>
              <a:t>rganized into 7 subcommittees – CPS, PH, Disproportionality, Military, NA/AI, Policy, and Measurement. </a:t>
            </a:r>
          </a:p>
          <a:p>
            <a:endParaRPr lang="en-US" sz="1400" b="0" dirty="0">
              <a:latin typeface="Trebuchet MS" panose="020B0603020202020204" pitchFamily="34" charset="0"/>
            </a:endParaRPr>
          </a:p>
        </p:txBody>
      </p:sp>
      <p:sp>
        <p:nvSpPr>
          <p:cNvPr id="4" name="Slide Number Placeholder 3"/>
          <p:cNvSpPr>
            <a:spLocks noGrp="1"/>
          </p:cNvSpPr>
          <p:nvPr>
            <p:ph type="sldNum" sz="quarter" idx="10"/>
          </p:nvPr>
        </p:nvSpPr>
        <p:spPr/>
        <p:txBody>
          <a:bodyPr/>
          <a:lstStyle/>
          <a:p>
            <a:fld id="{1C9110B1-DD71-F741-91D3-CECDD29FAD3B}" type="slidenum">
              <a:rPr lang="en-US" smtClean="0"/>
              <a:t>25</a:t>
            </a:fld>
            <a:endParaRPr lang="en-US" dirty="0"/>
          </a:p>
        </p:txBody>
      </p:sp>
    </p:spTree>
    <p:extLst>
      <p:ext uri="{BB962C8B-B14F-4D97-AF65-F5344CB8AC3E}">
        <p14:creationId xmlns:p14="http://schemas.microsoft.com/office/powerpoint/2010/main" val="9473628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72715" y="4447461"/>
            <a:ext cx="6300085" cy="4644177"/>
          </a:xfrm>
        </p:spPr>
        <p:txBody>
          <a:bodyPr/>
          <a:lstStyle/>
          <a:p>
            <a:r>
              <a:rPr lang="en-US" sz="1400" dirty="0">
                <a:latin typeface="Trebuchet MS" panose="020B0603020202020204" pitchFamily="34" charset="0"/>
              </a:rPr>
              <a:t>What is the scope of the problem the Commission is studying that necessitates a national strategy?</a:t>
            </a:r>
          </a:p>
          <a:p>
            <a:endParaRPr lang="en-US" sz="1400" dirty="0">
              <a:latin typeface="Trebuchet MS" panose="020B0603020202020204" pitchFamily="34" charset="0"/>
            </a:endParaRPr>
          </a:p>
          <a:p>
            <a:pPr marL="176131" indent="-176131">
              <a:buFont typeface="Arial"/>
              <a:buChar char="•"/>
            </a:pPr>
            <a:r>
              <a:rPr lang="en-US" sz="1400" dirty="0">
                <a:latin typeface="Trebuchet MS" panose="020B0603020202020204" pitchFamily="34" charset="0"/>
              </a:rPr>
              <a:t>What the data we have shows.  </a:t>
            </a:r>
          </a:p>
          <a:p>
            <a:pPr marL="176131" indent="-176131">
              <a:buFont typeface="Arial"/>
              <a:buChar char="•"/>
            </a:pPr>
            <a:r>
              <a:rPr lang="en-US" sz="1400" dirty="0">
                <a:latin typeface="Trebuchet MS" panose="020B0603020202020204" pitchFamily="34" charset="0"/>
              </a:rPr>
              <a:t>Underestimate: What the data doesn’t show. </a:t>
            </a:r>
          </a:p>
          <a:p>
            <a:pPr marL="176131" indent="-176131">
              <a:buFont typeface="Arial"/>
              <a:buChar char="•"/>
            </a:pPr>
            <a:r>
              <a:rPr lang="en-US" sz="1400" dirty="0">
                <a:latin typeface="Trebuchet MS" panose="020B0603020202020204" pitchFamily="34" charset="0"/>
              </a:rPr>
              <a:t>Why is a number so important? If we don’t have an accurate way to count the number of children who die, we cannot measure the success or lack of success of interventions designed to decrease fatalities. </a:t>
            </a:r>
          </a:p>
          <a:p>
            <a:pPr marL="176131" indent="-176131">
              <a:buFont typeface="Arial"/>
              <a:buChar char="•"/>
            </a:pPr>
            <a:endParaRPr lang="en-US" sz="1400" dirty="0">
              <a:latin typeface="Trebuchet MS" panose="020B0603020202020204" pitchFamily="34" charset="0"/>
            </a:endParaRPr>
          </a:p>
          <a:p>
            <a:pPr marL="176131" indent="-176131">
              <a:buFont typeface="Arial"/>
              <a:buChar char="•"/>
            </a:pPr>
            <a:endParaRPr lang="en-US" sz="1400" dirty="0">
              <a:latin typeface="Trebuchet MS" panose="020B0603020202020204" pitchFamily="34" charset="0"/>
            </a:endParaRPr>
          </a:p>
          <a:p>
            <a:r>
              <a:rPr lang="en-US" sz="1200" kern="1200" dirty="0">
                <a:solidFill>
                  <a:schemeClr val="tx1"/>
                </a:solidFill>
                <a:latin typeface="+mn-lt"/>
                <a:ea typeface="+mn-ea"/>
                <a:cs typeface="+mn-cs"/>
              </a:rPr>
              <a:t>For your 1</a:t>
            </a:r>
            <a:r>
              <a:rPr lang="en-US" sz="1200" kern="1200" baseline="30000" dirty="0">
                <a:solidFill>
                  <a:schemeClr val="tx1"/>
                </a:solidFill>
                <a:latin typeface="+mn-lt"/>
                <a:ea typeface="+mn-ea"/>
                <a:cs typeface="+mn-cs"/>
              </a:rPr>
              <a:t>st</a:t>
            </a:r>
            <a:r>
              <a:rPr lang="en-US" sz="1200" kern="1200" baseline="0" dirty="0">
                <a:solidFill>
                  <a:schemeClr val="tx1"/>
                </a:solidFill>
                <a:latin typeface="+mn-lt"/>
                <a:ea typeface="+mn-ea"/>
                <a:cs typeface="+mn-cs"/>
              </a:rPr>
              <a:t> slide, there were an estimated 1580 CM fatalities in 2014; given that there were 73.6 million US children ages 0-17 that year </a:t>
            </a:r>
            <a:r>
              <a:rPr lang="en-US" sz="1200" u="sng" kern="1200" baseline="0" dirty="0">
                <a:solidFill>
                  <a:schemeClr val="tx1"/>
                </a:solidFill>
                <a:latin typeface="+mn-lt"/>
                <a:ea typeface="+mn-ea"/>
                <a:cs typeface="+mn-cs"/>
                <a:hlinkClick r:id="rId3"/>
              </a:rPr>
              <a:t>http://www.childstats.gov/americaschildren/tables/pop1.asp  the estimated rate was 2.15 abuse/neglect deaths per 100,000 in 2014. Those are pretty rough calculations, but probably as good as what’s in the original slide. The GAO 2011 point about NCANDS child fatality numbers being an undercount would apply just the same in 2014. I think the suggestion that actual numbers are 3x the NCANDS number may overstate it—a lot of experts would say something closer to 2x instead, but either way it’s speculation since we just don’t know the actual number.</a:t>
            </a:r>
          </a:p>
          <a:p>
            <a:r>
              <a:rPr lang="sk-SK" sz="1200" kern="1200" baseline="0" dirty="0">
                <a:solidFill>
                  <a:schemeClr val="tx1"/>
                </a:solidFill>
                <a:latin typeface="+mn-lt"/>
                <a:ea typeface="+mn-ea"/>
                <a:cs typeface="+mn-cs"/>
              </a:rPr>
              <a:t> </a:t>
            </a:r>
          </a:p>
          <a:p>
            <a:r>
              <a:rPr lang="sk-SK" sz="1200" kern="1200" baseline="0" dirty="0">
                <a:solidFill>
                  <a:schemeClr val="tx1"/>
                </a:solidFill>
                <a:latin typeface="+mn-lt"/>
                <a:ea typeface="+mn-ea"/>
                <a:cs typeface="+mn-cs"/>
              </a:rPr>
              <a:t>.</a:t>
            </a:r>
            <a:endParaRPr lang="en-US" sz="1400" dirty="0">
              <a:latin typeface="Trebuchet MS" panose="020B0603020202020204" pitchFamily="34" charset="0"/>
            </a:endParaRPr>
          </a:p>
          <a:p>
            <a:endParaRPr lang="en-US" sz="1400" b="0" dirty="0">
              <a:latin typeface="Trebuchet MS" panose="020B0603020202020204" pitchFamily="34" charset="0"/>
            </a:endParaRPr>
          </a:p>
        </p:txBody>
      </p:sp>
      <p:sp>
        <p:nvSpPr>
          <p:cNvPr id="4" name="Slide Number Placeholder 3"/>
          <p:cNvSpPr>
            <a:spLocks noGrp="1"/>
          </p:cNvSpPr>
          <p:nvPr>
            <p:ph type="sldNum" sz="quarter" idx="10"/>
          </p:nvPr>
        </p:nvSpPr>
        <p:spPr/>
        <p:txBody>
          <a:bodyPr/>
          <a:lstStyle/>
          <a:p>
            <a:fld id="{1C9110B1-DD71-F741-91D3-CECDD29FAD3B}" type="slidenum">
              <a:rPr lang="en-US" smtClean="0"/>
              <a:t>26</a:t>
            </a:fld>
            <a:endParaRPr lang="en-US" dirty="0"/>
          </a:p>
        </p:txBody>
      </p:sp>
    </p:spTree>
    <p:extLst>
      <p:ext uri="{BB962C8B-B14F-4D97-AF65-F5344CB8AC3E}">
        <p14:creationId xmlns:p14="http://schemas.microsoft.com/office/powerpoint/2010/main" val="30788837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72715" y="4447461"/>
            <a:ext cx="6300085" cy="4644177"/>
          </a:xfrm>
        </p:spPr>
        <p:txBody>
          <a:bodyPr/>
          <a:lstStyle/>
          <a:p>
            <a:r>
              <a:rPr lang="sk-SK" sz="1400" kern="1200" baseline="0" dirty="0">
                <a:solidFill>
                  <a:schemeClr val="tx1"/>
                </a:solidFill>
                <a:latin typeface="+mn-lt"/>
                <a:ea typeface="+mn-ea"/>
                <a:cs typeface="+mn-cs"/>
              </a:rPr>
              <a:t>For your 2</a:t>
            </a:r>
            <a:r>
              <a:rPr lang="sk-SK" sz="1400" kern="1200" baseline="30000" dirty="0">
                <a:solidFill>
                  <a:schemeClr val="tx1"/>
                </a:solidFill>
                <a:latin typeface="+mn-lt"/>
                <a:ea typeface="+mn-ea"/>
                <a:cs typeface="+mn-cs"/>
              </a:rPr>
              <a:t>nd</a:t>
            </a:r>
            <a:r>
              <a:rPr lang="sk-SK" sz="1400" kern="1200" baseline="0" dirty="0">
                <a:solidFill>
                  <a:schemeClr val="tx1"/>
                </a:solidFill>
                <a:latin typeface="+mn-lt"/>
                <a:ea typeface="+mn-ea"/>
                <a:cs typeface="+mn-cs"/>
              </a:rPr>
              <a:t> slide, CM 2014 says that 72.3% of child maltreatment fatalities were attributable to neglect alone or in combination with other forms of maltreatment. If you add in medical neglect (8.9%) the total would be over 80%. 41.3% of fatalities for 2014 were attributed to physical abuse alone or in combination with other forms of maltreatment</a:t>
            </a:r>
            <a:endParaRPr lang="en-US" sz="1400" dirty="0">
              <a:latin typeface="Trebuchet MS" panose="020B0603020202020204" pitchFamily="34" charset="0"/>
            </a:endParaRPr>
          </a:p>
          <a:p>
            <a:endParaRPr lang="en-US" sz="1400" dirty="0">
              <a:latin typeface="Trebuchet MS" panose="020B0603020202020204" pitchFamily="34" charset="0"/>
            </a:endParaRPr>
          </a:p>
          <a:p>
            <a:r>
              <a:rPr lang="en-US" sz="1400" dirty="0">
                <a:latin typeface="Trebuchet MS" panose="020B0603020202020204" pitchFamily="34" charset="0"/>
              </a:rPr>
              <a:t>Our youngest children are at the most risk:</a:t>
            </a:r>
          </a:p>
          <a:p>
            <a:pPr marL="171450" indent="-171450">
              <a:spcBef>
                <a:spcPts val="1800"/>
              </a:spcBef>
              <a:buFont typeface="Arial"/>
              <a:buChar char="•"/>
            </a:pPr>
            <a:r>
              <a:rPr lang="en-US" sz="1400" dirty="0">
                <a:latin typeface="Trebuchet MS" panose="020B0603020202020204" pitchFamily="34" charset="0"/>
              </a:rPr>
              <a:t>Nearly three-quarters (73.9%) of the children who died due to child abuse and neglect were younger than 3 years old.</a:t>
            </a:r>
          </a:p>
          <a:p>
            <a:pPr marL="171450" indent="-171450">
              <a:spcBef>
                <a:spcPts val="1800"/>
              </a:spcBef>
              <a:buFont typeface="Arial"/>
              <a:buChar char="•"/>
            </a:pPr>
            <a:r>
              <a:rPr lang="en-US" sz="1400" dirty="0">
                <a:latin typeface="Trebuchet MS" panose="020B0603020202020204" pitchFamily="34" charset="0"/>
              </a:rPr>
              <a:t>Nearly half (46.5%) were under age 1 year.</a:t>
            </a:r>
          </a:p>
          <a:p>
            <a:pPr marL="171450" indent="-171450">
              <a:spcBef>
                <a:spcPts val="1800"/>
              </a:spcBef>
              <a:buFont typeface="Arial"/>
              <a:buChar char="•"/>
            </a:pPr>
            <a:r>
              <a:rPr lang="en-US" sz="1400" dirty="0">
                <a:latin typeface="Trebuchet MS" panose="020B0603020202020204" pitchFamily="34" charset="0"/>
              </a:rPr>
              <a:t>Infants under 1 -- for every 10 cases of nonfatal hospitalization due to abuse, there was 1 fatal hospitalization.</a:t>
            </a:r>
          </a:p>
          <a:p>
            <a:endParaRPr lang="en-US" sz="1400" dirty="0">
              <a:latin typeface="Trebuchet MS" panose="020B0603020202020204" pitchFamily="34" charset="0"/>
            </a:endParaRPr>
          </a:p>
          <a:p>
            <a:r>
              <a:rPr lang="en-US" sz="1400" dirty="0">
                <a:latin typeface="Trebuchet MS" panose="020B0603020202020204" pitchFamily="34" charset="0"/>
              </a:rPr>
              <a:t>Deaths among American Indian/Alaska Native and African-American children are overrepresented in child maltreatment fatalities as compared to their proportion in the nation’s child population. </a:t>
            </a:r>
          </a:p>
          <a:p>
            <a:endParaRPr lang="en-US" sz="1400" i="1" dirty="0">
              <a:latin typeface="Trebuchet MS" panose="020B0603020202020204" pitchFamily="34" charset="0"/>
            </a:endParaRPr>
          </a:p>
          <a:p>
            <a:r>
              <a:rPr lang="en-US" sz="1400" i="1" dirty="0">
                <a:latin typeface="Trebuchet MS" panose="020B0603020202020204" pitchFamily="34" charset="0"/>
              </a:rPr>
              <a:t>If we know these are the children most at risk, how can we intervene to save them?</a:t>
            </a:r>
            <a:r>
              <a:rPr lang="en-US" sz="1400" dirty="0">
                <a:latin typeface="Trebuchet MS" panose="020B0603020202020204" pitchFamily="34" charset="0"/>
              </a:rPr>
              <a:t> </a:t>
            </a:r>
          </a:p>
          <a:p>
            <a:endParaRPr lang="en-US" sz="1400" b="0" dirty="0">
              <a:latin typeface="Trebuchet MS" panose="020B0603020202020204" pitchFamily="34" charset="0"/>
            </a:endParaRPr>
          </a:p>
        </p:txBody>
      </p:sp>
      <p:sp>
        <p:nvSpPr>
          <p:cNvPr id="4" name="Slide Number Placeholder 3"/>
          <p:cNvSpPr>
            <a:spLocks noGrp="1"/>
          </p:cNvSpPr>
          <p:nvPr>
            <p:ph type="sldNum" sz="quarter" idx="10"/>
          </p:nvPr>
        </p:nvSpPr>
        <p:spPr/>
        <p:txBody>
          <a:bodyPr/>
          <a:lstStyle/>
          <a:p>
            <a:fld id="{1C9110B1-DD71-F741-91D3-CECDD29FAD3B}" type="slidenum">
              <a:rPr lang="en-US" smtClean="0"/>
              <a:t>27</a:t>
            </a:fld>
            <a:endParaRPr lang="en-US" dirty="0"/>
          </a:p>
        </p:txBody>
      </p:sp>
    </p:spTree>
    <p:extLst>
      <p:ext uri="{BB962C8B-B14F-4D97-AF65-F5344CB8AC3E}">
        <p14:creationId xmlns:p14="http://schemas.microsoft.com/office/powerpoint/2010/main" val="5370297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Trebuchet MS" panose="020B0603020202020204" pitchFamily="34" charset="0"/>
              </a:rPr>
              <a:t>Numbers of screened-out reports are high in most states, and the percentages vary widely.</a:t>
            </a:r>
          </a:p>
        </p:txBody>
      </p:sp>
      <p:sp>
        <p:nvSpPr>
          <p:cNvPr id="4" name="Slide Number Placeholder 3"/>
          <p:cNvSpPr>
            <a:spLocks noGrp="1"/>
          </p:cNvSpPr>
          <p:nvPr>
            <p:ph type="sldNum" sz="quarter" idx="10"/>
          </p:nvPr>
        </p:nvSpPr>
        <p:spPr/>
        <p:txBody>
          <a:bodyPr/>
          <a:lstStyle/>
          <a:p>
            <a:fld id="{1C9110B1-DD71-F741-91D3-CECDD29FAD3B}" type="slidenum">
              <a:rPr lang="en-US" smtClean="0"/>
              <a:t>28</a:t>
            </a:fld>
            <a:endParaRPr lang="en-US" dirty="0"/>
          </a:p>
        </p:txBody>
      </p:sp>
    </p:spTree>
    <p:extLst>
      <p:ext uri="{BB962C8B-B14F-4D97-AF65-F5344CB8AC3E}">
        <p14:creationId xmlns:p14="http://schemas.microsoft.com/office/powerpoint/2010/main" val="30508391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effectLst/>
                <a:latin typeface="Trebuchet MS" panose="020B0603020202020204" pitchFamily="34" charset="0"/>
              </a:rPr>
              <a:t>Largest</a:t>
            </a:r>
            <a:r>
              <a:rPr lang="en-US" sz="1400" baseline="0" dirty="0">
                <a:effectLst/>
                <a:latin typeface="Trebuchet MS" panose="020B0603020202020204" pitchFamily="34" charset="0"/>
              </a:rPr>
              <a:t> percentage is neglect (supervision related – hardest to determine, rollover death, SIDS or maltreatment)</a:t>
            </a:r>
          </a:p>
          <a:p>
            <a:endParaRPr lang="en-US" sz="1400" baseline="0" dirty="0">
              <a:effectLst/>
              <a:latin typeface="Trebuchet MS" panose="020B0603020202020204" pitchFamily="34" charset="0"/>
            </a:endParaRPr>
          </a:p>
          <a:p>
            <a:r>
              <a:rPr lang="en-US" sz="1400" baseline="0" dirty="0">
                <a:effectLst/>
                <a:latin typeface="Trebuchet MS" panose="020B0603020202020204" pitchFamily="34" charset="0"/>
              </a:rPr>
              <a:t>Physical abuse</a:t>
            </a:r>
            <a:r>
              <a:rPr lang="en-US" sz="1400" dirty="0">
                <a:effectLst/>
                <a:latin typeface="Trebuchet MS" panose="020B0603020202020204" pitchFamily="34" charset="0"/>
              </a:rPr>
              <a:t> is </a:t>
            </a:r>
            <a:r>
              <a:rPr lang="en-US" sz="1400" baseline="0" dirty="0">
                <a:effectLst/>
                <a:latin typeface="Trebuchet MS" panose="020B0603020202020204" pitchFamily="34" charset="0"/>
              </a:rPr>
              <a:t>more prevalent than overall CAN (shaken baby, abusive head trauma).</a:t>
            </a:r>
          </a:p>
        </p:txBody>
      </p:sp>
      <p:sp>
        <p:nvSpPr>
          <p:cNvPr id="4" name="Slide Number Placeholder 3"/>
          <p:cNvSpPr>
            <a:spLocks noGrp="1"/>
          </p:cNvSpPr>
          <p:nvPr>
            <p:ph type="sldNum" sz="quarter" idx="10"/>
          </p:nvPr>
        </p:nvSpPr>
        <p:spPr/>
        <p:txBody>
          <a:bodyPr/>
          <a:lstStyle/>
          <a:p>
            <a:fld id="{1C9110B1-DD71-F741-91D3-CECDD29FAD3B}" type="slidenum">
              <a:rPr lang="en-US" smtClean="0"/>
              <a:t>29</a:t>
            </a:fld>
            <a:endParaRPr lang="en-US" dirty="0"/>
          </a:p>
        </p:txBody>
      </p:sp>
    </p:spTree>
    <p:extLst>
      <p:ext uri="{BB962C8B-B14F-4D97-AF65-F5344CB8AC3E}">
        <p14:creationId xmlns:p14="http://schemas.microsoft.com/office/powerpoint/2010/main" val="1831645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latin typeface="Trebuchet MS" panose="020B0603020202020204" pitchFamily="34" charset="0"/>
              <a:cs typeface="Trebuchet MS"/>
            </a:endParaRPr>
          </a:p>
          <a:p>
            <a:r>
              <a:rPr lang="en-US" sz="1400" dirty="0">
                <a:latin typeface="Trebuchet MS" panose="020B0603020202020204" pitchFamily="34" charset="0"/>
              </a:rPr>
              <a:t>For every 10 cases of nonfatal hospitalization due to abuse, there was one fatal hospitalization in infants under one year of age.</a:t>
            </a:r>
          </a:p>
          <a:p>
            <a:endParaRPr lang="en-US" sz="1400" b="1" dirty="0">
              <a:latin typeface="Trebuchet MS" panose="020B0603020202020204" pitchFamily="34" charset="0"/>
              <a:cs typeface="Trebuchet MS"/>
            </a:endParaRPr>
          </a:p>
          <a:p>
            <a:r>
              <a:rPr lang="en-US" sz="1400" b="1" dirty="0">
                <a:latin typeface="Trebuchet MS" panose="020B0603020202020204" pitchFamily="34" charset="0"/>
                <a:cs typeface="Trebuchet MS"/>
              </a:rPr>
              <a:t>Even more children experienced a near fatality.</a:t>
            </a:r>
          </a:p>
          <a:p>
            <a:endParaRPr lang="en-US" sz="1400" b="1" dirty="0">
              <a:latin typeface="Trebuchet MS" panose="020B0603020202020204" pitchFamily="34" charset="0"/>
              <a:cs typeface="Trebuchet MS"/>
            </a:endParaRPr>
          </a:p>
          <a:p>
            <a:r>
              <a:rPr lang="en-US" sz="1400" dirty="0">
                <a:latin typeface="Trebuchet MS" panose="020B0603020202020204" pitchFamily="34" charset="0"/>
                <a:cs typeface="Trebuchet MS"/>
              </a:rPr>
              <a:t>Near fatalities and fatalities share similar child, perpetrator, and risk factor profiles.</a:t>
            </a:r>
          </a:p>
          <a:p>
            <a:endParaRPr lang="en-US" sz="1400" dirty="0">
              <a:latin typeface="Trebuchet MS" panose="020B0603020202020204" pitchFamily="34" charset="0"/>
              <a:cs typeface="Trebuchet MS"/>
            </a:endParaRPr>
          </a:p>
          <a:p>
            <a:r>
              <a:rPr lang="en-US" sz="1400" b="1" u="sng" dirty="0">
                <a:latin typeface="Trebuchet MS" panose="020B0603020202020204" pitchFamily="34" charset="0"/>
                <a:ea typeface="ＭＳ Ｐゴシック" charset="0"/>
                <a:cs typeface="Trebuchet MS"/>
              </a:rPr>
              <a:t>CAPTA</a:t>
            </a:r>
            <a:r>
              <a:rPr lang="en-US" sz="1400" b="1" dirty="0">
                <a:latin typeface="Trebuchet MS" panose="020B0603020202020204" pitchFamily="34" charset="0"/>
                <a:ea typeface="ＭＳ Ｐゴシック" charset="0"/>
                <a:cs typeface="Trebuchet MS"/>
              </a:rPr>
              <a:t>:  </a:t>
            </a:r>
            <a:r>
              <a:rPr lang="ja-JP" altLang="en-US" sz="1400" dirty="0">
                <a:latin typeface="Trebuchet MS" panose="020B0603020202020204" pitchFamily="34" charset="0"/>
                <a:ea typeface="ＭＳ Ｐゴシック" charset="0"/>
                <a:cs typeface="Trebuchet MS"/>
              </a:rPr>
              <a:t>“</a:t>
            </a:r>
            <a:r>
              <a:rPr lang="en-US" altLang="ja-JP" sz="1400" dirty="0">
                <a:latin typeface="Trebuchet MS" panose="020B0603020202020204" pitchFamily="34" charset="0"/>
                <a:ea typeface="ＭＳ Ｐゴシック" charset="0"/>
                <a:cs typeface="Trebuchet MS"/>
              </a:rPr>
              <a:t>An act that, as certified by a </a:t>
            </a:r>
            <a:r>
              <a:rPr lang="en-US" altLang="ja-JP" sz="1400" b="1" i="1" dirty="0">
                <a:latin typeface="Trebuchet MS" panose="020B0603020202020204" pitchFamily="34" charset="0"/>
                <a:ea typeface="ＭＳ Ｐゴシック" charset="0"/>
                <a:cs typeface="Trebuchet MS"/>
              </a:rPr>
              <a:t>physician</a:t>
            </a:r>
            <a:r>
              <a:rPr lang="en-US" altLang="ja-JP" sz="1400" dirty="0">
                <a:latin typeface="Trebuchet MS" panose="020B0603020202020204" pitchFamily="34" charset="0"/>
                <a:ea typeface="ＭＳ Ｐゴシック" charset="0"/>
                <a:cs typeface="Trebuchet MS"/>
              </a:rPr>
              <a:t>, places the child in serious or critical condition.</a:t>
            </a:r>
            <a:r>
              <a:rPr lang="ja-JP" altLang="en-US" sz="1400" dirty="0">
                <a:latin typeface="Trebuchet MS" panose="020B0603020202020204" pitchFamily="34" charset="0"/>
                <a:ea typeface="ＭＳ Ｐゴシック" charset="0"/>
                <a:cs typeface="Trebuchet MS"/>
              </a:rPr>
              <a:t>”</a:t>
            </a:r>
            <a:r>
              <a:rPr lang="en-US" altLang="ja-JP" sz="1400" dirty="0">
                <a:latin typeface="Trebuchet MS" panose="020B0603020202020204" pitchFamily="34" charset="0"/>
                <a:ea typeface="ＭＳ Ｐゴシック" charset="0"/>
                <a:cs typeface="Trebuchet MS"/>
              </a:rPr>
              <a:t>  </a:t>
            </a:r>
          </a:p>
          <a:p>
            <a:endParaRPr lang="en-US" sz="1400" dirty="0">
              <a:latin typeface="Trebuchet MS" panose="020B0603020202020204" pitchFamily="34" charset="0"/>
              <a:ea typeface="ＭＳ Ｐゴシック" charset="0"/>
              <a:cs typeface="Trebuchet MS"/>
            </a:endParaRPr>
          </a:p>
          <a:p>
            <a:r>
              <a:rPr lang="en-US" sz="1400" dirty="0">
                <a:latin typeface="Trebuchet MS" panose="020B0603020202020204" pitchFamily="34" charset="0"/>
                <a:ea typeface="ＭＳ Ｐゴシック" charset="0"/>
                <a:cs typeface="Trebuchet MS"/>
              </a:rPr>
              <a:t>National estimates are not available, and there is wide variation of definitions among states.</a:t>
            </a:r>
          </a:p>
          <a:p>
            <a:endParaRPr lang="en-US" sz="1400" dirty="0">
              <a:latin typeface="Trebuchet MS" panose="020B0603020202020204" pitchFamily="34" charset="0"/>
              <a:ea typeface="ＭＳ Ｐゴシック" charset="0"/>
              <a:cs typeface="Trebuchet MS"/>
            </a:endParaRPr>
          </a:p>
          <a:p>
            <a:r>
              <a:rPr lang="en-US" sz="1400" dirty="0">
                <a:latin typeface="Trebuchet MS" panose="020B0603020202020204" pitchFamily="34" charset="0"/>
                <a:ea typeface="ＭＳ Ｐゴシック" charset="0"/>
                <a:cs typeface="Trebuchet MS"/>
              </a:rPr>
              <a:t>However, we have data for nonfatal hospitalization and serious injury in children.</a:t>
            </a:r>
            <a:endParaRPr lang="en-US" altLang="ja-JP" sz="1400" dirty="0">
              <a:latin typeface="Trebuchet MS" panose="020B0603020202020204" pitchFamily="34" charset="0"/>
              <a:ea typeface="ＭＳ Ｐゴシック" charset="0"/>
              <a:cs typeface="Trebuchet MS"/>
            </a:endParaRPr>
          </a:p>
          <a:p>
            <a:endParaRPr lang="en-US" dirty="0"/>
          </a:p>
        </p:txBody>
      </p:sp>
      <p:sp>
        <p:nvSpPr>
          <p:cNvPr id="4" name="Slide Number Placeholder 3"/>
          <p:cNvSpPr>
            <a:spLocks noGrp="1"/>
          </p:cNvSpPr>
          <p:nvPr>
            <p:ph type="sldNum" sz="quarter" idx="10"/>
          </p:nvPr>
        </p:nvSpPr>
        <p:spPr/>
        <p:txBody>
          <a:bodyPr/>
          <a:lstStyle/>
          <a:p>
            <a:fld id="{1C9110B1-DD71-F741-91D3-CECDD29FAD3B}" type="slidenum">
              <a:rPr lang="en-US" smtClean="0"/>
              <a:t>30</a:t>
            </a:fld>
            <a:endParaRPr lang="en-US" dirty="0"/>
          </a:p>
        </p:txBody>
      </p:sp>
    </p:spTree>
    <p:extLst>
      <p:ext uri="{BB962C8B-B14F-4D97-AF65-F5344CB8AC3E}">
        <p14:creationId xmlns:p14="http://schemas.microsoft.com/office/powerpoint/2010/main" val="19925868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a:solidFill>
                  <a:srgbClr val="5E4F4A"/>
                </a:solidFill>
                <a:latin typeface="Arial"/>
                <a:cs typeface="Arial"/>
              </a:rPr>
              <a:t>Children from birth to age 5 with a prior maltreatment allegation are &gt;2.5 times more likely as unreported children to be fatally injured.</a:t>
            </a:r>
            <a:r>
              <a:rPr lang="en-US" sz="1200" baseline="30000" dirty="0">
                <a:solidFill>
                  <a:srgbClr val="5E4F4A"/>
                </a:solidFill>
                <a:latin typeface="Arial"/>
                <a:cs typeface="Arial"/>
              </a:rPr>
              <a:t>1</a:t>
            </a:r>
            <a:endParaRPr lang="en-US" sz="1200" dirty="0">
              <a:solidFill>
                <a:srgbClr val="5E4F4A"/>
              </a:solidFill>
              <a:latin typeface="Arial"/>
              <a:cs typeface="Arial"/>
            </a:endParaRPr>
          </a:p>
          <a:p>
            <a:r>
              <a:rPr lang="en-US" sz="1200" dirty="0">
                <a:solidFill>
                  <a:srgbClr val="5E4F4A"/>
                </a:solidFill>
                <a:latin typeface="Arial"/>
                <a:cs typeface="Arial"/>
              </a:rPr>
              <a:t> </a:t>
            </a:r>
          </a:p>
          <a:p>
            <a:pPr lvl="0"/>
            <a:r>
              <a:rPr lang="en-US" sz="1200" dirty="0">
                <a:solidFill>
                  <a:srgbClr val="5E4F4A"/>
                </a:solidFill>
                <a:latin typeface="Arial"/>
                <a:cs typeface="Arial"/>
              </a:rPr>
              <a:t>The risk of maltreatment is highest in the first few years of life – 2.1% of children have confirmed maltreatment by age 1, and 5.8% do by age 5.</a:t>
            </a:r>
            <a:r>
              <a:rPr lang="en-US" sz="1200" baseline="30000" dirty="0">
                <a:solidFill>
                  <a:srgbClr val="5E4F4A"/>
                </a:solidFill>
                <a:latin typeface="Arial"/>
                <a:cs typeface="Arial"/>
              </a:rPr>
              <a:t>2</a:t>
            </a:r>
            <a:endParaRPr lang="en-US" sz="1200" dirty="0">
              <a:solidFill>
                <a:srgbClr val="5E4F4A"/>
              </a:solidFill>
              <a:latin typeface="Arial"/>
              <a:cs typeface="Arial"/>
            </a:endParaRPr>
          </a:p>
          <a:p>
            <a:r>
              <a:rPr lang="en-US" sz="1200" baseline="30000" dirty="0">
                <a:solidFill>
                  <a:srgbClr val="5E4F4A"/>
                </a:solidFill>
                <a:latin typeface="Arial"/>
                <a:cs typeface="Arial"/>
              </a:rPr>
              <a:t> </a:t>
            </a:r>
            <a:endParaRPr lang="en-US" sz="1200" dirty="0">
              <a:solidFill>
                <a:srgbClr val="5E4F4A"/>
              </a:solidFill>
              <a:latin typeface="Arial"/>
              <a:cs typeface="Arial"/>
            </a:endParaRPr>
          </a:p>
          <a:p>
            <a:pPr lvl="0"/>
            <a:r>
              <a:rPr lang="en-US" sz="1200" dirty="0">
                <a:solidFill>
                  <a:srgbClr val="5E4F4A"/>
                </a:solidFill>
                <a:latin typeface="Arial"/>
                <a:cs typeface="Arial"/>
              </a:rPr>
              <a:t>More than two-thirds (70.7%) of the children who died due to child abuse and neglect were younger than 3 years. Nearly half (44.2%) were under age 1.</a:t>
            </a:r>
            <a:r>
              <a:rPr lang="en-US" sz="1200" baseline="30000" dirty="0">
                <a:solidFill>
                  <a:srgbClr val="5E4F4A"/>
                </a:solidFill>
                <a:latin typeface="Arial"/>
                <a:cs typeface="Arial"/>
              </a:rPr>
              <a:t>3</a:t>
            </a:r>
          </a:p>
          <a:p>
            <a:pPr lvl="0"/>
            <a:endParaRPr lang="en-US" sz="1200" dirty="0">
              <a:solidFill>
                <a:srgbClr val="5E4F4A"/>
              </a:solidFill>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5E4F4A"/>
                </a:solidFill>
                <a:latin typeface="Arial"/>
                <a:cs typeface="Arial"/>
              </a:rPr>
              <a:t>Sources: 1: Emily Putnam-Hornstein (2011). </a:t>
            </a:r>
            <a:r>
              <a:rPr lang="en-US" sz="1200" i="1" dirty="0">
                <a:solidFill>
                  <a:srgbClr val="5E4F4A"/>
                </a:solidFill>
                <a:latin typeface="Arial"/>
                <a:cs typeface="Arial"/>
              </a:rPr>
              <a:t>Report of Maltreatment as a Risk Factor for Injury Death – A Prospective Birth Cohort Study</a:t>
            </a:r>
            <a:r>
              <a:rPr lang="en-US" sz="1200" dirty="0">
                <a:solidFill>
                  <a:srgbClr val="5E4F4A"/>
                </a:solidFill>
                <a:latin typeface="Arial"/>
                <a:cs typeface="Arial"/>
              </a:rPr>
              <a:t>. </a:t>
            </a:r>
            <a:br>
              <a:rPr lang="en-US" sz="1200" dirty="0">
                <a:solidFill>
                  <a:srgbClr val="5E4F4A"/>
                </a:solidFill>
                <a:latin typeface="Arial"/>
                <a:cs typeface="Arial"/>
              </a:rPr>
            </a:br>
            <a:r>
              <a:rPr lang="en-US" sz="1200" dirty="0">
                <a:solidFill>
                  <a:srgbClr val="5E4F4A"/>
                </a:solidFill>
                <a:latin typeface="Arial"/>
                <a:cs typeface="Arial"/>
              </a:rPr>
              <a:t>2. Christopher Wildeman, et al (2014). </a:t>
            </a:r>
            <a:r>
              <a:rPr lang="en-US" sz="1200" i="1" dirty="0">
                <a:solidFill>
                  <a:srgbClr val="5E4F4A"/>
                </a:solidFill>
                <a:latin typeface="Arial"/>
                <a:cs typeface="Arial"/>
              </a:rPr>
              <a:t>The Prevalence of Confirmed Maltreatment Among U.S. Children, 2004 – 2011.</a:t>
            </a:r>
            <a:r>
              <a:rPr lang="en-US" sz="1200" dirty="0">
                <a:solidFill>
                  <a:srgbClr val="5E4F4A"/>
                </a:solidFill>
                <a:latin typeface="Arial"/>
                <a:cs typeface="Arial"/>
              </a:rPr>
              <a:t> </a:t>
            </a:r>
            <a:br>
              <a:rPr lang="en-US" sz="1200" dirty="0">
                <a:solidFill>
                  <a:srgbClr val="5E4F4A"/>
                </a:solidFill>
                <a:latin typeface="Arial"/>
                <a:cs typeface="Arial"/>
              </a:rPr>
            </a:br>
            <a:r>
              <a:rPr lang="en-US" sz="1200" dirty="0">
                <a:solidFill>
                  <a:srgbClr val="5E4F4A"/>
                </a:solidFill>
                <a:latin typeface="Arial"/>
                <a:cs typeface="Arial"/>
              </a:rPr>
              <a:t>3. Children’s Bureau, </a:t>
            </a:r>
            <a:r>
              <a:rPr lang="en-US" sz="1200" i="1" dirty="0">
                <a:solidFill>
                  <a:srgbClr val="5E4F4A"/>
                </a:solidFill>
                <a:latin typeface="Arial"/>
                <a:cs typeface="Arial"/>
              </a:rPr>
              <a:t>Child Maltreatment 2014</a:t>
            </a:r>
            <a:r>
              <a:rPr lang="en-US" sz="1200" dirty="0">
                <a:solidFill>
                  <a:srgbClr val="5E4F4A"/>
                </a:solidFill>
                <a:latin typeface="Arial"/>
                <a:cs typeface="Arial"/>
              </a:rPr>
              <a:t>.</a:t>
            </a:r>
          </a:p>
          <a:p>
            <a:pPr lvl="0"/>
            <a:endParaRPr lang="en-US" sz="1200" dirty="0">
              <a:solidFill>
                <a:srgbClr val="5E4F4A"/>
              </a:solidFill>
              <a:latin typeface="Arial"/>
              <a:cs typeface="Arial"/>
            </a:endParaRPr>
          </a:p>
          <a:p>
            <a:endParaRPr lang="en-US" sz="1200" dirty="0">
              <a:solidFill>
                <a:srgbClr val="5E4F4A"/>
              </a:solidFill>
              <a:latin typeface="Arial"/>
              <a:cs typeface="Arial"/>
            </a:endParaRPr>
          </a:p>
          <a:p>
            <a:endParaRPr lang="en-US" dirty="0"/>
          </a:p>
        </p:txBody>
      </p:sp>
      <p:sp>
        <p:nvSpPr>
          <p:cNvPr id="4" name="Slide Number Placeholder 3"/>
          <p:cNvSpPr>
            <a:spLocks noGrp="1"/>
          </p:cNvSpPr>
          <p:nvPr>
            <p:ph type="sldNum" sz="quarter" idx="10"/>
          </p:nvPr>
        </p:nvSpPr>
        <p:spPr/>
        <p:txBody>
          <a:bodyPr/>
          <a:lstStyle/>
          <a:p>
            <a:fld id="{C971B514-3ECE-4957-BE8B-354415FC0A82}" type="slidenum">
              <a:rPr lang="en-US" smtClean="0"/>
              <a:t>31</a:t>
            </a:fld>
            <a:endParaRPr lang="en-US" dirty="0"/>
          </a:p>
        </p:txBody>
      </p:sp>
    </p:spTree>
    <p:extLst>
      <p:ext uri="{BB962C8B-B14F-4D97-AF65-F5344CB8AC3E}">
        <p14:creationId xmlns:p14="http://schemas.microsoft.com/office/powerpoint/2010/main" val="38434400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71B514-3ECE-4957-BE8B-354415FC0A82}" type="slidenum">
              <a:rPr lang="en-US" smtClean="0"/>
              <a:t>32</a:t>
            </a:fld>
            <a:endParaRPr lang="en-US" dirty="0"/>
          </a:p>
        </p:txBody>
      </p:sp>
    </p:spTree>
    <p:extLst>
      <p:ext uri="{BB962C8B-B14F-4D97-AF65-F5344CB8AC3E}">
        <p14:creationId xmlns:p14="http://schemas.microsoft.com/office/powerpoint/2010/main" val="3282848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71B514-3ECE-4957-BE8B-354415FC0A82}" type="slidenum">
              <a:rPr lang="en-US" smtClean="0"/>
              <a:t>6</a:t>
            </a:fld>
            <a:endParaRPr lang="en-US" dirty="0"/>
          </a:p>
        </p:txBody>
      </p:sp>
    </p:spTree>
    <p:extLst>
      <p:ext uri="{BB962C8B-B14F-4D97-AF65-F5344CB8AC3E}">
        <p14:creationId xmlns:p14="http://schemas.microsoft.com/office/powerpoint/2010/main" val="38491156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71B514-3ECE-4957-BE8B-354415FC0A82}" type="slidenum">
              <a:rPr lang="en-US" smtClean="0"/>
              <a:t>33</a:t>
            </a:fld>
            <a:endParaRPr lang="en-US" dirty="0"/>
          </a:p>
        </p:txBody>
      </p:sp>
    </p:spTree>
    <p:extLst>
      <p:ext uri="{BB962C8B-B14F-4D97-AF65-F5344CB8AC3E}">
        <p14:creationId xmlns:p14="http://schemas.microsoft.com/office/powerpoint/2010/main" val="37617236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71B514-3ECE-4957-BE8B-354415FC0A82}" type="slidenum">
              <a:rPr lang="en-US" smtClean="0"/>
              <a:t>34</a:t>
            </a:fld>
            <a:endParaRPr lang="en-US" dirty="0"/>
          </a:p>
        </p:txBody>
      </p:sp>
    </p:spTree>
    <p:extLst>
      <p:ext uri="{BB962C8B-B14F-4D97-AF65-F5344CB8AC3E}">
        <p14:creationId xmlns:p14="http://schemas.microsoft.com/office/powerpoint/2010/main" val="21997212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71B514-3ECE-4957-BE8B-354415FC0A82}" type="slidenum">
              <a:rPr lang="en-US" smtClean="0"/>
              <a:t>35</a:t>
            </a:fld>
            <a:endParaRPr lang="en-US" dirty="0"/>
          </a:p>
        </p:txBody>
      </p:sp>
    </p:spTree>
    <p:extLst>
      <p:ext uri="{BB962C8B-B14F-4D97-AF65-F5344CB8AC3E}">
        <p14:creationId xmlns:p14="http://schemas.microsoft.com/office/powerpoint/2010/main" val="34417028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71B514-3ECE-4957-BE8B-354415FC0A82}" type="slidenum">
              <a:rPr lang="en-US" smtClean="0"/>
              <a:t>36</a:t>
            </a:fld>
            <a:endParaRPr lang="en-US" dirty="0"/>
          </a:p>
        </p:txBody>
      </p:sp>
    </p:spTree>
    <p:extLst>
      <p:ext uri="{BB962C8B-B14F-4D97-AF65-F5344CB8AC3E}">
        <p14:creationId xmlns:p14="http://schemas.microsoft.com/office/powerpoint/2010/main" val="3916286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71B514-3ECE-4957-BE8B-354415FC0A82}" type="slidenum">
              <a:rPr lang="en-US" smtClean="0"/>
              <a:t>38</a:t>
            </a:fld>
            <a:endParaRPr lang="en-US" dirty="0"/>
          </a:p>
        </p:txBody>
      </p:sp>
    </p:spTree>
    <p:extLst>
      <p:ext uri="{BB962C8B-B14F-4D97-AF65-F5344CB8AC3E}">
        <p14:creationId xmlns:p14="http://schemas.microsoft.com/office/powerpoint/2010/main" val="34873866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71B514-3ECE-4957-BE8B-354415FC0A82}" type="slidenum">
              <a:rPr lang="en-US" smtClean="0"/>
              <a:t>39</a:t>
            </a:fld>
            <a:endParaRPr lang="en-US" dirty="0"/>
          </a:p>
        </p:txBody>
      </p:sp>
    </p:spTree>
    <p:extLst>
      <p:ext uri="{BB962C8B-B14F-4D97-AF65-F5344CB8AC3E}">
        <p14:creationId xmlns:p14="http://schemas.microsoft.com/office/powerpoint/2010/main" val="40365615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71B514-3ECE-4957-BE8B-354415FC0A82}" type="slidenum">
              <a:rPr lang="en-US" smtClean="0"/>
              <a:t>40</a:t>
            </a:fld>
            <a:endParaRPr lang="en-US" dirty="0"/>
          </a:p>
        </p:txBody>
      </p:sp>
    </p:spTree>
    <p:extLst>
      <p:ext uri="{BB962C8B-B14F-4D97-AF65-F5344CB8AC3E}">
        <p14:creationId xmlns:p14="http://schemas.microsoft.com/office/powerpoint/2010/main" val="11311691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71B514-3ECE-4957-BE8B-354415FC0A82}" type="slidenum">
              <a:rPr lang="en-US" smtClean="0"/>
              <a:t>41</a:t>
            </a:fld>
            <a:endParaRPr lang="en-US" dirty="0"/>
          </a:p>
        </p:txBody>
      </p:sp>
    </p:spTree>
    <p:extLst>
      <p:ext uri="{BB962C8B-B14F-4D97-AF65-F5344CB8AC3E}">
        <p14:creationId xmlns:p14="http://schemas.microsoft.com/office/powerpoint/2010/main" val="3440645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71B514-3ECE-4957-BE8B-354415FC0A82}" type="slidenum">
              <a:rPr lang="en-US" smtClean="0"/>
              <a:t>42</a:t>
            </a:fld>
            <a:endParaRPr lang="en-US" dirty="0"/>
          </a:p>
        </p:txBody>
      </p:sp>
    </p:spTree>
    <p:extLst>
      <p:ext uri="{BB962C8B-B14F-4D97-AF65-F5344CB8AC3E}">
        <p14:creationId xmlns:p14="http://schemas.microsoft.com/office/powerpoint/2010/main" val="2494194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graph</a:t>
            </a:r>
            <a:r>
              <a:rPr lang="en-US" baseline="0" dirty="0"/>
              <a:t> line shows where there have been increases or reductions in the number of children entering care over the past 2 years. Gray bars above the line show the increases. As you can see, the increase for the school age children is the largest overall, although very young children continue to increase as well. Teens continue to decline.</a:t>
            </a:r>
          </a:p>
          <a:p>
            <a:endParaRPr lang="en-US" baseline="0" dirty="0"/>
          </a:p>
          <a:p>
            <a:r>
              <a:rPr lang="en-US" baseline="0" dirty="0"/>
              <a:t>The red line shows the percentage of entries of each age as a percentage of all entries. Easy to see that babies continue to represent the largest percentage of entries overall. </a:t>
            </a:r>
          </a:p>
          <a:p>
            <a:endParaRPr lang="en-US" baseline="0" dirty="0"/>
          </a:p>
          <a:p>
            <a:r>
              <a:rPr lang="en-US" baseline="0" dirty="0"/>
              <a:t>Also, among the school age children, 1 in 4 or 5 are re-entries to care, meaning they first entered care even earlier.</a:t>
            </a:r>
            <a:endParaRPr lang="en-US" dirty="0"/>
          </a:p>
        </p:txBody>
      </p:sp>
      <p:sp>
        <p:nvSpPr>
          <p:cNvPr id="4" name="Slide Number Placeholder 3"/>
          <p:cNvSpPr>
            <a:spLocks noGrp="1"/>
          </p:cNvSpPr>
          <p:nvPr>
            <p:ph type="sldNum" sz="quarter" idx="10"/>
          </p:nvPr>
        </p:nvSpPr>
        <p:spPr/>
        <p:txBody>
          <a:bodyPr/>
          <a:lstStyle/>
          <a:p>
            <a:fld id="{C971B514-3ECE-4957-BE8B-354415FC0A82}" type="slidenum">
              <a:rPr lang="en-US" smtClean="0"/>
              <a:t>7</a:t>
            </a:fld>
            <a:endParaRPr lang="en-US" dirty="0"/>
          </a:p>
        </p:txBody>
      </p:sp>
    </p:spTree>
    <p:extLst>
      <p:ext uri="{BB962C8B-B14F-4D97-AF65-F5344CB8AC3E}">
        <p14:creationId xmlns:p14="http://schemas.microsoft.com/office/powerpoint/2010/main" val="2322506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71B514-3ECE-4957-BE8B-354415FC0A82}" type="slidenum">
              <a:rPr lang="en-US" smtClean="0"/>
              <a:t>8</a:t>
            </a:fld>
            <a:endParaRPr lang="en-US" dirty="0"/>
          </a:p>
        </p:txBody>
      </p:sp>
    </p:spTree>
    <p:extLst>
      <p:ext uri="{BB962C8B-B14F-4D97-AF65-F5344CB8AC3E}">
        <p14:creationId xmlns:p14="http://schemas.microsoft.com/office/powerpoint/2010/main" val="3638579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Maltreatment</a:t>
            </a:r>
            <a:r>
              <a:rPr lang="en-US" baseline="0" dirty="0"/>
              <a:t> recurrence in 6 months was the CFSR Round 2 measure of safety.</a:t>
            </a:r>
          </a:p>
          <a:p>
            <a:r>
              <a:rPr lang="en-US" baseline="0" dirty="0"/>
              <a:t>Maltreatment recurrence in 12 months is the CFSR Round 3 measure of safety.</a:t>
            </a:r>
          </a:p>
          <a:p>
            <a:endParaRPr lang="en-US" baseline="0" dirty="0"/>
          </a:p>
          <a:p>
            <a:r>
              <a:rPr lang="en-US" baseline="0" dirty="0"/>
              <a:t>Definition: of all children involved in a substantiated/confirmed incident of maltreatment, what percent experience another substantiated/confirmed incident of maltreatment within 6/12 months?  </a:t>
            </a:r>
            <a:endParaRPr lang="en-US" dirty="0"/>
          </a:p>
        </p:txBody>
      </p:sp>
      <p:sp>
        <p:nvSpPr>
          <p:cNvPr id="4" name="Slide Number Placeholder 3"/>
          <p:cNvSpPr>
            <a:spLocks noGrp="1"/>
          </p:cNvSpPr>
          <p:nvPr>
            <p:ph type="sldNum" sz="quarter" idx="10"/>
          </p:nvPr>
        </p:nvSpPr>
        <p:spPr/>
        <p:txBody>
          <a:bodyPr/>
          <a:lstStyle/>
          <a:p>
            <a:fld id="{C971B514-3ECE-4957-BE8B-354415FC0A82}" type="slidenum">
              <a:rPr lang="en-US" smtClean="0"/>
              <a:t>9</a:t>
            </a:fld>
            <a:endParaRPr lang="en-US" dirty="0"/>
          </a:p>
        </p:txBody>
      </p:sp>
    </p:spTree>
    <p:extLst>
      <p:ext uri="{BB962C8B-B14F-4D97-AF65-F5344CB8AC3E}">
        <p14:creationId xmlns:p14="http://schemas.microsoft.com/office/powerpoint/2010/main" val="182054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data includes children</a:t>
            </a:r>
            <a:r>
              <a:rPr lang="en-US" baseline="0" dirty="0"/>
              <a:t> who are involved in a screened in report of maltreatment, meaning the report will have an investigation or assessment. </a:t>
            </a:r>
          </a:p>
          <a:p>
            <a:r>
              <a:rPr lang="en-US" baseline="0" dirty="0"/>
              <a:t>** EPH and BN’s research that found that a prior allegation of maltreatment is the single strongest predictor of an intentional injury death – much stronger than poverty, maternal age, child health, or other risk factors. A report of maltreatment is more than just a marker of poverty, it is an important signal of child risk.</a:t>
            </a:r>
          </a:p>
          <a:p>
            <a:endParaRPr lang="en-US" baseline="0" dirty="0"/>
          </a:p>
          <a:p>
            <a:r>
              <a:rPr lang="en-US" baseline="0" dirty="0"/>
              <a:t>Background note:</a:t>
            </a:r>
          </a:p>
          <a:p>
            <a:r>
              <a:rPr lang="en-US" baseline="0" dirty="0"/>
              <a:t>NCANDS data starts with children who are screened in for an investigation or assessment. We don’t know much about children who are screened out. About 40% of referrals nationally are screened out but there is huge variation across states. </a:t>
            </a:r>
            <a:endParaRPr lang="en-US" dirty="0"/>
          </a:p>
        </p:txBody>
      </p:sp>
      <p:sp>
        <p:nvSpPr>
          <p:cNvPr id="4" name="Slide Number Placeholder 3"/>
          <p:cNvSpPr>
            <a:spLocks noGrp="1"/>
          </p:cNvSpPr>
          <p:nvPr>
            <p:ph type="sldNum" sz="quarter" idx="10"/>
          </p:nvPr>
        </p:nvSpPr>
        <p:spPr/>
        <p:txBody>
          <a:bodyPr/>
          <a:lstStyle/>
          <a:p>
            <a:fld id="{C971B514-3ECE-4957-BE8B-354415FC0A82}" type="slidenum">
              <a:rPr lang="en-US" smtClean="0"/>
              <a:t>10</a:t>
            </a:fld>
            <a:endParaRPr lang="en-US" dirty="0"/>
          </a:p>
        </p:txBody>
      </p:sp>
    </p:spTree>
    <p:extLst>
      <p:ext uri="{BB962C8B-B14F-4D97-AF65-F5344CB8AC3E}">
        <p14:creationId xmlns:p14="http://schemas.microsoft.com/office/powerpoint/2010/main" val="190163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Rate per</a:t>
            </a:r>
            <a:r>
              <a:rPr lang="en-US" baseline="0" dirty="0"/>
              <a:t> 1,000</a:t>
            </a:r>
          </a:p>
          <a:p>
            <a:r>
              <a:rPr lang="en-US" baseline="0" dirty="0"/>
              <a:t>All age groups saw increase, highest for babies. </a:t>
            </a:r>
            <a:endParaRPr lang="en-US" dirty="0"/>
          </a:p>
        </p:txBody>
      </p:sp>
      <p:sp>
        <p:nvSpPr>
          <p:cNvPr id="4" name="Slide Number Placeholder 3"/>
          <p:cNvSpPr>
            <a:spLocks noGrp="1"/>
          </p:cNvSpPr>
          <p:nvPr>
            <p:ph type="sldNum" sz="quarter" idx="10"/>
          </p:nvPr>
        </p:nvSpPr>
        <p:spPr/>
        <p:txBody>
          <a:bodyPr/>
          <a:lstStyle/>
          <a:p>
            <a:fld id="{C971B514-3ECE-4957-BE8B-354415FC0A82}" type="slidenum">
              <a:rPr lang="en-US" smtClean="0"/>
              <a:t>11</a:t>
            </a:fld>
            <a:endParaRPr lang="en-US" dirty="0"/>
          </a:p>
        </p:txBody>
      </p:sp>
    </p:spTree>
    <p:extLst>
      <p:ext uri="{BB962C8B-B14F-4D97-AF65-F5344CB8AC3E}">
        <p14:creationId xmlns:p14="http://schemas.microsoft.com/office/powerpoint/2010/main" val="354388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number and rate of children involved in a substantiated/confirmed incident of maltreatment. </a:t>
            </a:r>
          </a:p>
        </p:txBody>
      </p:sp>
      <p:sp>
        <p:nvSpPr>
          <p:cNvPr id="4" name="Slide Number Placeholder 3"/>
          <p:cNvSpPr>
            <a:spLocks noGrp="1"/>
          </p:cNvSpPr>
          <p:nvPr>
            <p:ph type="sldNum" sz="quarter" idx="10"/>
          </p:nvPr>
        </p:nvSpPr>
        <p:spPr/>
        <p:txBody>
          <a:bodyPr/>
          <a:lstStyle/>
          <a:p>
            <a:fld id="{C971B514-3ECE-4957-BE8B-354415FC0A82}" type="slidenum">
              <a:rPr lang="en-US" smtClean="0"/>
              <a:t>12</a:t>
            </a:fld>
            <a:endParaRPr lang="en-US" dirty="0"/>
          </a:p>
        </p:txBody>
      </p:sp>
    </p:spTree>
    <p:extLst>
      <p:ext uri="{BB962C8B-B14F-4D97-AF65-F5344CB8AC3E}">
        <p14:creationId xmlns:p14="http://schemas.microsoft.com/office/powerpoint/2010/main" val="33925197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pic>
        <p:nvPicPr>
          <p:cNvPr id="2" name="Picture 1" descr="darkred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p:nvPr>
        </p:nvSpPr>
        <p:spPr>
          <a:xfrm>
            <a:off x="5819554" y="274842"/>
            <a:ext cx="3156210" cy="2022703"/>
          </a:xfrm>
          <a:prstGeom prst="rect">
            <a:avLst/>
          </a:prstGeom>
        </p:spPr>
        <p:txBody>
          <a:bodyPr/>
          <a:lstStyle>
            <a:lvl1pPr algn="l">
              <a:defRPr sz="4000">
                <a:solidFill>
                  <a:schemeClr val="bg1"/>
                </a:solidFill>
                <a:latin typeface="Arial"/>
                <a:cs typeface="Arial"/>
              </a:defRPr>
            </a:lvl1pPr>
          </a:lstStyle>
          <a:p>
            <a:r>
              <a:rPr lang="en-US" dirty="0"/>
              <a:t>Click to edit Master title style</a:t>
            </a:r>
          </a:p>
        </p:txBody>
      </p:sp>
      <p:sp>
        <p:nvSpPr>
          <p:cNvPr id="8" name="Subtitle 2"/>
          <p:cNvSpPr>
            <a:spLocks noGrp="1"/>
          </p:cNvSpPr>
          <p:nvPr>
            <p:ph type="subTitle" idx="1"/>
          </p:nvPr>
        </p:nvSpPr>
        <p:spPr>
          <a:xfrm>
            <a:off x="5819554" y="2782004"/>
            <a:ext cx="3156210" cy="2397753"/>
          </a:xfrm>
          <a:prstGeom prst="rect">
            <a:avLst/>
          </a:prstGeom>
        </p:spPr>
        <p:txBody>
          <a:bodyPr/>
          <a:lstStyle>
            <a:lvl1pPr marL="0" indent="0" algn="l">
              <a:buNone/>
              <a:defRPr sz="24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951049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EC089E13-001B-47FF-BD95-C27928B9D040}" type="datetimeFigureOut">
              <a:rPr lang="en-US" smtClean="0"/>
              <a:t>4/17/2016</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BFA87CF2-9E63-442D-AC6C-0FCA1C1F17BB}" type="slidenum">
              <a:rPr lang="en-US" smtClean="0"/>
              <a:t>‹#›</a:t>
            </a:fld>
            <a:endParaRPr lang="en-US" dirty="0"/>
          </a:p>
        </p:txBody>
      </p:sp>
      <p:sp>
        <p:nvSpPr>
          <p:cNvPr id="7" name="Line 13"/>
          <p:cNvSpPr>
            <a:spLocks noChangeShapeType="1"/>
          </p:cNvSpPr>
          <p:nvPr userDrawn="1"/>
        </p:nvSpPr>
        <p:spPr bwMode="auto">
          <a:xfrm>
            <a:off x="638177" y="1549400"/>
            <a:ext cx="7877175" cy="0"/>
          </a:xfrm>
          <a:prstGeom prst="line">
            <a:avLst/>
          </a:prstGeom>
          <a:ln>
            <a:solidFill>
              <a:srgbClr val="102C7E"/>
            </a:solidFill>
            <a:headEnd/>
            <a:tailEnd/>
          </a:ln>
        </p:spPr>
        <p:style>
          <a:lnRef idx="1">
            <a:schemeClr val="accent2"/>
          </a:lnRef>
          <a:fillRef idx="0">
            <a:schemeClr val="accent2"/>
          </a:fillRef>
          <a:effectRef idx="0">
            <a:schemeClr val="accent2"/>
          </a:effectRef>
          <a:fontRef idx="minor">
            <a:schemeClr val="tx1"/>
          </a:fontRef>
        </p:style>
        <p:txBody>
          <a:bodyPr wrap="none" anchor="ctr"/>
          <a:lstStyle/>
          <a:p>
            <a:pPr eaLnBrk="0" hangingPunct="0">
              <a:defRPr/>
            </a:pPr>
            <a:endParaRPr lang="en-US" dirty="0"/>
          </a:p>
        </p:txBody>
      </p:sp>
    </p:spTree>
    <p:extLst>
      <p:ext uri="{BB962C8B-B14F-4D97-AF65-F5344CB8AC3E}">
        <p14:creationId xmlns:p14="http://schemas.microsoft.com/office/powerpoint/2010/main" val="513337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p:spTree>
      <p:nvGrpSpPr>
        <p:cNvPr id="1" name=""/>
        <p:cNvGrpSpPr/>
        <p:nvPr/>
      </p:nvGrpSpPr>
      <p:grpSpPr>
        <a:xfrm>
          <a:off x="0" y="0"/>
          <a:ext cx="0" cy="0"/>
          <a:chOff x="0" y="0"/>
          <a:chExt cx="0" cy="0"/>
        </a:xfrm>
      </p:grpSpPr>
      <p:pic>
        <p:nvPicPr>
          <p:cNvPr id="2" name="Picture 1" descr="darkred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p:nvPr>
        </p:nvSpPr>
        <p:spPr>
          <a:xfrm>
            <a:off x="5819554" y="274842"/>
            <a:ext cx="3156210" cy="2022703"/>
          </a:xfrm>
          <a:prstGeom prst="rect">
            <a:avLst/>
          </a:prstGeom>
        </p:spPr>
        <p:txBody>
          <a:bodyPr/>
          <a:lstStyle>
            <a:lvl1pPr algn="l">
              <a:defRPr sz="4000">
                <a:solidFill>
                  <a:schemeClr val="bg1"/>
                </a:solidFill>
                <a:latin typeface="Arial"/>
                <a:cs typeface="Arial"/>
              </a:defRPr>
            </a:lvl1pPr>
          </a:lstStyle>
          <a:p>
            <a:r>
              <a:rPr lang="en-US" dirty="0"/>
              <a:t>Click to edit Master title style</a:t>
            </a:r>
          </a:p>
        </p:txBody>
      </p:sp>
      <p:sp>
        <p:nvSpPr>
          <p:cNvPr id="8" name="Subtitle 2"/>
          <p:cNvSpPr>
            <a:spLocks noGrp="1"/>
          </p:cNvSpPr>
          <p:nvPr>
            <p:ph type="subTitle" idx="1"/>
          </p:nvPr>
        </p:nvSpPr>
        <p:spPr>
          <a:xfrm>
            <a:off x="5819554" y="2782004"/>
            <a:ext cx="3156210" cy="2397753"/>
          </a:xfrm>
          <a:prstGeom prst="rect">
            <a:avLst/>
          </a:prstGeom>
        </p:spPr>
        <p:txBody>
          <a:bodyPr/>
          <a:lstStyle>
            <a:lvl1pPr marL="0" indent="0" algn="l">
              <a:buNone/>
              <a:defRPr sz="24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592643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over">
    <p:spTree>
      <p:nvGrpSpPr>
        <p:cNvPr id="1" name=""/>
        <p:cNvGrpSpPr/>
        <p:nvPr/>
      </p:nvGrpSpPr>
      <p:grpSpPr>
        <a:xfrm>
          <a:off x="0" y="0"/>
          <a:ext cx="0" cy="0"/>
          <a:chOff x="0" y="0"/>
          <a:chExt cx="0" cy="0"/>
        </a:xfrm>
      </p:grpSpPr>
      <p:pic>
        <p:nvPicPr>
          <p:cNvPr id="2" name="Picture 1" descr="darkred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p:nvPr>
        </p:nvSpPr>
        <p:spPr>
          <a:xfrm>
            <a:off x="5819554" y="274842"/>
            <a:ext cx="3156210" cy="2022703"/>
          </a:xfrm>
          <a:prstGeom prst="rect">
            <a:avLst/>
          </a:prstGeom>
        </p:spPr>
        <p:txBody>
          <a:bodyPr/>
          <a:lstStyle>
            <a:lvl1pPr algn="l">
              <a:defRPr sz="4000">
                <a:solidFill>
                  <a:schemeClr val="bg1"/>
                </a:solidFill>
                <a:latin typeface="Arial"/>
                <a:cs typeface="Arial"/>
              </a:defRPr>
            </a:lvl1pPr>
          </a:lstStyle>
          <a:p>
            <a:r>
              <a:rPr lang="en-US" dirty="0"/>
              <a:t>Click to edit Master title style</a:t>
            </a:r>
          </a:p>
        </p:txBody>
      </p:sp>
      <p:sp>
        <p:nvSpPr>
          <p:cNvPr id="8" name="Subtitle 2"/>
          <p:cNvSpPr>
            <a:spLocks noGrp="1"/>
          </p:cNvSpPr>
          <p:nvPr>
            <p:ph type="subTitle" idx="1"/>
          </p:nvPr>
        </p:nvSpPr>
        <p:spPr>
          <a:xfrm>
            <a:off x="5819554" y="2782004"/>
            <a:ext cx="3156210" cy="2397753"/>
          </a:xfrm>
          <a:prstGeom prst="rect">
            <a:avLst/>
          </a:prstGeom>
        </p:spPr>
        <p:txBody>
          <a:bodyPr/>
          <a:lstStyle>
            <a:lvl1pPr marL="0" indent="0" algn="l">
              <a:buNone/>
              <a:defRPr sz="24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986126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over">
    <p:spTree>
      <p:nvGrpSpPr>
        <p:cNvPr id="1" name=""/>
        <p:cNvGrpSpPr/>
        <p:nvPr/>
      </p:nvGrpSpPr>
      <p:grpSpPr>
        <a:xfrm>
          <a:off x="0" y="0"/>
          <a:ext cx="0" cy="0"/>
          <a:chOff x="0" y="0"/>
          <a:chExt cx="0" cy="0"/>
        </a:xfrm>
      </p:grpSpPr>
      <p:pic>
        <p:nvPicPr>
          <p:cNvPr id="2" name="Picture 1" descr="darkred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p:nvPr>
        </p:nvSpPr>
        <p:spPr>
          <a:xfrm>
            <a:off x="5819554" y="274842"/>
            <a:ext cx="3156210" cy="2022703"/>
          </a:xfrm>
          <a:prstGeom prst="rect">
            <a:avLst/>
          </a:prstGeom>
        </p:spPr>
        <p:txBody>
          <a:bodyPr/>
          <a:lstStyle>
            <a:lvl1pPr algn="l">
              <a:defRPr sz="4000">
                <a:solidFill>
                  <a:schemeClr val="bg1"/>
                </a:solidFill>
                <a:latin typeface="Arial"/>
                <a:cs typeface="Arial"/>
              </a:defRPr>
            </a:lvl1pPr>
          </a:lstStyle>
          <a:p>
            <a:r>
              <a:rPr lang="en-US" dirty="0"/>
              <a:t>Click to edit Master title style</a:t>
            </a:r>
          </a:p>
        </p:txBody>
      </p:sp>
      <p:sp>
        <p:nvSpPr>
          <p:cNvPr id="8" name="Subtitle 2"/>
          <p:cNvSpPr>
            <a:spLocks noGrp="1"/>
          </p:cNvSpPr>
          <p:nvPr>
            <p:ph type="subTitle" idx="1"/>
          </p:nvPr>
        </p:nvSpPr>
        <p:spPr>
          <a:xfrm>
            <a:off x="5819554" y="2782004"/>
            <a:ext cx="3156210" cy="2397753"/>
          </a:xfrm>
          <a:prstGeom prst="rect">
            <a:avLst/>
          </a:prstGeom>
        </p:spPr>
        <p:txBody>
          <a:bodyPr/>
          <a:lstStyle>
            <a:lvl1pPr marL="0" indent="0" algn="l">
              <a:buNone/>
              <a:defRPr sz="24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953219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over">
    <p:spTree>
      <p:nvGrpSpPr>
        <p:cNvPr id="1" name=""/>
        <p:cNvGrpSpPr/>
        <p:nvPr/>
      </p:nvGrpSpPr>
      <p:grpSpPr>
        <a:xfrm>
          <a:off x="0" y="0"/>
          <a:ext cx="0" cy="0"/>
          <a:chOff x="0" y="0"/>
          <a:chExt cx="0" cy="0"/>
        </a:xfrm>
      </p:grpSpPr>
      <p:pic>
        <p:nvPicPr>
          <p:cNvPr id="2" name="Picture 1" descr="darkred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p:nvPr>
        </p:nvSpPr>
        <p:spPr>
          <a:xfrm>
            <a:off x="5819554" y="274842"/>
            <a:ext cx="3156210" cy="2022703"/>
          </a:xfrm>
          <a:prstGeom prst="rect">
            <a:avLst/>
          </a:prstGeom>
        </p:spPr>
        <p:txBody>
          <a:bodyPr/>
          <a:lstStyle>
            <a:lvl1pPr algn="l">
              <a:defRPr sz="4000">
                <a:solidFill>
                  <a:schemeClr val="bg1"/>
                </a:solidFill>
                <a:latin typeface="Arial"/>
                <a:cs typeface="Arial"/>
              </a:defRPr>
            </a:lvl1pPr>
          </a:lstStyle>
          <a:p>
            <a:r>
              <a:rPr lang="en-US" dirty="0"/>
              <a:t>Click to edit Master title style</a:t>
            </a:r>
          </a:p>
        </p:txBody>
      </p:sp>
      <p:sp>
        <p:nvSpPr>
          <p:cNvPr id="8" name="Subtitle 2"/>
          <p:cNvSpPr>
            <a:spLocks noGrp="1"/>
          </p:cNvSpPr>
          <p:nvPr>
            <p:ph type="subTitle" idx="1"/>
          </p:nvPr>
        </p:nvSpPr>
        <p:spPr>
          <a:xfrm>
            <a:off x="5819554" y="2782004"/>
            <a:ext cx="3156210" cy="2397753"/>
          </a:xfrm>
          <a:prstGeom prst="rect">
            <a:avLst/>
          </a:prstGeom>
        </p:spPr>
        <p:txBody>
          <a:bodyPr/>
          <a:lstStyle>
            <a:lvl1pPr marL="0" indent="0" algn="l">
              <a:buNone/>
              <a:defRPr sz="24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404470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over">
    <p:spTree>
      <p:nvGrpSpPr>
        <p:cNvPr id="1" name=""/>
        <p:cNvGrpSpPr/>
        <p:nvPr/>
      </p:nvGrpSpPr>
      <p:grpSpPr>
        <a:xfrm>
          <a:off x="0" y="0"/>
          <a:ext cx="0" cy="0"/>
          <a:chOff x="0" y="0"/>
          <a:chExt cx="0" cy="0"/>
        </a:xfrm>
      </p:grpSpPr>
      <p:pic>
        <p:nvPicPr>
          <p:cNvPr id="3" name="Picture 2" descr="darkred6.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p:nvPr>
        </p:nvSpPr>
        <p:spPr>
          <a:xfrm>
            <a:off x="5819554" y="274842"/>
            <a:ext cx="3156210" cy="2022703"/>
          </a:xfrm>
          <a:prstGeom prst="rect">
            <a:avLst/>
          </a:prstGeom>
        </p:spPr>
        <p:txBody>
          <a:bodyPr/>
          <a:lstStyle>
            <a:lvl1pPr algn="l">
              <a:defRPr sz="4000">
                <a:solidFill>
                  <a:schemeClr val="bg1"/>
                </a:solidFill>
                <a:latin typeface="Arial"/>
                <a:cs typeface="Arial"/>
              </a:defRPr>
            </a:lvl1pPr>
          </a:lstStyle>
          <a:p>
            <a:r>
              <a:rPr lang="en-US" dirty="0"/>
              <a:t>Click to edit Master title style</a:t>
            </a:r>
          </a:p>
        </p:txBody>
      </p:sp>
      <p:sp>
        <p:nvSpPr>
          <p:cNvPr id="8" name="Subtitle 2"/>
          <p:cNvSpPr>
            <a:spLocks noGrp="1"/>
          </p:cNvSpPr>
          <p:nvPr>
            <p:ph type="subTitle" idx="1"/>
          </p:nvPr>
        </p:nvSpPr>
        <p:spPr>
          <a:xfrm>
            <a:off x="5819554" y="2782004"/>
            <a:ext cx="3156210" cy="2397753"/>
          </a:xfrm>
          <a:prstGeom prst="rect">
            <a:avLst/>
          </a:prstGeom>
        </p:spPr>
        <p:txBody>
          <a:bodyPr/>
          <a:lstStyle>
            <a:lvl1pPr marL="0" indent="0" algn="l">
              <a:buNone/>
              <a:defRPr sz="24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190362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2" name="Picture 1" descr="darkred7.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title"/>
          </p:nvPr>
        </p:nvSpPr>
        <p:spPr>
          <a:xfrm>
            <a:off x="445471" y="3725862"/>
            <a:ext cx="8388121" cy="1362075"/>
          </a:xfrm>
          <a:prstGeom prst="rect">
            <a:avLst/>
          </a:prstGeom>
        </p:spPr>
        <p:txBody>
          <a:bodyPr anchor="t"/>
          <a:lstStyle>
            <a:lvl1pPr algn="l">
              <a:defRPr sz="3500" b="1" cap="all">
                <a:solidFill>
                  <a:schemeClr val="bg1"/>
                </a:solidFill>
                <a:latin typeface="Arial"/>
                <a:cs typeface="Arial"/>
              </a:defRPr>
            </a:lvl1pPr>
          </a:lstStyle>
          <a:p>
            <a:r>
              <a:rPr lang="en-US" dirty="0"/>
              <a:t>Click to edit Master title style</a:t>
            </a:r>
          </a:p>
        </p:txBody>
      </p:sp>
      <p:sp>
        <p:nvSpPr>
          <p:cNvPr id="9" name="Text Placeholder 2"/>
          <p:cNvSpPr>
            <a:spLocks noGrp="1"/>
          </p:cNvSpPr>
          <p:nvPr>
            <p:ph type="body" idx="1"/>
          </p:nvPr>
        </p:nvSpPr>
        <p:spPr>
          <a:xfrm>
            <a:off x="445471" y="2225675"/>
            <a:ext cx="8049242" cy="1500187"/>
          </a:xfrm>
          <a:prstGeom prst="rect">
            <a:avLst/>
          </a:prstGeom>
        </p:spPr>
        <p:txBody>
          <a:bodyPr anchor="b"/>
          <a:lstStyle>
            <a:lvl1pPr marL="0" indent="0">
              <a:buNone/>
              <a:defRPr sz="2400">
                <a:solidFill>
                  <a:srgbClr val="EF8200"/>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269212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_add_picture">
    <p:spTree>
      <p:nvGrpSpPr>
        <p:cNvPr id="1" name=""/>
        <p:cNvGrpSpPr/>
        <p:nvPr/>
      </p:nvGrpSpPr>
      <p:grpSpPr>
        <a:xfrm>
          <a:off x="0" y="0"/>
          <a:ext cx="0" cy="0"/>
          <a:chOff x="0" y="0"/>
          <a:chExt cx="0" cy="0"/>
        </a:xfrm>
      </p:grpSpPr>
      <p:pic>
        <p:nvPicPr>
          <p:cNvPr id="2" name="Picture 1" descr="darkred8.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Picture Placeholder 3"/>
          <p:cNvSpPr>
            <a:spLocks noGrp="1"/>
          </p:cNvSpPr>
          <p:nvPr>
            <p:ph type="pic" sz="quarter" idx="10"/>
          </p:nvPr>
        </p:nvSpPr>
        <p:spPr>
          <a:xfrm>
            <a:off x="0" y="0"/>
            <a:ext cx="9144000" cy="1708150"/>
          </a:xfrm>
          <a:prstGeom prst="rect">
            <a:avLst/>
          </a:prstGeom>
        </p:spPr>
        <p:txBody>
          <a:bodyPr vert="horz"/>
          <a:lstStyle>
            <a:lvl1pPr marL="0" indent="0">
              <a:buNone/>
              <a:defRPr sz="1600">
                <a:latin typeface="Arial"/>
                <a:cs typeface="Arial"/>
              </a:defRPr>
            </a:lvl1pPr>
          </a:lstStyle>
          <a:p>
            <a:endParaRPr lang="en-US" dirty="0"/>
          </a:p>
        </p:txBody>
      </p:sp>
      <p:sp>
        <p:nvSpPr>
          <p:cNvPr id="5" name="Title 1"/>
          <p:cNvSpPr>
            <a:spLocks noGrp="1"/>
          </p:cNvSpPr>
          <p:nvPr>
            <p:ph type="title"/>
          </p:nvPr>
        </p:nvSpPr>
        <p:spPr>
          <a:xfrm>
            <a:off x="457200" y="2113231"/>
            <a:ext cx="8229600" cy="1143000"/>
          </a:xfrm>
          <a:prstGeom prst="rect">
            <a:avLst/>
          </a:prstGeom>
        </p:spPr>
        <p:txBody>
          <a:bodyPr/>
          <a:lstStyle>
            <a:lvl1pPr algn="l">
              <a:defRPr>
                <a:latin typeface="Arial"/>
                <a:cs typeface="Arial"/>
              </a:defRPr>
            </a:lvl1pPr>
          </a:lstStyle>
          <a:p>
            <a:r>
              <a:rPr lang="en-US" dirty="0"/>
              <a:t>Click to edit Master title style</a:t>
            </a:r>
          </a:p>
        </p:txBody>
      </p:sp>
      <p:sp>
        <p:nvSpPr>
          <p:cNvPr id="6" name="Text Placeholder 3"/>
          <p:cNvSpPr>
            <a:spLocks noGrp="1"/>
          </p:cNvSpPr>
          <p:nvPr>
            <p:ph type="body" sz="half" idx="2"/>
          </p:nvPr>
        </p:nvSpPr>
        <p:spPr>
          <a:xfrm>
            <a:off x="457200" y="3273694"/>
            <a:ext cx="8229600" cy="2829678"/>
          </a:xfrm>
          <a:prstGeom prst="rect">
            <a:avLst/>
          </a:prstGeom>
        </p:spPr>
        <p:txBody>
          <a:bodyPr/>
          <a:lstStyle>
            <a:lvl1pPr marL="0" indent="0">
              <a:buNone/>
              <a:defRPr sz="28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726422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2" name="Picture 1" descr="darkred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1"/>
          <p:cNvSpPr>
            <a:spLocks noGrp="1"/>
          </p:cNvSpPr>
          <p:nvPr>
            <p:ph type="title"/>
          </p:nvPr>
        </p:nvSpPr>
        <p:spPr>
          <a:xfrm>
            <a:off x="457200" y="274638"/>
            <a:ext cx="8229600" cy="1143000"/>
          </a:xfrm>
          <a:prstGeom prst="rect">
            <a:avLst/>
          </a:prstGeom>
        </p:spPr>
        <p:txBody>
          <a:bodyPr/>
          <a:lstStyle>
            <a:lvl1pPr algn="l">
              <a:defRPr>
                <a:latin typeface="Arial"/>
                <a:cs typeface="Arial"/>
              </a:defRPr>
            </a:lvl1pPr>
          </a:lstStyle>
          <a:p>
            <a:r>
              <a:rPr lang="en-US" dirty="0"/>
              <a:t>Click to edit Master title style</a:t>
            </a:r>
          </a:p>
        </p:txBody>
      </p:sp>
      <p:sp>
        <p:nvSpPr>
          <p:cNvPr id="4" name="Content Placeholder 2"/>
          <p:cNvSpPr>
            <a:spLocks noGrp="1"/>
          </p:cNvSpPr>
          <p:nvPr>
            <p:ph idx="1"/>
          </p:nvPr>
        </p:nvSpPr>
        <p:spPr>
          <a:xfrm>
            <a:off x="457200" y="1600200"/>
            <a:ext cx="8229600" cy="4029307"/>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45264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7640088"/>
      </p:ext>
    </p:extLst>
  </p:cSld>
  <p:clrMap bg1="lt1" tx1="dk1" bg2="lt2" tx2="dk2" accent1="accent1" accent2="accent2" accent3="accent3" accent4="accent4" accent5="accent5" accent6="accent6" hlink="hlink" folHlink="folHlink"/>
  <p:sldLayoutIdLst>
    <p:sldLayoutId id="2147483665" r:id="rId1"/>
    <p:sldLayoutId id="2147483684" r:id="rId2"/>
    <p:sldLayoutId id="2147483685" r:id="rId3"/>
    <p:sldLayoutId id="2147483686" r:id="rId4"/>
    <p:sldLayoutId id="2147483687" r:id="rId5"/>
    <p:sldLayoutId id="2147483688" r:id="rId6"/>
    <p:sldLayoutId id="2147483668" r:id="rId7"/>
    <p:sldLayoutId id="2147483677" r:id="rId8"/>
    <p:sldLayoutId id="2147483683" r:id="rId9"/>
    <p:sldLayoutId id="2147483689"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86254" y="274842"/>
            <a:ext cx="2943446" cy="3293858"/>
          </a:xfrm>
        </p:spPr>
        <p:txBody>
          <a:bodyPr/>
          <a:lstStyle/>
          <a:p>
            <a:r>
              <a:rPr lang="en-US" sz="3200" dirty="0">
                <a:solidFill>
                  <a:srgbClr val="C1BB00"/>
                </a:solidFill>
              </a:rPr>
              <a:t>Commission to Eliminate Child Abuse and Neglect Fatalities: </a:t>
            </a:r>
            <a:r>
              <a:rPr lang="en-US" sz="2400" dirty="0"/>
              <a:t>Discussing the recommendations</a:t>
            </a:r>
          </a:p>
        </p:txBody>
      </p:sp>
      <p:sp>
        <p:nvSpPr>
          <p:cNvPr id="3" name="Subtitle 2"/>
          <p:cNvSpPr>
            <a:spLocks noGrp="1"/>
          </p:cNvSpPr>
          <p:nvPr>
            <p:ph type="subTitle" idx="1"/>
          </p:nvPr>
        </p:nvSpPr>
        <p:spPr>
          <a:xfrm>
            <a:off x="6086254" y="3949701"/>
            <a:ext cx="3156210" cy="1346200"/>
          </a:xfrm>
        </p:spPr>
        <p:txBody>
          <a:bodyPr/>
          <a:lstStyle/>
          <a:p>
            <a:r>
              <a:rPr lang="en-US" sz="1800" dirty="0"/>
              <a:t>David Sanders, Ph.D.</a:t>
            </a:r>
          </a:p>
          <a:p>
            <a:r>
              <a:rPr lang="en-US" sz="1400" dirty="0"/>
              <a:t>Executive Vice President of </a:t>
            </a:r>
            <a:br>
              <a:rPr lang="en-US" sz="1400" dirty="0"/>
            </a:br>
            <a:r>
              <a:rPr lang="en-US" sz="1400" dirty="0"/>
              <a:t>Systems Improvement, </a:t>
            </a:r>
            <a:br>
              <a:rPr lang="en-US" sz="1400" dirty="0"/>
            </a:br>
            <a:r>
              <a:rPr lang="en-US" sz="1400" dirty="0"/>
              <a:t>Casey Family Programs</a:t>
            </a:r>
          </a:p>
        </p:txBody>
      </p:sp>
    </p:spTree>
    <p:extLst>
      <p:ext uri="{BB962C8B-B14F-4D97-AF65-F5344CB8AC3E}">
        <p14:creationId xmlns:p14="http://schemas.microsoft.com/office/powerpoint/2010/main" val="2516530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a:latin typeface="Arial" panose="020B0604020202020204" pitchFamily="34" charset="0"/>
                <a:cs typeface="Arial" panose="020B0604020202020204" pitchFamily="34" charset="0"/>
              </a:rPr>
              <a:t>But an increasing number of children are involved in a screened-in report</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890656180"/>
              </p:ext>
            </p:extLst>
          </p:nvPr>
        </p:nvGraphicFramePr>
        <p:xfrm>
          <a:off x="457200" y="2084294"/>
          <a:ext cx="8229600" cy="4029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15674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52692" cy="1143000"/>
          </a:xfrm>
        </p:spPr>
        <p:txBody>
          <a:bodyPr/>
          <a:lstStyle/>
          <a:p>
            <a:r>
              <a:rPr lang="en-US" sz="3200" dirty="0">
                <a:latin typeface="Arial" panose="020B0604020202020204" pitchFamily="34" charset="0"/>
                <a:cs typeface="Arial" panose="020B0604020202020204" pitchFamily="34" charset="0"/>
              </a:rPr>
              <a:t>Rates of children screened in increased across age groups, and remain highest for babies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75457044"/>
              </p:ext>
            </p:extLst>
          </p:nvPr>
        </p:nvGraphicFramePr>
        <p:xfrm>
          <a:off x="457200" y="1990164"/>
          <a:ext cx="8229600" cy="3926541"/>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p:cNvCxnSpPr/>
          <p:nvPr/>
        </p:nvCxnSpPr>
        <p:spPr>
          <a:xfrm>
            <a:off x="7059706" y="1842247"/>
            <a:ext cx="13447" cy="3832412"/>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5509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Arial" panose="020B0604020202020204" pitchFamily="34" charset="0"/>
                <a:cs typeface="Arial" panose="020B0604020202020204" pitchFamily="34" charset="0"/>
              </a:rPr>
              <a:t># of children in substantiated reports of maltreatment remained relatively stable, with slight increase in most recent year</a:t>
            </a:r>
          </a:p>
        </p:txBody>
      </p:sp>
      <p:sp>
        <p:nvSpPr>
          <p:cNvPr id="6" name="TextBox 5"/>
          <p:cNvSpPr txBox="1"/>
          <p:nvPr/>
        </p:nvSpPr>
        <p:spPr>
          <a:xfrm>
            <a:off x="5296619" y="5629275"/>
            <a:ext cx="3623094" cy="369332"/>
          </a:xfrm>
          <a:prstGeom prst="rect">
            <a:avLst/>
          </a:prstGeom>
          <a:noFill/>
        </p:spPr>
        <p:txBody>
          <a:bodyPr wrap="square" rtlCol="0">
            <a:spAutoFit/>
          </a:bodyPr>
          <a:lstStyle/>
          <a:p>
            <a:pPr algn="r"/>
            <a:r>
              <a:rPr lang="en-US" dirty="0"/>
              <a:t>* Rate per 1,000 children</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088972514"/>
              </p:ext>
            </p:extLst>
          </p:nvPr>
        </p:nvGraphicFramePr>
        <p:xfrm>
          <a:off x="457200" y="1932317"/>
          <a:ext cx="8229600" cy="36969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59632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latin typeface="Arial" panose="020B0604020202020204" pitchFamily="34" charset="0"/>
                <a:cs typeface="Arial" panose="020B0604020202020204" pitchFamily="34" charset="0"/>
              </a:rPr>
              <a:t>Relationship between children screened in and substantiated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25120006"/>
              </p:ext>
            </p:extLst>
          </p:nvPr>
        </p:nvGraphicFramePr>
        <p:xfrm>
          <a:off x="457200" y="1600200"/>
          <a:ext cx="8229600" cy="4029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72448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423031" cy="1143000"/>
          </a:xfrm>
        </p:spPr>
        <p:txBody>
          <a:bodyPr/>
          <a:lstStyle/>
          <a:p>
            <a:r>
              <a:rPr lang="en-US" sz="3000" dirty="0">
                <a:latin typeface="Arial" panose="020B0604020202020204" pitchFamily="34" charset="0"/>
                <a:cs typeface="Arial" panose="020B0604020202020204" pitchFamily="34" charset="0"/>
              </a:rPr>
              <a:t>Despite relatively stable trend overall, increasing rate of babies involved in substantiated report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45677381"/>
              </p:ext>
            </p:extLst>
          </p:nvPr>
        </p:nvGraphicFramePr>
        <p:xfrm>
          <a:off x="457200" y="1600200"/>
          <a:ext cx="8229600" cy="4029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2847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other considerations should we keep in mind?</a:t>
            </a:r>
          </a:p>
        </p:txBody>
      </p:sp>
      <p:sp>
        <p:nvSpPr>
          <p:cNvPr id="3" name="Text Placeholder 2"/>
          <p:cNvSpPr>
            <a:spLocks noGrp="1"/>
          </p:cNvSpPr>
          <p:nvPr>
            <p:ph type="body" idx="1"/>
          </p:nvPr>
        </p:nvSpPr>
        <p:spPr/>
        <p:txBody>
          <a:bodyPr/>
          <a:lstStyle/>
          <a:p>
            <a:r>
              <a:rPr lang="en-US" dirty="0"/>
              <a:t>Safety by the numbers</a:t>
            </a:r>
          </a:p>
        </p:txBody>
      </p:sp>
    </p:spTree>
    <p:extLst>
      <p:ext uri="{BB962C8B-B14F-4D97-AF65-F5344CB8AC3E}">
        <p14:creationId xmlns:p14="http://schemas.microsoft.com/office/powerpoint/2010/main" val="521133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Arial" panose="020B0604020202020204" pitchFamily="34" charset="0"/>
                <a:cs typeface="Arial" panose="020B0604020202020204" pitchFamily="34" charset="0"/>
              </a:rPr>
              <a:t>For young kids entering care, involvement with child welfare may be long-term</a:t>
            </a:r>
            <a:endParaRPr lang="en-US"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13414578"/>
              </p:ext>
            </p:extLst>
          </p:nvPr>
        </p:nvGraphicFramePr>
        <p:xfrm>
          <a:off x="457200" y="1600200"/>
          <a:ext cx="8229600" cy="4029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93896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Arial" panose="020B0604020202020204" pitchFamily="34" charset="0"/>
                <a:cs typeface="Arial" panose="020B0604020202020204" pitchFamily="34" charset="0"/>
              </a:rPr>
              <a:t>Safety measured for children who do experience care is often by re-entry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5718973"/>
              </p:ext>
            </p:extLst>
          </p:nvPr>
        </p:nvGraphicFramePr>
        <p:xfrm>
          <a:off x="457200" y="1600200"/>
          <a:ext cx="8229600" cy="43865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26297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Arial" panose="020B0604020202020204" pitchFamily="34" charset="0"/>
                <a:cs typeface="Arial" panose="020B0604020202020204" pitchFamily="34" charset="0"/>
              </a:rPr>
              <a:t>Child maltreatment fatalities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5025103"/>
              </p:ext>
            </p:extLst>
          </p:nvPr>
        </p:nvGraphicFramePr>
        <p:xfrm>
          <a:off x="457200" y="1207698"/>
          <a:ext cx="8229600" cy="442157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6021238" y="5629275"/>
            <a:ext cx="2932981" cy="369332"/>
          </a:xfrm>
          <a:prstGeom prst="rect">
            <a:avLst/>
          </a:prstGeom>
          <a:noFill/>
        </p:spPr>
        <p:txBody>
          <a:bodyPr wrap="square" rtlCol="0">
            <a:spAutoFit/>
          </a:bodyPr>
          <a:lstStyle/>
          <a:p>
            <a:r>
              <a:rPr lang="en-US" dirty="0"/>
              <a:t>*rate per 100,000 children</a:t>
            </a:r>
          </a:p>
        </p:txBody>
      </p:sp>
    </p:spTree>
    <p:extLst>
      <p:ext uri="{BB962C8B-B14F-4D97-AF65-F5344CB8AC3E}">
        <p14:creationId xmlns:p14="http://schemas.microsoft.com/office/powerpoint/2010/main" val="4075578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lIns="731520">
            <a:normAutofit fontScale="90000"/>
          </a:bodyPr>
          <a:lstStyle/>
          <a:p>
            <a:r>
              <a:rPr lang="en-US" sz="3600" dirty="0">
                <a:latin typeface="Arial" panose="020B0604020202020204" pitchFamily="34" charset="0"/>
                <a:ea typeface="Verdana" panose="020B0604030504040204" pitchFamily="34" charset="0"/>
                <a:cs typeface="Arial" panose="020B0604020202020204" pitchFamily="34" charset="0"/>
              </a:rPr>
              <a:t>Commission to Eliminate Child Abuse and Neglect Fatalities (CECANF)</a:t>
            </a:r>
            <a:endParaRPr lang="en-US" sz="3600" dirty="0">
              <a:latin typeface="Arial" panose="020B0604020202020204" pitchFamily="34" charset="0"/>
              <a:cs typeface="Arial" panose="020B0604020202020204" pitchFamily="34" charset="0"/>
            </a:endParaRPr>
          </a:p>
        </p:txBody>
      </p:sp>
      <p:sp>
        <p:nvSpPr>
          <p:cNvPr id="4" name="Rectangle 1"/>
          <p:cNvSpPr>
            <a:spLocks noGrp="1" noChangeArrowheads="1"/>
          </p:cNvSpPr>
          <p:nvPr>
            <p:ph idx="1"/>
          </p:nvPr>
        </p:nvSpPr>
        <p:spPr bwMode="auto">
          <a:xfrm>
            <a:off x="457200" y="1906693"/>
            <a:ext cx="4731038" cy="3416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365760" tIns="45720" rIns="5486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dirty="0">
                <a:latin typeface="Arial" panose="020B0604020202020204" pitchFamily="34" charset="0"/>
                <a:ea typeface="Calibri" panose="020F0502020204030204" pitchFamily="34" charset="0"/>
                <a:cs typeface="Arial" panose="020B0604020202020204" pitchFamily="34" charset="0"/>
              </a:rPr>
              <a:t>E</a:t>
            </a:r>
            <a:r>
              <a:rPr kumimoji="0" lang="en-US" altLang="en-US" sz="2400" b="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stablished by the Protect Our Kids Act of 2012 </a:t>
            </a:r>
            <a:br>
              <a:rPr kumimoji="0" lang="en-US" altLang="en-US" sz="2400" b="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en-US" altLang="en-US" sz="2400" b="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(P.L.</a:t>
            </a:r>
            <a:r>
              <a:rPr kumimoji="0" lang="en-US" altLang="en-US" sz="2400" b="0" u="none" strike="noStrike" cap="none" normalizeH="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112-275) </a:t>
            </a:r>
            <a:r>
              <a:rPr kumimoji="0" lang="en-US" altLang="en-US" sz="2400" b="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to develop a national strategy and</a:t>
            </a:r>
            <a:r>
              <a:rPr kumimoji="0" lang="en-US" altLang="en-US" sz="2400" b="0" u="none" strike="noStrike" cap="none" normalizeH="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400" b="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recommendations for</a:t>
            </a:r>
            <a:r>
              <a:rPr kumimoji="0" lang="en-US" altLang="en-US" sz="2400" b="0" u="none" strike="noStrike" cap="none" normalizeH="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400" b="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reducing</a:t>
            </a:r>
            <a:r>
              <a:rPr lang="en-US" altLang="en-US" sz="2400" dirty="0">
                <a:latin typeface="Arial" panose="020B0604020202020204" pitchFamily="34" charset="0"/>
                <a:ea typeface="Calibri" panose="020F0502020204030204" pitchFamily="34" charset="0"/>
                <a:cs typeface="Arial" panose="020B0604020202020204" pitchFamily="34" charset="0"/>
              </a:rPr>
              <a:t> f</a:t>
            </a:r>
            <a:r>
              <a:rPr kumimoji="0" lang="en-US" altLang="en-US" sz="2400" b="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atalities</a:t>
            </a:r>
            <a:r>
              <a:rPr kumimoji="0" lang="en-US" altLang="en-US" sz="2400" b="0" u="none" strike="noStrike" cap="none" normalizeH="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r</a:t>
            </a:r>
            <a:r>
              <a:rPr kumimoji="0" lang="en-US" altLang="en-US" sz="2400" b="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esulting from child abuse and</a:t>
            </a:r>
            <a:r>
              <a:rPr kumimoji="0" lang="en-US" altLang="en-US" sz="2400" b="0" u="none" strike="noStrike" cap="none" normalizeH="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400" b="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neglect.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dirty="0">
              <a:latin typeface="Verdana" panose="020B0604030504040204" pitchFamily="34" charset="0"/>
              <a:cs typeface="Times New Roman" panose="02020603050405020304" pitchFamily="18" charset="0"/>
            </a:endParaRPr>
          </a:p>
        </p:txBody>
      </p:sp>
      <p:pic>
        <p:nvPicPr>
          <p:cNvPr id="6" name="Content Placeholder 7" descr="CECA.18935 CECANFLogo-NoTagline.2014_FR.jpg"/>
          <p:cNvPicPr>
            <a:picLocks noChangeAspect="1"/>
          </p:cNvPicPr>
          <p:nvPr/>
        </p:nvPicPr>
        <p:blipFill>
          <a:blip r:embed="rId3">
            <a:extLst>
              <a:ext uri="{28A0092B-C50C-407E-A947-70E740481C1C}">
                <a14:useLocalDpi xmlns:a14="http://schemas.microsoft.com/office/drawing/2010/main" val="0"/>
              </a:ext>
            </a:extLst>
          </a:blip>
          <a:srcRect t="-15189" b="-15189"/>
          <a:stretch>
            <a:fillRect/>
          </a:stretch>
        </p:blipFill>
        <p:spPr bwMode="auto">
          <a:xfrm>
            <a:off x="4940300" y="1417638"/>
            <a:ext cx="3467100" cy="466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val="91339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87500"/>
            <a:ext cx="8229600" cy="4042007"/>
          </a:xfrm>
        </p:spPr>
        <p:txBody>
          <a:bodyPr/>
          <a:lstStyle/>
          <a:p>
            <a:pPr marL="0" indent="0" algn="ctr">
              <a:buNone/>
            </a:pPr>
            <a:r>
              <a:rPr lang="en-US" sz="2800" dirty="0">
                <a:latin typeface="Arial" panose="020B0604020202020204" pitchFamily="34" charset="0"/>
                <a:cs typeface="Arial" panose="020B0604020202020204" pitchFamily="34" charset="0"/>
              </a:rPr>
              <a:t>“Since 2012, directors of at least 16 state and county agencies have resigned or been fired. Nine states have passed sweeping reforms designed to protect more children. Those actions often followed public outrage over the deaths of children previously known to child protection agencies.”</a:t>
            </a:r>
          </a:p>
          <a:p>
            <a:pPr marL="0" indent="0" algn="ctr">
              <a:buNone/>
            </a:pPr>
            <a:endParaRPr lang="en-US" dirty="0">
              <a:latin typeface="Arial" panose="020B0604020202020204" pitchFamily="34" charset="0"/>
              <a:cs typeface="Arial" panose="020B0604020202020204" pitchFamily="34" charset="0"/>
            </a:endParaRPr>
          </a:p>
          <a:p>
            <a:pPr marL="0" indent="0" algn="ctr">
              <a:buNone/>
            </a:pPr>
            <a:r>
              <a:rPr lang="en-US" sz="1400" dirty="0">
                <a:latin typeface="Arial" panose="020B0604020202020204" pitchFamily="34" charset="0"/>
                <a:cs typeface="Arial" panose="020B0604020202020204" pitchFamily="34" charset="0"/>
              </a:rPr>
              <a:t>http://www.huffingtonpost.com/entry/heroin-foster-care_us_5617c8f7e4b0e66ad4c75faa</a:t>
            </a:r>
          </a:p>
        </p:txBody>
      </p:sp>
      <p:sp>
        <p:nvSpPr>
          <p:cNvPr id="4" name="Title 1"/>
          <p:cNvSpPr>
            <a:spLocks noGrp="1"/>
          </p:cNvSpPr>
          <p:nvPr>
            <p:ph type="title"/>
          </p:nvPr>
        </p:nvSpPr>
        <p:spPr>
          <a:xfrm>
            <a:off x="457200" y="274638"/>
            <a:ext cx="8229600" cy="1143000"/>
          </a:xfrm>
        </p:spPr>
        <p:txBody>
          <a:bodyPr/>
          <a:lstStyle/>
          <a:p>
            <a:r>
              <a:rPr lang="en-US" sz="4200" i="1" dirty="0">
                <a:latin typeface="Arial" panose="020B0604020202020204" pitchFamily="34" charset="0"/>
                <a:cs typeface="Arial" panose="020B0604020202020204" pitchFamily="34" charset="0"/>
              </a:rPr>
              <a:t>Huffington Post</a:t>
            </a:r>
            <a:r>
              <a:rPr lang="en-US" sz="4200" dirty="0">
                <a:latin typeface="Arial" panose="020B0604020202020204" pitchFamily="34" charset="0"/>
                <a:cs typeface="Arial" panose="020B0604020202020204" pitchFamily="34" charset="0"/>
              </a:rPr>
              <a:t>, October 9, 2015</a:t>
            </a:r>
          </a:p>
        </p:txBody>
      </p:sp>
    </p:spTree>
    <p:extLst>
      <p:ext uri="{BB962C8B-B14F-4D97-AF65-F5344CB8AC3E}">
        <p14:creationId xmlns:p14="http://schemas.microsoft.com/office/powerpoint/2010/main" val="35657936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 y="401638"/>
            <a:ext cx="8686800" cy="1143000"/>
          </a:xfrm>
        </p:spPr>
        <p:txBody>
          <a:bodyPr lIns="731520">
            <a:noAutofit/>
          </a:bodyPr>
          <a:lstStyle/>
          <a:p>
            <a:r>
              <a:rPr lang="en-US" sz="3600" dirty="0">
                <a:latin typeface="Arial" panose="020B0604020202020204" pitchFamily="34" charset="0"/>
                <a:cs typeface="Arial" panose="020B0604020202020204" pitchFamily="34" charset="0"/>
              </a:rPr>
              <a:t>CECANF charged with studying:</a:t>
            </a:r>
          </a:p>
        </p:txBody>
      </p:sp>
      <p:sp>
        <p:nvSpPr>
          <p:cNvPr id="3" name="Content Placeholder 2"/>
          <p:cNvSpPr>
            <a:spLocks noGrp="1"/>
          </p:cNvSpPr>
          <p:nvPr>
            <p:ph idx="1"/>
          </p:nvPr>
        </p:nvSpPr>
        <p:spPr>
          <a:xfrm>
            <a:off x="0" y="1600200"/>
            <a:ext cx="8686800" cy="4029307"/>
          </a:xfrm>
        </p:spPr>
        <p:txBody>
          <a:bodyPr lIns="731520" rIns="182880">
            <a:normAutofit fontScale="25000" lnSpcReduction="20000"/>
          </a:bodyPr>
          <a:lstStyle/>
          <a:p>
            <a:pPr>
              <a:spcBef>
                <a:spcPts val="600"/>
              </a:spcBef>
              <a:spcAft>
                <a:spcPts val="600"/>
              </a:spcAft>
            </a:pPr>
            <a:r>
              <a:rPr lang="en-US" sz="10400" dirty="0">
                <a:latin typeface="Arial" panose="020B0604020202020204" pitchFamily="34" charset="0"/>
                <a:cs typeface="Arial" panose="020B0604020202020204" pitchFamily="34" charset="0"/>
              </a:rPr>
              <a:t>The use of child protective services and child welfare services funded under Title IV and subtitle A of Title XX of the Social Security Act to reduce fatalities from child abuse and neglect.</a:t>
            </a:r>
          </a:p>
          <a:p>
            <a:pPr>
              <a:spcBef>
                <a:spcPts val="600"/>
              </a:spcBef>
              <a:spcAft>
                <a:spcPts val="600"/>
              </a:spcAft>
            </a:pPr>
            <a:r>
              <a:rPr lang="en-US" sz="10400" dirty="0">
                <a:latin typeface="Arial" panose="020B0604020202020204" pitchFamily="34" charset="0"/>
                <a:cs typeface="Arial" panose="020B0604020202020204" pitchFamily="34" charset="0"/>
              </a:rPr>
              <a:t>The effectiveness of the services funded under Title IV and subtitle A of Title XX.</a:t>
            </a:r>
          </a:p>
          <a:p>
            <a:pPr>
              <a:spcBef>
                <a:spcPts val="600"/>
              </a:spcBef>
              <a:spcAft>
                <a:spcPts val="600"/>
              </a:spcAft>
            </a:pPr>
            <a:r>
              <a:rPr lang="en-US" sz="10400" dirty="0">
                <a:latin typeface="Arial" panose="020B0604020202020204" pitchFamily="34" charset="0"/>
                <a:cs typeface="Arial" panose="020B0604020202020204" pitchFamily="34" charset="0"/>
              </a:rPr>
              <a:t>Best practices in preventing child and youth fatalities.</a:t>
            </a:r>
          </a:p>
          <a:p>
            <a:pPr>
              <a:spcBef>
                <a:spcPts val="600"/>
              </a:spcBef>
              <a:spcAft>
                <a:spcPts val="600"/>
              </a:spcAft>
            </a:pPr>
            <a:r>
              <a:rPr lang="en-US" sz="10400" dirty="0">
                <a:latin typeface="Arial" panose="020B0604020202020204" pitchFamily="34" charset="0"/>
                <a:cs typeface="Arial" panose="020B0604020202020204" pitchFamily="34" charset="0"/>
              </a:rPr>
              <a:t>The effectiveness of federal, state, and local policies and systems within such services aimed at collecting accurate, uniform data on child fatalities in a coordinated fashion.</a:t>
            </a:r>
          </a:p>
          <a:p>
            <a:endParaRPr lang="en-US" sz="2200" dirty="0">
              <a:latin typeface="Trebuchet MS" panose="020B0603020202020204" pitchFamily="34" charset="0"/>
            </a:endParaRPr>
          </a:p>
          <a:p>
            <a:pPr marL="0" indent="0">
              <a:buNone/>
            </a:pPr>
            <a:endParaRPr lang="en-US" dirty="0"/>
          </a:p>
        </p:txBody>
      </p:sp>
    </p:spTree>
    <p:extLst>
      <p:ext uri="{BB962C8B-B14F-4D97-AF65-F5344CB8AC3E}">
        <p14:creationId xmlns:p14="http://schemas.microsoft.com/office/powerpoint/2010/main" val="519956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584200" y="1600200"/>
            <a:ext cx="8229600" cy="4029307"/>
          </a:xfrm>
        </p:spPr>
        <p:txBody>
          <a:bodyPr/>
          <a:lstStyle/>
          <a:p>
            <a:pPr marL="342900" indent="-342900"/>
            <a:r>
              <a:rPr lang="en-US" sz="2800" dirty="0">
                <a:latin typeface="Arial" panose="020B0604020202020204" pitchFamily="34" charset="0"/>
                <a:cs typeface="Arial" panose="020B0604020202020204" pitchFamily="34" charset="0"/>
              </a:rPr>
              <a:t>Barriers to preventing fatalities</a:t>
            </a:r>
          </a:p>
          <a:p>
            <a:pPr marL="342900" indent="-342900">
              <a:spcBef>
                <a:spcPts val="1200"/>
              </a:spcBef>
            </a:pPr>
            <a:r>
              <a:rPr lang="en-US" sz="2800" dirty="0">
                <a:latin typeface="Arial" panose="020B0604020202020204" pitchFamily="34" charset="0"/>
                <a:cs typeface="Arial" panose="020B0604020202020204" pitchFamily="34" charset="0"/>
              </a:rPr>
              <a:t>Trends in demographic and other risk factors that are predictive of or correlated with child maltreatment</a:t>
            </a:r>
          </a:p>
          <a:p>
            <a:pPr marL="342900" indent="-342900">
              <a:spcBef>
                <a:spcPts val="1200"/>
              </a:spcBef>
            </a:pPr>
            <a:r>
              <a:rPr lang="en-US" sz="2800" dirty="0">
                <a:latin typeface="Arial" panose="020B0604020202020204" pitchFamily="34" charset="0"/>
                <a:cs typeface="Arial" panose="020B0604020202020204" pitchFamily="34" charset="0"/>
              </a:rPr>
              <a:t>Methods of prioritizing child abuse and neglect prevention for families with the highest need</a:t>
            </a:r>
          </a:p>
          <a:p>
            <a:pPr marL="342900" indent="-342900">
              <a:spcBef>
                <a:spcPts val="1200"/>
              </a:spcBef>
            </a:pPr>
            <a:r>
              <a:rPr lang="en-US" sz="2800" dirty="0">
                <a:latin typeface="Arial" panose="020B0604020202020204" pitchFamily="34" charset="0"/>
                <a:cs typeface="Arial" panose="020B0604020202020204" pitchFamily="34" charset="0"/>
              </a:rPr>
              <a:t>Methods of improving data collection and utilization</a:t>
            </a:r>
          </a:p>
          <a:p>
            <a:endParaRPr lang="en-US" sz="2400" dirty="0"/>
          </a:p>
        </p:txBody>
      </p:sp>
      <p:sp>
        <p:nvSpPr>
          <p:cNvPr id="8" name="Title 1"/>
          <p:cNvSpPr txBox="1">
            <a:spLocks/>
          </p:cNvSpPr>
          <p:nvPr/>
        </p:nvSpPr>
        <p:spPr>
          <a:xfrm>
            <a:off x="114300" y="43397"/>
            <a:ext cx="7886700" cy="1325563"/>
          </a:xfrm>
          <a:prstGeom prst="rect">
            <a:avLst/>
          </a:prstGeom>
        </p:spPr>
        <p:txBody>
          <a:bodyPr vert="horz" lIns="73152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Arial" panose="020B0604020202020204" pitchFamily="34" charset="0"/>
                <a:cs typeface="Arial" panose="020B0604020202020204" pitchFamily="34" charset="0"/>
              </a:rPr>
              <a:t>CECANF charged with studying:</a:t>
            </a:r>
          </a:p>
        </p:txBody>
      </p:sp>
    </p:spTree>
    <p:extLst>
      <p:ext uri="{BB962C8B-B14F-4D97-AF65-F5344CB8AC3E}">
        <p14:creationId xmlns:p14="http://schemas.microsoft.com/office/powerpoint/2010/main" val="779648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ECA.18935 CECANFLogo-NoTagline.2014_FR.jpg"/>
          <p:cNvPicPr>
            <a:picLocks noChangeAspect="1"/>
          </p:cNvPicPr>
          <p:nvPr/>
        </p:nvPicPr>
        <p:blipFill>
          <a:blip r:embed="rId3" cstate="print">
            <a:alphaModFix amt="17000"/>
            <a:extLst>
              <a:ext uri="{28A0092B-C50C-407E-A947-70E740481C1C}">
                <a14:useLocalDpi xmlns:a14="http://schemas.microsoft.com/office/drawing/2010/main" val="0"/>
              </a:ext>
            </a:extLst>
          </a:blip>
          <a:stretch>
            <a:fillRect/>
          </a:stretch>
        </p:blipFill>
        <p:spPr>
          <a:xfrm>
            <a:off x="2738510" y="1717646"/>
            <a:ext cx="3269963" cy="4233049"/>
          </a:xfrm>
          <a:prstGeom prst="rect">
            <a:avLst/>
          </a:prstGeom>
        </p:spPr>
      </p:pic>
      <p:sp>
        <p:nvSpPr>
          <p:cNvPr id="2" name="Title 1"/>
          <p:cNvSpPr>
            <a:spLocks noGrp="1"/>
          </p:cNvSpPr>
          <p:nvPr>
            <p:ph type="title"/>
          </p:nvPr>
        </p:nvSpPr>
        <p:spPr>
          <a:xfrm>
            <a:off x="0" y="274638"/>
            <a:ext cx="8686800" cy="1143000"/>
          </a:xfrm>
        </p:spPr>
        <p:txBody>
          <a:bodyPr lIns="731520">
            <a:normAutofit/>
          </a:bodyPr>
          <a:lstStyle/>
          <a:p>
            <a:r>
              <a:rPr lang="en-US" sz="3600" dirty="0">
                <a:latin typeface="Arial" panose="020B0604020202020204" pitchFamily="34" charset="0"/>
                <a:cs typeface="Arial" panose="020B0604020202020204" pitchFamily="34" charset="0"/>
              </a:rPr>
              <a:t> Commission members</a:t>
            </a:r>
          </a:p>
        </p:txBody>
      </p:sp>
      <p:sp>
        <p:nvSpPr>
          <p:cNvPr id="3" name="Content Placeholder 2"/>
          <p:cNvSpPr>
            <a:spLocks noGrp="1"/>
          </p:cNvSpPr>
          <p:nvPr>
            <p:ph idx="1"/>
          </p:nvPr>
        </p:nvSpPr>
        <p:spPr>
          <a:xfrm>
            <a:off x="0" y="1290638"/>
            <a:ext cx="8955630" cy="4211869"/>
          </a:xfrm>
        </p:spPr>
        <p:txBody>
          <a:bodyPr lIns="914400" rIns="365760">
            <a:noAutofit/>
          </a:bodyPr>
          <a:lstStyle/>
          <a:p>
            <a:pPr marL="0" indent="0">
              <a:buSzPct val="120000"/>
              <a:buNone/>
            </a:pPr>
            <a:r>
              <a:rPr lang="en-US" sz="2200" b="1" kern="100" dirty="0">
                <a:latin typeface="Arial" panose="020B0604020202020204" pitchFamily="34" charset="0"/>
                <a:cs typeface="Arial" panose="020B0604020202020204" pitchFamily="34" charset="0"/>
              </a:rPr>
              <a:t>Dr. David Sanders, Chairman, </a:t>
            </a:r>
            <a:r>
              <a:rPr lang="en-US" sz="2200" kern="100" dirty="0">
                <a:latin typeface="Arial" panose="020B0604020202020204" pitchFamily="34" charset="0"/>
                <a:cs typeface="Arial" panose="020B0604020202020204" pitchFamily="34" charset="0"/>
              </a:rPr>
              <a:t>Executive Vice President, Casey Family Programs  </a:t>
            </a:r>
            <a:endParaRPr lang="en-US" sz="2200" b="1" kern="100" dirty="0">
              <a:latin typeface="Arial" panose="020B0604020202020204" pitchFamily="34" charset="0"/>
              <a:cs typeface="Arial" panose="020B0604020202020204" pitchFamily="34" charset="0"/>
            </a:endParaRPr>
          </a:p>
          <a:p>
            <a:pPr marL="0" indent="0">
              <a:buSzPct val="120000"/>
              <a:buNone/>
            </a:pPr>
            <a:r>
              <a:rPr lang="en-US" sz="2200" b="1" dirty="0">
                <a:latin typeface="Arial" panose="020B0604020202020204" pitchFamily="34" charset="0"/>
                <a:cs typeface="Arial" panose="020B0604020202020204" pitchFamily="34" charset="0"/>
              </a:rPr>
              <a:t>Amy Ayoub, </a:t>
            </a:r>
            <a:r>
              <a:rPr lang="en-US" sz="2200" dirty="0">
                <a:latin typeface="Arial" panose="020B0604020202020204" pitchFamily="34" charset="0"/>
                <a:cs typeface="Arial" panose="020B0604020202020204" pitchFamily="34" charset="0"/>
              </a:rPr>
              <a:t>Advocate and Presentation Skills Coach</a:t>
            </a:r>
          </a:p>
          <a:p>
            <a:pPr marL="0" indent="0">
              <a:buSzPct val="120000"/>
              <a:buNone/>
            </a:pPr>
            <a:r>
              <a:rPr lang="en-US" sz="2200" b="1" dirty="0">
                <a:latin typeface="Arial" panose="020B0604020202020204" pitchFamily="34" charset="0"/>
                <a:cs typeface="Arial" panose="020B0604020202020204" pitchFamily="34" charset="0"/>
              </a:rPr>
              <a:t>Marilyn Bruguier Zimmerman, </a:t>
            </a:r>
            <a:r>
              <a:rPr lang="en-US" sz="2200" dirty="0">
                <a:latin typeface="Arial" panose="020B0604020202020204" pitchFamily="34" charset="0"/>
                <a:cs typeface="Arial" panose="020B0604020202020204" pitchFamily="34" charset="0"/>
              </a:rPr>
              <a:t>Director, National Native Children’s Trauma Center</a:t>
            </a:r>
          </a:p>
          <a:p>
            <a:pPr marL="0" indent="0">
              <a:buSzPct val="120000"/>
              <a:buNone/>
            </a:pPr>
            <a:r>
              <a:rPr lang="en-US" sz="2200" b="1" kern="100" dirty="0">
                <a:latin typeface="Arial" panose="020B0604020202020204" pitchFamily="34" charset="0"/>
                <a:cs typeface="Arial" panose="020B0604020202020204" pitchFamily="34" charset="0"/>
              </a:rPr>
              <a:t>Theresa Covington, </a:t>
            </a:r>
            <a:r>
              <a:rPr lang="en-US" sz="2200" kern="100" dirty="0">
                <a:latin typeface="Arial" panose="020B0604020202020204" pitchFamily="34" charset="0"/>
                <a:cs typeface="Arial" panose="020B0604020202020204" pitchFamily="34" charset="0"/>
              </a:rPr>
              <a:t>Director, National Center for the Review and Prevention of Child Deaths</a:t>
            </a:r>
          </a:p>
          <a:p>
            <a:pPr marL="0" indent="0">
              <a:buSzPct val="120000"/>
              <a:buNone/>
            </a:pPr>
            <a:r>
              <a:rPr lang="en-US" sz="2200" b="1" dirty="0">
                <a:latin typeface="Arial" panose="020B0604020202020204" pitchFamily="34" charset="0"/>
                <a:cs typeface="Arial" panose="020B0604020202020204" pitchFamily="34" charset="0"/>
              </a:rPr>
              <a:t>Bud Cramer, </a:t>
            </a:r>
            <a:r>
              <a:rPr lang="en-US" sz="2200" dirty="0">
                <a:latin typeface="Arial" panose="020B0604020202020204" pitchFamily="34" charset="0"/>
                <a:cs typeface="Arial" panose="020B0604020202020204" pitchFamily="34" charset="0"/>
              </a:rPr>
              <a:t>Former Member of Congress (D-AL) and founder of the National Children’s Advocacy Center</a:t>
            </a:r>
          </a:p>
          <a:p>
            <a:pPr marL="0" indent="0">
              <a:buSzPct val="120000"/>
              <a:buNone/>
            </a:pPr>
            <a:r>
              <a:rPr lang="en-US" sz="2200" b="1" dirty="0">
                <a:latin typeface="Arial" panose="020B0604020202020204" pitchFamily="34" charset="0"/>
                <a:cs typeface="Arial" panose="020B0604020202020204" pitchFamily="34" charset="0"/>
              </a:rPr>
              <a:t>Susan N. Dreyfus, </a:t>
            </a:r>
            <a:r>
              <a:rPr lang="en-US" sz="2200" dirty="0">
                <a:latin typeface="Arial" panose="020B0604020202020204" pitchFamily="34" charset="0"/>
                <a:cs typeface="Arial" panose="020B0604020202020204" pitchFamily="34" charset="0"/>
              </a:rPr>
              <a:t>President and CEO of the Alliance for Strong Families and Communities</a:t>
            </a:r>
          </a:p>
          <a:p>
            <a:pPr marL="0" indent="0" defTabSz="400050">
              <a:buNone/>
            </a:pPr>
            <a:endParaRPr lang="en-US" sz="1600" dirty="0">
              <a:latin typeface="Trebuchet MS" panose="020B0603020202020204" pitchFamily="34" charset="0"/>
            </a:endParaRPr>
          </a:p>
        </p:txBody>
      </p:sp>
    </p:spTree>
    <p:extLst>
      <p:ext uri="{BB962C8B-B14F-4D97-AF65-F5344CB8AC3E}">
        <p14:creationId xmlns:p14="http://schemas.microsoft.com/office/powerpoint/2010/main" val="31640122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ECA.18935 CECANFLogo-NoTagline.2014_FR.jpg"/>
          <p:cNvPicPr>
            <a:picLocks noChangeAspect="1"/>
          </p:cNvPicPr>
          <p:nvPr/>
        </p:nvPicPr>
        <p:blipFill>
          <a:blip r:embed="rId3" cstate="print">
            <a:alphaModFix amt="17000"/>
            <a:extLst>
              <a:ext uri="{28A0092B-C50C-407E-A947-70E740481C1C}">
                <a14:useLocalDpi xmlns:a14="http://schemas.microsoft.com/office/drawing/2010/main" val="0"/>
              </a:ext>
            </a:extLst>
          </a:blip>
          <a:stretch>
            <a:fillRect/>
          </a:stretch>
        </p:blipFill>
        <p:spPr>
          <a:xfrm>
            <a:off x="2738510" y="1717646"/>
            <a:ext cx="3269963" cy="4233049"/>
          </a:xfrm>
          <a:prstGeom prst="rect">
            <a:avLst/>
          </a:prstGeom>
        </p:spPr>
      </p:pic>
      <p:sp>
        <p:nvSpPr>
          <p:cNvPr id="2" name="Title 1"/>
          <p:cNvSpPr>
            <a:spLocks noGrp="1"/>
          </p:cNvSpPr>
          <p:nvPr>
            <p:ph type="title"/>
          </p:nvPr>
        </p:nvSpPr>
        <p:spPr>
          <a:xfrm>
            <a:off x="0" y="274638"/>
            <a:ext cx="8686800" cy="1143000"/>
          </a:xfrm>
        </p:spPr>
        <p:txBody>
          <a:bodyPr lIns="731520">
            <a:normAutofit/>
          </a:bodyPr>
          <a:lstStyle/>
          <a:p>
            <a:r>
              <a:rPr lang="en-US" sz="3600" dirty="0">
                <a:latin typeface="Arial" panose="020B0604020202020204" pitchFamily="34" charset="0"/>
                <a:cs typeface="Arial" panose="020B0604020202020204" pitchFamily="34" charset="0"/>
              </a:rPr>
              <a:t> Commission members</a:t>
            </a:r>
          </a:p>
        </p:txBody>
      </p:sp>
      <p:sp>
        <p:nvSpPr>
          <p:cNvPr id="3" name="Content Placeholder 2"/>
          <p:cNvSpPr>
            <a:spLocks noGrp="1"/>
          </p:cNvSpPr>
          <p:nvPr>
            <p:ph idx="1"/>
          </p:nvPr>
        </p:nvSpPr>
        <p:spPr>
          <a:xfrm>
            <a:off x="0" y="1179521"/>
            <a:ext cx="8891046" cy="4703987"/>
          </a:xfrm>
        </p:spPr>
        <p:txBody>
          <a:bodyPr lIns="914400" rIns="365760">
            <a:noAutofit/>
          </a:bodyPr>
          <a:lstStyle/>
          <a:p>
            <a:pPr marL="0" indent="0">
              <a:buSzPct val="120000"/>
              <a:buNone/>
            </a:pPr>
            <a:r>
              <a:rPr lang="en-US" sz="2200" b="1" dirty="0">
                <a:latin typeface="Arial" panose="020B0604020202020204" pitchFamily="34" charset="0"/>
                <a:cs typeface="Arial" panose="020B0604020202020204" pitchFamily="34" charset="0"/>
              </a:rPr>
              <a:t>Dr. Wade Horn, </a:t>
            </a:r>
            <a:r>
              <a:rPr lang="en-US" sz="2200" dirty="0">
                <a:latin typeface="Arial" panose="020B0604020202020204" pitchFamily="34" charset="0"/>
                <a:cs typeface="Arial" panose="020B0604020202020204" pitchFamily="34" charset="0"/>
              </a:rPr>
              <a:t>Director, Deloitte Consulting; former Assistant Secretary, Administration for Children 	and Families</a:t>
            </a:r>
          </a:p>
          <a:p>
            <a:pPr marL="0" indent="0">
              <a:buSzPct val="120000"/>
              <a:buNone/>
            </a:pPr>
            <a:r>
              <a:rPr lang="en-US" sz="2200" b="1" kern="100" dirty="0">
                <a:latin typeface="Arial" panose="020B0604020202020204" pitchFamily="34" charset="0"/>
                <a:cs typeface="Arial" panose="020B0604020202020204" pitchFamily="34" charset="0"/>
              </a:rPr>
              <a:t>The Hon. Patricia M. Martin, </a:t>
            </a:r>
            <a:r>
              <a:rPr lang="en-US" sz="2200" kern="100" dirty="0">
                <a:latin typeface="Arial" panose="020B0604020202020204" pitchFamily="34" charset="0"/>
                <a:cs typeface="Arial" panose="020B0604020202020204" pitchFamily="34" charset="0"/>
              </a:rPr>
              <a:t>Presiding Judge, Child Protection Division of the Circuit Court of Cook County, IL</a:t>
            </a:r>
          </a:p>
          <a:p>
            <a:pPr marL="0" indent="0">
              <a:buSzPct val="120000"/>
              <a:buNone/>
            </a:pPr>
            <a:r>
              <a:rPr lang="en-US" sz="2200" b="1" kern="100" dirty="0">
                <a:latin typeface="Arial" panose="020B0604020202020204" pitchFamily="34" charset="0"/>
                <a:cs typeface="Arial" panose="020B0604020202020204" pitchFamily="34" charset="0"/>
              </a:rPr>
              <a:t>Michael R. Petit, </a:t>
            </a:r>
            <a:r>
              <a:rPr lang="en-US" sz="2200" kern="100" dirty="0">
                <a:latin typeface="Arial" panose="020B0604020202020204" pitchFamily="34" charset="0"/>
                <a:cs typeface="Arial" panose="020B0604020202020204" pitchFamily="34" charset="0"/>
              </a:rPr>
              <a:t>	Founder and Advisor, Every Child Matters Education Fund</a:t>
            </a:r>
          </a:p>
          <a:p>
            <a:pPr marL="0" indent="0">
              <a:buSzPct val="120000"/>
              <a:buNone/>
            </a:pPr>
            <a:r>
              <a:rPr lang="en-US" sz="2200" b="1" kern="100" dirty="0">
                <a:latin typeface="Arial" panose="020B0604020202020204" pitchFamily="34" charset="0"/>
                <a:cs typeface="Arial" panose="020B0604020202020204" pitchFamily="34" charset="0"/>
              </a:rPr>
              <a:t>Jennifer Rodriguez, </a:t>
            </a:r>
            <a:r>
              <a:rPr lang="en-US" sz="2200" kern="100" dirty="0">
                <a:latin typeface="Arial" panose="020B0604020202020204" pitchFamily="34" charset="0"/>
                <a:cs typeface="Arial" panose="020B0604020202020204" pitchFamily="34" charset="0"/>
              </a:rPr>
              <a:t>Executive Director, Youth Law Center</a:t>
            </a:r>
          </a:p>
          <a:p>
            <a:pPr marL="0" indent="0">
              <a:buSzPct val="120000"/>
              <a:buNone/>
            </a:pPr>
            <a:r>
              <a:rPr lang="en-US" sz="2200" b="1" dirty="0">
                <a:latin typeface="Arial" panose="020B0604020202020204" pitchFamily="34" charset="0"/>
                <a:cs typeface="Arial" panose="020B0604020202020204" pitchFamily="34" charset="0"/>
              </a:rPr>
              <a:t>Dr. David Rubin, </a:t>
            </a:r>
            <a:r>
              <a:rPr lang="en-US" sz="2200" dirty="0">
                <a:latin typeface="Arial" panose="020B0604020202020204" pitchFamily="34" charset="0"/>
                <a:cs typeface="Arial" panose="020B0604020202020204" pitchFamily="34" charset="0"/>
              </a:rPr>
              <a:t>Professor, Perelman School of Medicine at the University of Pennsylvania, and Pediatrician, Co-director, PolicyLab at The Children’s Hospital of Philadelphia </a:t>
            </a:r>
          </a:p>
          <a:p>
            <a:pPr marL="0" indent="0">
              <a:buSzPct val="120000"/>
              <a:buNone/>
            </a:pPr>
            <a:r>
              <a:rPr lang="en-US" sz="2200" b="1" dirty="0">
                <a:latin typeface="Arial" panose="020B0604020202020204" pitchFamily="34" charset="0"/>
                <a:cs typeface="Arial" panose="020B0604020202020204" pitchFamily="34" charset="0"/>
              </a:rPr>
              <a:t>Dr. Cassie Statuto Bevan, </a:t>
            </a:r>
            <a:r>
              <a:rPr lang="en-US" sz="2200" dirty="0">
                <a:latin typeface="Arial" panose="020B0604020202020204" pitchFamily="34" charset="0"/>
                <a:cs typeface="Arial" panose="020B0604020202020204" pitchFamily="34" charset="0"/>
              </a:rPr>
              <a:t>Lecturer, Graduate School of Social Policy and Practice, University of Pennsylvania </a:t>
            </a:r>
          </a:p>
          <a:p>
            <a:pPr marL="0" indent="0" defTabSz="514350" fontAlgn="auto">
              <a:buSzPct val="120000"/>
              <a:buNone/>
            </a:pPr>
            <a:endParaRPr lang="en-US" sz="1600" dirty="0"/>
          </a:p>
        </p:txBody>
      </p:sp>
    </p:spTree>
    <p:extLst>
      <p:ext uri="{BB962C8B-B14F-4D97-AF65-F5344CB8AC3E}">
        <p14:creationId xmlns:p14="http://schemas.microsoft.com/office/powerpoint/2010/main" val="1504902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558"/>
            <a:ext cx="8686800" cy="1143000"/>
          </a:xfrm>
        </p:spPr>
        <p:txBody>
          <a:bodyPr lIns="731520">
            <a:noAutofit/>
          </a:bodyPr>
          <a:lstStyle/>
          <a:p>
            <a:r>
              <a:rPr lang="en-US" sz="3600" dirty="0">
                <a:latin typeface="Arial" panose="020B0604020202020204" pitchFamily="34" charset="0"/>
                <a:cs typeface="Arial" panose="020B0604020202020204" pitchFamily="34" charset="0"/>
              </a:rPr>
              <a:t>Gathering information through public meetings and events</a:t>
            </a:r>
          </a:p>
        </p:txBody>
      </p:sp>
      <p:sp>
        <p:nvSpPr>
          <p:cNvPr id="3" name="Content Placeholder 2"/>
          <p:cNvSpPr>
            <a:spLocks noGrp="1"/>
          </p:cNvSpPr>
          <p:nvPr>
            <p:ph idx="1"/>
          </p:nvPr>
        </p:nvSpPr>
        <p:spPr>
          <a:xfrm>
            <a:off x="-1" y="1346200"/>
            <a:ext cx="8987685" cy="4029307"/>
          </a:xfrm>
        </p:spPr>
        <p:txBody>
          <a:bodyPr lIns="731520">
            <a:noAutofit/>
          </a:bodyPr>
          <a:lstStyle/>
          <a:p>
            <a:r>
              <a:rPr lang="en-US" sz="2000" dirty="0">
                <a:latin typeface="Arial" panose="020B0604020202020204" pitchFamily="34" charset="0"/>
                <a:cs typeface="Arial" panose="020B0604020202020204" pitchFamily="34" charset="0"/>
              </a:rPr>
              <a:t>State public meetings in:</a:t>
            </a:r>
          </a:p>
          <a:p>
            <a:pPr lvl="1">
              <a:lnSpc>
                <a:spcPct val="100000"/>
              </a:lnSpc>
              <a:spcBef>
                <a:spcPts val="600"/>
              </a:spcBef>
            </a:pPr>
            <a:r>
              <a:rPr lang="en-US" sz="1600" dirty="0">
                <a:latin typeface="Arial" panose="020B0604020202020204" pitchFamily="34" charset="0"/>
                <a:cs typeface="Arial" panose="020B0604020202020204" pitchFamily="34" charset="0"/>
              </a:rPr>
              <a:t>San Antonio, TX</a:t>
            </a:r>
          </a:p>
          <a:p>
            <a:pPr lvl="1">
              <a:lnSpc>
                <a:spcPct val="100000"/>
              </a:lnSpc>
              <a:spcBef>
                <a:spcPts val="600"/>
              </a:spcBef>
            </a:pPr>
            <a:r>
              <a:rPr lang="en-US" sz="1600" dirty="0">
                <a:latin typeface="Arial" panose="020B0604020202020204" pitchFamily="34" charset="0"/>
                <a:cs typeface="Arial" panose="020B0604020202020204" pitchFamily="34" charset="0"/>
              </a:rPr>
              <a:t>Tampa, FL </a:t>
            </a:r>
          </a:p>
          <a:p>
            <a:pPr lvl="1">
              <a:lnSpc>
                <a:spcPct val="100000"/>
              </a:lnSpc>
              <a:spcBef>
                <a:spcPts val="600"/>
              </a:spcBef>
            </a:pPr>
            <a:r>
              <a:rPr lang="en-US" sz="1600" dirty="0">
                <a:latin typeface="Arial" panose="020B0604020202020204" pitchFamily="34" charset="0"/>
                <a:cs typeface="Arial" panose="020B0604020202020204" pitchFamily="34" charset="0"/>
              </a:rPr>
              <a:t>Plymouth, MI</a:t>
            </a:r>
          </a:p>
          <a:p>
            <a:pPr lvl="1">
              <a:lnSpc>
                <a:spcPct val="100000"/>
              </a:lnSpc>
              <a:spcBef>
                <a:spcPts val="600"/>
              </a:spcBef>
            </a:pPr>
            <a:r>
              <a:rPr lang="en-US" sz="1600" dirty="0">
                <a:latin typeface="Arial" panose="020B0604020202020204" pitchFamily="34" charset="0"/>
                <a:cs typeface="Arial" panose="020B0604020202020204" pitchFamily="34" charset="0"/>
              </a:rPr>
              <a:t>Denver, CO</a:t>
            </a:r>
          </a:p>
          <a:p>
            <a:pPr lvl="1">
              <a:lnSpc>
                <a:spcPct val="100000"/>
              </a:lnSpc>
              <a:spcBef>
                <a:spcPts val="600"/>
              </a:spcBef>
            </a:pPr>
            <a:r>
              <a:rPr lang="en-US" sz="1600" dirty="0">
                <a:latin typeface="Arial" panose="020B0604020202020204" pitchFamily="34" charset="0"/>
                <a:cs typeface="Arial" panose="020B0604020202020204" pitchFamily="34" charset="0"/>
              </a:rPr>
              <a:t>Burlington, VT</a:t>
            </a:r>
          </a:p>
          <a:p>
            <a:pPr lvl="1">
              <a:lnSpc>
                <a:spcPct val="100000"/>
              </a:lnSpc>
              <a:spcBef>
                <a:spcPts val="600"/>
              </a:spcBef>
            </a:pPr>
            <a:r>
              <a:rPr lang="en-US" sz="1600" dirty="0">
                <a:latin typeface="Arial" panose="020B0604020202020204" pitchFamily="34" charset="0"/>
                <a:cs typeface="Arial" panose="020B0604020202020204" pitchFamily="34" charset="0"/>
              </a:rPr>
              <a:t>Portland, OR</a:t>
            </a:r>
          </a:p>
          <a:p>
            <a:pPr lvl="1">
              <a:lnSpc>
                <a:spcPct val="100000"/>
              </a:lnSpc>
              <a:spcBef>
                <a:spcPts val="600"/>
              </a:spcBef>
            </a:pPr>
            <a:r>
              <a:rPr lang="en-US" sz="1600" dirty="0">
                <a:latin typeface="Arial" panose="020B0604020202020204" pitchFamily="34" charset="0"/>
                <a:cs typeface="Arial" panose="020B0604020202020204" pitchFamily="34" charset="0"/>
              </a:rPr>
              <a:t>Memphis, TN</a:t>
            </a:r>
          </a:p>
          <a:p>
            <a:pPr lvl="1">
              <a:lnSpc>
                <a:spcPct val="100000"/>
              </a:lnSpc>
              <a:spcBef>
                <a:spcPts val="600"/>
              </a:spcBef>
            </a:pPr>
            <a:r>
              <a:rPr lang="en-US" sz="1600" dirty="0">
                <a:latin typeface="Arial" panose="020B0604020202020204" pitchFamily="34" charset="0"/>
                <a:cs typeface="Arial" panose="020B0604020202020204" pitchFamily="34" charset="0"/>
              </a:rPr>
              <a:t>Salt Lake City, UT</a:t>
            </a:r>
          </a:p>
          <a:p>
            <a:pPr lvl="1">
              <a:lnSpc>
                <a:spcPct val="100000"/>
              </a:lnSpc>
              <a:spcBef>
                <a:spcPts val="600"/>
              </a:spcBef>
            </a:pPr>
            <a:r>
              <a:rPr lang="en-US" sz="1600" dirty="0">
                <a:latin typeface="Arial" panose="020B0604020202020204" pitchFamily="34" charset="0"/>
                <a:cs typeface="Arial" panose="020B0604020202020204" pitchFamily="34" charset="0"/>
              </a:rPr>
              <a:t>Madison, WI</a:t>
            </a:r>
          </a:p>
          <a:p>
            <a:pPr lvl="1">
              <a:lnSpc>
                <a:spcPct val="100000"/>
              </a:lnSpc>
              <a:spcBef>
                <a:spcPts val="600"/>
              </a:spcBef>
            </a:pPr>
            <a:r>
              <a:rPr lang="en-US" sz="1600" dirty="0">
                <a:latin typeface="Arial" panose="020B0604020202020204" pitchFamily="34" charset="0"/>
                <a:cs typeface="Arial" panose="020B0604020202020204" pitchFamily="34" charset="0"/>
              </a:rPr>
              <a:t>New York, NY</a:t>
            </a:r>
          </a:p>
          <a:p>
            <a:r>
              <a:rPr lang="en-US" sz="2000" dirty="0">
                <a:latin typeface="Arial" panose="020B0604020202020204" pitchFamily="34" charset="0"/>
                <a:cs typeface="Arial" panose="020B0604020202020204" pitchFamily="34" charset="0"/>
              </a:rPr>
              <a:t>Tribal meeting in Scottsdale, AZ</a:t>
            </a:r>
          </a:p>
          <a:p>
            <a:r>
              <a:rPr lang="en-US" sz="2000" dirty="0">
                <a:latin typeface="Arial" panose="020B0604020202020204" pitchFamily="34" charset="0"/>
                <a:cs typeface="Arial" panose="020B0604020202020204" pitchFamily="34" charset="0"/>
              </a:rPr>
              <a:t>Research roundtable in Philadelphia, PA</a:t>
            </a:r>
          </a:p>
          <a:p>
            <a:r>
              <a:rPr lang="en-US" sz="2000" dirty="0">
                <a:latin typeface="Arial" panose="020B0604020202020204" pitchFamily="34" charset="0"/>
                <a:cs typeface="Arial" panose="020B0604020202020204" pitchFamily="34" charset="0"/>
              </a:rPr>
              <a:t>Ongoing commissioner deliberations through early December 2015</a:t>
            </a:r>
          </a:p>
          <a:p>
            <a:endParaRPr lang="en-US" sz="2000" b="1"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8748" y="1593485"/>
            <a:ext cx="4568937" cy="3193960"/>
          </a:xfrm>
          <a:prstGeom prst="rect">
            <a:avLst/>
          </a:prstGeom>
          <a:effectLst>
            <a:outerShdw blurRad="50800" dist="38100" dir="8100000" algn="tr" rotWithShape="0">
              <a:prstClr val="black">
                <a:alpha val="40000"/>
              </a:prstClr>
            </a:outerShdw>
          </a:effectLst>
          <a:scene3d>
            <a:camera prst="orthographicFront"/>
            <a:lightRig rig="threePt" dir="t"/>
          </a:scene3d>
          <a:sp3d>
            <a:bevelT w="165100" prst="coolSlant"/>
          </a:sp3d>
        </p:spPr>
      </p:pic>
    </p:spTree>
    <p:extLst>
      <p:ext uri="{BB962C8B-B14F-4D97-AF65-F5344CB8AC3E}">
        <p14:creationId xmlns:p14="http://schemas.microsoft.com/office/powerpoint/2010/main" val="1541278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lIns="731520">
            <a:noAutofit/>
          </a:bodyPr>
          <a:lstStyle/>
          <a:p>
            <a:r>
              <a:rPr lang="en-US" sz="4000" dirty="0">
                <a:latin typeface="Arial" panose="020B0604020202020204" pitchFamily="34" charset="0"/>
                <a:cs typeface="Arial" panose="020B0604020202020204" pitchFamily="34" charset="0"/>
              </a:rPr>
              <a:t>Gathering information through public meetings and events</a:t>
            </a:r>
          </a:p>
        </p:txBody>
      </p:sp>
      <p:sp>
        <p:nvSpPr>
          <p:cNvPr id="3" name="Content Placeholder 2"/>
          <p:cNvSpPr>
            <a:spLocks noGrp="1"/>
          </p:cNvSpPr>
          <p:nvPr>
            <p:ph idx="1"/>
          </p:nvPr>
        </p:nvSpPr>
        <p:spPr>
          <a:xfrm>
            <a:off x="-254000" y="1579807"/>
            <a:ext cx="5740400" cy="4244608"/>
          </a:xfrm>
        </p:spPr>
        <p:txBody>
          <a:bodyPr lIns="731520">
            <a:noAutofit/>
          </a:bodyPr>
          <a:lstStyle/>
          <a:p>
            <a:r>
              <a:rPr lang="en-US" sz="1600" dirty="0">
                <a:latin typeface="Arial" panose="020B0604020202020204" pitchFamily="34" charset="0"/>
                <a:cs typeface="Arial" panose="020B0604020202020204" pitchFamily="34" charset="0"/>
              </a:rPr>
              <a:t>Federal stakeholder meetings with:</a:t>
            </a:r>
          </a:p>
          <a:p>
            <a:pPr lvl="1"/>
            <a:r>
              <a:rPr lang="en-US" sz="1600" dirty="0">
                <a:latin typeface="Arial" panose="020B0604020202020204" pitchFamily="34" charset="0"/>
                <a:cs typeface="Arial" panose="020B0604020202020204" pitchFamily="34" charset="0"/>
              </a:rPr>
              <a:t>The White House</a:t>
            </a:r>
          </a:p>
          <a:p>
            <a:pPr lvl="1"/>
            <a:r>
              <a:rPr lang="en-US" sz="1600" dirty="0">
                <a:latin typeface="Arial" panose="020B0604020202020204" pitchFamily="34" charset="0"/>
                <a:cs typeface="Arial" panose="020B0604020202020204" pitchFamily="34" charset="0"/>
              </a:rPr>
              <a:t>Congress</a:t>
            </a:r>
          </a:p>
          <a:p>
            <a:pPr lvl="1"/>
            <a:r>
              <a:rPr lang="en-US" sz="1600" dirty="0">
                <a:latin typeface="Arial" panose="020B0604020202020204" pitchFamily="34" charset="0"/>
                <a:cs typeface="Arial" panose="020B0604020202020204" pitchFamily="34" charset="0"/>
              </a:rPr>
              <a:t>ACF</a:t>
            </a:r>
          </a:p>
          <a:p>
            <a:pPr lvl="1"/>
            <a:r>
              <a:rPr lang="en-US" sz="1600" dirty="0">
                <a:latin typeface="Arial" panose="020B0604020202020204" pitchFamily="34" charset="0"/>
                <a:cs typeface="Arial" panose="020B0604020202020204" pitchFamily="34" charset="0"/>
              </a:rPr>
              <a:t>CDC</a:t>
            </a:r>
          </a:p>
          <a:p>
            <a:pPr lvl="1"/>
            <a:r>
              <a:rPr lang="en-US" sz="1600" dirty="0">
                <a:latin typeface="Arial" panose="020B0604020202020204" pitchFamily="34" charset="0"/>
                <a:cs typeface="Arial" panose="020B0604020202020204" pitchFamily="34" charset="0"/>
              </a:rPr>
              <a:t>HHS’s Assistant Secretary for Planning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and Evaluation</a:t>
            </a:r>
          </a:p>
          <a:p>
            <a:pPr lvl="1"/>
            <a:r>
              <a:rPr lang="en-US" sz="1600" dirty="0">
                <a:latin typeface="Arial" panose="020B0604020202020204" pitchFamily="34" charset="0"/>
                <a:cs typeface="Arial" panose="020B0604020202020204" pitchFamily="34" charset="0"/>
              </a:rPr>
              <a:t>Health Resources and Services Administration</a:t>
            </a:r>
          </a:p>
          <a:p>
            <a:pPr lvl="1"/>
            <a:r>
              <a:rPr lang="en-US" sz="1600" dirty="0">
                <a:latin typeface="Arial" panose="020B0604020202020204" pitchFamily="34" charset="0"/>
                <a:cs typeface="Arial" panose="020B0604020202020204" pitchFamily="34" charset="0"/>
              </a:rPr>
              <a:t>Dept. of Defense</a:t>
            </a:r>
          </a:p>
          <a:p>
            <a:pPr lvl="1"/>
            <a:r>
              <a:rPr lang="en-US" sz="1600" dirty="0">
                <a:latin typeface="Arial" panose="020B0604020202020204" pitchFamily="34" charset="0"/>
                <a:cs typeface="Arial" panose="020B0604020202020204" pitchFamily="34" charset="0"/>
              </a:rPr>
              <a:t>Substance Abuse and Mental Health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Services Administration</a:t>
            </a:r>
          </a:p>
          <a:p>
            <a:pPr lvl="1"/>
            <a:r>
              <a:rPr lang="en-US" sz="1600" dirty="0">
                <a:latin typeface="Arial" panose="020B0604020202020204" pitchFamily="34" charset="0"/>
                <a:cs typeface="Arial" panose="020B0604020202020204" pitchFamily="34" charset="0"/>
              </a:rPr>
              <a:t>Dept. of Justice</a:t>
            </a:r>
          </a:p>
          <a:p>
            <a:pPr lvl="1"/>
            <a:r>
              <a:rPr lang="en-US" sz="1600" dirty="0">
                <a:latin typeface="Arial" panose="020B0604020202020204" pitchFamily="34" charset="0"/>
                <a:cs typeface="Arial" panose="020B0604020202020204" pitchFamily="34" charset="0"/>
              </a:rPr>
              <a:t>Centers for Medicare and Medicaid Services</a:t>
            </a:r>
          </a:p>
          <a:p>
            <a:r>
              <a:rPr lang="en-US" sz="1600" dirty="0">
                <a:latin typeface="Arial" panose="020B0604020202020204" pitchFamily="34" charset="0"/>
                <a:cs typeface="Arial" panose="020B0604020202020204" pitchFamily="34" charset="0"/>
              </a:rPr>
              <a:t>Other stakeholder meetings with numerous local, state, and national organizations</a:t>
            </a:r>
          </a:p>
          <a:p>
            <a:endParaRPr lang="en-US" sz="2000" b="1" dirty="0">
              <a:latin typeface="Trebuchet MS" panose="020B0603020202020204" pitchFamily="34" charset="0"/>
            </a:endParaRPr>
          </a:p>
          <a:p>
            <a:pPr marL="0" indent="0">
              <a:buNone/>
            </a:pPr>
            <a:endParaRPr lang="en-US" sz="2000" dirty="0">
              <a:latin typeface="Trebuchet MS" panose="020B0603020202020204" pitchFamily="34" charset="0"/>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3399" y="1681407"/>
            <a:ext cx="3712001" cy="3322653"/>
          </a:xfrm>
          <a:prstGeom prst="rect">
            <a:avLst/>
          </a:prstGeom>
          <a:effectLst>
            <a:outerShdw blurRad="50800" dist="38100" dir="2700000" algn="tl" rotWithShape="0">
              <a:prstClr val="black">
                <a:alpha val="40000"/>
              </a:prstClr>
            </a:outerShdw>
          </a:effectLst>
          <a:scene3d>
            <a:camera prst="orthographicFront"/>
            <a:lightRig rig="threePt" dir="t"/>
          </a:scene3d>
          <a:sp3d>
            <a:bevelT w="165100" prst="coolSlant"/>
          </a:sp3d>
        </p:spPr>
      </p:pic>
    </p:spTree>
    <p:extLst>
      <p:ext uri="{BB962C8B-B14F-4D97-AF65-F5344CB8AC3E}">
        <p14:creationId xmlns:p14="http://schemas.microsoft.com/office/powerpoint/2010/main" val="37884363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lIns="731520">
            <a:noAutofit/>
          </a:bodyPr>
          <a:lstStyle/>
          <a:p>
            <a:r>
              <a:rPr lang="en-US" dirty="0">
                <a:latin typeface="Arial" panose="020B0604020202020204" pitchFamily="34" charset="0"/>
                <a:cs typeface="Arial" panose="020B0604020202020204" pitchFamily="34" charset="0"/>
              </a:rPr>
              <a:t>How many children died from abuse or neglect in 2013?</a:t>
            </a:r>
          </a:p>
        </p:txBody>
      </p:sp>
      <p:sp>
        <p:nvSpPr>
          <p:cNvPr id="3" name="Content Placeholder 2"/>
          <p:cNvSpPr>
            <a:spLocks noGrp="1"/>
          </p:cNvSpPr>
          <p:nvPr>
            <p:ph idx="1"/>
          </p:nvPr>
        </p:nvSpPr>
        <p:spPr>
          <a:xfrm>
            <a:off x="0" y="1727200"/>
            <a:ext cx="8174891" cy="4029307"/>
          </a:xfrm>
        </p:spPr>
        <p:txBody>
          <a:bodyPr lIns="731520">
            <a:noAutofit/>
          </a:bodyPr>
          <a:lstStyle/>
          <a:p>
            <a:endParaRPr lang="en-US" sz="20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NCANDS reported an estimated 1580 children* died due to abuse and neglect (</a:t>
            </a:r>
            <a:r>
              <a:rPr lang="en-US" sz="2400" i="1" dirty="0">
                <a:latin typeface="Arial" panose="020B0604020202020204" pitchFamily="34" charset="0"/>
                <a:cs typeface="Arial" panose="020B0604020202020204" pitchFamily="34" charset="0"/>
              </a:rPr>
              <a:t>4 children every day</a:t>
            </a:r>
            <a:r>
              <a:rPr lang="en-US" sz="2400" dirty="0">
                <a:latin typeface="Arial" panose="020B0604020202020204" pitchFamily="34" charset="0"/>
                <a:cs typeface="Arial" panose="020B0604020202020204" pitchFamily="34" charset="0"/>
              </a:rPr>
              <a:t>). This is a rate of 2.15 deaths per 100,000 children in the national population. </a:t>
            </a:r>
          </a:p>
          <a:p>
            <a:r>
              <a:rPr lang="en-US" sz="2400" dirty="0">
                <a:latin typeface="Arial" panose="020B0604020202020204" pitchFamily="34" charset="0"/>
                <a:cs typeface="Arial" panose="020B0604020202020204" pitchFamily="34" charset="0"/>
              </a:rPr>
              <a:t>In 2011, the Government Accounting Office reported more children likely died from maltreatment than reflected in NCANDS.</a:t>
            </a:r>
          </a:p>
          <a:p>
            <a:r>
              <a:rPr lang="en-US" sz="2400" dirty="0">
                <a:latin typeface="Arial" panose="020B0604020202020204" pitchFamily="34" charset="0"/>
                <a:cs typeface="Arial" panose="020B0604020202020204" pitchFamily="34" charset="0"/>
              </a:rPr>
              <a:t>Published research suggests the numbers may be 3 times higher than the NCANDS estimate. </a:t>
            </a:r>
          </a:p>
          <a:p>
            <a:endParaRPr lang="en-US" sz="2200" dirty="0">
              <a:latin typeface="+mn-lt"/>
            </a:endParaRPr>
          </a:p>
          <a:p>
            <a:endParaRPr lang="en-US" sz="2000" b="1" dirty="0">
              <a:latin typeface="Trebuchet MS" panose="020B0603020202020204" pitchFamily="34" charset="0"/>
            </a:endParaRPr>
          </a:p>
          <a:p>
            <a:pPr marL="0" indent="0">
              <a:buNone/>
            </a:pPr>
            <a:endParaRPr lang="en-US" sz="2000" dirty="0">
              <a:latin typeface="Trebuchet MS" panose="020B0603020202020204" pitchFamily="34" charset="0"/>
            </a:endParaRPr>
          </a:p>
        </p:txBody>
      </p:sp>
      <p:sp>
        <p:nvSpPr>
          <p:cNvPr id="4" name="Rectangle 3"/>
          <p:cNvSpPr/>
          <p:nvPr/>
        </p:nvSpPr>
        <p:spPr>
          <a:xfrm>
            <a:off x="5005475" y="5710810"/>
            <a:ext cx="3456019" cy="369332"/>
          </a:xfrm>
          <a:prstGeom prst="rect">
            <a:avLst/>
          </a:prstGeom>
        </p:spPr>
        <p:txBody>
          <a:bodyPr wrap="none">
            <a:spAutoFit/>
          </a:bodyPr>
          <a:lstStyle/>
          <a:p>
            <a:r>
              <a:rPr lang="en-US" dirty="0"/>
              <a:t>*Source: </a:t>
            </a:r>
            <a:r>
              <a:rPr lang="en-US" i="1" dirty="0"/>
              <a:t>Child Maltreatment 2014</a:t>
            </a:r>
          </a:p>
        </p:txBody>
      </p:sp>
    </p:spTree>
    <p:extLst>
      <p:ext uri="{BB962C8B-B14F-4D97-AF65-F5344CB8AC3E}">
        <p14:creationId xmlns:p14="http://schemas.microsoft.com/office/powerpoint/2010/main" val="8843563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lIns="731520">
            <a:noAutofit/>
          </a:bodyPr>
          <a:lstStyle/>
          <a:p>
            <a:r>
              <a:rPr lang="en-US" dirty="0">
                <a:latin typeface="Arial" panose="020B0604020202020204" pitchFamily="34" charset="0"/>
                <a:cs typeface="Arial" panose="020B0604020202020204" pitchFamily="34" charset="0"/>
              </a:rPr>
              <a:t>Child maltreatment fatalities happen to very young children </a:t>
            </a:r>
          </a:p>
        </p:txBody>
      </p:sp>
      <p:sp>
        <p:nvSpPr>
          <p:cNvPr id="3" name="Content Placeholder 2"/>
          <p:cNvSpPr>
            <a:spLocks noGrp="1"/>
          </p:cNvSpPr>
          <p:nvPr>
            <p:ph idx="1"/>
          </p:nvPr>
        </p:nvSpPr>
        <p:spPr>
          <a:xfrm>
            <a:off x="0" y="2004646"/>
            <a:ext cx="8335108" cy="4029307"/>
          </a:xfrm>
        </p:spPr>
        <p:txBody>
          <a:bodyPr lIns="731520">
            <a:noAutofit/>
          </a:bodyPr>
          <a:lstStyle/>
          <a:p>
            <a:pPr>
              <a:spcAft>
                <a:spcPts val="1200"/>
              </a:spcAft>
            </a:pPr>
            <a:r>
              <a:rPr lang="en-US" dirty="0">
                <a:latin typeface="Arial" panose="020B0604020202020204" pitchFamily="34" charset="0"/>
                <a:cs typeface="Arial" panose="020B0604020202020204" pitchFamily="34" charset="0"/>
              </a:rPr>
              <a:t>Nearly three-quarters (73.9 percent) of the children who died due to abuse and neglect were younger than 3 years old.</a:t>
            </a:r>
          </a:p>
          <a:p>
            <a:r>
              <a:rPr lang="en-US" dirty="0">
                <a:latin typeface="Arial" panose="020B0604020202020204" pitchFamily="34" charset="0"/>
                <a:cs typeface="Arial" panose="020B0604020202020204" pitchFamily="34" charset="0"/>
              </a:rPr>
              <a:t>Nearly half (46.5 percent) were under age 1.</a:t>
            </a:r>
            <a:endParaRPr lang="en-US" sz="2800" dirty="0">
              <a:latin typeface="Arial" panose="020B0604020202020204" pitchFamily="34" charset="0"/>
              <a:cs typeface="Arial" panose="020B0604020202020204" pitchFamily="34" charset="0"/>
            </a:endParaRPr>
          </a:p>
          <a:p>
            <a:pPr marL="0" indent="0">
              <a:buNone/>
            </a:pPr>
            <a:endParaRPr lang="en-US" sz="2000" dirty="0">
              <a:latin typeface="Trebuchet MS" panose="020B0603020202020204" pitchFamily="34" charset="0"/>
            </a:endParaRPr>
          </a:p>
          <a:p>
            <a:endParaRPr lang="en-US" sz="2000" b="1" dirty="0">
              <a:latin typeface="Trebuchet MS" panose="020B0603020202020204" pitchFamily="34" charset="0"/>
            </a:endParaRPr>
          </a:p>
          <a:p>
            <a:pPr marL="0" indent="0">
              <a:buNone/>
            </a:pPr>
            <a:endParaRPr lang="en-US" sz="2000" dirty="0">
              <a:latin typeface="Trebuchet MS" panose="020B0603020202020204" pitchFamily="34" charset="0"/>
            </a:endParaRPr>
          </a:p>
        </p:txBody>
      </p:sp>
      <p:sp>
        <p:nvSpPr>
          <p:cNvPr id="4" name="Rectangle 3"/>
          <p:cNvSpPr/>
          <p:nvPr/>
        </p:nvSpPr>
        <p:spPr>
          <a:xfrm>
            <a:off x="5345746" y="5516562"/>
            <a:ext cx="3341054" cy="369332"/>
          </a:xfrm>
          <a:prstGeom prst="rect">
            <a:avLst/>
          </a:prstGeom>
        </p:spPr>
        <p:txBody>
          <a:bodyPr wrap="none">
            <a:spAutoFit/>
          </a:bodyPr>
          <a:lstStyle/>
          <a:p>
            <a:r>
              <a:rPr lang="en-US" dirty="0"/>
              <a:t>Source: </a:t>
            </a:r>
            <a:r>
              <a:rPr lang="en-US" i="1" dirty="0"/>
              <a:t>Child Maltreatment 2013</a:t>
            </a:r>
          </a:p>
        </p:txBody>
      </p:sp>
    </p:spTree>
    <p:extLst>
      <p:ext uri="{BB962C8B-B14F-4D97-AF65-F5344CB8AC3E}">
        <p14:creationId xmlns:p14="http://schemas.microsoft.com/office/powerpoint/2010/main" val="17586737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latin typeface="Arial" panose="020B0604020202020204" pitchFamily="34" charset="0"/>
                <a:cs typeface="Arial" panose="020B0604020202020204" pitchFamily="34" charset="0"/>
              </a:rPr>
              <a:t>Front end: percentage of screened-out reports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43321569"/>
              </p:ext>
            </p:extLst>
          </p:nvPr>
        </p:nvGraphicFramePr>
        <p:xfrm>
          <a:off x="457200" y="1600200"/>
          <a:ext cx="8229600" cy="4029075"/>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628650" y="5596414"/>
            <a:ext cx="7629928" cy="430887"/>
          </a:xfrm>
          <a:prstGeom prst="rect">
            <a:avLst/>
          </a:prstGeom>
        </p:spPr>
        <p:txBody>
          <a:bodyPr wrap="square">
            <a:spAutoFit/>
          </a:bodyPr>
          <a:lstStyle/>
          <a:p>
            <a:r>
              <a:rPr lang="en-US" sz="1100" dirty="0">
                <a:latin typeface="Trebuchet MS" panose="020B0603020202020204" pitchFamily="34" charset="0"/>
              </a:rPr>
              <a:t>Data source: </a:t>
            </a:r>
            <a:r>
              <a:rPr lang="en-US" sz="1100" i="1" dirty="0">
                <a:latin typeface="Trebuchet MS" panose="020B0603020202020204" pitchFamily="34" charset="0"/>
              </a:rPr>
              <a:t>Child Maltreatment 2013</a:t>
            </a:r>
            <a:r>
              <a:rPr lang="en-US" sz="1100" dirty="0">
                <a:latin typeface="Trebuchet MS" panose="020B0603020202020204" pitchFamily="34" charset="0"/>
              </a:rPr>
              <a:t>. Data are not available for Hawaii, New York, North Carolina, Pennsylvania, or Puerto Rico.</a:t>
            </a:r>
          </a:p>
        </p:txBody>
      </p:sp>
    </p:spTree>
    <p:extLst>
      <p:ext uri="{BB962C8B-B14F-4D97-AF65-F5344CB8AC3E}">
        <p14:creationId xmlns:p14="http://schemas.microsoft.com/office/powerpoint/2010/main" val="39613455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lIns="822960">
            <a:noAutofit/>
          </a:bodyPr>
          <a:lstStyle/>
          <a:p>
            <a:r>
              <a:rPr lang="en-US" dirty="0">
                <a:latin typeface="Arial" panose="020B0604020202020204" pitchFamily="34" charset="0"/>
                <a:cs typeface="Arial" panose="020B0604020202020204" pitchFamily="34" charset="0"/>
              </a:rPr>
              <a:t>Child neglect is involved in a high number of fatalities</a:t>
            </a:r>
            <a:endParaRPr lang="en-US" dirty="0">
              <a:effectLst/>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711200" y="2023231"/>
            <a:ext cx="8229600" cy="3606276"/>
          </a:xfrm>
        </p:spPr>
        <p:txBody>
          <a:bodyPr>
            <a:normAutofit lnSpcReduction="10000"/>
          </a:bodyPr>
          <a:lstStyle/>
          <a:p>
            <a:pPr>
              <a:spcBef>
                <a:spcPts val="1800"/>
              </a:spcBef>
            </a:pPr>
            <a:r>
              <a:rPr lang="en-US" sz="2800" dirty="0">
                <a:latin typeface="Arial" panose="020B0604020202020204" pitchFamily="34" charset="0"/>
                <a:cs typeface="Arial" panose="020B0604020202020204" pitchFamily="34" charset="0"/>
              </a:rPr>
              <a:t>More than 70 percent (71.4 percent) of child fatalities were attributed to neglect only or a combination of neglect and another maltreatment type.</a:t>
            </a:r>
          </a:p>
          <a:p>
            <a:pPr>
              <a:spcBef>
                <a:spcPts val="1800"/>
              </a:spcBef>
            </a:pPr>
            <a:r>
              <a:rPr lang="en-US" sz="2800" dirty="0">
                <a:latin typeface="Arial" panose="020B0604020202020204" pitchFamily="34" charset="0"/>
                <a:cs typeface="Arial" panose="020B0604020202020204" pitchFamily="34" charset="0"/>
              </a:rPr>
              <a:t>Nearly half (46.8 percent) of child fatalities were attributed to physical abuse only or to physical abuse in combination with another maltreatment type. </a:t>
            </a:r>
          </a:p>
          <a:p>
            <a:pPr marL="0" indent="0">
              <a:buNone/>
            </a:pPr>
            <a:endParaRPr lang="en-US" sz="2400" dirty="0"/>
          </a:p>
          <a:p>
            <a:pPr marL="0" indent="0">
              <a:buNone/>
            </a:pPr>
            <a:endParaRPr lang="en-US" dirty="0"/>
          </a:p>
        </p:txBody>
      </p:sp>
      <p:sp>
        <p:nvSpPr>
          <p:cNvPr id="4" name="TextBox 3"/>
          <p:cNvSpPr txBox="1"/>
          <p:nvPr/>
        </p:nvSpPr>
        <p:spPr>
          <a:xfrm>
            <a:off x="5516160" y="5649784"/>
            <a:ext cx="3313942" cy="369332"/>
          </a:xfrm>
          <a:prstGeom prst="rect">
            <a:avLst/>
          </a:prstGeom>
          <a:noFill/>
        </p:spPr>
        <p:txBody>
          <a:bodyPr wrap="square" rtlCol="0">
            <a:spAutoFit/>
          </a:bodyPr>
          <a:lstStyle/>
          <a:p>
            <a:r>
              <a:rPr lang="en-US" dirty="0"/>
              <a:t>Source: </a:t>
            </a:r>
            <a:r>
              <a:rPr lang="en-US" i="1" dirty="0"/>
              <a:t>Child Maltreatment 2013</a:t>
            </a:r>
          </a:p>
        </p:txBody>
      </p:sp>
    </p:spTree>
    <p:extLst>
      <p:ext uri="{BB962C8B-B14F-4D97-AF65-F5344CB8AC3E}">
        <p14:creationId xmlns:p14="http://schemas.microsoft.com/office/powerpoint/2010/main" val="1221829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a:p>
            <a:pPr marL="0" indent="0" algn="ctr">
              <a:buNone/>
            </a:pPr>
            <a:r>
              <a:rPr lang="en-US" dirty="0"/>
              <a:t>Social workers charged with child abuse in case involving torture and killing of Gabriel Fernandez, 8</a:t>
            </a:r>
          </a:p>
          <a:p>
            <a:endParaRPr lang="en-US" dirty="0"/>
          </a:p>
          <a:p>
            <a:pPr marL="0" indent="0">
              <a:buNone/>
            </a:pPr>
            <a:endParaRPr lang="en-US" sz="1400" dirty="0"/>
          </a:p>
          <a:p>
            <a:pPr marL="0" indent="0" algn="ctr">
              <a:buNone/>
            </a:pPr>
            <a:r>
              <a:rPr lang="en-US" sz="1400" dirty="0"/>
              <a:t>Thursday, April 07, 2016 07:12PM from http://abc7.com/news/social-workers-charged-with-child-abuse-in-death-of-palmdale-boy/1280709/ </a:t>
            </a:r>
          </a:p>
        </p:txBody>
      </p:sp>
      <p:sp>
        <p:nvSpPr>
          <p:cNvPr id="4" name="Title 1"/>
          <p:cNvSpPr>
            <a:spLocks noGrp="1"/>
          </p:cNvSpPr>
          <p:nvPr>
            <p:ph type="title"/>
          </p:nvPr>
        </p:nvSpPr>
        <p:spPr>
          <a:xfrm>
            <a:off x="457200" y="274638"/>
            <a:ext cx="8229600" cy="1143000"/>
          </a:xfrm>
        </p:spPr>
        <p:txBody>
          <a:bodyPr/>
          <a:lstStyle/>
          <a:p>
            <a:r>
              <a:rPr lang="en-US" dirty="0"/>
              <a:t>ABC News, April 7, 2016</a:t>
            </a:r>
            <a:endParaRPr lang="en-US" dirty="0">
              <a:latin typeface="+mn-lt"/>
            </a:endParaRPr>
          </a:p>
        </p:txBody>
      </p:sp>
    </p:spTree>
    <p:extLst>
      <p:ext uri="{BB962C8B-B14F-4D97-AF65-F5344CB8AC3E}">
        <p14:creationId xmlns:p14="http://schemas.microsoft.com/office/powerpoint/2010/main" val="1721819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a:bodyPr>
          <a:lstStyle/>
          <a:p>
            <a:pPr algn="l"/>
            <a:r>
              <a:rPr lang="en-US" dirty="0">
                <a:latin typeface="+mn-lt"/>
                <a:ea typeface="ＭＳ Ｐゴシック" charset="0"/>
                <a:cs typeface="Trebuchet MS"/>
              </a:rPr>
              <a:t>How common are near-fatalities?</a:t>
            </a:r>
          </a:p>
        </p:txBody>
      </p:sp>
      <p:pic>
        <p:nvPicPr>
          <p:cNvPr id="12" name="Content Placeholder 4" descr="Screen shot 2014-10-20 at 1.53.04 PM.png"/>
          <p:cNvPicPr>
            <a:picLocks noGrp="1" noChangeAspect="1"/>
          </p:cNvPicPr>
          <p:nvPr>
            <p:ph idx="1"/>
          </p:nvPr>
        </p:nvPicPr>
        <p:blipFill>
          <a:blip r:embed="rId3">
            <a:extLst>
              <a:ext uri="{28A0092B-C50C-407E-A947-70E740481C1C}">
                <a14:useLocalDpi xmlns:a14="http://schemas.microsoft.com/office/drawing/2010/main" val="0"/>
              </a:ext>
            </a:extLst>
          </a:blip>
          <a:srcRect l="201" r="201"/>
          <a:stretch>
            <a:fillRect/>
          </a:stretch>
        </p:blipFill>
        <p:spPr>
          <a:xfrm>
            <a:off x="457200" y="1473200"/>
            <a:ext cx="8229600" cy="4029307"/>
          </a:xfrm>
        </p:spPr>
      </p:pic>
      <p:sp>
        <p:nvSpPr>
          <p:cNvPr id="4" name="Rectangle 3"/>
          <p:cNvSpPr/>
          <p:nvPr/>
        </p:nvSpPr>
        <p:spPr>
          <a:xfrm>
            <a:off x="597469" y="5549878"/>
            <a:ext cx="7925913" cy="461665"/>
          </a:xfrm>
          <a:prstGeom prst="rect">
            <a:avLst/>
          </a:prstGeom>
        </p:spPr>
        <p:txBody>
          <a:bodyPr wrap="square">
            <a:spAutoFit/>
          </a:bodyPr>
          <a:lstStyle/>
          <a:p>
            <a:r>
              <a:rPr lang="en-US" sz="1200" dirty="0"/>
              <a:t>Source: Leventhal, J.M., Martin, K.D., &amp; Gaither, J.R. (2012). Using U.S. data to estimate the incidence of serious physical abuse in children. </a:t>
            </a:r>
            <a:r>
              <a:rPr lang="en-US" sz="1200" i="1" dirty="0"/>
              <a:t>Pediatrics, 129</a:t>
            </a:r>
            <a:r>
              <a:rPr lang="en-US" sz="1200" dirty="0"/>
              <a:t>(3), 458-464.</a:t>
            </a:r>
          </a:p>
        </p:txBody>
      </p:sp>
    </p:spTree>
    <p:extLst>
      <p:ext uri="{BB962C8B-B14F-4D97-AF65-F5344CB8AC3E}">
        <p14:creationId xmlns:p14="http://schemas.microsoft.com/office/powerpoint/2010/main" val="24767000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Arial" panose="020B0604020202020204" pitchFamily="34" charset="0"/>
                <a:cs typeface="Arial" panose="020B0604020202020204" pitchFamily="34" charset="0"/>
              </a:rPr>
              <a:t>Highlights of lessons learned</a:t>
            </a:r>
          </a:p>
        </p:txBody>
      </p:sp>
      <p:sp>
        <p:nvSpPr>
          <p:cNvPr id="6" name="Content Placeholder 5"/>
          <p:cNvSpPr>
            <a:spLocks noGrp="1"/>
          </p:cNvSpPr>
          <p:nvPr>
            <p:ph idx="1"/>
          </p:nvPr>
        </p:nvSpPr>
        <p:spPr>
          <a:xfrm>
            <a:off x="457200" y="2338753"/>
            <a:ext cx="8229600" cy="3290753"/>
          </a:xfrm>
        </p:spPr>
        <p:txBody>
          <a:bodyPr/>
          <a:lstStyle/>
          <a:p>
            <a:pPr marL="457200" indent="-457200">
              <a:buNone/>
            </a:pPr>
            <a:r>
              <a:rPr lang="en-US" dirty="0">
                <a:latin typeface="Arial" panose="020B0604020202020204" pitchFamily="34" charset="0"/>
                <a:cs typeface="Arial" panose="020B0604020202020204" pitchFamily="34" charset="0"/>
              </a:rPr>
              <a:t>1.	</a:t>
            </a:r>
            <a:r>
              <a:rPr lang="en-US" b="1" dirty="0">
                <a:latin typeface="Arial" panose="020B0604020202020204" pitchFamily="34" charset="0"/>
                <a:cs typeface="Arial" panose="020B0604020202020204" pitchFamily="34" charset="0"/>
              </a:rPr>
              <a:t>Infants and toddlers </a:t>
            </a:r>
            <a:r>
              <a:rPr lang="en-US" dirty="0">
                <a:latin typeface="Arial" panose="020B0604020202020204" pitchFamily="34" charset="0"/>
                <a:cs typeface="Arial" panose="020B0604020202020204" pitchFamily="34" charset="0"/>
              </a:rPr>
              <a:t>are at high risk of an abuse or neglect fatality compared to other age groups. They require </a:t>
            </a:r>
            <a:r>
              <a:rPr lang="en-US" b="1" dirty="0">
                <a:latin typeface="Arial" panose="020B0604020202020204" pitchFamily="34" charset="0"/>
                <a:cs typeface="Arial" panose="020B0604020202020204" pitchFamily="34" charset="0"/>
              </a:rPr>
              <a:t>special attention</a:t>
            </a:r>
            <a:r>
              <a:rPr lang="en-U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3128889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Highlights of lessons learned</a:t>
            </a:r>
          </a:p>
        </p:txBody>
      </p:sp>
      <p:sp>
        <p:nvSpPr>
          <p:cNvPr id="6" name="Content Placeholder 5"/>
          <p:cNvSpPr>
            <a:spLocks noGrp="1"/>
          </p:cNvSpPr>
          <p:nvPr>
            <p:ph idx="1"/>
          </p:nvPr>
        </p:nvSpPr>
        <p:spPr>
          <a:xfrm>
            <a:off x="457200" y="1772137"/>
            <a:ext cx="8229600" cy="3730369"/>
          </a:xfrm>
        </p:spPr>
        <p:txBody>
          <a:bodyPr/>
          <a:lstStyle/>
          <a:p>
            <a:pPr marL="457200" indent="-457200">
              <a:buNone/>
            </a:pPr>
            <a:r>
              <a:rPr lang="en-US" dirty="0"/>
              <a:t>2.	A </a:t>
            </a:r>
            <a:r>
              <a:rPr lang="en-US" b="1" dirty="0"/>
              <a:t>call to child protection hotline</a:t>
            </a:r>
            <a:r>
              <a:rPr lang="en-US" dirty="0"/>
              <a:t>, regardless of the disposition is </a:t>
            </a:r>
            <a:r>
              <a:rPr lang="en-US" b="1" dirty="0"/>
              <a:t>the best predictor of a later child abuse or neglect fatality.</a:t>
            </a:r>
            <a:r>
              <a:rPr lang="en-US" dirty="0"/>
              <a:t> This points to the importance of the initial decision to “screen out” certain calls. Screening out leaves children unseen who may be at a high risk for later fatality.</a:t>
            </a:r>
          </a:p>
        </p:txBody>
      </p:sp>
    </p:spTree>
    <p:extLst>
      <p:ext uri="{BB962C8B-B14F-4D97-AF65-F5344CB8AC3E}">
        <p14:creationId xmlns:p14="http://schemas.microsoft.com/office/powerpoint/2010/main" val="22416591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Highlights of lessons learned</a:t>
            </a:r>
          </a:p>
        </p:txBody>
      </p:sp>
      <p:sp>
        <p:nvSpPr>
          <p:cNvPr id="6" name="Content Placeholder 5"/>
          <p:cNvSpPr>
            <a:spLocks noGrp="1"/>
          </p:cNvSpPr>
          <p:nvPr>
            <p:ph idx="1"/>
          </p:nvPr>
        </p:nvSpPr>
        <p:spPr>
          <a:xfrm>
            <a:off x="457200" y="2162907"/>
            <a:ext cx="8229600" cy="3466599"/>
          </a:xfrm>
        </p:spPr>
        <p:txBody>
          <a:bodyPr/>
          <a:lstStyle/>
          <a:p>
            <a:pPr marL="581025" indent="-581025">
              <a:buNone/>
            </a:pPr>
            <a:r>
              <a:rPr lang="en-US" dirty="0"/>
              <a:t>3.	Involvement of health care and public health agencies and professionals is vital to safety for children. </a:t>
            </a:r>
            <a:r>
              <a:rPr lang="en-US" b="1" dirty="0"/>
              <a:t>Well-coordinated interagency efforts are essential.</a:t>
            </a:r>
          </a:p>
        </p:txBody>
      </p:sp>
    </p:spTree>
    <p:extLst>
      <p:ext uri="{BB962C8B-B14F-4D97-AF65-F5344CB8AC3E}">
        <p14:creationId xmlns:p14="http://schemas.microsoft.com/office/powerpoint/2010/main" val="37896308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Highlights of lessons learned</a:t>
            </a:r>
          </a:p>
        </p:txBody>
      </p:sp>
      <p:sp>
        <p:nvSpPr>
          <p:cNvPr id="6" name="Content Placeholder 5"/>
          <p:cNvSpPr>
            <a:spLocks noGrp="1"/>
          </p:cNvSpPr>
          <p:nvPr>
            <p:ph idx="1"/>
          </p:nvPr>
        </p:nvSpPr>
        <p:spPr>
          <a:xfrm>
            <a:off x="457200" y="2110153"/>
            <a:ext cx="8229600" cy="3519353"/>
          </a:xfrm>
        </p:spPr>
        <p:txBody>
          <a:bodyPr/>
          <a:lstStyle/>
          <a:p>
            <a:pPr marL="457200" indent="-457200">
              <a:buNone/>
            </a:pPr>
            <a:r>
              <a:rPr lang="en-US" dirty="0"/>
              <a:t>4.	The importance of child protection workers’ access to </a:t>
            </a:r>
            <a:r>
              <a:rPr lang="en-US" b="1" dirty="0"/>
              <a:t>real-time information </a:t>
            </a:r>
            <a:r>
              <a:rPr lang="en-US" dirty="0"/>
              <a:t>about families cannot be over estimated.</a:t>
            </a:r>
          </a:p>
        </p:txBody>
      </p:sp>
    </p:spTree>
    <p:extLst>
      <p:ext uri="{BB962C8B-B14F-4D97-AF65-F5344CB8AC3E}">
        <p14:creationId xmlns:p14="http://schemas.microsoft.com/office/powerpoint/2010/main" val="10299067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Highlights of lessons learned</a:t>
            </a:r>
          </a:p>
        </p:txBody>
      </p:sp>
      <p:sp>
        <p:nvSpPr>
          <p:cNvPr id="6" name="Content Placeholder 5"/>
          <p:cNvSpPr>
            <a:spLocks noGrp="1"/>
          </p:cNvSpPr>
          <p:nvPr>
            <p:ph idx="1"/>
          </p:nvPr>
        </p:nvSpPr>
        <p:spPr>
          <a:xfrm>
            <a:off x="457200" y="2057399"/>
            <a:ext cx="8229600" cy="3572107"/>
          </a:xfrm>
        </p:spPr>
        <p:txBody>
          <a:bodyPr/>
          <a:lstStyle/>
          <a:p>
            <a:pPr marL="457200" indent="-457200">
              <a:buNone/>
            </a:pPr>
            <a:r>
              <a:rPr lang="en-US" dirty="0"/>
              <a:t>5.	It is critical to have an </a:t>
            </a:r>
            <a:r>
              <a:rPr lang="en-US" b="1" dirty="0"/>
              <a:t>accurate national count of child protection fatalities</a:t>
            </a:r>
            <a:r>
              <a:rPr lang="en-US" dirty="0"/>
              <a:t>. Better data allow us to begin to understand what works and what doesn’t.</a:t>
            </a:r>
          </a:p>
        </p:txBody>
      </p:sp>
    </p:spTree>
    <p:extLst>
      <p:ext uri="{BB962C8B-B14F-4D97-AF65-F5344CB8AC3E}">
        <p14:creationId xmlns:p14="http://schemas.microsoft.com/office/powerpoint/2010/main" val="2833298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Highlights of lessons learned</a:t>
            </a:r>
          </a:p>
        </p:txBody>
      </p:sp>
      <p:sp>
        <p:nvSpPr>
          <p:cNvPr id="6" name="Content Placeholder 5"/>
          <p:cNvSpPr>
            <a:spLocks noGrp="1"/>
          </p:cNvSpPr>
          <p:nvPr>
            <p:ph idx="1"/>
          </p:nvPr>
        </p:nvSpPr>
        <p:spPr>
          <a:xfrm>
            <a:off x="457200" y="2356337"/>
            <a:ext cx="8229600" cy="3273169"/>
          </a:xfrm>
        </p:spPr>
        <p:txBody>
          <a:bodyPr/>
          <a:lstStyle/>
          <a:p>
            <a:pPr marL="457200" indent="-457200">
              <a:buNone/>
            </a:pPr>
            <a:r>
              <a:rPr lang="en-US" dirty="0"/>
              <a:t>6.	</a:t>
            </a:r>
            <a:r>
              <a:rPr lang="en-US" b="1" dirty="0"/>
              <a:t>The Nurse–Family Partnership </a:t>
            </a:r>
            <a:r>
              <a:rPr lang="en-US" dirty="0"/>
              <a:t>program has been demonstrated to save lives.</a:t>
            </a:r>
          </a:p>
        </p:txBody>
      </p:sp>
    </p:spTree>
    <p:extLst>
      <p:ext uri="{BB962C8B-B14F-4D97-AF65-F5344CB8AC3E}">
        <p14:creationId xmlns:p14="http://schemas.microsoft.com/office/powerpoint/2010/main" val="30805551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5E4F4A"/>
                </a:solidFill>
              </a:rPr>
              <a:t>Recommendations</a:t>
            </a:r>
          </a:p>
        </p:txBody>
      </p:sp>
      <p:sp>
        <p:nvSpPr>
          <p:cNvPr id="3" name="Content Placeholder 2"/>
          <p:cNvSpPr>
            <a:spLocks noGrp="1"/>
          </p:cNvSpPr>
          <p:nvPr>
            <p:ph idx="1"/>
          </p:nvPr>
        </p:nvSpPr>
        <p:spPr/>
        <p:txBody>
          <a:bodyPr/>
          <a:lstStyle/>
          <a:p>
            <a:r>
              <a:rPr lang="en-US" dirty="0">
                <a:solidFill>
                  <a:srgbClr val="5E4F4A"/>
                </a:solidFill>
              </a:rPr>
              <a:t>Immediate changes</a:t>
            </a:r>
          </a:p>
          <a:p>
            <a:r>
              <a:rPr lang="en-US" dirty="0">
                <a:solidFill>
                  <a:srgbClr val="5E4F4A"/>
                </a:solidFill>
              </a:rPr>
              <a:t>Longer-term strategy</a:t>
            </a:r>
          </a:p>
        </p:txBody>
      </p:sp>
    </p:spTree>
    <p:extLst>
      <p:ext uri="{BB962C8B-B14F-4D97-AF65-F5344CB8AC3E}">
        <p14:creationId xmlns:p14="http://schemas.microsoft.com/office/powerpoint/2010/main" val="36029140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5E4F4A"/>
                </a:solidFill>
              </a:rPr>
              <a:t>Immediate changes</a:t>
            </a:r>
          </a:p>
        </p:txBody>
      </p:sp>
      <p:sp>
        <p:nvSpPr>
          <p:cNvPr id="3" name="Content Placeholder 2"/>
          <p:cNvSpPr>
            <a:spLocks noGrp="1"/>
          </p:cNvSpPr>
          <p:nvPr>
            <p:ph idx="1"/>
          </p:nvPr>
        </p:nvSpPr>
        <p:spPr>
          <a:xfrm>
            <a:off x="568036" y="1553308"/>
            <a:ext cx="8229600" cy="3695199"/>
          </a:xfrm>
        </p:spPr>
        <p:txBody>
          <a:bodyPr/>
          <a:lstStyle/>
          <a:p>
            <a:pPr>
              <a:spcAft>
                <a:spcPts val="1200"/>
              </a:spcAft>
              <a:buFont typeface="+mj-lt"/>
              <a:buAutoNum type="arabicPeriod"/>
            </a:pPr>
            <a:r>
              <a:rPr lang="en-US" sz="2400" dirty="0">
                <a:solidFill>
                  <a:srgbClr val="5E4F4A"/>
                </a:solidFill>
              </a:rPr>
              <a:t>States should undertake a retrospective review of child abuse and neglect fatalities from the previous five years.</a:t>
            </a:r>
          </a:p>
          <a:p>
            <a:pPr>
              <a:spcAft>
                <a:spcPts val="1200"/>
              </a:spcAft>
              <a:buFont typeface="+mj-lt"/>
              <a:buAutoNum type="arabicPeriod"/>
            </a:pPr>
            <a:r>
              <a:rPr lang="en-US" sz="2400" dirty="0">
                <a:solidFill>
                  <a:srgbClr val="5E4F4A"/>
                </a:solidFill>
              </a:rPr>
              <a:t>Every state should review their policies on screening reports of abuse and neglect to ensure that children most at risk for fatality — those under age 3 — receive the appropriate response.</a:t>
            </a:r>
          </a:p>
          <a:p>
            <a:pPr>
              <a:spcAft>
                <a:spcPts val="1200"/>
              </a:spcAft>
              <a:buFont typeface="+mj-lt"/>
              <a:buAutoNum type="arabicPeriod"/>
            </a:pPr>
            <a:r>
              <a:rPr lang="en-US" sz="2400" dirty="0">
                <a:solidFill>
                  <a:srgbClr val="5E4F4A"/>
                </a:solidFill>
              </a:rPr>
              <a:t>The administration should lead an initiative to support the sharing of real-time information among key partners such as CPS and law enforcement. </a:t>
            </a:r>
          </a:p>
        </p:txBody>
      </p:sp>
    </p:spTree>
    <p:extLst>
      <p:ext uri="{BB962C8B-B14F-4D97-AF65-F5344CB8AC3E}">
        <p14:creationId xmlns:p14="http://schemas.microsoft.com/office/powerpoint/2010/main" val="11431465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5E4F4A"/>
                </a:solidFill>
              </a:rPr>
              <a:t>Immediate changes</a:t>
            </a:r>
          </a:p>
        </p:txBody>
      </p:sp>
      <p:sp>
        <p:nvSpPr>
          <p:cNvPr id="3" name="Content Placeholder 2"/>
          <p:cNvSpPr>
            <a:spLocks noGrp="1"/>
          </p:cNvSpPr>
          <p:nvPr>
            <p:ph idx="1"/>
          </p:nvPr>
        </p:nvSpPr>
        <p:spPr>
          <a:xfrm>
            <a:off x="457200" y="1664855"/>
            <a:ext cx="8229600" cy="4793673"/>
          </a:xfrm>
        </p:spPr>
        <p:txBody>
          <a:bodyPr/>
          <a:lstStyle/>
          <a:p>
            <a:pPr marL="457200" indent="-457200">
              <a:spcBef>
                <a:spcPts val="0"/>
              </a:spcBef>
              <a:spcAft>
                <a:spcPts val="1200"/>
              </a:spcAft>
              <a:buAutoNum type="arabicPeriod" startAt="4"/>
            </a:pPr>
            <a:r>
              <a:rPr lang="en-US" sz="2400" dirty="0">
                <a:solidFill>
                  <a:srgbClr val="5E4F4A"/>
                </a:solidFill>
              </a:rPr>
              <a:t>Existing child death review teams should also review </a:t>
            </a:r>
            <a:br>
              <a:rPr lang="en-US" sz="2400" dirty="0">
                <a:solidFill>
                  <a:srgbClr val="5E4F4A"/>
                </a:solidFill>
              </a:rPr>
            </a:br>
            <a:r>
              <a:rPr lang="en-US" sz="2400" dirty="0">
                <a:solidFill>
                  <a:srgbClr val="5E4F4A"/>
                </a:solidFill>
              </a:rPr>
              <a:t>life-threatening injuries caused by maltreatment. </a:t>
            </a:r>
          </a:p>
          <a:p>
            <a:pPr marL="457200" indent="-457200">
              <a:spcBef>
                <a:spcPts val="0"/>
              </a:spcBef>
              <a:spcAft>
                <a:spcPts val="1200"/>
              </a:spcAft>
              <a:buAutoNum type="arabicPeriod" startAt="4"/>
            </a:pPr>
            <a:r>
              <a:rPr lang="en-US" sz="2400" dirty="0">
                <a:solidFill>
                  <a:srgbClr val="5E4F4A"/>
                </a:solidFill>
              </a:rPr>
              <a:t>All other programs — such as Medicaid and home visiting programs — should be held accountable for ensuring their services are focused on reducing abuse and neglect fatalities. </a:t>
            </a:r>
          </a:p>
          <a:p>
            <a:pPr marL="457200" indent="-457200">
              <a:spcBef>
                <a:spcPts val="0"/>
              </a:spcBef>
              <a:spcAft>
                <a:spcPts val="1200"/>
              </a:spcAft>
              <a:buAutoNum type="arabicPeriod" startAt="4"/>
            </a:pPr>
            <a:r>
              <a:rPr lang="en-US" sz="2400" dirty="0">
                <a:solidFill>
                  <a:srgbClr val="5E4F4A"/>
                </a:solidFill>
              </a:rPr>
              <a:t>There is a need for a minimum standard designating which professionals should be mandatory reporters of abuse or neglect. </a:t>
            </a:r>
          </a:p>
          <a:p>
            <a:pPr marL="0">
              <a:spcBef>
                <a:spcPts val="0"/>
              </a:spcBef>
            </a:pPr>
            <a:endParaRPr lang="en-US" sz="2400" dirty="0"/>
          </a:p>
          <a:p>
            <a:pPr marL="0" indent="0">
              <a:spcBef>
                <a:spcPts val="0"/>
              </a:spcBef>
              <a:buNone/>
            </a:pPr>
            <a:endParaRPr lang="en-US" sz="2400" dirty="0"/>
          </a:p>
        </p:txBody>
      </p:sp>
    </p:spTree>
    <p:extLst>
      <p:ext uri="{BB962C8B-B14F-4D97-AF65-F5344CB8AC3E}">
        <p14:creationId xmlns:p14="http://schemas.microsoft.com/office/powerpoint/2010/main" val="3430356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National landscape</a:t>
            </a:r>
          </a:p>
        </p:txBody>
      </p:sp>
    </p:spTree>
    <p:extLst>
      <p:ext uri="{BB962C8B-B14F-4D97-AF65-F5344CB8AC3E}">
        <p14:creationId xmlns:p14="http://schemas.microsoft.com/office/powerpoint/2010/main" val="35290342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5E4F4A"/>
                </a:solidFill>
              </a:rPr>
              <a:t>Longer-term strategy</a:t>
            </a:r>
          </a:p>
        </p:txBody>
      </p:sp>
      <p:sp>
        <p:nvSpPr>
          <p:cNvPr id="3" name="Content Placeholder 2"/>
          <p:cNvSpPr>
            <a:spLocks noGrp="1"/>
          </p:cNvSpPr>
          <p:nvPr>
            <p:ph idx="1"/>
          </p:nvPr>
        </p:nvSpPr>
        <p:spPr>
          <a:xfrm>
            <a:off x="457200" y="1302328"/>
            <a:ext cx="8229600" cy="4657602"/>
          </a:xfrm>
        </p:spPr>
        <p:txBody>
          <a:bodyPr/>
          <a:lstStyle/>
          <a:p>
            <a:pPr marL="514350" indent="-514350">
              <a:spcAft>
                <a:spcPts val="1200"/>
              </a:spcAft>
              <a:buFont typeface="+mj-lt"/>
              <a:buAutoNum type="arabicPeriod"/>
            </a:pPr>
            <a:r>
              <a:rPr lang="en-US" sz="2400" dirty="0"/>
              <a:t>Elevate the U.S. Department of Health and Human Services (HHS) Children’s Bureau to report directly to the Secretary of HHS.</a:t>
            </a:r>
          </a:p>
          <a:p>
            <a:pPr marL="514350" indent="-514350">
              <a:spcAft>
                <a:spcPts val="1200"/>
              </a:spcAft>
              <a:buFont typeface="+mj-lt"/>
              <a:buAutoNum type="arabicPeriod"/>
            </a:pPr>
            <a:r>
              <a:rPr lang="en-US" sz="2400" dirty="0"/>
              <a:t>Every state should be required to develop and implement a comprehensive state plan to prevent child abuse and neglect fatalities. </a:t>
            </a:r>
          </a:p>
          <a:p>
            <a:pPr marL="514350" indent="-514350">
              <a:spcAft>
                <a:spcPts val="1200"/>
              </a:spcAft>
              <a:buFont typeface="+mj-lt"/>
              <a:buAutoNum type="arabicPeriod"/>
            </a:pPr>
            <a:r>
              <a:rPr lang="en-US" sz="2400" dirty="0"/>
              <a:t>Congress should hold hearings on safety, provide resources, and encourage innovation.</a:t>
            </a:r>
          </a:p>
          <a:p>
            <a:pPr marL="514350" indent="-514350">
              <a:spcAft>
                <a:spcPts val="1200"/>
              </a:spcAft>
              <a:buFont typeface="+mj-lt"/>
              <a:buAutoNum type="arabicPeriod"/>
            </a:pPr>
            <a:r>
              <a:rPr lang="en-US" sz="2400" dirty="0"/>
              <a:t>Congress should support flexible funding.</a:t>
            </a:r>
          </a:p>
          <a:p>
            <a:endParaRPr lang="en-US" sz="2800" dirty="0"/>
          </a:p>
        </p:txBody>
      </p:sp>
    </p:spTree>
    <p:extLst>
      <p:ext uri="{BB962C8B-B14F-4D97-AF65-F5344CB8AC3E}">
        <p14:creationId xmlns:p14="http://schemas.microsoft.com/office/powerpoint/2010/main" val="4618843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5E4F4A"/>
                </a:solidFill>
              </a:rPr>
              <a:t>Addressing the needs of special populations</a:t>
            </a:r>
          </a:p>
        </p:txBody>
      </p:sp>
      <p:sp>
        <p:nvSpPr>
          <p:cNvPr id="3" name="Content Placeholder 2"/>
          <p:cNvSpPr>
            <a:spLocks noGrp="1"/>
          </p:cNvSpPr>
          <p:nvPr>
            <p:ph idx="1"/>
          </p:nvPr>
        </p:nvSpPr>
        <p:spPr>
          <a:xfrm>
            <a:off x="457200" y="2061308"/>
            <a:ext cx="8229600" cy="3695199"/>
          </a:xfrm>
        </p:spPr>
        <p:txBody>
          <a:bodyPr/>
          <a:lstStyle/>
          <a:p>
            <a:pPr marL="514350" indent="-514350">
              <a:spcAft>
                <a:spcPts val="1200"/>
              </a:spcAft>
              <a:buAutoNum type="arabicPeriod"/>
            </a:pPr>
            <a:r>
              <a:rPr lang="en-US" sz="2400" dirty="0">
                <a:solidFill>
                  <a:srgbClr val="5E4F4A"/>
                </a:solidFill>
              </a:rPr>
              <a:t>Analyze data from past fatalities to identify the children who are at greatest risk right now. </a:t>
            </a:r>
          </a:p>
          <a:p>
            <a:pPr marL="514350" indent="-514350">
              <a:spcAft>
                <a:spcPts val="1200"/>
              </a:spcAft>
              <a:buAutoNum type="arabicPeriod"/>
            </a:pPr>
            <a:r>
              <a:rPr lang="en-US" sz="2400" dirty="0">
                <a:solidFill>
                  <a:srgbClr val="5E4F4A"/>
                </a:solidFill>
              </a:rPr>
              <a:t>Improve and support data collection about child abuse and neglect fatalities of American Indian/Alaska Native children. </a:t>
            </a:r>
          </a:p>
          <a:p>
            <a:pPr marL="514350" indent="-514350">
              <a:spcAft>
                <a:spcPts val="1200"/>
              </a:spcAft>
              <a:buAutoNum type="arabicPeriod"/>
            </a:pPr>
            <a:r>
              <a:rPr lang="en-US" sz="2400" dirty="0">
                <a:solidFill>
                  <a:srgbClr val="5E4F4A"/>
                </a:solidFill>
              </a:rPr>
              <a:t>Conduct pilot studies of place-based intact family courts in communities with disproportionate numbers of African American child maltreatment fatalities. </a:t>
            </a:r>
          </a:p>
          <a:p>
            <a:endParaRPr lang="en-US" sz="2400" dirty="0"/>
          </a:p>
        </p:txBody>
      </p:sp>
    </p:spTree>
    <p:extLst>
      <p:ext uri="{BB962C8B-B14F-4D97-AF65-F5344CB8AC3E}">
        <p14:creationId xmlns:p14="http://schemas.microsoft.com/office/powerpoint/2010/main" val="20508715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5E4F4A"/>
                </a:solidFill>
              </a:rPr>
              <a:t>A public health approach to child safety</a:t>
            </a:r>
          </a:p>
        </p:txBody>
      </p:sp>
      <p:sp>
        <p:nvSpPr>
          <p:cNvPr id="3" name="Content Placeholder 2"/>
          <p:cNvSpPr>
            <a:spLocks noGrp="1"/>
          </p:cNvSpPr>
          <p:nvPr>
            <p:ph idx="1"/>
          </p:nvPr>
        </p:nvSpPr>
        <p:spPr>
          <a:xfrm>
            <a:off x="457200" y="1845129"/>
            <a:ext cx="8229600" cy="4082142"/>
          </a:xfrm>
        </p:spPr>
        <p:txBody>
          <a:bodyPr/>
          <a:lstStyle/>
          <a:p>
            <a:pPr marL="514350" indent="-514350">
              <a:spcAft>
                <a:spcPts val="1200"/>
              </a:spcAft>
              <a:buAutoNum type="arabicPeriod"/>
            </a:pPr>
            <a:r>
              <a:rPr lang="en-US" sz="2400" b="1" dirty="0">
                <a:solidFill>
                  <a:srgbClr val="5E4F4A"/>
                </a:solidFill>
              </a:rPr>
              <a:t>Leadership and accountability: </a:t>
            </a:r>
            <a:r>
              <a:rPr lang="en-US" sz="2400" dirty="0">
                <a:solidFill>
                  <a:srgbClr val="5E4F4A"/>
                </a:solidFill>
              </a:rPr>
              <a:t>Strong leaders at every level — federal, state, local, and tribal — are needed. </a:t>
            </a:r>
          </a:p>
          <a:p>
            <a:pPr marL="514350" indent="-514350">
              <a:spcAft>
                <a:spcPts val="1200"/>
              </a:spcAft>
              <a:buAutoNum type="arabicPeriod"/>
            </a:pPr>
            <a:r>
              <a:rPr lang="en-US" sz="2400" b="1" dirty="0">
                <a:solidFill>
                  <a:srgbClr val="5E4F4A"/>
                </a:solidFill>
              </a:rPr>
              <a:t>Decisions grounded in better data and research:</a:t>
            </a:r>
            <a:r>
              <a:rPr lang="en-US" sz="2400" dirty="0">
                <a:solidFill>
                  <a:srgbClr val="5E4F4A"/>
                </a:solidFill>
              </a:rPr>
              <a:t> We must collect, share and use real-time, accurate data to ground child protection decisions. </a:t>
            </a:r>
          </a:p>
          <a:p>
            <a:pPr marL="514350" indent="-514350">
              <a:spcAft>
                <a:spcPts val="1200"/>
              </a:spcAft>
              <a:buAutoNum type="arabicPeriod"/>
            </a:pPr>
            <a:r>
              <a:rPr lang="en-US" sz="2400" b="1" dirty="0">
                <a:solidFill>
                  <a:srgbClr val="5E4F4A"/>
                </a:solidFill>
              </a:rPr>
              <a:t>Multidisciplinary support for families: </a:t>
            </a:r>
            <a:r>
              <a:rPr lang="en-US" sz="2400" dirty="0">
                <a:solidFill>
                  <a:srgbClr val="5E4F4A"/>
                </a:solidFill>
              </a:rPr>
              <a:t>Everyone has a role. Cross-system prevention and earlier intervention are critical to building and sustaining healthier families and communities.</a:t>
            </a:r>
            <a:r>
              <a:rPr lang="en-US" sz="2400" dirty="0"/>
              <a:t> </a:t>
            </a:r>
          </a:p>
          <a:p>
            <a:endParaRPr lang="en-US" sz="2400" dirty="0"/>
          </a:p>
        </p:txBody>
      </p:sp>
    </p:spTree>
    <p:extLst>
      <p:ext uri="{BB962C8B-B14F-4D97-AF65-F5344CB8AC3E}">
        <p14:creationId xmlns:p14="http://schemas.microsoft.com/office/powerpoint/2010/main" val="8915087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can change this</a:t>
            </a:r>
          </a:p>
        </p:txBody>
      </p:sp>
      <p:sp>
        <p:nvSpPr>
          <p:cNvPr id="3" name="Text Placeholder 2"/>
          <p:cNvSpPr>
            <a:spLocks noGrp="1"/>
          </p:cNvSpPr>
          <p:nvPr>
            <p:ph type="body" idx="1"/>
          </p:nvPr>
        </p:nvSpPr>
        <p:spPr/>
        <p:txBody>
          <a:bodyPr/>
          <a:lstStyle/>
          <a:p>
            <a:r>
              <a:rPr lang="en-US" dirty="0"/>
              <a:t>4.3 children die from child abuse and neglect per day</a:t>
            </a:r>
          </a:p>
        </p:txBody>
      </p:sp>
    </p:spTree>
    <p:extLst>
      <p:ext uri="{BB962C8B-B14F-4D97-AF65-F5344CB8AC3E}">
        <p14:creationId xmlns:p14="http://schemas.microsoft.com/office/powerpoint/2010/main" val="6225092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471" y="2579687"/>
            <a:ext cx="8388121" cy="1362075"/>
          </a:xfrm>
        </p:spPr>
        <p:txBody>
          <a:bodyPr/>
          <a:lstStyle/>
          <a:p>
            <a:r>
              <a:rPr lang="en-US" sz="4400" cap="none" dirty="0"/>
              <a:t>Questions and discussion</a:t>
            </a:r>
          </a:p>
        </p:txBody>
      </p:sp>
      <p:sp>
        <p:nvSpPr>
          <p:cNvPr id="3" name="Text Placeholder 2"/>
          <p:cNvSpPr>
            <a:spLocks noGrp="1"/>
          </p:cNvSpPr>
          <p:nvPr>
            <p:ph type="body" idx="1"/>
          </p:nvPr>
        </p:nvSpPr>
        <p:spPr>
          <a:xfrm>
            <a:off x="445471" y="4219575"/>
            <a:ext cx="8049242" cy="1901825"/>
          </a:xfrm>
        </p:spPr>
        <p:txBody>
          <a:bodyPr/>
          <a:lstStyle/>
          <a:p>
            <a:pPr>
              <a:lnSpc>
                <a:spcPct val="110000"/>
              </a:lnSpc>
            </a:pPr>
            <a:r>
              <a:rPr lang="en-US" sz="2000" dirty="0">
                <a:solidFill>
                  <a:srgbClr val="FFFFFF"/>
                </a:solidFill>
              </a:rPr>
              <a:t>Casey Family Programs</a:t>
            </a:r>
            <a:br>
              <a:rPr lang="en-US" sz="2000" dirty="0">
                <a:solidFill>
                  <a:srgbClr val="FFFFFF"/>
                </a:solidFill>
              </a:rPr>
            </a:br>
            <a:r>
              <a:rPr lang="en-US" sz="2000" dirty="0"/>
              <a:t>casey.org</a:t>
            </a:r>
          </a:p>
          <a:p>
            <a:pPr>
              <a:lnSpc>
                <a:spcPct val="110000"/>
              </a:lnSpc>
              <a:spcBef>
                <a:spcPts val="2280"/>
              </a:spcBef>
            </a:pPr>
            <a:r>
              <a:rPr lang="en-US" sz="2000" dirty="0">
                <a:solidFill>
                  <a:srgbClr val="FFFFFF"/>
                </a:solidFill>
              </a:rPr>
              <a:t>Commission to Eliminate Child Abuse and Neglect Fatalities </a:t>
            </a:r>
            <a:r>
              <a:rPr lang="en-US" sz="2000" dirty="0"/>
              <a:t>eliminatechildabusefatalities.sites.usa.gov</a:t>
            </a:r>
          </a:p>
          <a:p>
            <a:pPr>
              <a:lnSpc>
                <a:spcPct val="110000"/>
              </a:lnSpc>
            </a:pPr>
            <a:endParaRPr lang="en-US" sz="2000" dirty="0"/>
          </a:p>
        </p:txBody>
      </p:sp>
    </p:spTree>
    <p:extLst>
      <p:ext uri="{BB962C8B-B14F-4D97-AF65-F5344CB8AC3E}">
        <p14:creationId xmlns:p14="http://schemas.microsoft.com/office/powerpoint/2010/main" val="884703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Arial" panose="020B0604020202020204" pitchFamily="34" charset="0"/>
                <a:cs typeface="Arial" panose="020B0604020202020204" pitchFamily="34" charset="0"/>
              </a:rPr>
              <a:t>Increase in children entering care most prominent over past 2 years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71375768"/>
              </p:ext>
            </p:extLst>
          </p:nvPr>
        </p:nvGraphicFramePr>
        <p:xfrm>
          <a:off x="147918" y="1600200"/>
          <a:ext cx="4437529" cy="438374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3301383751"/>
              </p:ext>
            </p:extLst>
          </p:nvPr>
        </p:nvGraphicFramePr>
        <p:xfrm>
          <a:off x="4585447" y="1600200"/>
          <a:ext cx="4356848" cy="4383741"/>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5296619" y="5629275"/>
            <a:ext cx="3623094" cy="369332"/>
          </a:xfrm>
          <a:prstGeom prst="rect">
            <a:avLst/>
          </a:prstGeom>
          <a:noFill/>
        </p:spPr>
        <p:txBody>
          <a:bodyPr wrap="square" rtlCol="0">
            <a:spAutoFit/>
          </a:bodyPr>
          <a:lstStyle/>
          <a:p>
            <a:r>
              <a:rPr lang="en-US" dirty="0"/>
              <a:t>* Rate per 1,000 children</a:t>
            </a:r>
          </a:p>
        </p:txBody>
      </p:sp>
    </p:spTree>
    <p:extLst>
      <p:ext uri="{BB962C8B-B14F-4D97-AF65-F5344CB8AC3E}">
        <p14:creationId xmlns:p14="http://schemas.microsoft.com/office/powerpoint/2010/main" val="851720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5E4F4A"/>
                </a:solidFill>
                <a:latin typeface="Arial" panose="020B0604020202020204" pitchFamily="34" charset="0"/>
                <a:cs typeface="Arial" panose="020B0604020202020204" pitchFamily="34" charset="0"/>
              </a:rPr>
              <a:t>Parental substance abuse, neglect are most prominent reasons for increase</a:t>
            </a:r>
          </a:p>
        </p:txBody>
      </p:sp>
      <p:pic>
        <p:nvPicPr>
          <p:cNvPr id="4" name="Content Placeholder 3"/>
          <p:cNvPicPr>
            <a:picLocks noGrp="1" noChangeAspect="1"/>
          </p:cNvPicPr>
          <p:nvPr>
            <p:ph idx="1"/>
          </p:nvPr>
        </p:nvPicPr>
        <p:blipFill>
          <a:blip r:embed="rId3"/>
          <a:stretch>
            <a:fillRect/>
          </a:stretch>
        </p:blipFill>
        <p:spPr>
          <a:xfrm>
            <a:off x="117488" y="2124636"/>
            <a:ext cx="9004489" cy="3012140"/>
          </a:xfrm>
          <a:prstGeom prst="rect">
            <a:avLst/>
          </a:prstGeom>
        </p:spPr>
      </p:pic>
      <p:sp>
        <p:nvSpPr>
          <p:cNvPr id="5" name="TextBox 4"/>
          <p:cNvSpPr txBox="1"/>
          <p:nvPr/>
        </p:nvSpPr>
        <p:spPr>
          <a:xfrm>
            <a:off x="117488" y="1732305"/>
            <a:ext cx="3997312" cy="584775"/>
          </a:xfrm>
          <a:prstGeom prst="rect">
            <a:avLst/>
          </a:prstGeom>
          <a:noFill/>
        </p:spPr>
        <p:txBody>
          <a:bodyPr wrap="square" rtlCol="0">
            <a:spAutoFit/>
          </a:bodyPr>
          <a:lstStyle/>
          <a:p>
            <a:r>
              <a:rPr lang="en-US" sz="1600" b="1" dirty="0">
                <a:solidFill>
                  <a:srgbClr val="5E4F4A"/>
                </a:solidFill>
                <a:latin typeface="Arial" panose="020B0604020202020204" pitchFamily="34" charset="0"/>
                <a:cs typeface="Arial" panose="020B0604020202020204" pitchFamily="34" charset="0"/>
              </a:rPr>
              <a:t>Change in children entering care between FY13-FY15, by reason and age</a:t>
            </a:r>
          </a:p>
        </p:txBody>
      </p:sp>
      <p:sp>
        <p:nvSpPr>
          <p:cNvPr id="3" name="TextBox 2"/>
          <p:cNvSpPr txBox="1"/>
          <p:nvPr/>
        </p:nvSpPr>
        <p:spPr>
          <a:xfrm>
            <a:off x="983411" y="5136776"/>
            <a:ext cx="7504981" cy="923330"/>
          </a:xfrm>
          <a:prstGeom prst="rect">
            <a:avLst/>
          </a:prstGeom>
          <a:noFill/>
        </p:spPr>
        <p:txBody>
          <a:bodyPr wrap="square" rtlCol="0">
            <a:spAutoFit/>
          </a:bodyPr>
          <a:lstStyle/>
          <a:p>
            <a:r>
              <a:rPr lang="en-US" b="1" dirty="0">
                <a:solidFill>
                  <a:srgbClr val="C00000"/>
                </a:solidFill>
                <a:latin typeface="Arial" panose="020B0604020202020204" pitchFamily="34" charset="0"/>
                <a:cs typeface="Arial" panose="020B0604020202020204" pitchFamily="34" charset="0"/>
              </a:rPr>
              <a:t>Red bars </a:t>
            </a:r>
            <a:r>
              <a:rPr lang="en-US" dirty="0">
                <a:solidFill>
                  <a:srgbClr val="5E4F4A"/>
                </a:solidFill>
                <a:latin typeface="Arial" panose="020B0604020202020204" pitchFamily="34" charset="0"/>
                <a:cs typeface="Arial" panose="020B0604020202020204" pitchFamily="34" charset="0"/>
              </a:rPr>
              <a:t>show the age and removal reason groups where there has been an increase in children entering care. </a:t>
            </a:r>
            <a:r>
              <a:rPr lang="en-US" b="1" dirty="0">
                <a:solidFill>
                  <a:schemeClr val="accent3">
                    <a:lumMod val="75000"/>
                  </a:schemeClr>
                </a:solidFill>
                <a:latin typeface="Arial" panose="020B0604020202020204" pitchFamily="34" charset="0"/>
                <a:cs typeface="Arial" panose="020B0604020202020204" pitchFamily="34" charset="0"/>
              </a:rPr>
              <a:t>Green bars </a:t>
            </a:r>
            <a:r>
              <a:rPr lang="en-US" dirty="0">
                <a:solidFill>
                  <a:srgbClr val="5E4F4A"/>
                </a:solidFill>
                <a:latin typeface="Arial" panose="020B0604020202020204" pitchFamily="34" charset="0"/>
                <a:cs typeface="Arial" panose="020B0604020202020204" pitchFamily="34" charset="0"/>
              </a:rPr>
              <a:t>show groups where there has been a reduction.</a:t>
            </a:r>
          </a:p>
        </p:txBody>
      </p:sp>
    </p:spTree>
    <p:extLst>
      <p:ext uri="{BB962C8B-B14F-4D97-AF65-F5344CB8AC3E}">
        <p14:creationId xmlns:p14="http://schemas.microsoft.com/office/powerpoint/2010/main" val="4124993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Arial" panose="020B0604020202020204" pitchFamily="34" charset="0"/>
                <a:cs typeface="Arial" panose="020B0604020202020204" pitchFamily="34" charset="0"/>
              </a:rPr>
              <a:t>Most prominent increase in children entering is among school-age children</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611168072"/>
              </p:ext>
            </p:extLst>
          </p:nvPr>
        </p:nvGraphicFramePr>
        <p:xfrm>
          <a:off x="457200" y="1854200"/>
          <a:ext cx="8229600" cy="4029075"/>
        </p:xfrm>
        <a:graphic>
          <a:graphicData uri="http://schemas.openxmlformats.org/drawingml/2006/chart">
            <c:chart xmlns:c="http://schemas.openxmlformats.org/drawingml/2006/chart" xmlns:r="http://schemas.openxmlformats.org/officeDocument/2006/relationships" r:id="rId3"/>
          </a:graphicData>
        </a:graphic>
      </p:graphicFrame>
      <p:sp>
        <p:nvSpPr>
          <p:cNvPr id="10" name="Oval 9"/>
          <p:cNvSpPr/>
          <p:nvPr/>
        </p:nvSpPr>
        <p:spPr>
          <a:xfrm>
            <a:off x="1183341" y="1671638"/>
            <a:ext cx="2487706" cy="1312115"/>
          </a:xfrm>
          <a:prstGeom prst="ellipse">
            <a:avLst/>
          </a:prstGeom>
          <a:no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Oval 10"/>
          <p:cNvSpPr/>
          <p:nvPr/>
        </p:nvSpPr>
        <p:spPr>
          <a:xfrm>
            <a:off x="4120776" y="1727201"/>
            <a:ext cx="2689412" cy="1680882"/>
          </a:xfrm>
          <a:prstGeom prst="ellipse">
            <a:avLst/>
          </a:prstGeom>
          <a:no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4961965" y="2055906"/>
            <a:ext cx="1492623" cy="1077218"/>
          </a:xfrm>
          <a:prstGeom prst="rect">
            <a:avLst/>
          </a:prstGeom>
          <a:noFill/>
        </p:spPr>
        <p:txBody>
          <a:bodyPr wrap="square" rtlCol="0">
            <a:spAutoFit/>
          </a:bodyPr>
          <a:lstStyle/>
          <a:p>
            <a:pPr algn="r"/>
            <a:r>
              <a:rPr lang="en-US" sz="1600" dirty="0"/>
              <a:t>But school-age children seeing biggest increase</a:t>
            </a:r>
          </a:p>
        </p:txBody>
      </p:sp>
      <p:sp>
        <p:nvSpPr>
          <p:cNvPr id="13" name="TextBox 12"/>
          <p:cNvSpPr txBox="1"/>
          <p:nvPr/>
        </p:nvSpPr>
        <p:spPr>
          <a:xfrm>
            <a:off x="1492625" y="1961776"/>
            <a:ext cx="1949822" cy="1107996"/>
          </a:xfrm>
          <a:prstGeom prst="rect">
            <a:avLst/>
          </a:prstGeom>
          <a:noFill/>
        </p:spPr>
        <p:txBody>
          <a:bodyPr wrap="square" rtlCol="0">
            <a:spAutoFit/>
          </a:bodyPr>
          <a:lstStyle/>
          <a:p>
            <a:r>
              <a:rPr lang="en-US" sz="1600" dirty="0"/>
              <a:t>Babies continue to make up the highest percentage of entries</a:t>
            </a:r>
          </a:p>
          <a:p>
            <a:endParaRPr lang="en-US" dirty="0"/>
          </a:p>
        </p:txBody>
      </p:sp>
    </p:spTree>
    <p:extLst>
      <p:ext uri="{BB962C8B-B14F-4D97-AF65-F5344CB8AC3E}">
        <p14:creationId xmlns:p14="http://schemas.microsoft.com/office/powerpoint/2010/main" val="282610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trends look like prior to entry? Are children safe(R)?</a:t>
            </a:r>
          </a:p>
        </p:txBody>
      </p:sp>
      <p:sp>
        <p:nvSpPr>
          <p:cNvPr id="3" name="Text Placeholder 2"/>
          <p:cNvSpPr>
            <a:spLocks noGrp="1"/>
          </p:cNvSpPr>
          <p:nvPr>
            <p:ph type="body" idx="1"/>
          </p:nvPr>
        </p:nvSpPr>
        <p:spPr/>
        <p:txBody>
          <a:bodyPr/>
          <a:lstStyle/>
          <a:p>
            <a:r>
              <a:rPr lang="en-US" dirty="0"/>
              <a:t>Safety by the numbers</a:t>
            </a:r>
          </a:p>
        </p:txBody>
      </p:sp>
    </p:spTree>
    <p:extLst>
      <p:ext uri="{BB962C8B-B14F-4D97-AF65-F5344CB8AC3E}">
        <p14:creationId xmlns:p14="http://schemas.microsoft.com/office/powerpoint/2010/main" val="4154053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769" y="274638"/>
            <a:ext cx="8581293" cy="1143000"/>
          </a:xfrm>
        </p:spPr>
        <p:txBody>
          <a:bodyPr/>
          <a:lstStyle/>
          <a:p>
            <a:r>
              <a:rPr lang="en-US" sz="3200" dirty="0">
                <a:latin typeface="Arial" panose="020B0604020202020204" pitchFamily="34" charset="0"/>
                <a:cs typeface="Arial" panose="020B0604020202020204" pitchFamily="34" charset="0"/>
              </a:rPr>
              <a:t>According to standard federal measures of safety, there has been consistent improvement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48219576"/>
              </p:ext>
            </p:extLst>
          </p:nvPr>
        </p:nvGraphicFramePr>
        <p:xfrm>
          <a:off x="457200" y="1600200"/>
          <a:ext cx="6911788" cy="426271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378388" y="2218028"/>
            <a:ext cx="2765612" cy="1477328"/>
          </a:xfrm>
          <a:prstGeom prst="rect">
            <a:avLst/>
          </a:prstGeom>
          <a:noFill/>
        </p:spPr>
        <p:txBody>
          <a:bodyPr wrap="square" rtlCol="0">
            <a:spAutoFit/>
          </a:bodyPr>
          <a:lstStyle/>
          <a:p>
            <a:r>
              <a:rPr lang="en-US" dirty="0"/>
              <a:t>About </a:t>
            </a:r>
            <a:r>
              <a:rPr lang="en-US" b="1" dirty="0"/>
              <a:t>10%</a:t>
            </a:r>
            <a:r>
              <a:rPr lang="en-US" dirty="0"/>
              <a:t> of all children who are victims of maltreatment experience another incident of maltreatment </a:t>
            </a:r>
            <a:r>
              <a:rPr lang="en-US" b="1" dirty="0"/>
              <a:t>in 12 months</a:t>
            </a:r>
          </a:p>
        </p:txBody>
      </p:sp>
      <p:sp>
        <p:nvSpPr>
          <p:cNvPr id="7" name="TextBox 6"/>
          <p:cNvSpPr txBox="1"/>
          <p:nvPr/>
        </p:nvSpPr>
        <p:spPr>
          <a:xfrm>
            <a:off x="7046258" y="3809640"/>
            <a:ext cx="2097742" cy="1200329"/>
          </a:xfrm>
          <a:prstGeom prst="rect">
            <a:avLst/>
          </a:prstGeom>
          <a:noFill/>
        </p:spPr>
        <p:txBody>
          <a:bodyPr wrap="square" rtlCol="0">
            <a:spAutoFit/>
          </a:bodyPr>
          <a:lstStyle/>
          <a:p>
            <a:r>
              <a:rPr lang="en-US" dirty="0"/>
              <a:t>About </a:t>
            </a:r>
            <a:r>
              <a:rPr lang="en-US" b="1" dirty="0"/>
              <a:t>5.6%</a:t>
            </a:r>
            <a:r>
              <a:rPr lang="en-US" dirty="0"/>
              <a:t> experience repeat maltreatment </a:t>
            </a:r>
            <a:r>
              <a:rPr lang="en-US" b="1" dirty="0"/>
              <a:t>in 6 months</a:t>
            </a:r>
          </a:p>
        </p:txBody>
      </p:sp>
    </p:spTree>
    <p:extLst>
      <p:ext uri="{BB962C8B-B14F-4D97-AF65-F5344CB8AC3E}">
        <p14:creationId xmlns:p14="http://schemas.microsoft.com/office/powerpoint/2010/main" val="36896730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F4B95C889FC24F90E4B6EE1924DD24" ma:contentTypeVersion="0" ma:contentTypeDescription="Create a new document." ma:contentTypeScope="" ma:versionID="7012731699e257ced49ed86d61f7578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B806712-82ED-465C-B3A2-8F9CE65555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6C2FA046-6347-4406-B6D9-A0D166A5D8FB}">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31BDB48-BB42-4647-A140-F966F8BE5C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1479</TotalTime>
  <Words>2879</Words>
  <Application>Microsoft Office PowerPoint</Application>
  <PresentationFormat>On-screen Show (4:3)</PresentationFormat>
  <Paragraphs>314</Paragraphs>
  <Slides>44</Slides>
  <Notes>38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ＭＳ Ｐゴシック</vt:lpstr>
      <vt:lpstr>Arial</vt:lpstr>
      <vt:lpstr>Calibri</vt:lpstr>
      <vt:lpstr>Times New Roman</vt:lpstr>
      <vt:lpstr>Trebuchet MS</vt:lpstr>
      <vt:lpstr>Verdana</vt:lpstr>
      <vt:lpstr>Office Theme</vt:lpstr>
      <vt:lpstr>Commission to Eliminate Child Abuse and Neglect Fatalities: Discussing the recommendations</vt:lpstr>
      <vt:lpstr>Huffington Post, October 9, 2015</vt:lpstr>
      <vt:lpstr>ABC News, April 7, 2016</vt:lpstr>
      <vt:lpstr>National landscape</vt:lpstr>
      <vt:lpstr>Increase in children entering care most prominent over past 2 years</vt:lpstr>
      <vt:lpstr>Parental substance abuse, neglect are most prominent reasons for increase</vt:lpstr>
      <vt:lpstr>Most prominent increase in children entering is among school-age children</vt:lpstr>
      <vt:lpstr>What do trends look like prior to entry? Are children safe(R)?</vt:lpstr>
      <vt:lpstr>According to standard federal measures of safety, there has been consistent improvement</vt:lpstr>
      <vt:lpstr>But an increasing number of children are involved in a screened-in report</vt:lpstr>
      <vt:lpstr>Rates of children screened in increased across age groups, and remain highest for babies</vt:lpstr>
      <vt:lpstr># of children in substantiated reports of maltreatment remained relatively stable, with slight increase in most recent year</vt:lpstr>
      <vt:lpstr>Relationship between children screened in and substantiated</vt:lpstr>
      <vt:lpstr>Despite relatively stable trend overall, increasing rate of babies involved in substantiated report</vt:lpstr>
      <vt:lpstr>What other considerations should we keep in mind?</vt:lpstr>
      <vt:lpstr>For young kids entering care, involvement with child welfare may be long-term</vt:lpstr>
      <vt:lpstr>Safety measured for children who do experience care is often by re-entry</vt:lpstr>
      <vt:lpstr>Child maltreatment fatalities</vt:lpstr>
      <vt:lpstr>Commission to Eliminate Child Abuse and Neglect Fatalities (CECANF)</vt:lpstr>
      <vt:lpstr>CECANF charged with studying:</vt:lpstr>
      <vt:lpstr>PowerPoint Presentation</vt:lpstr>
      <vt:lpstr> Commission members</vt:lpstr>
      <vt:lpstr> Commission members</vt:lpstr>
      <vt:lpstr>Gathering information through public meetings and events</vt:lpstr>
      <vt:lpstr>Gathering information through public meetings and events</vt:lpstr>
      <vt:lpstr>How many children died from abuse or neglect in 2013?</vt:lpstr>
      <vt:lpstr>Child maltreatment fatalities happen to very young children </vt:lpstr>
      <vt:lpstr>Front end: percentage of screened-out reports</vt:lpstr>
      <vt:lpstr>Child neglect is involved in a high number of fatalities</vt:lpstr>
      <vt:lpstr>How common are near-fatalities?</vt:lpstr>
      <vt:lpstr>Highlights of lessons learned</vt:lpstr>
      <vt:lpstr>Highlights of lessons learned</vt:lpstr>
      <vt:lpstr>Highlights of lessons learned</vt:lpstr>
      <vt:lpstr>Highlights of lessons learned</vt:lpstr>
      <vt:lpstr>Highlights of lessons learned</vt:lpstr>
      <vt:lpstr>Highlights of lessons learned</vt:lpstr>
      <vt:lpstr>Recommendations</vt:lpstr>
      <vt:lpstr>Immediate changes</vt:lpstr>
      <vt:lpstr>Immediate changes</vt:lpstr>
      <vt:lpstr>Longer-term strategy</vt:lpstr>
      <vt:lpstr>Addressing the needs of special populations</vt:lpstr>
      <vt:lpstr>A public health approach to child safety</vt:lpstr>
      <vt:lpstr>We can change this</vt:lpstr>
      <vt:lpstr>Questions and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Biesidecki</dc:creator>
  <cp:lastModifiedBy>JOHN M SCIAMANNA</cp:lastModifiedBy>
  <cp:revision>140</cp:revision>
  <dcterms:created xsi:type="dcterms:W3CDTF">2014-01-30T23:09:18Z</dcterms:created>
  <dcterms:modified xsi:type="dcterms:W3CDTF">2016-04-17T20:04:56Z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0x010100D8F4B95C889FC24F90E4B6EE1924DD24</vt:lpwstr>
  </property>
</Properties>
</file>